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40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3754" y="1423825"/>
            <a:ext cx="3673884" cy="2259376"/>
          </a:xfrm>
        </p:spPr>
        <p:txBody>
          <a:bodyPr/>
          <a:lstStyle/>
          <a:p>
            <a:pPr algn="just"/>
            <a:r>
              <a:rPr lang="es-CO" dirty="0">
                <a:latin typeface="Franklin Gothic Book" panose="020B0503020102020204" pitchFamily="34" charset="0"/>
              </a:rPr>
              <a:t>La </a:t>
            </a:r>
            <a:r>
              <a:rPr lang="es-CO" b="1" dirty="0">
                <a:latin typeface="Franklin Gothic Book" panose="020B0503020102020204" pitchFamily="34" charset="0"/>
              </a:rPr>
              <a:t>Manta PC FibreCast </a:t>
            </a:r>
            <a:r>
              <a:rPr lang="es-CO" dirty="0">
                <a:latin typeface="Franklin Gothic Book" panose="020B0503020102020204" pitchFamily="34" charset="0"/>
              </a:rPr>
              <a:t>es una lana policristalina de </a:t>
            </a:r>
            <a:r>
              <a:rPr lang="es-CO" dirty="0" err="1">
                <a:latin typeface="Franklin Gothic Book" panose="020B0503020102020204" pitchFamily="34" charset="0"/>
              </a:rPr>
              <a:t>mullita</a:t>
            </a:r>
            <a:r>
              <a:rPr lang="es-CO" dirty="0">
                <a:latin typeface="Franklin Gothic Book" panose="020B0503020102020204" pitchFamily="34" charset="0"/>
              </a:rPr>
              <a:t>/alúmina para altas temperaturas hasta </a:t>
            </a:r>
            <a:r>
              <a:rPr lang="es-CO" dirty="0" err="1">
                <a:latin typeface="Franklin Gothic Book" panose="020B0503020102020204" pitchFamily="34" charset="0"/>
              </a:rPr>
              <a:t>2912°F</a:t>
            </a:r>
            <a:r>
              <a:rPr lang="es-CO" dirty="0">
                <a:latin typeface="Franklin Gothic Book" panose="020B0503020102020204" pitchFamily="34" charset="0"/>
              </a:rPr>
              <a:t> (</a:t>
            </a:r>
            <a:r>
              <a:rPr lang="es-CO" dirty="0" err="1">
                <a:latin typeface="Franklin Gothic Book" panose="020B0503020102020204" pitchFamily="34" charset="0"/>
              </a:rPr>
              <a:t>1600°C</a:t>
            </a:r>
            <a:r>
              <a:rPr lang="es-CO" dirty="0">
                <a:latin typeface="Franklin Gothic Book" panose="020B0503020102020204" pitchFamily="34" charset="0"/>
              </a:rPr>
              <a:t>) con una excelente trabajabilidad y resistencia. Estas mantas no contienen aglutinantes ni aditivos que puedan desprender gases al calentarse.</a:t>
            </a:r>
            <a:endParaRPr lang="en-CA" dirty="0">
              <a:latin typeface="Franklin Gothic Book" panose="020B0503020102020204" pitchFamily="34" charset="0"/>
            </a:endParaRPr>
          </a:p>
          <a:p>
            <a:pPr algn="just"/>
            <a:r>
              <a:rPr lang="es-CO" dirty="0">
                <a:latin typeface="Franklin Gothic Book" panose="020B0503020102020204" pitchFamily="34" charset="0"/>
              </a:rPr>
              <a:t>La </a:t>
            </a:r>
            <a:r>
              <a:rPr lang="es-CO" b="1" dirty="0">
                <a:latin typeface="Franklin Gothic Book" panose="020B0503020102020204" pitchFamily="34" charset="0"/>
              </a:rPr>
              <a:t>Manta PC FibreCast </a:t>
            </a:r>
            <a:r>
              <a:rPr lang="es-CO" dirty="0">
                <a:latin typeface="Franklin Gothic Book" panose="020B0503020102020204" pitchFamily="34" charset="0"/>
              </a:rPr>
              <a:t>no</a:t>
            </a:r>
            <a:r>
              <a:rPr lang="es-CO" b="1" dirty="0">
                <a:latin typeface="Franklin Gothic Book" panose="020B0503020102020204" pitchFamily="34" charset="0"/>
              </a:rPr>
              <a:t> </a:t>
            </a:r>
            <a:r>
              <a:rPr lang="es-CO" dirty="0"/>
              <a:t>contiene </a:t>
            </a:r>
            <a:r>
              <a:rPr lang="es-CO" dirty="0">
                <a:latin typeface="Franklin Gothic Book" panose="020B0503020102020204" pitchFamily="34" charset="0"/>
              </a:rPr>
              <a:t>“</a:t>
            </a:r>
            <a:r>
              <a:rPr lang="es-CO" dirty="0" err="1">
                <a:latin typeface="Franklin Gothic Book" panose="020B0503020102020204" pitchFamily="34" charset="0"/>
              </a:rPr>
              <a:t>shot</a:t>
            </a:r>
            <a:r>
              <a:rPr lang="es-CO" dirty="0">
                <a:latin typeface="Franklin Gothic Book" panose="020B0503020102020204" pitchFamily="34" charset="0"/>
              </a:rPr>
              <a:t>” (partículas no fibrosas),</a:t>
            </a:r>
            <a:r>
              <a:rPr lang="es-CO" dirty="0"/>
              <a:t> y es libre de </a:t>
            </a:r>
            <a:r>
              <a:rPr lang="es-CO" dirty="0" err="1">
                <a:latin typeface="Franklin Gothic Book" panose="020B0503020102020204" pitchFamily="34" charset="0"/>
              </a:rPr>
              <a:t>FCR</a:t>
            </a:r>
            <a:r>
              <a:rPr lang="es-CO" dirty="0">
                <a:latin typeface="Franklin Gothic Book" panose="020B0503020102020204" pitchFamily="34" charset="0"/>
              </a:rPr>
              <a:t> (Fibra Cerámica Refractaria), haciéndola </a:t>
            </a:r>
            <a:r>
              <a:rPr lang="es-CO" dirty="0"/>
              <a:t>una opción adecuada para zonas que prohíben estos elementos. Excelente resistencia a la mayoría de los agentes corrosivos y estable tanto en atmósferas oxidantes como reductoras. Las FC-Mantas PC tienen una excelente resistencia al punzonado y a la tensión, lo que se traduce en una excelente trabajabilidad y durabilidad.</a:t>
            </a:r>
            <a:endParaRPr lang="en-CA" dirty="0"/>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p:txBody>
          <a:bodyPr/>
          <a:lstStyle/>
          <a:p>
            <a:r>
              <a:rPr lang="es-CO" sz="2000" dirty="0">
                <a:solidFill>
                  <a:srgbClr val="000000"/>
                </a:solidFill>
                <a:latin typeface="Franklin Gothic Book" panose="020B0503020102020204" pitchFamily="34" charset="0"/>
              </a:rPr>
              <a:t>FC-MANTAS Y MÓDULOS PC</a:t>
            </a:r>
            <a:br>
              <a:rPr lang="es-CO" dirty="0">
                <a:solidFill>
                  <a:srgbClr val="000000"/>
                </a:solidFill>
              </a:rPr>
            </a:br>
            <a:r>
              <a:rPr lang="es-CO" sz="1800" b="1" dirty="0">
                <a:solidFill>
                  <a:schemeClr val="accent4">
                    <a:lumMod val="60000"/>
                    <a:lumOff val="40000"/>
                  </a:schemeClr>
                </a:solidFill>
                <a:latin typeface="Franklin Gothic Book" panose="020B0503020102020204" pitchFamily="34" charset="0"/>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5750" y="3211989"/>
            <a:ext cx="2724150" cy="322920"/>
          </a:xfrm>
        </p:spPr>
        <p:txBody>
          <a:bodyPr/>
          <a:lstStyle/>
          <a:p>
            <a:r>
              <a:rPr lang="es-CO" sz="1600" b="1" dirty="0">
                <a:solidFill>
                  <a:schemeClr val="accent4">
                    <a:lumMod val="60000"/>
                    <a:lumOff val="40000"/>
                  </a:schemeClr>
                </a:solidFill>
                <a:latin typeface="Franklin Gothic Book" panose="020B0503020102020204" pitchFamily="34" charset="0"/>
              </a:rPr>
              <a:t>PROPIEDADES</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033356"/>
            <a:ext cx="3312000" cy="460800"/>
          </a:xfrm>
        </p:spPr>
        <p:txBody>
          <a:bodyPr/>
          <a:lstStyle/>
          <a:p>
            <a:r>
              <a:rPr lang="es-CO" sz="1800" b="1" dirty="0">
                <a:solidFill>
                  <a:schemeClr val="accent4">
                    <a:lumMod val="60000"/>
                    <a:lumOff val="40000"/>
                  </a:schemeClr>
                </a:solidFill>
                <a:latin typeface="Franklin Gothic Book" panose="020B0503020102020204" pitchFamily="34" charset="0"/>
              </a:rPr>
              <a:t>FC-MANTAS Y MÓDULOS PC</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1685100942"/>
              </p:ext>
            </p:extLst>
          </p:nvPr>
        </p:nvGraphicFramePr>
        <p:xfrm>
          <a:off x="283754" y="3528336"/>
          <a:ext cx="2726146" cy="1659600"/>
        </p:xfrm>
        <a:graphic>
          <a:graphicData uri="http://schemas.openxmlformats.org/drawingml/2006/table">
            <a:tbl>
              <a:tblPr firstRow="1" bandRow="1">
                <a:tableStyleId>{9D7B26C5-4107-4FEC-AEDC-1716B250A1EF}</a:tableStyleId>
              </a:tblPr>
              <a:tblGrid>
                <a:gridCol w="1515323">
                  <a:extLst>
                    <a:ext uri="{9D8B030D-6E8A-4147-A177-3AD203B41FA5}">
                      <a16:colId xmlns:a16="http://schemas.microsoft.com/office/drawing/2014/main" val="3647290184"/>
                    </a:ext>
                  </a:extLst>
                </a:gridCol>
                <a:gridCol w="1210823">
                  <a:extLst>
                    <a:ext uri="{9D8B030D-6E8A-4147-A177-3AD203B41FA5}">
                      <a16:colId xmlns:a16="http://schemas.microsoft.com/office/drawing/2014/main" val="2804471609"/>
                    </a:ext>
                  </a:extLst>
                </a:gridCol>
              </a:tblGrid>
              <a:tr h="218998">
                <a:tc>
                  <a:txBody>
                    <a:bodyPr/>
                    <a:lstStyle/>
                    <a:p>
                      <a:pPr algn="ctr"/>
                      <a:endParaRPr lang="en-CA" sz="1200" noProof="0">
                        <a:latin typeface="+mj-lt"/>
                      </a:endParaRPr>
                    </a:p>
                  </a:txBody>
                  <a:tcPr anchor="b"/>
                </a:tc>
                <a:tc>
                  <a:txBody>
                    <a:bodyPr/>
                    <a:lstStyle/>
                    <a:p>
                      <a:pPr algn="ctr"/>
                      <a:r>
                        <a:rPr lang="en-CA" sz="1000" noProof="0">
                          <a:latin typeface="+mj-lt"/>
                        </a:rPr>
                        <a:t>PC</a:t>
                      </a:r>
                    </a:p>
                  </a:txBody>
                  <a:tcPr marL="0" marR="0" anchor="b">
                    <a:solidFill>
                      <a:schemeClr val="tx2">
                        <a:lumMod val="20000"/>
                        <a:lumOff val="80000"/>
                      </a:schemeClr>
                    </a:solidFill>
                  </a:tcPr>
                </a:tc>
                <a:extLst>
                  <a:ext uri="{0D108BD9-81ED-4DB2-BD59-A6C34878D82A}">
                    <a16:rowId xmlns:a16="http://schemas.microsoft.com/office/drawing/2014/main" val="1532514866"/>
                  </a:ext>
                </a:extLst>
              </a:tr>
              <a:tr h="154812">
                <a:tc>
                  <a:txBody>
                    <a:bodyPr/>
                    <a:lstStyle/>
                    <a:p>
                      <a:r>
                        <a:rPr lang="es-CO" sz="800" noProof="0" dirty="0"/>
                        <a:t>Color</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373966592"/>
                  </a:ext>
                </a:extLst>
              </a:tr>
              <a:tr h="154812">
                <a:tc>
                  <a:txBody>
                    <a:bodyPr/>
                    <a:lstStyle/>
                    <a:p>
                      <a:r>
                        <a:rPr lang="es-CO" sz="800" noProof="1"/>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 2912°F (1600°C)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31888447"/>
                  </a:ext>
                </a:extLst>
              </a:tr>
              <a:tr h="194665">
                <a:tc>
                  <a:txBody>
                    <a:bodyPr/>
                    <a:lstStyle/>
                    <a:p>
                      <a:r>
                        <a:rPr lang="es-CO" sz="800" noProof="0" dirty="0"/>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2912°F (1600°C)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96237394"/>
                  </a:ext>
                </a:extLst>
              </a:tr>
              <a:tr h="154812">
                <a:tc>
                  <a:txBody>
                    <a:bodyPr/>
                    <a:lstStyle/>
                    <a:p>
                      <a:r>
                        <a:rPr lang="es-CO" sz="800" noProof="1"/>
                        <a:t>Punto de fusión </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3400°F (1871°C)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126558"/>
                  </a:ext>
                </a:extLst>
              </a:tr>
              <a:tr h="154812">
                <a:tc>
                  <a:txBody>
                    <a:bodyPr/>
                    <a:lstStyle/>
                    <a:p>
                      <a:r>
                        <a:rPr lang="es-CO" sz="800" noProof="0" dirty="0"/>
                        <a:t>Densidad</a:t>
                      </a:r>
                      <a:r>
                        <a:rPr lang="en-CA" sz="800" noProof="0" dirty="0"/>
                        <a:t> disponible, </a:t>
                      </a:r>
                    </a:p>
                    <a:p>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n-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a:t>6, 8  (96, 128)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59607001"/>
                  </a:ext>
                </a:extLst>
              </a:tr>
              <a:tr h="154812">
                <a:tc>
                  <a:txBody>
                    <a:bodyPr/>
                    <a:lstStyle/>
                    <a:p>
                      <a:r>
                        <a:rPr lang="es-CO" sz="800" noProof="1"/>
                        <a:t>Contracción lineal, </a:t>
                      </a:r>
                    </a:p>
                    <a:p>
                      <a:r>
                        <a:rPr lang="es-CO" sz="800" noProof="1"/>
                        <a:t>(%) después de 24 horas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err="1"/>
                        <a:t>2732°F</a:t>
                      </a:r>
                      <a:r>
                        <a:rPr lang="en-CA" sz="800" noProof="0" dirty="0"/>
                        <a:t> (1500°C)</a:t>
                      </a:r>
                    </a:p>
                    <a:p>
                      <a:pPr algn="ctr"/>
                      <a:r>
                        <a:rPr lang="en-CA" sz="800" noProof="0" dirty="0"/>
                        <a:t>0.8%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723399405"/>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890579178"/>
              </p:ext>
            </p:extLst>
          </p:nvPr>
        </p:nvGraphicFramePr>
        <p:xfrm>
          <a:off x="287746" y="5262099"/>
          <a:ext cx="2724150" cy="1358185"/>
        </p:xfrm>
        <a:graphic>
          <a:graphicData uri="http://schemas.openxmlformats.org/drawingml/2006/table">
            <a:tbl>
              <a:tblPr firstRow="1" bandRow="1">
                <a:tableStyleId>{9D7B26C5-4107-4FEC-AEDC-1716B250A1EF}</a:tableStyleId>
              </a:tblPr>
              <a:tblGrid>
                <a:gridCol w="1515323">
                  <a:extLst>
                    <a:ext uri="{9D8B030D-6E8A-4147-A177-3AD203B41FA5}">
                      <a16:colId xmlns:a16="http://schemas.microsoft.com/office/drawing/2014/main" val="3647290184"/>
                    </a:ext>
                  </a:extLst>
                </a:gridCol>
                <a:gridCol w="1208827">
                  <a:extLst>
                    <a:ext uri="{9D8B030D-6E8A-4147-A177-3AD203B41FA5}">
                      <a16:colId xmlns:a16="http://schemas.microsoft.com/office/drawing/2014/main" val="2804471609"/>
                    </a:ext>
                  </a:extLst>
                </a:gridCol>
              </a:tblGrid>
              <a:tr h="154812">
                <a:tc>
                  <a:txBody>
                    <a:bodyPr/>
                    <a:lstStyle/>
                    <a:p>
                      <a:r>
                        <a:rPr lang="es-CO" sz="800" b="1" noProof="0" dirty="0">
                          <a:solidFill>
                            <a:schemeClr val="accent4">
                              <a:lumMod val="60000"/>
                              <a:lumOff val="40000"/>
                            </a:schemeClr>
                          </a:solidFill>
                        </a:rPr>
                        <a:t>COMPOSICIÓN QUÍMICA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27.7%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126558"/>
                  </a:ext>
                </a:extLst>
              </a:tr>
              <a:tr h="154812">
                <a:tc>
                  <a:txBody>
                    <a:bodyPr/>
                    <a:lstStyle/>
                    <a:p>
                      <a:r>
                        <a:rPr lang="es-CO" sz="800" noProof="0" dirty="0"/>
                        <a:t>     MgO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59607001"/>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82599997"/>
                  </a:ext>
                </a:extLst>
              </a:tr>
              <a:tr h="154812">
                <a:tc>
                  <a:txBody>
                    <a:bodyPr/>
                    <a:lstStyle/>
                    <a:p>
                      <a:r>
                        <a:rPr lang="es-CO" sz="800" noProof="0" dirty="0"/>
                        <a:t>     </a:t>
                      </a:r>
                      <a:r>
                        <a:rPr lang="es-CO" sz="800" noProof="0" dirty="0" err="1"/>
                        <a:t>CaO</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351439607"/>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723399405"/>
                  </a:ext>
                </a:extLst>
              </a:tr>
            </a:tbl>
          </a:graphicData>
        </a:graphic>
      </p:graphicFrame>
      <p:pic>
        <p:nvPicPr>
          <p:cNvPr id="5" name="Picture 4">
            <a:extLst>
              <a:ext uri="{FF2B5EF4-FFF2-40B4-BE49-F238E27FC236}">
                <a16:creationId xmlns:a16="http://schemas.microsoft.com/office/drawing/2014/main" id="{0D597FEB-9930-4377-46A7-E73E729347B2}"/>
              </a:ext>
            </a:extLst>
          </p:cNvPr>
          <p:cNvPicPr>
            <a:picLocks noChangeAspect="1"/>
          </p:cNvPicPr>
          <p:nvPr/>
        </p:nvPicPr>
        <p:blipFill rotWithShape="1">
          <a:blip r:embed="rId2"/>
          <a:srcRect r="7871" b="4"/>
          <a:stretch/>
        </p:blipFill>
        <p:spPr>
          <a:xfrm>
            <a:off x="5021805" y="4019256"/>
            <a:ext cx="2437919" cy="1759653"/>
          </a:xfrm>
          <a:prstGeom prst="rect">
            <a:avLst/>
          </a:prstGeom>
          <a:noFill/>
        </p:spPr>
      </p:pic>
      <p:pic>
        <p:nvPicPr>
          <p:cNvPr id="6" name="Content Placeholder 6">
            <a:extLst>
              <a:ext uri="{FF2B5EF4-FFF2-40B4-BE49-F238E27FC236}">
                <a16:creationId xmlns:a16="http://schemas.microsoft.com/office/drawing/2014/main" id="{BDFF06C3-9910-7995-0302-D581F0C45292}"/>
              </a:ext>
            </a:extLst>
          </p:cNvPr>
          <p:cNvPicPr>
            <a:picLocks noChangeAspect="1"/>
          </p:cNvPicPr>
          <p:nvPr/>
        </p:nvPicPr>
        <p:blipFill rotWithShape="1">
          <a:blip r:embed="rId3"/>
          <a:srcRect l="16916" t="4363" r="26961" b="3277"/>
          <a:stretch/>
        </p:blipFill>
        <p:spPr>
          <a:xfrm>
            <a:off x="3415663" y="6917462"/>
            <a:ext cx="1805931" cy="1615827"/>
          </a:xfrm>
          <a:prstGeom prst="rect">
            <a:avLst/>
          </a:prstGeom>
        </p:spPr>
      </p:pic>
      <p:sp>
        <p:nvSpPr>
          <p:cNvPr id="7" name="Text Placeholder 15">
            <a:extLst>
              <a:ext uri="{FF2B5EF4-FFF2-40B4-BE49-F238E27FC236}">
                <a16:creationId xmlns:a16="http://schemas.microsoft.com/office/drawing/2014/main" id="{CC6D91F4-E328-B3F3-2859-9E7BE5382B47}"/>
              </a:ext>
            </a:extLst>
          </p:cNvPr>
          <p:cNvSpPr txBox="1">
            <a:spLocks/>
          </p:cNvSpPr>
          <p:nvPr/>
        </p:nvSpPr>
        <p:spPr>
          <a:xfrm>
            <a:off x="3425669" y="3650307"/>
            <a:ext cx="2724150" cy="32292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600" b="1" dirty="0">
                <a:solidFill>
                  <a:schemeClr val="accent4">
                    <a:lumMod val="60000"/>
                    <a:lumOff val="40000"/>
                  </a:schemeClr>
                </a:solidFill>
                <a:latin typeface="Franklin Gothic Book" panose="020B0503020102020204" pitchFamily="34" charset="0"/>
              </a:rPr>
              <a:t>MÓDULOS PC</a:t>
            </a:r>
          </a:p>
        </p:txBody>
      </p:sp>
      <p:sp>
        <p:nvSpPr>
          <p:cNvPr id="8" name="TextBox 7">
            <a:extLst>
              <a:ext uri="{FF2B5EF4-FFF2-40B4-BE49-F238E27FC236}">
                <a16:creationId xmlns:a16="http://schemas.microsoft.com/office/drawing/2014/main" id="{840555BA-3E9E-9156-AA46-5BBBA73FAA9A}"/>
              </a:ext>
            </a:extLst>
          </p:cNvPr>
          <p:cNvSpPr txBox="1"/>
          <p:nvPr/>
        </p:nvSpPr>
        <p:spPr>
          <a:xfrm>
            <a:off x="3274569" y="3944768"/>
            <a:ext cx="1621281" cy="1785104"/>
          </a:xfrm>
          <a:prstGeom prst="rect">
            <a:avLst/>
          </a:prstGeom>
          <a:noFill/>
        </p:spPr>
        <p:txBody>
          <a:bodyPr wrap="square" rtlCol="0">
            <a:spAutoFit/>
          </a:bodyPr>
          <a:lstStyle/>
          <a:p>
            <a:pPr algn="just"/>
            <a:r>
              <a:rPr lang="es-CO" sz="1000" dirty="0"/>
              <a:t>Los </a:t>
            </a:r>
            <a:r>
              <a:rPr lang="es-CO" sz="1000" b="1" dirty="0"/>
              <a:t>Módulos PC FibreCast </a:t>
            </a:r>
            <a:r>
              <a:rPr lang="es-CO" sz="1000" dirty="0"/>
              <a:t>están disponibles en dimensiones estándar de 12" x 12" o en disposiciones de módulos personalizadas, según los requisitos del proyecto. Los módulos se comprimen con placas de compresión </a:t>
            </a:r>
            <a:r>
              <a:rPr lang="es-CO" sz="1000" dirty="0" err="1"/>
              <a:t>Masonite</a:t>
            </a:r>
            <a:r>
              <a:rPr lang="es-CO" sz="1000" dirty="0"/>
              <a:t> y se atan.</a:t>
            </a:r>
          </a:p>
        </p:txBody>
      </p:sp>
      <p:sp>
        <p:nvSpPr>
          <p:cNvPr id="9" name="TextBox 8">
            <a:extLst>
              <a:ext uri="{FF2B5EF4-FFF2-40B4-BE49-F238E27FC236}">
                <a16:creationId xmlns:a16="http://schemas.microsoft.com/office/drawing/2014/main" id="{1A9BA4CC-0F34-860B-C0E0-C0B292291465}"/>
              </a:ext>
            </a:extLst>
          </p:cNvPr>
          <p:cNvSpPr txBox="1"/>
          <p:nvPr/>
        </p:nvSpPr>
        <p:spPr>
          <a:xfrm>
            <a:off x="3425669" y="5876231"/>
            <a:ext cx="4069975" cy="400110"/>
          </a:xfrm>
          <a:prstGeom prst="rect">
            <a:avLst/>
          </a:prstGeom>
          <a:noFill/>
        </p:spPr>
        <p:txBody>
          <a:bodyPr wrap="square" rtlCol="0">
            <a:spAutoFit/>
          </a:bodyPr>
          <a:lstStyle/>
          <a:p>
            <a:pPr algn="just"/>
            <a:r>
              <a:rPr lang="es-CO" sz="1000" dirty="0"/>
              <a:t>Disponible con perno pre-soldado, soldadura rápida o sin sistema de hardware interno.</a:t>
            </a:r>
          </a:p>
        </p:txBody>
      </p:sp>
      <p:sp>
        <p:nvSpPr>
          <p:cNvPr id="10" name="Text Placeholder 15">
            <a:extLst>
              <a:ext uri="{FF2B5EF4-FFF2-40B4-BE49-F238E27FC236}">
                <a16:creationId xmlns:a16="http://schemas.microsoft.com/office/drawing/2014/main" id="{0608AD42-A698-F024-EEDE-42AA68BF6FB5}"/>
              </a:ext>
            </a:extLst>
          </p:cNvPr>
          <p:cNvSpPr txBox="1">
            <a:spLocks/>
          </p:cNvSpPr>
          <p:nvPr/>
        </p:nvSpPr>
        <p:spPr>
          <a:xfrm>
            <a:off x="3469163" y="6488572"/>
            <a:ext cx="2724150" cy="32292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600" b="1" dirty="0">
                <a:solidFill>
                  <a:schemeClr val="accent4">
                    <a:lumMod val="60000"/>
                    <a:lumOff val="40000"/>
                  </a:schemeClr>
                </a:solidFill>
                <a:latin typeface="Franklin Gothic Book" panose="020B0503020102020204" pitchFamily="34" charset="0"/>
              </a:rPr>
              <a:t>COMBI MÓDULOS PC</a:t>
            </a:r>
          </a:p>
        </p:txBody>
      </p:sp>
      <p:sp>
        <p:nvSpPr>
          <p:cNvPr id="11" name="TextBox 10">
            <a:extLst>
              <a:ext uri="{FF2B5EF4-FFF2-40B4-BE49-F238E27FC236}">
                <a16:creationId xmlns:a16="http://schemas.microsoft.com/office/drawing/2014/main" id="{CB69D383-A1CC-ECE3-D5C9-3AFD854DE7A9}"/>
              </a:ext>
            </a:extLst>
          </p:cNvPr>
          <p:cNvSpPr txBox="1"/>
          <p:nvPr/>
        </p:nvSpPr>
        <p:spPr>
          <a:xfrm>
            <a:off x="5308600" y="6827773"/>
            <a:ext cx="2151124" cy="1785104"/>
          </a:xfrm>
          <a:prstGeom prst="rect">
            <a:avLst/>
          </a:prstGeom>
          <a:noFill/>
        </p:spPr>
        <p:txBody>
          <a:bodyPr wrap="square" rtlCol="0">
            <a:spAutoFit/>
          </a:bodyPr>
          <a:lstStyle/>
          <a:p>
            <a:pPr algn="just"/>
            <a:r>
              <a:rPr lang="es-CO" sz="1000" dirty="0"/>
              <a:t>Reduzca el costo de su módulo de espesor total de </a:t>
            </a:r>
            <a:r>
              <a:rPr lang="es-CO" sz="1000" dirty="0" err="1"/>
              <a:t>3000°F</a:t>
            </a:r>
            <a:r>
              <a:rPr lang="es-CO" sz="1000" dirty="0"/>
              <a:t> (</a:t>
            </a:r>
            <a:r>
              <a:rPr lang="es-CO" sz="1000" dirty="0" err="1"/>
              <a:t>1600°C</a:t>
            </a:r>
            <a:r>
              <a:rPr lang="es-CO" sz="1000" dirty="0"/>
              <a:t>) con el módulo FC-Combi. Una cara caliente de fibra policristalina de 3000 °F, cortada a medida y combinada con una cara fría de manta </a:t>
            </a:r>
            <a:r>
              <a:rPr lang="es-CO" sz="1000"/>
              <a:t>FCR </a:t>
            </a:r>
            <a:r>
              <a:rPr lang="es-CO" sz="1000" dirty="0"/>
              <a:t>estándar. Esto optimiza la estructura de costos del módulo FC-Combi al tener la fibra policristalina sólo donde se necesita.</a:t>
            </a:r>
          </a:p>
        </p:txBody>
      </p:sp>
      <p:sp>
        <p:nvSpPr>
          <p:cNvPr id="12" name="Text Placeholder 15">
            <a:extLst>
              <a:ext uri="{FF2B5EF4-FFF2-40B4-BE49-F238E27FC236}">
                <a16:creationId xmlns:a16="http://schemas.microsoft.com/office/drawing/2014/main" id="{49A327DE-ED66-0E3A-629C-29E529C05DE2}"/>
              </a:ext>
            </a:extLst>
          </p:cNvPr>
          <p:cNvSpPr txBox="1">
            <a:spLocks/>
          </p:cNvSpPr>
          <p:nvPr/>
        </p:nvSpPr>
        <p:spPr>
          <a:xfrm>
            <a:off x="239579" y="6814662"/>
            <a:ext cx="2724150" cy="32292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600" b="1" dirty="0">
                <a:solidFill>
                  <a:schemeClr val="accent4">
                    <a:lumMod val="60000"/>
                    <a:lumOff val="40000"/>
                  </a:schemeClr>
                </a:solidFill>
                <a:latin typeface="Franklin Gothic Book" panose="020B0503020102020204" pitchFamily="34" charset="0"/>
              </a:rPr>
              <a:t>BENEFICIOS</a:t>
            </a:r>
          </a:p>
        </p:txBody>
      </p:sp>
      <p:sp>
        <p:nvSpPr>
          <p:cNvPr id="13" name="TextBox 12">
            <a:extLst>
              <a:ext uri="{FF2B5EF4-FFF2-40B4-BE49-F238E27FC236}">
                <a16:creationId xmlns:a16="http://schemas.microsoft.com/office/drawing/2014/main" id="{F1FC67D4-D478-34F5-47DA-6C9C85172270}"/>
              </a:ext>
            </a:extLst>
          </p:cNvPr>
          <p:cNvSpPr txBox="1"/>
          <p:nvPr/>
        </p:nvSpPr>
        <p:spPr>
          <a:xfrm>
            <a:off x="417379" y="7055961"/>
            <a:ext cx="2368550" cy="1477328"/>
          </a:xfrm>
          <a:prstGeom prst="rect">
            <a:avLst/>
          </a:prstGeom>
          <a:noFill/>
        </p:spPr>
        <p:txBody>
          <a:bodyPr wrap="square" rtlCol="0">
            <a:spAutoFit/>
          </a:bodyPr>
          <a:lstStyle/>
          <a:p>
            <a:pPr marL="171450" indent="-171450">
              <a:buFont typeface="Wingdings" panose="05000000000000000000" pitchFamily="2" charset="2"/>
              <a:buChar char="ü"/>
            </a:pPr>
            <a:r>
              <a:rPr lang="es-CO" sz="900" dirty="0"/>
              <a:t>Libre de </a:t>
            </a:r>
            <a:r>
              <a:rPr lang="es-CO" sz="900" dirty="0" err="1"/>
              <a:t>FCR</a:t>
            </a:r>
            <a:r>
              <a:rPr lang="es-CO" sz="900" dirty="0"/>
              <a:t> y</a:t>
            </a:r>
            <a:r>
              <a:rPr lang="en-CA" sz="900" dirty="0"/>
              <a:t> “Shot”</a:t>
            </a:r>
          </a:p>
          <a:p>
            <a:pPr marL="171450" indent="-171450">
              <a:buFont typeface="Wingdings" panose="05000000000000000000" pitchFamily="2" charset="2"/>
              <a:buChar char="ü"/>
            </a:pPr>
            <a:r>
              <a:rPr lang="es-CO" sz="900" dirty="0"/>
              <a:t>Baja conductividad térmica</a:t>
            </a:r>
          </a:p>
          <a:p>
            <a:pPr marL="171450" indent="-171450">
              <a:buFont typeface="Wingdings" panose="05000000000000000000" pitchFamily="2" charset="2"/>
              <a:buChar char="ü"/>
            </a:pPr>
            <a:r>
              <a:rPr lang="es-CO" sz="900" dirty="0"/>
              <a:t>Excelente resistencia a la tensión</a:t>
            </a:r>
          </a:p>
          <a:p>
            <a:pPr marL="171450" indent="-171450">
              <a:buFont typeface="Wingdings" panose="05000000000000000000" pitchFamily="2" charset="2"/>
              <a:buChar char="ü"/>
            </a:pPr>
            <a:r>
              <a:rPr lang="es-CO" sz="900" dirty="0"/>
              <a:t>Excelente resistencia al choque térmico</a:t>
            </a:r>
          </a:p>
          <a:p>
            <a:pPr marL="171450" indent="-171450">
              <a:buFont typeface="Wingdings" panose="05000000000000000000" pitchFamily="2" charset="2"/>
              <a:buChar char="ü"/>
            </a:pPr>
            <a:r>
              <a:rPr lang="es-CO" sz="900" dirty="0"/>
              <a:t>Excelente estabilidad térmica</a:t>
            </a:r>
          </a:p>
          <a:p>
            <a:pPr marL="171450" indent="-171450">
              <a:buFont typeface="Wingdings" panose="05000000000000000000" pitchFamily="2" charset="2"/>
              <a:buChar char="ü"/>
            </a:pPr>
            <a:r>
              <a:rPr lang="es-CO" sz="900" dirty="0"/>
              <a:t>Excelente resistencia al calor</a:t>
            </a:r>
          </a:p>
          <a:p>
            <a:pPr marL="171450" indent="-171450">
              <a:buFont typeface="Wingdings" panose="05000000000000000000" pitchFamily="2" charset="2"/>
              <a:buChar char="ü"/>
            </a:pPr>
            <a:r>
              <a:rPr lang="es-CO" sz="900" dirty="0"/>
              <a:t>Muy bajo almacenamiento de calor</a:t>
            </a:r>
          </a:p>
          <a:p>
            <a:pPr marL="171450" indent="-171450">
              <a:buFont typeface="Wingdings" panose="05000000000000000000" pitchFamily="2" charset="2"/>
              <a:buChar char="ü"/>
            </a:pPr>
            <a:r>
              <a:rPr lang="es-CO" sz="900" dirty="0"/>
              <a:t>Excelente resistencia a la corrosión</a:t>
            </a:r>
          </a:p>
          <a:p>
            <a:pPr marL="171450" indent="-171450">
              <a:buFont typeface="Wingdings" panose="05000000000000000000" pitchFamily="2" charset="2"/>
              <a:buChar char="ü"/>
            </a:pPr>
            <a:r>
              <a:rPr lang="es-CO" sz="900" dirty="0"/>
              <a:t>Excelente estabilidad química</a:t>
            </a:r>
          </a:p>
          <a:p>
            <a:pPr marL="171450" indent="-171450">
              <a:buFont typeface="Wingdings" panose="05000000000000000000" pitchFamily="2" charset="2"/>
              <a:buChar char="ü"/>
            </a:pPr>
            <a:r>
              <a:rPr lang="es-CO" sz="900" dirty="0"/>
              <a:t>Alta reflectancia térmica</a:t>
            </a:r>
            <a:endParaRPr lang="en-CA" sz="900" dirty="0"/>
          </a:p>
        </p:txBody>
      </p:sp>
      <p:sp>
        <p:nvSpPr>
          <p:cNvPr id="2" name="TextBox 1">
            <a:extLst>
              <a:ext uri="{FF2B5EF4-FFF2-40B4-BE49-F238E27FC236}">
                <a16:creationId xmlns:a16="http://schemas.microsoft.com/office/drawing/2014/main" id="{DBCD0738-9239-C4AD-9005-B32A67E35FD8}"/>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pic>
        <p:nvPicPr>
          <p:cNvPr id="17" name="Picture 16">
            <a:extLst>
              <a:ext uri="{FF2B5EF4-FFF2-40B4-BE49-F238E27FC236}">
                <a16:creationId xmlns:a16="http://schemas.microsoft.com/office/drawing/2014/main" id="{AC2F9EB1-DB3B-1F03-31CA-EC70455FD113}"/>
              </a:ext>
            </a:extLst>
          </p:cNvPr>
          <p:cNvPicPr>
            <a:picLocks noChangeAspect="1"/>
          </p:cNvPicPr>
          <p:nvPr/>
        </p:nvPicPr>
        <p:blipFill rotWithShape="1">
          <a:blip r:embed="rId4"/>
          <a:srcRect l="4816" t="7565" r="6215" b="9900"/>
          <a:stretch/>
        </p:blipFill>
        <p:spPr>
          <a:xfrm>
            <a:off x="4123450" y="1229232"/>
            <a:ext cx="3024943" cy="2266158"/>
          </a:xfrm>
          <a:prstGeom prst="rect">
            <a:avLst/>
          </a:prstGeom>
        </p:spPr>
      </p:pic>
      <p:sp>
        <p:nvSpPr>
          <p:cNvPr id="18" name="TextBox 17">
            <a:extLst>
              <a:ext uri="{FF2B5EF4-FFF2-40B4-BE49-F238E27FC236}">
                <a16:creationId xmlns:a16="http://schemas.microsoft.com/office/drawing/2014/main" id="{72B08E76-69A0-9812-3562-DD18679B8E6D}"/>
              </a:ext>
            </a:extLst>
          </p:cNvPr>
          <p:cNvSpPr txBox="1"/>
          <p:nvPr/>
        </p:nvSpPr>
        <p:spPr>
          <a:xfrm>
            <a:off x="309173" y="8761138"/>
            <a:ext cx="7186472" cy="492860"/>
          </a:xfrm>
          <a:prstGeom prst="rect">
            <a:avLst/>
          </a:prstGeom>
          <a:noFill/>
        </p:spPr>
        <p:txBody>
          <a:bodyPr wrap="square" lIns="0" tIns="36000" rIns="0" bIns="36000" rtlCol="0">
            <a:noAutofit/>
          </a:bodyPr>
          <a:lstStyle/>
          <a:p>
            <a:pPr algn="just"/>
            <a:r>
              <a:rPr lang="es-CO" sz="600" dirty="0"/>
              <a:t>Nota: Durante el calentamiento inicial de las FC placas y piezas, una pequeña cantidad de aglutinante orgánico comenzará a quemarse a aproximadamente 450 °F/232 °C. Una vez que este material se haya quemado, no habrá más emisiones de gases. Se debe tener precaución durante este período. Hay productos orgánicos gratuitos disponibles. La temperatura de funcionamiento recomendada está determinada por un cambio lineal irreversible, no por el punto de fusión. Almacenar de manera que se minimice el polvo en el aire. Los datos se basan en los resultados de pruebas realizadas en condiciones estándar. Los resultados están sujetos a variación. Los resultados se presentan sólo como guía.</a:t>
            </a:r>
            <a:endParaRPr lang="en-CA" sz="600" dirty="0"/>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1192</TotalTime>
  <Words>532</Words>
  <Application>Microsoft Office PowerPoint</Application>
  <PresentationFormat>Custom</PresentationFormat>
  <Paragraphs>53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Narrow</vt:lpstr>
      <vt:lpstr>Franklin Gothic</vt:lpstr>
      <vt:lpstr>Franklin Gothic Book</vt:lpstr>
      <vt:lpstr>Franklin Gothic Medium</vt:lpstr>
      <vt:lpstr>Wingdings</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FC-PC BLANKETS &amp; MODULES</dc:title>
  <dc:creator>paul@pkobrien.com</dc:creator>
  <cp:keywords>FIBRECAST, PC, BLANKETS, MODULES, 3000, 1600</cp:keywords>
  <cp:lastModifiedBy>Angie Torres Cardenas</cp:lastModifiedBy>
  <cp:revision>103</cp:revision>
  <cp:lastPrinted>2023-03-06T16:03:53Z</cp:lastPrinted>
  <dcterms:created xsi:type="dcterms:W3CDTF">2021-04-06T14:57:59Z</dcterms:created>
  <dcterms:modified xsi:type="dcterms:W3CDTF">2024-04-25T13:17:37Z</dcterms:modified>
  <cp:category>TECHNICAL DATA SHEET</cp:category>
</cp:coreProperties>
</file>