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sldIdLst>
    <p:sldId id="259" r:id="rId2"/>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8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0" autoAdjust="0"/>
    <p:restoredTop sz="96327"/>
  </p:normalViewPr>
  <p:slideViewPr>
    <p:cSldViewPr snapToGrid="0" snapToObjects="1" showGuides="1">
      <p:cViewPr>
        <p:scale>
          <a:sx n="150" d="100"/>
          <a:sy n="150" d="100"/>
        </p:scale>
        <p:origin x="1428" y="-40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8" name="Text Placeholder 57">
            <a:extLst>
              <a:ext uri="{FF2B5EF4-FFF2-40B4-BE49-F238E27FC236}">
                <a16:creationId xmlns:a16="http://schemas.microsoft.com/office/drawing/2014/main" id="{77353212-D351-4188-8D0E-BF1DA41E9F97}"/>
              </a:ext>
            </a:extLst>
          </p:cNvPr>
          <p:cNvSpPr>
            <a:spLocks noGrp="1"/>
          </p:cNvSpPr>
          <p:nvPr>
            <p:ph type="body" sz="quarter" idx="22"/>
          </p:nvPr>
        </p:nvSpPr>
        <p:spPr>
          <a:xfrm>
            <a:off x="285750" y="1532821"/>
            <a:ext cx="7200900" cy="7170425"/>
          </a:xfrm>
        </p:spPr>
        <p:txBody>
          <a:bodyPr lIns="0" rIns="0">
            <a:noAutofit/>
          </a:bodyPr>
          <a:lstStyle>
            <a:lvl1pPr marL="0" indent="0">
              <a:buNone/>
              <a:defRPr sz="12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
        <p:nvSpPr>
          <p:cNvPr id="51" name="Text Placeholder 38">
            <a:extLst>
              <a:ext uri="{FF2B5EF4-FFF2-40B4-BE49-F238E27FC236}">
                <a16:creationId xmlns:a16="http://schemas.microsoft.com/office/drawing/2014/main" id="{9CC7B918-5686-4DF5-A679-F18687C043CC}"/>
              </a:ext>
            </a:extLst>
          </p:cNvPr>
          <p:cNvSpPr>
            <a:spLocks noGrp="1"/>
          </p:cNvSpPr>
          <p:nvPr>
            <p:ph type="body" sz="quarter" idx="21" hasCustomPrompt="1"/>
          </p:nvPr>
        </p:nvSpPr>
        <p:spPr>
          <a:xfrm>
            <a:off x="3957638" y="276226"/>
            <a:ext cx="3528000" cy="752474"/>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39" name="Text Placeholder 38">
            <a:extLst>
              <a:ext uri="{FF2B5EF4-FFF2-40B4-BE49-F238E27FC236}">
                <a16:creationId xmlns:a16="http://schemas.microsoft.com/office/drawing/2014/main" id="{42FAD240-5968-494C-9E13-B4F644222558}"/>
              </a:ext>
            </a:extLst>
          </p:cNvPr>
          <p:cNvSpPr>
            <a:spLocks noGrp="1"/>
          </p:cNvSpPr>
          <p:nvPr>
            <p:ph type="body" sz="quarter" idx="10" hasCustomPrompt="1"/>
          </p:nvPr>
        </p:nvSpPr>
        <p:spPr>
          <a:xfrm>
            <a:off x="285750" y="1058965"/>
            <a:ext cx="72009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5" name="Text Placeholder 57">
            <a:extLst>
              <a:ext uri="{FF2B5EF4-FFF2-40B4-BE49-F238E27FC236}">
                <a16:creationId xmlns:a16="http://schemas.microsoft.com/office/drawing/2014/main" id="{E1C659FC-1AA9-4D3B-A51A-170D8C378A53}"/>
              </a:ext>
            </a:extLst>
          </p:cNvPr>
          <p:cNvSpPr>
            <a:spLocks noGrp="1"/>
          </p:cNvSpPr>
          <p:nvPr>
            <p:ph type="body" sz="quarter" idx="27" hasCustomPrompt="1"/>
          </p:nvPr>
        </p:nvSpPr>
        <p:spPr>
          <a:xfrm>
            <a:off x="285750" y="8906218"/>
            <a:ext cx="7199888" cy="352800"/>
          </a:xfrm>
        </p:spPr>
        <p:txBody>
          <a:bodyPr lIns="0" rIns="0">
            <a:noAutofit/>
          </a:bodyPr>
          <a:lstStyle>
            <a:lvl1pPr marL="0" indent="0">
              <a:buNone/>
              <a:defRPr sz="6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insert notes</a:t>
            </a:r>
          </a:p>
        </p:txBody>
      </p:sp>
    </p:spTree>
    <p:extLst>
      <p:ext uri="{BB962C8B-B14F-4D97-AF65-F5344CB8AC3E}">
        <p14:creationId xmlns:p14="http://schemas.microsoft.com/office/powerpoint/2010/main" val="315803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m">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AE544B28-5CBA-4424-9483-20556516BC19}"/>
              </a:ext>
            </a:extLst>
          </p:cNvPr>
          <p:cNvSpPr>
            <a:spLocks noGrp="1"/>
          </p:cNvSpPr>
          <p:nvPr>
            <p:ph type="tbl" sz="quarter" idx="25" hasCustomPrompt="1"/>
          </p:nvPr>
        </p:nvSpPr>
        <p:spPr>
          <a:xfrm>
            <a:off x="285750" y="3652092"/>
            <a:ext cx="7199887" cy="2821071"/>
          </a:xfrm>
        </p:spPr>
        <p:txBody>
          <a:bodyPr>
            <a:normAutofit/>
          </a:bodyPr>
          <a:lstStyle>
            <a:lvl1pPr marL="0" indent="0" algn="ctr">
              <a:buNone/>
              <a:defRPr sz="1000">
                <a:solidFill>
                  <a:schemeClr val="tx2"/>
                </a:solidFill>
              </a:defRPr>
            </a:lvl1pPr>
          </a:lstStyle>
          <a:p>
            <a:r>
              <a:rPr lang="en-CA" dirty="0"/>
              <a:t>Click to insert table</a:t>
            </a:r>
          </a:p>
        </p:txBody>
      </p:sp>
      <p:sp>
        <p:nvSpPr>
          <p:cNvPr id="58" name="Text Placeholder 57">
            <a:extLst>
              <a:ext uri="{FF2B5EF4-FFF2-40B4-BE49-F238E27FC236}">
                <a16:creationId xmlns:a16="http://schemas.microsoft.com/office/drawing/2014/main" id="{77353212-D351-4188-8D0E-BF1DA41E9F97}"/>
              </a:ext>
            </a:extLst>
          </p:cNvPr>
          <p:cNvSpPr>
            <a:spLocks noGrp="1"/>
          </p:cNvSpPr>
          <p:nvPr>
            <p:ph type="body" sz="quarter" idx="22"/>
          </p:nvPr>
        </p:nvSpPr>
        <p:spPr>
          <a:xfrm>
            <a:off x="285750" y="1520629"/>
            <a:ext cx="3312000" cy="1679118"/>
          </a:xfrm>
        </p:spPr>
        <p:txBody>
          <a:bodyPr lIns="0" rIns="0">
            <a:noAutofit/>
          </a:bodyPr>
          <a:lstStyle>
            <a:lvl1pPr marL="0" indent="0">
              <a:buNone/>
              <a:defRPr sz="10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
        <p:nvSpPr>
          <p:cNvPr id="51" name="Text Placeholder 38">
            <a:extLst>
              <a:ext uri="{FF2B5EF4-FFF2-40B4-BE49-F238E27FC236}">
                <a16:creationId xmlns:a16="http://schemas.microsoft.com/office/drawing/2014/main" id="{9CC7B918-5686-4DF5-A679-F18687C043CC}"/>
              </a:ext>
            </a:extLst>
          </p:cNvPr>
          <p:cNvSpPr>
            <a:spLocks noGrp="1"/>
          </p:cNvSpPr>
          <p:nvPr>
            <p:ph type="body" sz="quarter" idx="21" hasCustomPrompt="1"/>
          </p:nvPr>
        </p:nvSpPr>
        <p:spPr>
          <a:xfrm>
            <a:off x="3957638" y="276226"/>
            <a:ext cx="3528000" cy="754379"/>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46" name="Picture Placeholder 43">
            <a:extLst>
              <a:ext uri="{FF2B5EF4-FFF2-40B4-BE49-F238E27FC236}">
                <a16:creationId xmlns:a16="http://schemas.microsoft.com/office/drawing/2014/main" id="{C01AC837-5434-4934-98EA-535A4E5DC1C5}"/>
              </a:ext>
            </a:extLst>
          </p:cNvPr>
          <p:cNvSpPr>
            <a:spLocks noGrp="1"/>
          </p:cNvSpPr>
          <p:nvPr>
            <p:ph type="pic" sz="quarter" idx="16" hasCustomPrompt="1"/>
          </p:nvPr>
        </p:nvSpPr>
        <p:spPr>
          <a:xfrm>
            <a:off x="5477097" y="6782026"/>
            <a:ext cx="2008541" cy="2015637"/>
          </a:xfrm>
        </p:spPr>
        <p:txBody>
          <a:bodyPr>
            <a:normAutofit/>
          </a:bodyPr>
          <a:lstStyle>
            <a:lvl1pPr marL="0" indent="0" algn="ctr">
              <a:buNone/>
              <a:defRPr sz="1000">
                <a:solidFill>
                  <a:schemeClr val="tx2"/>
                </a:solidFill>
              </a:defRPr>
            </a:lvl1pPr>
          </a:lstStyle>
          <a:p>
            <a:r>
              <a:rPr lang="en-CA" dirty="0"/>
              <a:t>insert picture</a:t>
            </a:r>
          </a:p>
        </p:txBody>
      </p:sp>
      <p:sp>
        <p:nvSpPr>
          <p:cNvPr id="47" name="Text Placeholder 38">
            <a:extLst>
              <a:ext uri="{FF2B5EF4-FFF2-40B4-BE49-F238E27FC236}">
                <a16:creationId xmlns:a16="http://schemas.microsoft.com/office/drawing/2014/main" id="{3350514B-457A-4449-9569-39731C328830}"/>
              </a:ext>
            </a:extLst>
          </p:cNvPr>
          <p:cNvSpPr>
            <a:spLocks noGrp="1"/>
          </p:cNvSpPr>
          <p:nvPr>
            <p:ph type="body" sz="quarter" idx="17" hasCustomPrompt="1"/>
          </p:nvPr>
        </p:nvSpPr>
        <p:spPr>
          <a:xfrm>
            <a:off x="3748722" y="1150165"/>
            <a:ext cx="1782000" cy="187200"/>
          </a:xfrm>
          <a:noFill/>
        </p:spPr>
        <p:txBody>
          <a:bodyPr wrap="square" lIns="0" rIns="0" rtlCol="0" anchor="ctr">
            <a:noAutofit/>
          </a:bodyPr>
          <a:lstStyle>
            <a:lvl1pPr marL="0" indent="0" algn="ctr">
              <a:buNone/>
              <a:defRPr lang="en-CA" sz="1000" dirty="0">
                <a:solidFill>
                  <a:schemeClr val="bg2">
                    <a:lumMod val="50000"/>
                  </a:schemeClr>
                </a:solidFill>
              </a:defRPr>
            </a:lvl1pPr>
          </a:lstStyle>
          <a:p>
            <a:pPr marL="0" lvl="0" algn="ctr" defTabSz="457200"/>
            <a:r>
              <a:rPr lang="en-US" dirty="0"/>
              <a:t>insert header</a:t>
            </a:r>
            <a:endParaRPr lang="en-CA" dirty="0"/>
          </a:p>
        </p:txBody>
      </p:sp>
      <p:sp>
        <p:nvSpPr>
          <p:cNvPr id="45" name="Picture Placeholder 43">
            <a:extLst>
              <a:ext uri="{FF2B5EF4-FFF2-40B4-BE49-F238E27FC236}">
                <a16:creationId xmlns:a16="http://schemas.microsoft.com/office/drawing/2014/main" id="{55AC6182-5EA8-4E99-BE20-983789034E35}"/>
              </a:ext>
            </a:extLst>
          </p:cNvPr>
          <p:cNvSpPr>
            <a:spLocks noGrp="1"/>
          </p:cNvSpPr>
          <p:nvPr>
            <p:ph type="pic" sz="quarter" idx="15" hasCustomPrompt="1"/>
          </p:nvPr>
        </p:nvSpPr>
        <p:spPr>
          <a:xfrm>
            <a:off x="5704650" y="1338565"/>
            <a:ext cx="1782000" cy="1666800"/>
          </a:xfrm>
        </p:spPr>
        <p:txBody>
          <a:bodyPr>
            <a:normAutofit/>
          </a:bodyPr>
          <a:lstStyle>
            <a:lvl1pPr marL="0" indent="0" algn="ctr">
              <a:buNone/>
              <a:defRPr sz="1000">
                <a:solidFill>
                  <a:schemeClr val="tx2"/>
                </a:solidFill>
              </a:defRPr>
            </a:lvl1pPr>
          </a:lstStyle>
          <a:p>
            <a:r>
              <a:rPr lang="en-CA" dirty="0"/>
              <a:t>insert picture</a:t>
            </a:r>
          </a:p>
        </p:txBody>
      </p:sp>
      <p:sp>
        <p:nvSpPr>
          <p:cNvPr id="44" name="Picture Placeholder 43">
            <a:extLst>
              <a:ext uri="{FF2B5EF4-FFF2-40B4-BE49-F238E27FC236}">
                <a16:creationId xmlns:a16="http://schemas.microsoft.com/office/drawing/2014/main" id="{54E789C2-5666-4D6B-A001-690F47C2B3E4}"/>
              </a:ext>
            </a:extLst>
          </p:cNvPr>
          <p:cNvSpPr>
            <a:spLocks noGrp="1"/>
          </p:cNvSpPr>
          <p:nvPr>
            <p:ph type="pic" sz="quarter" idx="14" hasCustomPrompt="1"/>
          </p:nvPr>
        </p:nvSpPr>
        <p:spPr>
          <a:xfrm>
            <a:off x="3749417" y="1338565"/>
            <a:ext cx="1782000" cy="1666800"/>
          </a:xfrm>
        </p:spPr>
        <p:txBody>
          <a:bodyPr>
            <a:normAutofit/>
          </a:bodyPr>
          <a:lstStyle>
            <a:lvl1pPr marL="0" indent="0" algn="ctr">
              <a:buNone/>
              <a:defRPr sz="1000">
                <a:solidFill>
                  <a:schemeClr val="tx2"/>
                </a:solidFill>
              </a:defRPr>
            </a:lvl1pPr>
          </a:lstStyle>
          <a:p>
            <a:r>
              <a:rPr lang="en-CA" dirty="0"/>
              <a:t>insert picture</a:t>
            </a:r>
          </a:p>
        </p:txBody>
      </p:sp>
      <p:sp>
        <p:nvSpPr>
          <p:cNvPr id="42" name="Text Placeholder 38">
            <a:extLst>
              <a:ext uri="{FF2B5EF4-FFF2-40B4-BE49-F238E27FC236}">
                <a16:creationId xmlns:a16="http://schemas.microsoft.com/office/drawing/2014/main" id="{83A46CCF-90C0-4873-9D3D-9AAA95F57A4A}"/>
              </a:ext>
            </a:extLst>
          </p:cNvPr>
          <p:cNvSpPr>
            <a:spLocks noGrp="1"/>
          </p:cNvSpPr>
          <p:nvPr>
            <p:ph type="body" sz="quarter" idx="13" hasCustomPrompt="1"/>
          </p:nvPr>
        </p:nvSpPr>
        <p:spPr>
          <a:xfrm>
            <a:off x="285749" y="7814351"/>
            <a:ext cx="4494209"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41" name="Text Placeholder 38">
            <a:extLst>
              <a:ext uri="{FF2B5EF4-FFF2-40B4-BE49-F238E27FC236}">
                <a16:creationId xmlns:a16="http://schemas.microsoft.com/office/drawing/2014/main" id="{CB52BB56-5B23-4F4C-8A0A-CB2D0C61E851}"/>
              </a:ext>
            </a:extLst>
          </p:cNvPr>
          <p:cNvSpPr>
            <a:spLocks noGrp="1"/>
          </p:cNvSpPr>
          <p:nvPr>
            <p:ph type="body" sz="quarter" idx="12" hasCustomPrompt="1"/>
          </p:nvPr>
        </p:nvSpPr>
        <p:spPr>
          <a:xfrm>
            <a:off x="285749" y="6645951"/>
            <a:ext cx="4494209"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40" name="Text Placeholder 38">
            <a:extLst>
              <a:ext uri="{FF2B5EF4-FFF2-40B4-BE49-F238E27FC236}">
                <a16:creationId xmlns:a16="http://schemas.microsoft.com/office/drawing/2014/main" id="{F027EBEA-E26B-4B85-BA30-E49C0E34CAB5}"/>
              </a:ext>
            </a:extLst>
          </p:cNvPr>
          <p:cNvSpPr>
            <a:spLocks noGrp="1"/>
          </p:cNvSpPr>
          <p:nvPr>
            <p:ph type="body" sz="quarter" idx="11" hasCustomPrompt="1"/>
          </p:nvPr>
        </p:nvSpPr>
        <p:spPr>
          <a:xfrm>
            <a:off x="285749" y="3202727"/>
            <a:ext cx="7200893"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39" name="Text Placeholder 38">
            <a:extLst>
              <a:ext uri="{FF2B5EF4-FFF2-40B4-BE49-F238E27FC236}">
                <a16:creationId xmlns:a16="http://schemas.microsoft.com/office/drawing/2014/main" id="{42FAD240-5968-494C-9E13-B4F644222558}"/>
              </a:ext>
            </a:extLst>
          </p:cNvPr>
          <p:cNvSpPr>
            <a:spLocks noGrp="1"/>
          </p:cNvSpPr>
          <p:nvPr>
            <p:ph type="body" sz="quarter" idx="10" hasCustomPrompt="1"/>
          </p:nvPr>
        </p:nvSpPr>
        <p:spPr>
          <a:xfrm>
            <a:off x="285750" y="1058965"/>
            <a:ext cx="33120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48" name="Text Placeholder 38">
            <a:extLst>
              <a:ext uri="{FF2B5EF4-FFF2-40B4-BE49-F238E27FC236}">
                <a16:creationId xmlns:a16="http://schemas.microsoft.com/office/drawing/2014/main" id="{FAB3F249-6E9D-4F68-9B20-6F75291F9C98}"/>
              </a:ext>
            </a:extLst>
          </p:cNvPr>
          <p:cNvSpPr>
            <a:spLocks noGrp="1"/>
          </p:cNvSpPr>
          <p:nvPr>
            <p:ph type="body" sz="quarter" idx="18" hasCustomPrompt="1"/>
          </p:nvPr>
        </p:nvSpPr>
        <p:spPr>
          <a:xfrm>
            <a:off x="5703955" y="1150165"/>
            <a:ext cx="1782000" cy="187200"/>
          </a:xfrm>
          <a:noFill/>
        </p:spPr>
        <p:txBody>
          <a:bodyPr wrap="square" lIns="0" rIns="0" rtlCol="0" anchor="ctr">
            <a:noAutofit/>
          </a:bodyPr>
          <a:lstStyle>
            <a:lvl1pPr marL="0" indent="0" algn="ctr">
              <a:buNone/>
              <a:defRPr lang="en-CA" sz="1000" dirty="0">
                <a:solidFill>
                  <a:schemeClr val="bg2">
                    <a:lumMod val="50000"/>
                  </a:schemeClr>
                </a:solidFill>
              </a:defRPr>
            </a:lvl1pPr>
          </a:lstStyle>
          <a:p>
            <a:pPr marL="0" lvl="0" algn="ctr" defTabSz="457200"/>
            <a:r>
              <a:rPr lang="en-US" dirty="0"/>
              <a:t>insert header</a:t>
            </a:r>
            <a:endParaRPr lang="en-CA" dirty="0"/>
          </a:p>
        </p:txBody>
      </p:sp>
      <p:sp>
        <p:nvSpPr>
          <p:cNvPr id="49" name="Text Placeholder 38">
            <a:extLst>
              <a:ext uri="{FF2B5EF4-FFF2-40B4-BE49-F238E27FC236}">
                <a16:creationId xmlns:a16="http://schemas.microsoft.com/office/drawing/2014/main" id="{4E23D755-77E4-44EB-A582-6089DEA2A587}"/>
              </a:ext>
            </a:extLst>
          </p:cNvPr>
          <p:cNvSpPr>
            <a:spLocks noGrp="1"/>
          </p:cNvSpPr>
          <p:nvPr>
            <p:ph type="body" sz="quarter" idx="19" hasCustomPrompt="1"/>
          </p:nvPr>
        </p:nvSpPr>
        <p:spPr>
          <a:xfrm>
            <a:off x="3748722" y="3012547"/>
            <a:ext cx="1782000" cy="187200"/>
          </a:xfrm>
          <a:noFill/>
        </p:spPr>
        <p:txBody>
          <a:bodyPr wrap="square" lIns="0" rIns="0" rtlCol="0" anchor="ctr">
            <a:noAutofit/>
          </a:bodyPr>
          <a:lstStyle>
            <a:lvl1pPr marL="0" indent="0" algn="ctr">
              <a:buNone/>
              <a:defRPr lang="en-CA" sz="1000" dirty="0">
                <a:solidFill>
                  <a:schemeClr val="bg2">
                    <a:lumMod val="50000"/>
                  </a:schemeClr>
                </a:solidFill>
              </a:defRPr>
            </a:lvl1pPr>
          </a:lstStyle>
          <a:p>
            <a:pPr marL="0" lvl="0" algn="ctr" defTabSz="457200"/>
            <a:r>
              <a:rPr lang="en-US" dirty="0"/>
              <a:t>insert footer</a:t>
            </a:r>
            <a:endParaRPr lang="en-CA" dirty="0"/>
          </a:p>
        </p:txBody>
      </p:sp>
      <p:sp>
        <p:nvSpPr>
          <p:cNvPr id="50" name="Text Placeholder 38">
            <a:extLst>
              <a:ext uri="{FF2B5EF4-FFF2-40B4-BE49-F238E27FC236}">
                <a16:creationId xmlns:a16="http://schemas.microsoft.com/office/drawing/2014/main" id="{9206FD68-B5EB-4BB3-8100-8ED09892BD1C}"/>
              </a:ext>
            </a:extLst>
          </p:cNvPr>
          <p:cNvSpPr>
            <a:spLocks noGrp="1"/>
          </p:cNvSpPr>
          <p:nvPr>
            <p:ph type="body" sz="quarter" idx="20" hasCustomPrompt="1"/>
          </p:nvPr>
        </p:nvSpPr>
        <p:spPr>
          <a:xfrm>
            <a:off x="5703955" y="3012547"/>
            <a:ext cx="1782000" cy="187200"/>
          </a:xfrm>
          <a:noFill/>
        </p:spPr>
        <p:txBody>
          <a:bodyPr wrap="square" lIns="0" rIns="0" rtlCol="0" anchor="ctr">
            <a:noAutofit/>
          </a:bodyPr>
          <a:lstStyle>
            <a:lvl1pPr marL="0" indent="0" algn="ctr">
              <a:buNone/>
              <a:defRPr lang="en-CA" sz="1000" dirty="0">
                <a:solidFill>
                  <a:schemeClr val="bg2">
                    <a:lumMod val="50000"/>
                  </a:schemeClr>
                </a:solidFill>
              </a:defRPr>
            </a:lvl1pPr>
          </a:lstStyle>
          <a:p>
            <a:pPr marL="0" lvl="0" algn="ctr" defTabSz="457200"/>
            <a:r>
              <a:rPr lang="en-US" dirty="0"/>
              <a:t>insert footer</a:t>
            </a:r>
            <a:endParaRPr lang="en-CA" dirty="0"/>
          </a:p>
        </p:txBody>
      </p:sp>
      <p:sp>
        <p:nvSpPr>
          <p:cNvPr id="15" name="Text Placeholder 57">
            <a:extLst>
              <a:ext uri="{FF2B5EF4-FFF2-40B4-BE49-F238E27FC236}">
                <a16:creationId xmlns:a16="http://schemas.microsoft.com/office/drawing/2014/main" id="{21DA9B07-2206-40DF-BBB2-4CC98C9DF2E9}"/>
              </a:ext>
            </a:extLst>
          </p:cNvPr>
          <p:cNvSpPr>
            <a:spLocks noGrp="1"/>
          </p:cNvSpPr>
          <p:nvPr>
            <p:ph type="body" sz="quarter" idx="23"/>
          </p:nvPr>
        </p:nvSpPr>
        <p:spPr>
          <a:xfrm>
            <a:off x="285750" y="7118545"/>
            <a:ext cx="4494208" cy="695806"/>
          </a:xfrm>
        </p:spPr>
        <p:txBody>
          <a:bodyPr lIns="0" rIns="0">
            <a:noAutofit/>
          </a:bodyPr>
          <a:lstStyle>
            <a:lvl1pPr marL="171450" indent="-171450">
              <a:buFont typeface="Arial" panose="020B0604020202020204" pitchFamily="34" charset="0"/>
              <a:buChar char="•"/>
              <a:defRPr sz="10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
        <p:nvSpPr>
          <p:cNvPr id="16" name="Text Placeholder 57">
            <a:extLst>
              <a:ext uri="{FF2B5EF4-FFF2-40B4-BE49-F238E27FC236}">
                <a16:creationId xmlns:a16="http://schemas.microsoft.com/office/drawing/2014/main" id="{1E597BE8-FFD0-4996-A0C9-29B10155B05C}"/>
              </a:ext>
            </a:extLst>
          </p:cNvPr>
          <p:cNvSpPr>
            <a:spLocks noGrp="1"/>
          </p:cNvSpPr>
          <p:nvPr>
            <p:ph type="body" sz="quarter" idx="24"/>
          </p:nvPr>
        </p:nvSpPr>
        <p:spPr>
          <a:xfrm>
            <a:off x="285750" y="8275151"/>
            <a:ext cx="4494208" cy="695806"/>
          </a:xfrm>
        </p:spPr>
        <p:txBody>
          <a:bodyPr lIns="0" rIns="0">
            <a:noAutofit/>
          </a:bodyPr>
          <a:lstStyle>
            <a:lvl1pPr marL="171450" indent="-171450">
              <a:buFont typeface="Arial" panose="020B0604020202020204" pitchFamily="34" charset="0"/>
              <a:buChar char="•"/>
              <a:defRPr sz="10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Tree>
    <p:extLst>
      <p:ext uri="{BB962C8B-B14F-4D97-AF65-F5344CB8AC3E}">
        <p14:creationId xmlns:p14="http://schemas.microsoft.com/office/powerpoint/2010/main" val="236569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able Placeholder 19">
            <a:extLst>
              <a:ext uri="{FF2B5EF4-FFF2-40B4-BE49-F238E27FC236}">
                <a16:creationId xmlns:a16="http://schemas.microsoft.com/office/drawing/2014/main" id="{0EEF14FA-EB9C-452E-AE20-8AB369B7C7E7}"/>
              </a:ext>
            </a:extLst>
          </p:cNvPr>
          <p:cNvSpPr>
            <a:spLocks noGrp="1"/>
          </p:cNvSpPr>
          <p:nvPr>
            <p:ph type="tbl" sz="quarter" idx="26" hasCustomPrompt="1"/>
          </p:nvPr>
        </p:nvSpPr>
        <p:spPr>
          <a:xfrm>
            <a:off x="285751" y="4474958"/>
            <a:ext cx="3671886" cy="4228287"/>
          </a:xfrm>
        </p:spPr>
        <p:txBody>
          <a:bodyPr>
            <a:normAutofit/>
          </a:bodyPr>
          <a:lstStyle>
            <a:lvl1pPr marL="0" indent="0" algn="ctr">
              <a:buNone/>
              <a:defRPr sz="1000">
                <a:solidFill>
                  <a:schemeClr val="tx2"/>
                </a:solidFill>
              </a:defRPr>
            </a:lvl1pPr>
          </a:lstStyle>
          <a:p>
            <a:r>
              <a:rPr lang="en-CA" dirty="0"/>
              <a:t>Click to insert table</a:t>
            </a:r>
          </a:p>
        </p:txBody>
      </p:sp>
      <p:sp>
        <p:nvSpPr>
          <p:cNvPr id="16" name="Text Placeholder 38">
            <a:extLst>
              <a:ext uri="{FF2B5EF4-FFF2-40B4-BE49-F238E27FC236}">
                <a16:creationId xmlns:a16="http://schemas.microsoft.com/office/drawing/2014/main" id="{7AF5CB10-542E-40EA-B6CA-656D164EE983}"/>
              </a:ext>
            </a:extLst>
          </p:cNvPr>
          <p:cNvSpPr>
            <a:spLocks noGrp="1"/>
          </p:cNvSpPr>
          <p:nvPr>
            <p:ph type="body" sz="quarter" idx="24" hasCustomPrompt="1"/>
          </p:nvPr>
        </p:nvSpPr>
        <p:spPr>
          <a:xfrm>
            <a:off x="285750" y="4014158"/>
            <a:ext cx="36720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7" name="Text Placeholder 38">
            <a:extLst>
              <a:ext uri="{FF2B5EF4-FFF2-40B4-BE49-F238E27FC236}">
                <a16:creationId xmlns:a16="http://schemas.microsoft.com/office/drawing/2014/main" id="{1A0C58A3-4D76-42F1-BA69-3745584AC277}"/>
              </a:ext>
            </a:extLst>
          </p:cNvPr>
          <p:cNvSpPr>
            <a:spLocks noGrp="1"/>
          </p:cNvSpPr>
          <p:nvPr>
            <p:ph type="body" sz="quarter" idx="21" hasCustomPrompt="1"/>
          </p:nvPr>
        </p:nvSpPr>
        <p:spPr>
          <a:xfrm>
            <a:off x="3957638" y="276226"/>
            <a:ext cx="3528000" cy="752474"/>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8" name="Text Placeholder 38">
            <a:extLst>
              <a:ext uri="{FF2B5EF4-FFF2-40B4-BE49-F238E27FC236}">
                <a16:creationId xmlns:a16="http://schemas.microsoft.com/office/drawing/2014/main" id="{47C72CA1-5C62-431D-A8B2-C746EDDD1C40}"/>
              </a:ext>
            </a:extLst>
          </p:cNvPr>
          <p:cNvSpPr>
            <a:spLocks noGrp="1"/>
          </p:cNvSpPr>
          <p:nvPr>
            <p:ph type="body" sz="quarter" idx="10" hasCustomPrompt="1"/>
          </p:nvPr>
        </p:nvSpPr>
        <p:spPr>
          <a:xfrm>
            <a:off x="285750" y="1058965"/>
            <a:ext cx="36720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15" name="Text Placeholder 57">
            <a:extLst>
              <a:ext uri="{FF2B5EF4-FFF2-40B4-BE49-F238E27FC236}">
                <a16:creationId xmlns:a16="http://schemas.microsoft.com/office/drawing/2014/main" id="{ED9E73AA-7F59-420F-82F9-A4589980582C}"/>
              </a:ext>
            </a:extLst>
          </p:cNvPr>
          <p:cNvSpPr>
            <a:spLocks noGrp="1"/>
          </p:cNvSpPr>
          <p:nvPr>
            <p:ph type="body" sz="quarter" idx="23"/>
          </p:nvPr>
        </p:nvSpPr>
        <p:spPr>
          <a:xfrm>
            <a:off x="285750" y="1520629"/>
            <a:ext cx="3671888" cy="2200192"/>
          </a:xfrm>
        </p:spPr>
        <p:txBody>
          <a:bodyPr lIns="0" rIns="0">
            <a:noAutofit/>
          </a:bodyPr>
          <a:lstStyle>
            <a:lvl1pPr marL="0" indent="0">
              <a:buNone/>
              <a:defRPr sz="10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
        <p:nvSpPr>
          <p:cNvPr id="18" name="Text Placeholder 57">
            <a:extLst>
              <a:ext uri="{FF2B5EF4-FFF2-40B4-BE49-F238E27FC236}">
                <a16:creationId xmlns:a16="http://schemas.microsoft.com/office/drawing/2014/main" id="{F018E05D-5E03-4E94-B5F8-749947DC8657}"/>
              </a:ext>
            </a:extLst>
          </p:cNvPr>
          <p:cNvSpPr>
            <a:spLocks noGrp="1"/>
          </p:cNvSpPr>
          <p:nvPr>
            <p:ph type="body" sz="quarter" idx="25"/>
          </p:nvPr>
        </p:nvSpPr>
        <p:spPr>
          <a:xfrm>
            <a:off x="4339238" y="1200149"/>
            <a:ext cx="3146400" cy="7503096"/>
          </a:xfrm>
          <a:solidFill>
            <a:schemeClr val="accent3"/>
          </a:solidFill>
        </p:spPr>
        <p:txBody>
          <a:bodyPr lIns="144000" rIns="144000">
            <a:noAutofit/>
          </a:bodyPr>
          <a:lstStyle>
            <a:lvl1pPr marL="0" indent="0">
              <a:lnSpc>
                <a:spcPct val="100000"/>
              </a:lnSpc>
              <a:spcBef>
                <a:spcPts val="0"/>
              </a:spcBef>
              <a:buNone/>
              <a:defRPr sz="1000">
                <a:solidFill>
                  <a:schemeClr val="bg1"/>
                </a:solidFill>
              </a:defRPr>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
        <p:nvSpPr>
          <p:cNvPr id="21" name="Text Placeholder 57">
            <a:extLst>
              <a:ext uri="{FF2B5EF4-FFF2-40B4-BE49-F238E27FC236}">
                <a16:creationId xmlns:a16="http://schemas.microsoft.com/office/drawing/2014/main" id="{E5A4543B-4EDE-48BF-921B-D2CA4C5F2C69}"/>
              </a:ext>
            </a:extLst>
          </p:cNvPr>
          <p:cNvSpPr>
            <a:spLocks noGrp="1"/>
          </p:cNvSpPr>
          <p:nvPr>
            <p:ph type="body" sz="quarter" idx="27" hasCustomPrompt="1"/>
          </p:nvPr>
        </p:nvSpPr>
        <p:spPr>
          <a:xfrm>
            <a:off x="285750" y="8906218"/>
            <a:ext cx="7199888" cy="352800"/>
          </a:xfrm>
        </p:spPr>
        <p:txBody>
          <a:bodyPr lIns="0" rIns="0">
            <a:noAutofit/>
          </a:bodyPr>
          <a:lstStyle>
            <a:lvl1pPr marL="0" indent="0">
              <a:buNone/>
              <a:defRPr sz="6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insert notes</a:t>
            </a:r>
          </a:p>
        </p:txBody>
      </p:sp>
    </p:spTree>
    <p:extLst>
      <p:ext uri="{BB962C8B-B14F-4D97-AF65-F5344CB8AC3E}">
        <p14:creationId xmlns:p14="http://schemas.microsoft.com/office/powerpoint/2010/main" val="35131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5750" y="2111671"/>
            <a:ext cx="7200899" cy="3119551"/>
          </a:xfrm>
        </p:spPr>
        <p:txBody>
          <a:bodyPr anchor="b"/>
          <a:lstStyle>
            <a:lvl1pPr>
              <a:defRPr sz="5100"/>
            </a:lvl1pPr>
          </a:lstStyle>
          <a:p>
            <a:r>
              <a:rPr lang="en-US" dirty="0"/>
              <a:t>Click to edit Master title style</a:t>
            </a:r>
          </a:p>
        </p:txBody>
      </p:sp>
      <p:sp>
        <p:nvSpPr>
          <p:cNvPr id="3" name="Text Placeholder 2"/>
          <p:cNvSpPr>
            <a:spLocks noGrp="1"/>
          </p:cNvSpPr>
          <p:nvPr>
            <p:ph type="body" idx="1"/>
          </p:nvPr>
        </p:nvSpPr>
        <p:spPr>
          <a:xfrm>
            <a:off x="285751" y="5270806"/>
            <a:ext cx="7200900" cy="1412866"/>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493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1532821"/>
            <a:ext cx="3529013" cy="7170425"/>
          </a:xfrm>
        </p:spPr>
        <p:txBody>
          <a:bodyPr>
            <a:normAutofit/>
          </a:bodyPr>
          <a:lstStyle>
            <a:lvl1pPr>
              <a:defRPr sz="1200"/>
            </a:lvl1pPr>
            <a:lvl2pPr>
              <a:defRPr sz="1200"/>
            </a:lvl2pPr>
            <a:lvl3pPr>
              <a:defRPr sz="105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957638" y="1532821"/>
            <a:ext cx="3529012" cy="7170424"/>
          </a:xfrm>
        </p:spPr>
        <p:txBody>
          <a:bodyPr>
            <a:normAutofit/>
          </a:bodyPr>
          <a:lstStyle>
            <a:lvl1pPr>
              <a:defRPr sz="1200"/>
            </a:lvl1pPr>
            <a:lvl2pPr>
              <a:defRPr sz="1200"/>
            </a:lvl2pPr>
            <a:lvl3pPr>
              <a:defRPr sz="105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8">
            <a:extLst>
              <a:ext uri="{FF2B5EF4-FFF2-40B4-BE49-F238E27FC236}">
                <a16:creationId xmlns:a16="http://schemas.microsoft.com/office/drawing/2014/main" id="{33B7ACC7-989F-42D9-8935-4FF3BD9E3578}"/>
              </a:ext>
            </a:extLst>
          </p:cNvPr>
          <p:cNvSpPr>
            <a:spLocks noGrp="1"/>
          </p:cNvSpPr>
          <p:nvPr>
            <p:ph type="body" sz="quarter" idx="10" hasCustomPrompt="1"/>
          </p:nvPr>
        </p:nvSpPr>
        <p:spPr>
          <a:xfrm>
            <a:off x="285750" y="1058965"/>
            <a:ext cx="72009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6" name="Text Placeholder 38">
            <a:extLst>
              <a:ext uri="{FF2B5EF4-FFF2-40B4-BE49-F238E27FC236}">
                <a16:creationId xmlns:a16="http://schemas.microsoft.com/office/drawing/2014/main" id="{3C75187A-8044-4724-993C-35E76774FD62}"/>
              </a:ext>
            </a:extLst>
          </p:cNvPr>
          <p:cNvSpPr>
            <a:spLocks noGrp="1"/>
          </p:cNvSpPr>
          <p:nvPr>
            <p:ph type="body" sz="quarter" idx="21" hasCustomPrompt="1"/>
          </p:nvPr>
        </p:nvSpPr>
        <p:spPr>
          <a:xfrm>
            <a:off x="3957638" y="276226"/>
            <a:ext cx="3528000" cy="752474"/>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7" name="Text Placeholder 57">
            <a:extLst>
              <a:ext uri="{FF2B5EF4-FFF2-40B4-BE49-F238E27FC236}">
                <a16:creationId xmlns:a16="http://schemas.microsoft.com/office/drawing/2014/main" id="{522F17F5-FF52-4563-A611-9A4FCD95DBFE}"/>
              </a:ext>
            </a:extLst>
          </p:cNvPr>
          <p:cNvSpPr>
            <a:spLocks noGrp="1"/>
          </p:cNvSpPr>
          <p:nvPr>
            <p:ph type="body" sz="quarter" idx="27" hasCustomPrompt="1"/>
          </p:nvPr>
        </p:nvSpPr>
        <p:spPr>
          <a:xfrm>
            <a:off x="285750" y="8906218"/>
            <a:ext cx="7199888" cy="352800"/>
          </a:xfrm>
        </p:spPr>
        <p:txBody>
          <a:bodyPr lIns="0" rIns="0">
            <a:noAutofit/>
          </a:bodyPr>
          <a:lstStyle>
            <a:lvl1pPr marL="0" indent="0">
              <a:buNone/>
              <a:defRPr sz="6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insert notes</a:t>
            </a:r>
          </a:p>
        </p:txBody>
      </p:sp>
    </p:spTree>
    <p:extLst>
      <p:ext uri="{BB962C8B-B14F-4D97-AF65-F5344CB8AC3E}">
        <p14:creationId xmlns:p14="http://schemas.microsoft.com/office/powerpoint/2010/main" val="75915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51" y="1028700"/>
            <a:ext cx="2756416" cy="1988820"/>
          </a:xfrm>
        </p:spPr>
        <p:txBody>
          <a:bodyPr anchor="b">
            <a:normAutofit/>
          </a:bodyPr>
          <a:lstStyle>
            <a:lvl1pPr>
              <a:defRPr sz="20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04282" y="1532820"/>
            <a:ext cx="4182368" cy="7170425"/>
          </a:xfrm>
        </p:spPr>
        <p:txBody>
          <a:bodyPr>
            <a:normAutofit/>
          </a:bodyPr>
          <a:lstStyle>
            <a:lvl1pPr>
              <a:defRPr sz="1200"/>
            </a:lvl1pPr>
            <a:lvl2pPr>
              <a:defRPr sz="1100"/>
            </a:lvl2pPr>
            <a:lvl3pPr>
              <a:defRPr sz="1100"/>
            </a:lvl3pPr>
            <a:lvl4pPr>
              <a:defRPr sz="1000"/>
            </a:lvl4pPr>
            <a:lvl5pPr>
              <a:defRPr sz="10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85751" y="3017520"/>
            <a:ext cx="2756416" cy="5685725"/>
          </a:xfrm>
        </p:spPr>
        <p:txBody>
          <a:bodyPr>
            <a:normAutofit/>
          </a:bodyPr>
          <a:lstStyle>
            <a:lvl1pPr marL="0" indent="0">
              <a:buNone/>
              <a:defRPr sz="100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dirty="0"/>
              <a:t>Click to edit Master text styles</a:t>
            </a:r>
          </a:p>
        </p:txBody>
      </p:sp>
      <p:sp>
        <p:nvSpPr>
          <p:cNvPr id="5" name="Text Placeholder 38">
            <a:extLst>
              <a:ext uri="{FF2B5EF4-FFF2-40B4-BE49-F238E27FC236}">
                <a16:creationId xmlns:a16="http://schemas.microsoft.com/office/drawing/2014/main" id="{4F8A2F33-874D-4AFB-BDC2-76E64BA3603E}"/>
              </a:ext>
            </a:extLst>
          </p:cNvPr>
          <p:cNvSpPr>
            <a:spLocks noGrp="1"/>
          </p:cNvSpPr>
          <p:nvPr>
            <p:ph type="body" sz="quarter" idx="21" hasCustomPrompt="1"/>
          </p:nvPr>
        </p:nvSpPr>
        <p:spPr>
          <a:xfrm>
            <a:off x="3957638" y="276226"/>
            <a:ext cx="3528000" cy="752474"/>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Tree>
    <p:extLst>
      <p:ext uri="{BB962C8B-B14F-4D97-AF65-F5344CB8AC3E}">
        <p14:creationId xmlns:p14="http://schemas.microsoft.com/office/powerpoint/2010/main" val="226602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38">
            <a:extLst>
              <a:ext uri="{FF2B5EF4-FFF2-40B4-BE49-F238E27FC236}">
                <a16:creationId xmlns:a16="http://schemas.microsoft.com/office/drawing/2014/main" id="{FD45EADB-9A20-4DBF-9A92-D057359AAB4F}"/>
              </a:ext>
            </a:extLst>
          </p:cNvPr>
          <p:cNvSpPr>
            <a:spLocks noGrp="1"/>
          </p:cNvSpPr>
          <p:nvPr>
            <p:ph type="body" sz="quarter" idx="10" hasCustomPrompt="1"/>
          </p:nvPr>
        </p:nvSpPr>
        <p:spPr>
          <a:xfrm>
            <a:off x="285750" y="1058965"/>
            <a:ext cx="72009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4" name="Text Placeholder 38">
            <a:extLst>
              <a:ext uri="{FF2B5EF4-FFF2-40B4-BE49-F238E27FC236}">
                <a16:creationId xmlns:a16="http://schemas.microsoft.com/office/drawing/2014/main" id="{FC6E531C-DDC7-4876-9F86-96ECAE812D28}"/>
              </a:ext>
            </a:extLst>
          </p:cNvPr>
          <p:cNvSpPr>
            <a:spLocks noGrp="1"/>
          </p:cNvSpPr>
          <p:nvPr>
            <p:ph type="body" sz="quarter" idx="21" hasCustomPrompt="1"/>
          </p:nvPr>
        </p:nvSpPr>
        <p:spPr>
          <a:xfrm>
            <a:off x="3957638" y="276226"/>
            <a:ext cx="3528000" cy="752474"/>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Tree>
    <p:extLst>
      <p:ext uri="{BB962C8B-B14F-4D97-AF65-F5344CB8AC3E}">
        <p14:creationId xmlns:p14="http://schemas.microsoft.com/office/powerpoint/2010/main" val="70103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66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mailto:sales@fibrecast.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1031186"/>
            <a:ext cx="7200901" cy="11944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5751" y="2328689"/>
            <a:ext cx="7200900" cy="66437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ubtitle 2">
            <a:extLst>
              <a:ext uri="{FF2B5EF4-FFF2-40B4-BE49-F238E27FC236}">
                <a16:creationId xmlns:a16="http://schemas.microsoft.com/office/drawing/2014/main" id="{188EBC6A-54C0-425B-88E6-501A02AF7B59}"/>
              </a:ext>
            </a:extLst>
          </p:cNvPr>
          <p:cNvSpPr txBox="1">
            <a:spLocks/>
          </p:cNvSpPr>
          <p:nvPr userDrawn="1"/>
        </p:nvSpPr>
        <p:spPr>
          <a:xfrm>
            <a:off x="82514" y="8972415"/>
            <a:ext cx="7607371" cy="519531"/>
          </a:xfrm>
          <a:prstGeom prst="rect">
            <a:avLst/>
          </a:prstGeom>
        </p:spPr>
        <p:txBody>
          <a:bodyPr anchor="b">
            <a:norm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baseline="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baseline="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baseline="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baseline="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050" dirty="0"/>
              <a:t>Refractories • Vacuum-Forming • Engineering • </a:t>
            </a:r>
            <a:r>
              <a:rPr lang="en-US" sz="1050" dirty="0">
                <a:latin typeface="Franklin Gothic Medium" panose="020B0603020102020204" pitchFamily="34" charset="0"/>
              </a:rPr>
              <a:t>fibrecast.com</a:t>
            </a:r>
          </a:p>
        </p:txBody>
      </p:sp>
      <p:grpSp>
        <p:nvGrpSpPr>
          <p:cNvPr id="16" name="Group 15">
            <a:extLst>
              <a:ext uri="{FF2B5EF4-FFF2-40B4-BE49-F238E27FC236}">
                <a16:creationId xmlns:a16="http://schemas.microsoft.com/office/drawing/2014/main" id="{37A139B4-70C9-4FBF-97D2-3034BBC00548}"/>
              </a:ext>
            </a:extLst>
          </p:cNvPr>
          <p:cNvGrpSpPr/>
          <p:nvPr userDrawn="1"/>
        </p:nvGrpSpPr>
        <p:grpSpPr>
          <a:xfrm>
            <a:off x="1202076" y="9540394"/>
            <a:ext cx="5208119" cy="45719"/>
            <a:chOff x="8458200" y="10414000"/>
            <a:chExt cx="12286556" cy="177800"/>
          </a:xfrm>
          <a:solidFill>
            <a:srgbClr val="1FB18A"/>
          </a:solidFill>
        </p:grpSpPr>
        <p:sp>
          <p:nvSpPr>
            <p:cNvPr id="17" name="Rectangle 16">
              <a:extLst>
                <a:ext uri="{FF2B5EF4-FFF2-40B4-BE49-F238E27FC236}">
                  <a16:creationId xmlns:a16="http://schemas.microsoft.com/office/drawing/2014/main" id="{634B29CF-AEC6-455A-B1EC-C9191092DEA3}"/>
                </a:ext>
              </a:extLst>
            </p:cNvPr>
            <p:cNvSpPr/>
            <p:nvPr/>
          </p:nvSpPr>
          <p:spPr>
            <a:xfrm>
              <a:off x="8458200" y="10414000"/>
              <a:ext cx="3073400" cy="177800"/>
            </a:xfrm>
            <a:prstGeom prst="rect">
              <a:avLst/>
            </a:prstGeom>
            <a:solidFill>
              <a:srgbClr val="71BF44"/>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18" name="Rectangle 17">
              <a:extLst>
                <a:ext uri="{FF2B5EF4-FFF2-40B4-BE49-F238E27FC236}">
                  <a16:creationId xmlns:a16="http://schemas.microsoft.com/office/drawing/2014/main" id="{9A0AFDF4-749C-40A0-B827-0441C89B9C4C}"/>
                </a:ext>
              </a:extLst>
            </p:cNvPr>
            <p:cNvSpPr/>
            <p:nvPr/>
          </p:nvSpPr>
          <p:spPr>
            <a:xfrm>
              <a:off x="11531600" y="10414000"/>
              <a:ext cx="3073400" cy="177800"/>
            </a:xfrm>
            <a:prstGeom prst="rect">
              <a:avLst/>
            </a:prstGeom>
            <a:solidFill>
              <a:srgbClr val="FFB81D"/>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19" name="Rectangle 18">
              <a:extLst>
                <a:ext uri="{FF2B5EF4-FFF2-40B4-BE49-F238E27FC236}">
                  <a16:creationId xmlns:a16="http://schemas.microsoft.com/office/drawing/2014/main" id="{A5F05AD8-F771-48C4-B02A-4BA7AB61ED2D}"/>
                </a:ext>
              </a:extLst>
            </p:cNvPr>
            <p:cNvSpPr/>
            <p:nvPr/>
          </p:nvSpPr>
          <p:spPr>
            <a:xfrm>
              <a:off x="14605000" y="10414000"/>
              <a:ext cx="3073400" cy="177800"/>
            </a:xfrm>
            <a:prstGeom prst="rect">
              <a:avLst/>
            </a:prstGeom>
            <a:solidFill>
              <a:srgbClr val="009BD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0" name="Rectangle 19">
              <a:extLst>
                <a:ext uri="{FF2B5EF4-FFF2-40B4-BE49-F238E27FC236}">
                  <a16:creationId xmlns:a16="http://schemas.microsoft.com/office/drawing/2014/main" id="{8DBC8B67-DC17-423A-97F3-7C6F237DEDFF}"/>
                </a:ext>
              </a:extLst>
            </p:cNvPr>
            <p:cNvSpPr/>
            <p:nvPr/>
          </p:nvSpPr>
          <p:spPr>
            <a:xfrm>
              <a:off x="17671355" y="10414000"/>
              <a:ext cx="3073401" cy="177800"/>
            </a:xfrm>
            <a:prstGeom prst="rect">
              <a:avLst/>
            </a:prstGeom>
            <a:solidFill>
              <a:srgbClr val="D70B8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grpSp>
      <p:sp>
        <p:nvSpPr>
          <p:cNvPr id="21" name="Subtitle 2">
            <a:extLst>
              <a:ext uri="{FF2B5EF4-FFF2-40B4-BE49-F238E27FC236}">
                <a16:creationId xmlns:a16="http://schemas.microsoft.com/office/drawing/2014/main" id="{C3861E2F-8B15-4B2E-93D9-D298E0CDA27D}"/>
              </a:ext>
            </a:extLst>
          </p:cNvPr>
          <p:cNvSpPr txBox="1">
            <a:spLocks/>
          </p:cNvSpPr>
          <p:nvPr userDrawn="1"/>
        </p:nvSpPr>
        <p:spPr>
          <a:xfrm>
            <a:off x="82514" y="9595010"/>
            <a:ext cx="7607371" cy="268287"/>
          </a:xfrm>
          <a:prstGeom prst="rect">
            <a:avLst/>
          </a:prstGeom>
        </p:spPr>
        <p:txBody>
          <a:bodyPr vert="horz" lIns="91440" tIns="45720" rIns="91440" bIns="45720" rtlCol="0" anchor="b">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baseline="0">
                <a:solidFill>
                  <a:schemeClr val="tx1"/>
                </a:solidFill>
                <a:latin typeface="Franklin Gothic Book" panose="020B0503020102020204" pitchFamily="34" charset="0"/>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baseline="0">
                <a:solidFill>
                  <a:schemeClr val="tx1"/>
                </a:solidFill>
                <a:latin typeface="Franklin Gothic Book" panose="020B0503020102020204" pitchFamily="34" charset="0"/>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baseline="0">
                <a:solidFill>
                  <a:schemeClr val="tx1"/>
                </a:solidFill>
                <a:latin typeface="Franklin Gothic Book" panose="020B0503020102020204" pitchFamily="34" charset="0"/>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baseline="0">
                <a:solidFill>
                  <a:schemeClr val="tx1"/>
                </a:solidFill>
                <a:latin typeface="Franklin Gothic Book" panose="020B0503020102020204" pitchFamily="34" charset="0"/>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baseline="0">
                <a:solidFill>
                  <a:schemeClr val="tx1"/>
                </a:solidFill>
                <a:latin typeface="Franklin Gothic Book" panose="020B0503020102020204" pitchFamily="34" charset="0"/>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050" dirty="0"/>
              <a:t>Contact Us </a:t>
            </a:r>
            <a:r>
              <a:rPr lang="en-US" sz="1050" dirty="0">
                <a:hlinkClick r:id="rId10"/>
              </a:rPr>
              <a:t>sales@fibrecast.com</a:t>
            </a:r>
            <a:r>
              <a:rPr lang="en-US" sz="1050" dirty="0"/>
              <a:t> • +1 (905) 319-1080 • 3264 Mainway, Burlington, Ontario Canada L7M 1A7</a:t>
            </a:r>
            <a:endParaRPr lang="en-US" sz="1050" dirty="0">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39BB7654-1925-49B1-BCC4-4E3CED90F02E}"/>
              </a:ext>
            </a:extLst>
          </p:cNvPr>
          <p:cNvCxnSpPr>
            <a:cxnSpLocks/>
          </p:cNvCxnSpPr>
          <p:nvPr userDrawn="1"/>
        </p:nvCxnSpPr>
        <p:spPr>
          <a:xfrm>
            <a:off x="285751" y="1031187"/>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0FFB5DB0-B918-4D44-9330-543353E5D263}"/>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13223" t="34123" r="3376" b="35598"/>
          <a:stretch/>
        </p:blipFill>
        <p:spPr>
          <a:xfrm>
            <a:off x="258855" y="276226"/>
            <a:ext cx="3529014" cy="710134"/>
          </a:xfrm>
          <a:prstGeom prst="rect">
            <a:avLst/>
          </a:prstGeom>
        </p:spPr>
      </p:pic>
    </p:spTree>
    <p:extLst>
      <p:ext uri="{BB962C8B-B14F-4D97-AF65-F5344CB8AC3E}">
        <p14:creationId xmlns:p14="http://schemas.microsoft.com/office/powerpoint/2010/main" val="32981327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defTabSz="777240" rtl="0" eaLnBrk="1" latinLnBrk="0" hangingPunct="1">
        <a:lnSpc>
          <a:spcPct val="90000"/>
        </a:lnSpc>
        <a:spcBef>
          <a:spcPct val="0"/>
        </a:spcBef>
        <a:buNone/>
        <a:defRPr sz="3740" kern="1200" baseline="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baseline="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baseline="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baseline="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baseline="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16">
          <p15:clr>
            <a:srgbClr val="F26B43"/>
          </p15:clr>
        </p15:guide>
        <p15:guide id="2" pos="180">
          <p15:clr>
            <a:srgbClr val="F26B43"/>
          </p15:clr>
        </p15:guide>
        <p15:guide id="3" orient="horz" pos="174">
          <p15:clr>
            <a:srgbClr val="F26B43"/>
          </p15:clr>
        </p15:guide>
        <p15:guide id="4" orient="horz" pos="6162">
          <p15:clr>
            <a:srgbClr val="F26B43"/>
          </p15:clr>
        </p15:guide>
        <p15:guide id="5" orient="horz" pos="3168">
          <p15:clr>
            <a:srgbClr val="F26B43"/>
          </p15:clr>
        </p15:guide>
        <p15:guide id="6" pos="2448">
          <p15:clr>
            <a:srgbClr val="F26B43"/>
          </p15:clr>
        </p15:guide>
        <p15:guide id="7" pos="2403">
          <p15:clr>
            <a:srgbClr val="F26B43"/>
          </p15:clr>
        </p15:guide>
        <p15:guide id="8" pos="24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C118D890-CC2F-4482-970C-272FF5828A83}"/>
              </a:ext>
            </a:extLst>
          </p:cNvPr>
          <p:cNvSpPr>
            <a:spLocks noGrp="1"/>
          </p:cNvSpPr>
          <p:nvPr>
            <p:ph type="body" sz="quarter" idx="22"/>
          </p:nvPr>
        </p:nvSpPr>
        <p:spPr>
          <a:xfrm>
            <a:off x="283754" y="1423825"/>
            <a:ext cx="3673884" cy="2259376"/>
          </a:xfrm>
        </p:spPr>
        <p:txBody>
          <a:bodyPr/>
          <a:lstStyle/>
          <a:p>
            <a:pPr algn="just"/>
            <a:r>
              <a:rPr lang="es-CO" dirty="0">
                <a:latin typeface="Franklin Gothic Book" panose="020B0503020102020204" pitchFamily="34" charset="0"/>
              </a:rPr>
              <a:t>La </a:t>
            </a:r>
            <a:r>
              <a:rPr lang="es-CO" b="1" dirty="0">
                <a:latin typeface="Franklin Gothic Book" panose="020B0503020102020204" pitchFamily="34" charset="0"/>
              </a:rPr>
              <a:t>Manta PC FibreCast </a:t>
            </a:r>
            <a:r>
              <a:rPr lang="es-CO" dirty="0">
                <a:latin typeface="Franklin Gothic Book" panose="020B0503020102020204" pitchFamily="34" charset="0"/>
              </a:rPr>
              <a:t>es una lana policristalina de </a:t>
            </a:r>
            <a:r>
              <a:rPr lang="es-CO" dirty="0" err="1">
                <a:latin typeface="Franklin Gothic Book" panose="020B0503020102020204" pitchFamily="34" charset="0"/>
              </a:rPr>
              <a:t>mullita</a:t>
            </a:r>
            <a:r>
              <a:rPr lang="es-CO" dirty="0">
                <a:latin typeface="Franklin Gothic Book" panose="020B0503020102020204" pitchFamily="34" charset="0"/>
              </a:rPr>
              <a:t>/alúmina para altas temperaturas hasta </a:t>
            </a:r>
            <a:r>
              <a:rPr lang="es-CO" dirty="0" err="1">
                <a:latin typeface="Franklin Gothic Book" panose="020B0503020102020204" pitchFamily="34" charset="0"/>
              </a:rPr>
              <a:t>2912°F</a:t>
            </a:r>
            <a:r>
              <a:rPr lang="es-CO" dirty="0">
                <a:latin typeface="Franklin Gothic Book" panose="020B0503020102020204" pitchFamily="34" charset="0"/>
              </a:rPr>
              <a:t> (</a:t>
            </a:r>
            <a:r>
              <a:rPr lang="es-CO" dirty="0" err="1">
                <a:latin typeface="Franklin Gothic Book" panose="020B0503020102020204" pitchFamily="34" charset="0"/>
              </a:rPr>
              <a:t>1600°C</a:t>
            </a:r>
            <a:r>
              <a:rPr lang="es-CO" dirty="0">
                <a:latin typeface="Franklin Gothic Book" panose="020B0503020102020204" pitchFamily="34" charset="0"/>
              </a:rPr>
              <a:t>) con una excelente trabajabilidad y resistencia. Estas mantas no contienen aglutinantes ni aditivos que puedan desprender gases al calentarse.</a:t>
            </a:r>
            <a:endParaRPr lang="en-CA" dirty="0">
              <a:latin typeface="Franklin Gothic Book" panose="020B0503020102020204" pitchFamily="34" charset="0"/>
            </a:endParaRPr>
          </a:p>
          <a:p>
            <a:pPr algn="just"/>
            <a:r>
              <a:rPr lang="es-CO" dirty="0">
                <a:latin typeface="Franklin Gothic Book" panose="020B0503020102020204" pitchFamily="34" charset="0"/>
              </a:rPr>
              <a:t>La </a:t>
            </a:r>
            <a:r>
              <a:rPr lang="es-CO" b="1" dirty="0">
                <a:latin typeface="Franklin Gothic Book" panose="020B0503020102020204" pitchFamily="34" charset="0"/>
              </a:rPr>
              <a:t>Manta PC FibreCast </a:t>
            </a:r>
            <a:r>
              <a:rPr lang="es-CO" dirty="0">
                <a:latin typeface="Franklin Gothic Book" panose="020B0503020102020204" pitchFamily="34" charset="0"/>
              </a:rPr>
              <a:t>no</a:t>
            </a:r>
            <a:r>
              <a:rPr lang="es-CO" b="1" dirty="0">
                <a:latin typeface="Franklin Gothic Book" panose="020B0503020102020204" pitchFamily="34" charset="0"/>
              </a:rPr>
              <a:t> </a:t>
            </a:r>
            <a:r>
              <a:rPr lang="es-CO" dirty="0"/>
              <a:t>contiene </a:t>
            </a:r>
            <a:r>
              <a:rPr lang="es-CO" dirty="0">
                <a:latin typeface="Franklin Gothic Book" panose="020B0503020102020204" pitchFamily="34" charset="0"/>
              </a:rPr>
              <a:t>“</a:t>
            </a:r>
            <a:r>
              <a:rPr lang="es-CO" dirty="0" err="1">
                <a:latin typeface="Franklin Gothic Book" panose="020B0503020102020204" pitchFamily="34" charset="0"/>
              </a:rPr>
              <a:t>shot</a:t>
            </a:r>
            <a:r>
              <a:rPr lang="es-CO" dirty="0">
                <a:latin typeface="Franklin Gothic Book" panose="020B0503020102020204" pitchFamily="34" charset="0"/>
              </a:rPr>
              <a:t>” (partículas no fibrosas),</a:t>
            </a:r>
            <a:r>
              <a:rPr lang="es-CO" dirty="0"/>
              <a:t> y es libre de </a:t>
            </a:r>
            <a:r>
              <a:rPr lang="es-CO" dirty="0" err="1">
                <a:latin typeface="Franklin Gothic Book" panose="020B0503020102020204" pitchFamily="34" charset="0"/>
              </a:rPr>
              <a:t>FCR</a:t>
            </a:r>
            <a:r>
              <a:rPr lang="es-CO" dirty="0">
                <a:latin typeface="Franklin Gothic Book" panose="020B0503020102020204" pitchFamily="34" charset="0"/>
              </a:rPr>
              <a:t> (Fibra Cerámica Refractaria), haciéndola </a:t>
            </a:r>
            <a:r>
              <a:rPr lang="es-CO" dirty="0"/>
              <a:t>una opción adecuada para zonas que prohíben estos elementos. Excelente resistencia a la mayoría de los agentes corrosivos y estable tanto en atmósferas oxidantes como reductoras. Las FC-Mantas PC tienen una excelente resistencia al punzonado y a la tensión, lo que se traduce en una excelente trabajabilidad y durabilidad.</a:t>
            </a:r>
            <a:endParaRPr lang="en-CA" dirty="0"/>
          </a:p>
        </p:txBody>
      </p:sp>
      <p:sp>
        <p:nvSpPr>
          <p:cNvPr id="26" name="Text Placeholder 25">
            <a:extLst>
              <a:ext uri="{FF2B5EF4-FFF2-40B4-BE49-F238E27FC236}">
                <a16:creationId xmlns:a16="http://schemas.microsoft.com/office/drawing/2014/main" id="{9854E371-0D01-4247-B46A-031A94A40360}"/>
              </a:ext>
            </a:extLst>
          </p:cNvPr>
          <p:cNvSpPr>
            <a:spLocks noGrp="1"/>
          </p:cNvSpPr>
          <p:nvPr>
            <p:ph type="body" sz="quarter" idx="21"/>
          </p:nvPr>
        </p:nvSpPr>
        <p:spPr/>
        <p:txBody>
          <a:bodyPr/>
          <a:lstStyle/>
          <a:p>
            <a:r>
              <a:rPr lang="es-CO" sz="2000" dirty="0">
                <a:solidFill>
                  <a:srgbClr val="000000"/>
                </a:solidFill>
                <a:latin typeface="Franklin Gothic Book" panose="020B0503020102020204" pitchFamily="34" charset="0"/>
              </a:rPr>
              <a:t>FC-MANTAS Y MÓDULOS PC</a:t>
            </a:r>
            <a:br>
              <a:rPr lang="es-CO" dirty="0">
                <a:solidFill>
                  <a:srgbClr val="000000"/>
                </a:solidFill>
              </a:rPr>
            </a:br>
            <a:r>
              <a:rPr lang="es-CO" sz="1800" b="1" dirty="0">
                <a:solidFill>
                  <a:schemeClr val="accent4">
                    <a:lumMod val="60000"/>
                    <a:lumOff val="40000"/>
                  </a:schemeClr>
                </a:solidFill>
                <a:latin typeface="Franklin Gothic Book" panose="020B0503020102020204" pitchFamily="34" charset="0"/>
              </a:rPr>
              <a:t>FICHA TÉCNICA</a:t>
            </a:r>
          </a:p>
        </p:txBody>
      </p:sp>
      <p:sp>
        <p:nvSpPr>
          <p:cNvPr id="16" name="Text Placeholder 15">
            <a:extLst>
              <a:ext uri="{FF2B5EF4-FFF2-40B4-BE49-F238E27FC236}">
                <a16:creationId xmlns:a16="http://schemas.microsoft.com/office/drawing/2014/main" id="{2ACAAAE5-6C0A-4495-B2CE-5F5FD6A4C8E8}"/>
              </a:ext>
            </a:extLst>
          </p:cNvPr>
          <p:cNvSpPr>
            <a:spLocks noGrp="1"/>
          </p:cNvSpPr>
          <p:nvPr>
            <p:ph type="body" sz="quarter" idx="11"/>
          </p:nvPr>
        </p:nvSpPr>
        <p:spPr>
          <a:xfrm>
            <a:off x="285750" y="3211989"/>
            <a:ext cx="2724150" cy="322920"/>
          </a:xfrm>
        </p:spPr>
        <p:txBody>
          <a:bodyPr/>
          <a:lstStyle/>
          <a:p>
            <a:r>
              <a:rPr lang="es-CO" sz="1600" b="1" dirty="0">
                <a:solidFill>
                  <a:schemeClr val="accent4">
                    <a:lumMod val="60000"/>
                    <a:lumOff val="40000"/>
                  </a:schemeClr>
                </a:solidFill>
                <a:latin typeface="Franklin Gothic Book" panose="020B0503020102020204" pitchFamily="34" charset="0"/>
              </a:rPr>
              <a:t>PROPIEDADES</a:t>
            </a:r>
          </a:p>
        </p:txBody>
      </p:sp>
      <p:sp>
        <p:nvSpPr>
          <p:cNvPr id="15" name="Text Placeholder 14">
            <a:extLst>
              <a:ext uri="{FF2B5EF4-FFF2-40B4-BE49-F238E27FC236}">
                <a16:creationId xmlns:a16="http://schemas.microsoft.com/office/drawing/2014/main" id="{45CBEE9F-3ECD-481F-834B-750F69745143}"/>
              </a:ext>
            </a:extLst>
          </p:cNvPr>
          <p:cNvSpPr>
            <a:spLocks noGrp="1"/>
          </p:cNvSpPr>
          <p:nvPr>
            <p:ph type="body" sz="quarter" idx="10"/>
          </p:nvPr>
        </p:nvSpPr>
        <p:spPr>
          <a:xfrm>
            <a:off x="285750" y="1033356"/>
            <a:ext cx="3312000" cy="460800"/>
          </a:xfrm>
        </p:spPr>
        <p:txBody>
          <a:bodyPr/>
          <a:lstStyle/>
          <a:p>
            <a:r>
              <a:rPr lang="es-CO" sz="1800" b="1" dirty="0">
                <a:solidFill>
                  <a:schemeClr val="accent4">
                    <a:lumMod val="60000"/>
                    <a:lumOff val="40000"/>
                  </a:schemeClr>
                </a:solidFill>
                <a:latin typeface="Franklin Gothic Book" panose="020B0503020102020204" pitchFamily="34" charset="0"/>
              </a:rPr>
              <a:t>FC-MANTAS Y MÓDULOS PC</a:t>
            </a:r>
          </a:p>
        </p:txBody>
      </p:sp>
      <p:graphicFrame>
        <p:nvGraphicFramePr>
          <p:cNvPr id="34" name="Table 35">
            <a:extLst>
              <a:ext uri="{FF2B5EF4-FFF2-40B4-BE49-F238E27FC236}">
                <a16:creationId xmlns:a16="http://schemas.microsoft.com/office/drawing/2014/main" id="{7954D559-AB9A-42CC-B476-077AA2CF6677}"/>
              </a:ext>
            </a:extLst>
          </p:cNvPr>
          <p:cNvGraphicFramePr>
            <a:graphicFrameLocks noGrp="1"/>
          </p:cNvGraphicFramePr>
          <p:nvPr>
            <p:ph type="tbl" sz="quarter" idx="25"/>
            <p:extLst>
              <p:ext uri="{D42A27DB-BD31-4B8C-83A1-F6EECF244321}">
                <p14:modId xmlns:p14="http://schemas.microsoft.com/office/powerpoint/2010/main" val="1685100942"/>
              </p:ext>
            </p:extLst>
          </p:nvPr>
        </p:nvGraphicFramePr>
        <p:xfrm>
          <a:off x="283754" y="3528336"/>
          <a:ext cx="2726146" cy="1659600"/>
        </p:xfrm>
        <a:graphic>
          <a:graphicData uri="http://schemas.openxmlformats.org/drawingml/2006/table">
            <a:tbl>
              <a:tblPr firstRow="1" bandRow="1">
                <a:tableStyleId>{9D7B26C5-4107-4FEC-AEDC-1716B250A1EF}</a:tableStyleId>
              </a:tblPr>
              <a:tblGrid>
                <a:gridCol w="1515323">
                  <a:extLst>
                    <a:ext uri="{9D8B030D-6E8A-4147-A177-3AD203B41FA5}">
                      <a16:colId xmlns:a16="http://schemas.microsoft.com/office/drawing/2014/main" val="3647290184"/>
                    </a:ext>
                  </a:extLst>
                </a:gridCol>
                <a:gridCol w="1210823">
                  <a:extLst>
                    <a:ext uri="{9D8B030D-6E8A-4147-A177-3AD203B41FA5}">
                      <a16:colId xmlns:a16="http://schemas.microsoft.com/office/drawing/2014/main" val="2804471609"/>
                    </a:ext>
                  </a:extLst>
                </a:gridCol>
              </a:tblGrid>
              <a:tr h="218998">
                <a:tc>
                  <a:txBody>
                    <a:bodyPr/>
                    <a:lstStyle/>
                    <a:p>
                      <a:pPr algn="ctr"/>
                      <a:endParaRPr lang="en-CA" sz="1200" noProof="0">
                        <a:latin typeface="+mj-lt"/>
                      </a:endParaRPr>
                    </a:p>
                  </a:txBody>
                  <a:tcPr anchor="b"/>
                </a:tc>
                <a:tc>
                  <a:txBody>
                    <a:bodyPr/>
                    <a:lstStyle/>
                    <a:p>
                      <a:pPr algn="ctr"/>
                      <a:r>
                        <a:rPr lang="en-CA" sz="1000" noProof="0">
                          <a:latin typeface="+mj-lt"/>
                        </a:rPr>
                        <a:t>PC</a:t>
                      </a:r>
                    </a:p>
                  </a:txBody>
                  <a:tcPr marL="0" marR="0" anchor="b">
                    <a:solidFill>
                      <a:schemeClr val="tx2">
                        <a:lumMod val="20000"/>
                        <a:lumOff val="80000"/>
                      </a:schemeClr>
                    </a:solidFill>
                  </a:tcPr>
                </a:tc>
                <a:extLst>
                  <a:ext uri="{0D108BD9-81ED-4DB2-BD59-A6C34878D82A}">
                    <a16:rowId xmlns:a16="http://schemas.microsoft.com/office/drawing/2014/main" val="1532514866"/>
                  </a:ext>
                </a:extLst>
              </a:tr>
              <a:tr h="154812">
                <a:tc>
                  <a:txBody>
                    <a:bodyPr/>
                    <a:lstStyle/>
                    <a:p>
                      <a:r>
                        <a:rPr lang="es-CO" sz="800" noProof="0" dirty="0"/>
                        <a:t>Color</a:t>
                      </a:r>
                    </a:p>
                  </a:txBody>
                  <a:tcPr marL="0" marR="0" marT="0" marB="0" anchor="ctr">
                    <a:lnB w="9525" cap="flat" cmpd="sng" algn="ctr">
                      <a:solidFill>
                        <a:schemeClr val="tx1"/>
                      </a:solidFill>
                      <a:prstDash val="solid"/>
                      <a:round/>
                      <a:headEnd type="none" w="med" len="med"/>
                      <a:tailEnd type="none" w="med" len="med"/>
                    </a:lnB>
                    <a:noFill/>
                  </a:tcPr>
                </a:tc>
                <a:tc>
                  <a:txBody>
                    <a:bodyPr/>
                    <a:lstStyle/>
                    <a:p>
                      <a:pPr algn="ctr"/>
                      <a:r>
                        <a:rPr lang="en-CA" sz="800" noProof="0" dirty="0"/>
                        <a:t>Blanco</a:t>
                      </a:r>
                    </a:p>
                  </a:txBody>
                  <a:tcPr marL="0" marR="0" marT="36000" marB="36000" anchor="ctr">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73966592"/>
                  </a:ext>
                </a:extLst>
              </a:tr>
              <a:tr h="154812">
                <a:tc>
                  <a:txBody>
                    <a:bodyPr/>
                    <a:lstStyle/>
                    <a:p>
                      <a:r>
                        <a:rPr lang="es-CO" sz="800" noProof="1"/>
                        <a:t>Grado de Temperatura</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CA" sz="800" noProof="0"/>
                        <a:t> 2912°F (1600°C)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31888447"/>
                  </a:ext>
                </a:extLst>
              </a:tr>
              <a:tr h="194665">
                <a:tc>
                  <a:txBody>
                    <a:bodyPr/>
                    <a:lstStyle/>
                    <a:p>
                      <a:r>
                        <a:rPr lang="es-CO" sz="800" noProof="0" dirty="0"/>
                        <a:t>Temperatura de funcionamiento recomendada</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CA" sz="800" noProof="0"/>
                        <a:t>2912°F (1600°C)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96237394"/>
                  </a:ext>
                </a:extLst>
              </a:tr>
              <a:tr h="154812">
                <a:tc>
                  <a:txBody>
                    <a:bodyPr/>
                    <a:lstStyle/>
                    <a:p>
                      <a:r>
                        <a:rPr lang="es-CO" sz="800" noProof="1"/>
                        <a:t>Punto de fusión </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CA" sz="800" noProof="0"/>
                        <a:t>3400°F (1871°C)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126558"/>
                  </a:ext>
                </a:extLst>
              </a:tr>
              <a:tr h="154812">
                <a:tc>
                  <a:txBody>
                    <a:bodyPr/>
                    <a:lstStyle/>
                    <a:p>
                      <a:r>
                        <a:rPr lang="es-CO" sz="800" noProof="0" dirty="0"/>
                        <a:t>Densidad</a:t>
                      </a:r>
                      <a:r>
                        <a:rPr lang="en-CA" sz="800" noProof="0" dirty="0"/>
                        <a:t> disponible, </a:t>
                      </a:r>
                    </a:p>
                    <a:p>
                      <a:r>
                        <a:rPr lang="en-CA" sz="800" dirty="0">
                          <a:effectLst/>
                          <a:latin typeface="Franklin Gothic Book" panose="020B0503020102020204" pitchFamily="34" charset="0"/>
                          <a:ea typeface="Aptos" panose="020B0004020202020204" pitchFamily="34" charset="0"/>
                          <a:cs typeface="Arial" panose="020B0604020202020204" pitchFamily="34" charset="0"/>
                        </a:rPr>
                        <a:t>lb/</a:t>
                      </a:r>
                      <a:r>
                        <a:rPr lang="en-CA" sz="800" dirty="0" err="1">
                          <a:effectLst/>
                          <a:latin typeface="Franklin Gothic Book" panose="020B0503020102020204" pitchFamily="34" charset="0"/>
                          <a:ea typeface="Aptos" panose="020B0004020202020204" pitchFamily="34" charset="0"/>
                          <a:cs typeface="Arial" panose="020B0604020202020204" pitchFamily="34" charset="0"/>
                        </a:rPr>
                        <a:t>ft</a:t>
                      </a:r>
                      <a:r>
                        <a:rPr lang="en-CA" sz="800" baseline="30000" dirty="0" err="1">
                          <a:effectLst/>
                          <a:latin typeface="Franklin Gothic Book" panose="020B0503020102020204" pitchFamily="34" charset="0"/>
                          <a:ea typeface="Aptos" panose="020B0004020202020204" pitchFamily="34" charset="0"/>
                          <a:cs typeface="Arial" panose="020B0604020202020204" pitchFamily="34" charset="0"/>
                        </a:rPr>
                        <a:t>3</a:t>
                      </a:r>
                      <a:r>
                        <a:rPr lang="en-CA" sz="800" dirty="0">
                          <a:effectLst/>
                          <a:latin typeface="Franklin Gothic Book" panose="020B0503020102020204" pitchFamily="34" charset="0"/>
                          <a:ea typeface="Aptos" panose="020B0004020202020204" pitchFamily="34" charset="0"/>
                          <a:cs typeface="Arial" panose="020B0604020202020204" pitchFamily="34" charset="0"/>
                        </a:rPr>
                        <a:t> (kg/</a:t>
                      </a:r>
                      <a:r>
                        <a:rPr lang="en-CA" sz="800" dirty="0" err="1">
                          <a:effectLst/>
                          <a:latin typeface="Franklin Gothic Book" panose="020B0503020102020204" pitchFamily="34" charset="0"/>
                          <a:ea typeface="Aptos" panose="020B0004020202020204" pitchFamily="34" charset="0"/>
                          <a:cs typeface="Arial" panose="020B0604020202020204" pitchFamily="34" charset="0"/>
                        </a:rPr>
                        <a:t>m</a:t>
                      </a:r>
                      <a:r>
                        <a:rPr lang="en-CA" sz="800" baseline="30000" dirty="0" err="1">
                          <a:effectLst/>
                          <a:latin typeface="Franklin Gothic Book" panose="020B0503020102020204" pitchFamily="34" charset="0"/>
                          <a:ea typeface="Aptos" panose="020B0004020202020204" pitchFamily="34" charset="0"/>
                          <a:cs typeface="Arial" panose="020B0604020202020204" pitchFamily="34" charset="0"/>
                        </a:rPr>
                        <a:t>3</a:t>
                      </a:r>
                      <a:r>
                        <a:rPr lang="en-CA" sz="800" dirty="0">
                          <a:effectLst/>
                          <a:latin typeface="Franklin Gothic Book" panose="020B0503020102020204" pitchFamily="34" charset="0"/>
                          <a:ea typeface="Aptos" panose="020B0004020202020204" pitchFamily="34" charset="0"/>
                          <a:cs typeface="Arial" panose="020B0604020202020204" pitchFamily="34" charset="0"/>
                        </a:rPr>
                        <a:t>)</a:t>
                      </a:r>
                      <a:endParaRPr lang="en-CA" sz="800" noProof="0" dirty="0"/>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CA" sz="800" noProof="0"/>
                        <a:t>6, 8  (96, 128)</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59607001"/>
                  </a:ext>
                </a:extLst>
              </a:tr>
              <a:tr h="154812">
                <a:tc>
                  <a:txBody>
                    <a:bodyPr/>
                    <a:lstStyle/>
                    <a:p>
                      <a:r>
                        <a:rPr lang="es-CO" sz="800" noProof="1"/>
                        <a:t>Contracción lineal, </a:t>
                      </a:r>
                    </a:p>
                    <a:p>
                      <a:r>
                        <a:rPr lang="es-CO" sz="800" noProof="1"/>
                        <a:t>(%) después de 24 horas</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CA" sz="800" noProof="0" dirty="0" err="1"/>
                        <a:t>2732°F</a:t>
                      </a:r>
                      <a:r>
                        <a:rPr lang="en-CA" sz="800" noProof="0" dirty="0"/>
                        <a:t> (1500°C)</a:t>
                      </a:r>
                    </a:p>
                    <a:p>
                      <a:pPr algn="ctr"/>
                      <a:r>
                        <a:rPr lang="en-CA" sz="800" noProof="0" dirty="0"/>
                        <a:t>0.8%</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23399405"/>
                  </a:ext>
                </a:extLst>
              </a:tr>
            </a:tbl>
          </a:graphicData>
        </a:graphic>
      </p:graphicFrame>
      <p:graphicFrame>
        <p:nvGraphicFramePr>
          <p:cNvPr id="14" name="Table 35">
            <a:extLst>
              <a:ext uri="{FF2B5EF4-FFF2-40B4-BE49-F238E27FC236}">
                <a16:creationId xmlns:a16="http://schemas.microsoft.com/office/drawing/2014/main" id="{BEF90FD0-DCCF-9D46-9B6D-28B272BA4BA4}"/>
              </a:ext>
            </a:extLst>
          </p:cNvPr>
          <p:cNvGraphicFramePr>
            <a:graphicFrameLocks/>
          </p:cNvGraphicFramePr>
          <p:nvPr>
            <p:extLst>
              <p:ext uri="{D42A27DB-BD31-4B8C-83A1-F6EECF244321}">
                <p14:modId xmlns:p14="http://schemas.microsoft.com/office/powerpoint/2010/main" val="890579178"/>
              </p:ext>
            </p:extLst>
          </p:nvPr>
        </p:nvGraphicFramePr>
        <p:xfrm>
          <a:off x="287746" y="5262099"/>
          <a:ext cx="2724150" cy="1358185"/>
        </p:xfrm>
        <a:graphic>
          <a:graphicData uri="http://schemas.openxmlformats.org/drawingml/2006/table">
            <a:tbl>
              <a:tblPr firstRow="1" bandRow="1">
                <a:tableStyleId>{9D7B26C5-4107-4FEC-AEDC-1716B250A1EF}</a:tableStyleId>
              </a:tblPr>
              <a:tblGrid>
                <a:gridCol w="1515323">
                  <a:extLst>
                    <a:ext uri="{9D8B030D-6E8A-4147-A177-3AD203B41FA5}">
                      <a16:colId xmlns:a16="http://schemas.microsoft.com/office/drawing/2014/main" val="3647290184"/>
                    </a:ext>
                  </a:extLst>
                </a:gridCol>
                <a:gridCol w="1208827">
                  <a:extLst>
                    <a:ext uri="{9D8B030D-6E8A-4147-A177-3AD203B41FA5}">
                      <a16:colId xmlns:a16="http://schemas.microsoft.com/office/drawing/2014/main" val="2804471609"/>
                    </a:ext>
                  </a:extLst>
                </a:gridCol>
              </a:tblGrid>
              <a:tr h="154812">
                <a:tc>
                  <a:txBody>
                    <a:bodyPr/>
                    <a:lstStyle/>
                    <a:p>
                      <a:r>
                        <a:rPr lang="es-CO" sz="800" b="1" noProof="0" dirty="0">
                          <a:solidFill>
                            <a:schemeClr val="accent4">
                              <a:lumMod val="60000"/>
                              <a:lumOff val="40000"/>
                            </a:schemeClr>
                          </a:solidFill>
                        </a:rPr>
                        <a:t>COMPOSICIÓN QUÍMICA</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  </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31888447"/>
                  </a:ext>
                </a:extLst>
              </a:tr>
              <a:tr h="194665">
                <a:tc>
                  <a:txBody>
                    <a:bodyPr/>
                    <a:lstStyle/>
                    <a:p>
                      <a:r>
                        <a:rPr lang="es-CO" sz="800" noProof="0" dirty="0"/>
                        <a:t>     </a:t>
                      </a:r>
                      <a:r>
                        <a:rPr lang="es-CO" sz="800" noProof="0" dirty="0" err="1"/>
                        <a:t>Al</a:t>
                      </a:r>
                      <a:r>
                        <a:rPr lang="es-CO" sz="800" baseline="-25000" noProof="0" dirty="0" err="1"/>
                        <a:t>2</a:t>
                      </a:r>
                      <a:r>
                        <a:rPr lang="es-CO" sz="800" noProof="0" dirty="0" err="1"/>
                        <a:t>O</a:t>
                      </a:r>
                      <a:r>
                        <a:rPr lang="es-CO" sz="800" baseline="-25000" noProof="0" dirty="0" err="1"/>
                        <a:t>3</a:t>
                      </a:r>
                      <a:endParaRPr lang="es-CO" sz="800" baseline="-25000" noProof="0" dirty="0"/>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72%</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96237394"/>
                  </a:ext>
                </a:extLst>
              </a:tr>
              <a:tr h="154812">
                <a:tc>
                  <a:txBody>
                    <a:bodyPr/>
                    <a:lstStyle/>
                    <a:p>
                      <a:r>
                        <a:rPr lang="es-CO" sz="800" noProof="0" dirty="0"/>
                        <a:t>     </a:t>
                      </a:r>
                      <a:r>
                        <a:rPr lang="es-CO" sz="800" noProof="0" dirty="0" err="1"/>
                        <a:t>SiO</a:t>
                      </a:r>
                      <a:r>
                        <a:rPr lang="es-CO" sz="800" baseline="-25000" noProof="0" dirty="0" err="1"/>
                        <a:t>3</a:t>
                      </a:r>
                      <a:endParaRPr lang="es-CO" sz="800" noProof="0" dirty="0"/>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27.7%</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126558"/>
                  </a:ext>
                </a:extLst>
              </a:tr>
              <a:tr h="154812">
                <a:tc>
                  <a:txBody>
                    <a:bodyPr/>
                    <a:lstStyle/>
                    <a:p>
                      <a:r>
                        <a:rPr lang="es-CO" sz="800" noProof="0" dirty="0"/>
                        <a:t>     MgO</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59607001"/>
                  </a:ext>
                </a:extLst>
              </a:tr>
              <a:tr h="154812">
                <a:tc>
                  <a:txBody>
                    <a:bodyPr/>
                    <a:lstStyle/>
                    <a:p>
                      <a:r>
                        <a:rPr lang="es-CO" sz="800" noProof="0" dirty="0"/>
                        <a:t>     </a:t>
                      </a:r>
                      <a:r>
                        <a:rPr lang="es-CO" sz="800" noProof="0" dirty="0" err="1"/>
                        <a:t>ZrO</a:t>
                      </a:r>
                      <a:r>
                        <a:rPr lang="es-CO" sz="800" baseline="-25000" noProof="0" dirty="0" err="1"/>
                        <a:t>2</a:t>
                      </a:r>
                      <a:endParaRPr lang="es-CO" sz="800" noProof="0" dirty="0"/>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82599997"/>
                  </a:ext>
                </a:extLst>
              </a:tr>
              <a:tr h="154812">
                <a:tc>
                  <a:txBody>
                    <a:bodyPr/>
                    <a:lstStyle/>
                    <a:p>
                      <a:r>
                        <a:rPr lang="es-CO" sz="800" noProof="0" dirty="0"/>
                        <a:t>     </a:t>
                      </a:r>
                      <a:r>
                        <a:rPr lang="es-CO" sz="800" noProof="0" dirty="0" err="1"/>
                        <a:t>CaO</a:t>
                      </a:r>
                      <a:endParaRPr lang="es-CO" sz="800" noProof="0" dirty="0"/>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51439607"/>
                  </a:ext>
                </a:extLst>
              </a:tr>
              <a:tr h="154812">
                <a:tc>
                  <a:txBody>
                    <a:bodyPr/>
                    <a:lstStyle/>
                    <a:p>
                      <a:r>
                        <a:rPr lang="es-CO" sz="800" noProof="0" dirty="0"/>
                        <a:t>     Otros</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&lt;1%</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23399405"/>
                  </a:ext>
                </a:extLst>
              </a:tr>
            </a:tbl>
          </a:graphicData>
        </a:graphic>
      </p:graphicFrame>
      <p:pic>
        <p:nvPicPr>
          <p:cNvPr id="5" name="Picture 4">
            <a:extLst>
              <a:ext uri="{FF2B5EF4-FFF2-40B4-BE49-F238E27FC236}">
                <a16:creationId xmlns:a16="http://schemas.microsoft.com/office/drawing/2014/main" id="{0D597FEB-9930-4377-46A7-E73E729347B2}"/>
              </a:ext>
            </a:extLst>
          </p:cNvPr>
          <p:cNvPicPr>
            <a:picLocks noChangeAspect="1"/>
          </p:cNvPicPr>
          <p:nvPr/>
        </p:nvPicPr>
        <p:blipFill rotWithShape="1">
          <a:blip r:embed="rId2"/>
          <a:srcRect r="7871" b="4"/>
          <a:stretch/>
        </p:blipFill>
        <p:spPr>
          <a:xfrm>
            <a:off x="5021805" y="4019256"/>
            <a:ext cx="2437919" cy="1759653"/>
          </a:xfrm>
          <a:prstGeom prst="rect">
            <a:avLst/>
          </a:prstGeom>
          <a:noFill/>
        </p:spPr>
      </p:pic>
      <p:pic>
        <p:nvPicPr>
          <p:cNvPr id="6" name="Content Placeholder 6">
            <a:extLst>
              <a:ext uri="{FF2B5EF4-FFF2-40B4-BE49-F238E27FC236}">
                <a16:creationId xmlns:a16="http://schemas.microsoft.com/office/drawing/2014/main" id="{BDFF06C3-9910-7995-0302-D581F0C45292}"/>
              </a:ext>
            </a:extLst>
          </p:cNvPr>
          <p:cNvPicPr>
            <a:picLocks noChangeAspect="1"/>
          </p:cNvPicPr>
          <p:nvPr/>
        </p:nvPicPr>
        <p:blipFill rotWithShape="1">
          <a:blip r:embed="rId3"/>
          <a:srcRect l="16916" t="4363" r="26961" b="3277"/>
          <a:stretch/>
        </p:blipFill>
        <p:spPr>
          <a:xfrm>
            <a:off x="3415663" y="6917462"/>
            <a:ext cx="1805931" cy="1615827"/>
          </a:xfrm>
          <a:prstGeom prst="rect">
            <a:avLst/>
          </a:prstGeom>
        </p:spPr>
      </p:pic>
      <p:sp>
        <p:nvSpPr>
          <p:cNvPr id="7" name="Text Placeholder 15">
            <a:extLst>
              <a:ext uri="{FF2B5EF4-FFF2-40B4-BE49-F238E27FC236}">
                <a16:creationId xmlns:a16="http://schemas.microsoft.com/office/drawing/2014/main" id="{CC6D91F4-E328-B3F3-2859-9E7BE5382B47}"/>
              </a:ext>
            </a:extLst>
          </p:cNvPr>
          <p:cNvSpPr txBox="1">
            <a:spLocks/>
          </p:cNvSpPr>
          <p:nvPr/>
        </p:nvSpPr>
        <p:spPr>
          <a:xfrm>
            <a:off x="3425669" y="3650307"/>
            <a:ext cx="2724150" cy="322920"/>
          </a:xfrm>
          <a:prstGeom prst="rect">
            <a:avLst/>
          </a:prstGeom>
        </p:spPr>
        <p:txBody>
          <a:bodyPr vert="horz" lIns="0" tIns="0" rIns="0" bIns="0" rtlCol="0" anchor="ctr">
            <a:noAutofit/>
          </a:bodyPr>
          <a:lstStyle>
            <a:lvl1pPr marL="0" indent="0" algn="l" defTabSz="777240" rtl="0" eaLnBrk="1" latinLnBrk="0" hangingPunct="1">
              <a:lnSpc>
                <a:spcPct val="90000"/>
              </a:lnSpc>
              <a:spcBef>
                <a:spcPts val="850"/>
              </a:spcBef>
              <a:buFont typeface="Arial" panose="020B0604020202020204" pitchFamily="34" charset="0"/>
              <a:buNone/>
              <a:defRPr sz="2000" kern="1200" baseline="0">
                <a:solidFill>
                  <a:schemeClr val="tx2"/>
                </a:solidFill>
                <a:latin typeface="+mj-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2040" kern="1200" baseline="0">
                <a:solidFill>
                  <a:schemeClr val="tx1"/>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700" kern="1200" baseline="0">
                <a:solidFill>
                  <a:schemeClr val="tx1"/>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530" kern="1200" baseline="0">
                <a:solidFill>
                  <a:schemeClr val="tx1"/>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530" kern="120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s-CO" sz="1600" b="1" dirty="0">
                <a:solidFill>
                  <a:schemeClr val="accent4">
                    <a:lumMod val="60000"/>
                    <a:lumOff val="40000"/>
                  </a:schemeClr>
                </a:solidFill>
                <a:latin typeface="Franklin Gothic Book" panose="020B0503020102020204" pitchFamily="34" charset="0"/>
              </a:rPr>
              <a:t>MÓDULOS PC</a:t>
            </a:r>
          </a:p>
        </p:txBody>
      </p:sp>
      <p:sp>
        <p:nvSpPr>
          <p:cNvPr id="8" name="TextBox 7">
            <a:extLst>
              <a:ext uri="{FF2B5EF4-FFF2-40B4-BE49-F238E27FC236}">
                <a16:creationId xmlns:a16="http://schemas.microsoft.com/office/drawing/2014/main" id="{840555BA-3E9E-9156-AA46-5BBBA73FAA9A}"/>
              </a:ext>
            </a:extLst>
          </p:cNvPr>
          <p:cNvSpPr txBox="1"/>
          <p:nvPr/>
        </p:nvSpPr>
        <p:spPr>
          <a:xfrm>
            <a:off x="3274569" y="3944768"/>
            <a:ext cx="1621281" cy="1785104"/>
          </a:xfrm>
          <a:prstGeom prst="rect">
            <a:avLst/>
          </a:prstGeom>
          <a:noFill/>
        </p:spPr>
        <p:txBody>
          <a:bodyPr wrap="square" rtlCol="0">
            <a:spAutoFit/>
          </a:bodyPr>
          <a:lstStyle/>
          <a:p>
            <a:pPr algn="just"/>
            <a:r>
              <a:rPr lang="es-CO" sz="1000" dirty="0"/>
              <a:t>Los </a:t>
            </a:r>
            <a:r>
              <a:rPr lang="es-CO" sz="1000" b="1" dirty="0"/>
              <a:t>Módulos PC FibreCast </a:t>
            </a:r>
            <a:r>
              <a:rPr lang="es-CO" sz="1000" dirty="0"/>
              <a:t>están disponibles en dimensiones estándar de 12" x 12" o en disposiciones de módulos personalizadas, según los requisitos del proyecto. Los módulos se comprimen con placas de compresión </a:t>
            </a:r>
            <a:r>
              <a:rPr lang="es-CO" sz="1000" dirty="0" err="1"/>
              <a:t>Masonite</a:t>
            </a:r>
            <a:r>
              <a:rPr lang="es-CO" sz="1000" dirty="0"/>
              <a:t> y se atan.</a:t>
            </a:r>
          </a:p>
        </p:txBody>
      </p:sp>
      <p:sp>
        <p:nvSpPr>
          <p:cNvPr id="9" name="TextBox 8">
            <a:extLst>
              <a:ext uri="{FF2B5EF4-FFF2-40B4-BE49-F238E27FC236}">
                <a16:creationId xmlns:a16="http://schemas.microsoft.com/office/drawing/2014/main" id="{1A9BA4CC-0F34-860B-C0E0-C0B292291465}"/>
              </a:ext>
            </a:extLst>
          </p:cNvPr>
          <p:cNvSpPr txBox="1"/>
          <p:nvPr/>
        </p:nvSpPr>
        <p:spPr>
          <a:xfrm>
            <a:off x="3425669" y="5876231"/>
            <a:ext cx="4069975" cy="400110"/>
          </a:xfrm>
          <a:prstGeom prst="rect">
            <a:avLst/>
          </a:prstGeom>
          <a:noFill/>
        </p:spPr>
        <p:txBody>
          <a:bodyPr wrap="square" rtlCol="0">
            <a:spAutoFit/>
          </a:bodyPr>
          <a:lstStyle/>
          <a:p>
            <a:pPr algn="just"/>
            <a:r>
              <a:rPr lang="es-CO" sz="1000" dirty="0"/>
              <a:t>Disponible con perno pre-soldado, soldadura rápida o sin sistema de hardware interno.</a:t>
            </a:r>
          </a:p>
        </p:txBody>
      </p:sp>
      <p:sp>
        <p:nvSpPr>
          <p:cNvPr id="10" name="Text Placeholder 15">
            <a:extLst>
              <a:ext uri="{FF2B5EF4-FFF2-40B4-BE49-F238E27FC236}">
                <a16:creationId xmlns:a16="http://schemas.microsoft.com/office/drawing/2014/main" id="{0608AD42-A698-F024-EEDE-42AA68BF6FB5}"/>
              </a:ext>
            </a:extLst>
          </p:cNvPr>
          <p:cNvSpPr txBox="1">
            <a:spLocks/>
          </p:cNvSpPr>
          <p:nvPr/>
        </p:nvSpPr>
        <p:spPr>
          <a:xfrm>
            <a:off x="3469163" y="6488572"/>
            <a:ext cx="2724150" cy="322920"/>
          </a:xfrm>
          <a:prstGeom prst="rect">
            <a:avLst/>
          </a:prstGeom>
        </p:spPr>
        <p:txBody>
          <a:bodyPr vert="horz" lIns="0" tIns="0" rIns="0" bIns="0" rtlCol="0" anchor="ctr">
            <a:noAutofit/>
          </a:bodyPr>
          <a:lstStyle>
            <a:lvl1pPr marL="0" indent="0" algn="l" defTabSz="777240" rtl="0" eaLnBrk="1" latinLnBrk="0" hangingPunct="1">
              <a:lnSpc>
                <a:spcPct val="90000"/>
              </a:lnSpc>
              <a:spcBef>
                <a:spcPts val="850"/>
              </a:spcBef>
              <a:buFont typeface="Arial" panose="020B0604020202020204" pitchFamily="34" charset="0"/>
              <a:buNone/>
              <a:defRPr sz="2000" kern="1200" baseline="0">
                <a:solidFill>
                  <a:schemeClr val="tx2"/>
                </a:solidFill>
                <a:latin typeface="+mj-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2040" kern="1200" baseline="0">
                <a:solidFill>
                  <a:schemeClr val="tx1"/>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700" kern="1200" baseline="0">
                <a:solidFill>
                  <a:schemeClr val="tx1"/>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530" kern="1200" baseline="0">
                <a:solidFill>
                  <a:schemeClr val="tx1"/>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530" kern="120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s-CO" sz="1600" b="1" dirty="0">
                <a:solidFill>
                  <a:schemeClr val="accent4">
                    <a:lumMod val="60000"/>
                    <a:lumOff val="40000"/>
                  </a:schemeClr>
                </a:solidFill>
                <a:latin typeface="Franklin Gothic Book" panose="020B0503020102020204" pitchFamily="34" charset="0"/>
              </a:rPr>
              <a:t>COMBI MÓDULOS PC</a:t>
            </a:r>
          </a:p>
        </p:txBody>
      </p:sp>
      <p:sp>
        <p:nvSpPr>
          <p:cNvPr id="11" name="TextBox 10">
            <a:extLst>
              <a:ext uri="{FF2B5EF4-FFF2-40B4-BE49-F238E27FC236}">
                <a16:creationId xmlns:a16="http://schemas.microsoft.com/office/drawing/2014/main" id="{CB69D383-A1CC-ECE3-D5C9-3AFD854DE7A9}"/>
              </a:ext>
            </a:extLst>
          </p:cNvPr>
          <p:cNvSpPr txBox="1"/>
          <p:nvPr/>
        </p:nvSpPr>
        <p:spPr>
          <a:xfrm>
            <a:off x="5308600" y="6827773"/>
            <a:ext cx="2151124" cy="1785104"/>
          </a:xfrm>
          <a:prstGeom prst="rect">
            <a:avLst/>
          </a:prstGeom>
          <a:noFill/>
        </p:spPr>
        <p:txBody>
          <a:bodyPr wrap="square" rtlCol="0">
            <a:spAutoFit/>
          </a:bodyPr>
          <a:lstStyle/>
          <a:p>
            <a:pPr algn="just"/>
            <a:r>
              <a:rPr lang="es-CO" sz="1000" dirty="0"/>
              <a:t>Reduzca el costo de su módulo de espesor total de </a:t>
            </a:r>
            <a:r>
              <a:rPr lang="es-CO" sz="1000" dirty="0" err="1"/>
              <a:t>3000°F</a:t>
            </a:r>
            <a:r>
              <a:rPr lang="es-CO" sz="1000" dirty="0"/>
              <a:t> (</a:t>
            </a:r>
            <a:r>
              <a:rPr lang="es-CO" sz="1000" dirty="0" err="1"/>
              <a:t>1600°C</a:t>
            </a:r>
            <a:r>
              <a:rPr lang="es-CO" sz="1000" dirty="0"/>
              <a:t>) con el módulo FC-Combi. Una cara caliente de fibra policristalina de 3000 °F, cortada a medida y combinada con una cara fría de manta </a:t>
            </a:r>
            <a:r>
              <a:rPr lang="es-CO" sz="1000"/>
              <a:t>FCR </a:t>
            </a:r>
            <a:r>
              <a:rPr lang="es-CO" sz="1000" dirty="0"/>
              <a:t>estándar. Esto optimiza la estructura de costos del módulo FC-Combi al tener la fibra policristalina sólo donde se necesita.</a:t>
            </a:r>
          </a:p>
        </p:txBody>
      </p:sp>
      <p:sp>
        <p:nvSpPr>
          <p:cNvPr id="12" name="Text Placeholder 15">
            <a:extLst>
              <a:ext uri="{FF2B5EF4-FFF2-40B4-BE49-F238E27FC236}">
                <a16:creationId xmlns:a16="http://schemas.microsoft.com/office/drawing/2014/main" id="{49A327DE-ED66-0E3A-629C-29E529C05DE2}"/>
              </a:ext>
            </a:extLst>
          </p:cNvPr>
          <p:cNvSpPr txBox="1">
            <a:spLocks/>
          </p:cNvSpPr>
          <p:nvPr/>
        </p:nvSpPr>
        <p:spPr>
          <a:xfrm>
            <a:off x="239579" y="6814662"/>
            <a:ext cx="2724150" cy="322920"/>
          </a:xfrm>
          <a:prstGeom prst="rect">
            <a:avLst/>
          </a:prstGeom>
        </p:spPr>
        <p:txBody>
          <a:bodyPr vert="horz" lIns="0" tIns="0" rIns="0" bIns="0" rtlCol="0" anchor="ctr">
            <a:noAutofit/>
          </a:bodyPr>
          <a:lstStyle>
            <a:lvl1pPr marL="0" indent="0" algn="l" defTabSz="777240" rtl="0" eaLnBrk="1" latinLnBrk="0" hangingPunct="1">
              <a:lnSpc>
                <a:spcPct val="90000"/>
              </a:lnSpc>
              <a:spcBef>
                <a:spcPts val="850"/>
              </a:spcBef>
              <a:buFont typeface="Arial" panose="020B0604020202020204" pitchFamily="34" charset="0"/>
              <a:buNone/>
              <a:defRPr sz="2000" kern="1200" baseline="0">
                <a:solidFill>
                  <a:schemeClr val="tx2"/>
                </a:solidFill>
                <a:latin typeface="+mj-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2040" kern="1200" baseline="0">
                <a:solidFill>
                  <a:schemeClr val="tx1"/>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700" kern="1200" baseline="0">
                <a:solidFill>
                  <a:schemeClr val="tx1"/>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530" kern="1200" baseline="0">
                <a:solidFill>
                  <a:schemeClr val="tx1"/>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530" kern="120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s-CO" sz="1600" b="1" dirty="0">
                <a:solidFill>
                  <a:schemeClr val="accent4">
                    <a:lumMod val="60000"/>
                    <a:lumOff val="40000"/>
                  </a:schemeClr>
                </a:solidFill>
                <a:latin typeface="Franklin Gothic Book" panose="020B0503020102020204" pitchFamily="34" charset="0"/>
              </a:rPr>
              <a:t>BENEFICIOS</a:t>
            </a:r>
          </a:p>
        </p:txBody>
      </p:sp>
      <p:sp>
        <p:nvSpPr>
          <p:cNvPr id="13" name="TextBox 12">
            <a:extLst>
              <a:ext uri="{FF2B5EF4-FFF2-40B4-BE49-F238E27FC236}">
                <a16:creationId xmlns:a16="http://schemas.microsoft.com/office/drawing/2014/main" id="{F1FC67D4-D478-34F5-47DA-6C9C85172270}"/>
              </a:ext>
            </a:extLst>
          </p:cNvPr>
          <p:cNvSpPr txBox="1"/>
          <p:nvPr/>
        </p:nvSpPr>
        <p:spPr>
          <a:xfrm>
            <a:off x="417379" y="7055961"/>
            <a:ext cx="2368550" cy="1477328"/>
          </a:xfrm>
          <a:prstGeom prst="rect">
            <a:avLst/>
          </a:prstGeom>
          <a:noFill/>
        </p:spPr>
        <p:txBody>
          <a:bodyPr wrap="square" rtlCol="0">
            <a:spAutoFit/>
          </a:bodyPr>
          <a:lstStyle/>
          <a:p>
            <a:pPr marL="171450" indent="-171450">
              <a:buFont typeface="Wingdings" panose="05000000000000000000" pitchFamily="2" charset="2"/>
              <a:buChar char="ü"/>
            </a:pPr>
            <a:r>
              <a:rPr lang="es-CO" sz="900" dirty="0"/>
              <a:t>Libre de </a:t>
            </a:r>
            <a:r>
              <a:rPr lang="es-CO" sz="900" dirty="0" err="1"/>
              <a:t>FCR</a:t>
            </a:r>
            <a:r>
              <a:rPr lang="es-CO" sz="900" dirty="0"/>
              <a:t> y</a:t>
            </a:r>
            <a:r>
              <a:rPr lang="en-CA" sz="900" dirty="0"/>
              <a:t> “Shot”</a:t>
            </a:r>
          </a:p>
          <a:p>
            <a:pPr marL="171450" indent="-171450">
              <a:buFont typeface="Wingdings" panose="05000000000000000000" pitchFamily="2" charset="2"/>
              <a:buChar char="ü"/>
            </a:pPr>
            <a:r>
              <a:rPr lang="es-CO" sz="900" dirty="0"/>
              <a:t>Baja conductividad térmica</a:t>
            </a:r>
          </a:p>
          <a:p>
            <a:pPr marL="171450" indent="-171450">
              <a:buFont typeface="Wingdings" panose="05000000000000000000" pitchFamily="2" charset="2"/>
              <a:buChar char="ü"/>
            </a:pPr>
            <a:r>
              <a:rPr lang="es-CO" sz="900" dirty="0"/>
              <a:t>Excelente resistencia a la tensión</a:t>
            </a:r>
          </a:p>
          <a:p>
            <a:pPr marL="171450" indent="-171450">
              <a:buFont typeface="Wingdings" panose="05000000000000000000" pitchFamily="2" charset="2"/>
              <a:buChar char="ü"/>
            </a:pPr>
            <a:r>
              <a:rPr lang="es-CO" sz="900" dirty="0"/>
              <a:t>Excelente resistencia al choque térmico</a:t>
            </a:r>
          </a:p>
          <a:p>
            <a:pPr marL="171450" indent="-171450">
              <a:buFont typeface="Wingdings" panose="05000000000000000000" pitchFamily="2" charset="2"/>
              <a:buChar char="ü"/>
            </a:pPr>
            <a:r>
              <a:rPr lang="es-CO" sz="900" dirty="0"/>
              <a:t>Excelente estabilidad térmica</a:t>
            </a:r>
          </a:p>
          <a:p>
            <a:pPr marL="171450" indent="-171450">
              <a:buFont typeface="Wingdings" panose="05000000000000000000" pitchFamily="2" charset="2"/>
              <a:buChar char="ü"/>
            </a:pPr>
            <a:r>
              <a:rPr lang="es-CO" sz="900" dirty="0"/>
              <a:t>Excelente resistencia al calor</a:t>
            </a:r>
          </a:p>
          <a:p>
            <a:pPr marL="171450" indent="-171450">
              <a:buFont typeface="Wingdings" panose="05000000000000000000" pitchFamily="2" charset="2"/>
              <a:buChar char="ü"/>
            </a:pPr>
            <a:r>
              <a:rPr lang="es-CO" sz="900" dirty="0"/>
              <a:t>Muy bajo almacenamiento de calor</a:t>
            </a:r>
          </a:p>
          <a:p>
            <a:pPr marL="171450" indent="-171450">
              <a:buFont typeface="Wingdings" panose="05000000000000000000" pitchFamily="2" charset="2"/>
              <a:buChar char="ü"/>
            </a:pPr>
            <a:r>
              <a:rPr lang="es-CO" sz="900" dirty="0"/>
              <a:t>Excelente resistencia a la corrosión</a:t>
            </a:r>
          </a:p>
          <a:p>
            <a:pPr marL="171450" indent="-171450">
              <a:buFont typeface="Wingdings" panose="05000000000000000000" pitchFamily="2" charset="2"/>
              <a:buChar char="ü"/>
            </a:pPr>
            <a:r>
              <a:rPr lang="es-CO" sz="900" dirty="0"/>
              <a:t>Excelente estabilidad química</a:t>
            </a:r>
          </a:p>
          <a:p>
            <a:pPr marL="171450" indent="-171450">
              <a:buFont typeface="Wingdings" panose="05000000000000000000" pitchFamily="2" charset="2"/>
              <a:buChar char="ü"/>
            </a:pPr>
            <a:r>
              <a:rPr lang="es-CO" sz="900" dirty="0"/>
              <a:t>Alta reflectancia térmica</a:t>
            </a:r>
            <a:endParaRPr lang="en-CA" sz="900" dirty="0"/>
          </a:p>
        </p:txBody>
      </p:sp>
      <p:sp>
        <p:nvSpPr>
          <p:cNvPr id="2" name="TextBox 1">
            <a:extLst>
              <a:ext uri="{FF2B5EF4-FFF2-40B4-BE49-F238E27FC236}">
                <a16:creationId xmlns:a16="http://schemas.microsoft.com/office/drawing/2014/main" id="{DBCD0738-9239-C4AD-9005-B32A67E35FD8}"/>
              </a:ext>
            </a:extLst>
          </p:cNvPr>
          <p:cNvSpPr txBox="1"/>
          <p:nvPr/>
        </p:nvSpPr>
        <p:spPr>
          <a:xfrm>
            <a:off x="6400796" y="977160"/>
            <a:ext cx="1181104" cy="215444"/>
          </a:xfrm>
          <a:prstGeom prst="rect">
            <a:avLst/>
          </a:prstGeom>
          <a:noFill/>
        </p:spPr>
        <p:txBody>
          <a:bodyPr wrap="square" rtlCol="0">
            <a:spAutoFit/>
          </a:bodyPr>
          <a:lstStyle/>
          <a:p>
            <a:pPr algn="r"/>
            <a:r>
              <a:rPr lang="en-CA" sz="800" dirty="0">
                <a:solidFill>
                  <a:schemeClr val="bg2">
                    <a:lumMod val="75000"/>
                  </a:schemeClr>
                </a:solidFill>
                <a:latin typeface="Arial Narrow" panose="020B0606020202030204" pitchFamily="34" charset="0"/>
              </a:rPr>
              <a:t>REV. 02.2024</a:t>
            </a:r>
          </a:p>
        </p:txBody>
      </p:sp>
      <p:pic>
        <p:nvPicPr>
          <p:cNvPr id="17" name="Picture 16">
            <a:extLst>
              <a:ext uri="{FF2B5EF4-FFF2-40B4-BE49-F238E27FC236}">
                <a16:creationId xmlns:a16="http://schemas.microsoft.com/office/drawing/2014/main" id="{AC2F9EB1-DB3B-1F03-31CA-EC70455FD113}"/>
              </a:ext>
            </a:extLst>
          </p:cNvPr>
          <p:cNvPicPr>
            <a:picLocks noChangeAspect="1"/>
          </p:cNvPicPr>
          <p:nvPr/>
        </p:nvPicPr>
        <p:blipFill rotWithShape="1">
          <a:blip r:embed="rId4"/>
          <a:srcRect l="4816" t="7565" r="6215" b="9900"/>
          <a:stretch/>
        </p:blipFill>
        <p:spPr>
          <a:xfrm>
            <a:off x="4123450" y="1229232"/>
            <a:ext cx="3024943" cy="2266158"/>
          </a:xfrm>
          <a:prstGeom prst="rect">
            <a:avLst/>
          </a:prstGeom>
        </p:spPr>
      </p:pic>
      <p:sp>
        <p:nvSpPr>
          <p:cNvPr id="18" name="TextBox 17">
            <a:extLst>
              <a:ext uri="{FF2B5EF4-FFF2-40B4-BE49-F238E27FC236}">
                <a16:creationId xmlns:a16="http://schemas.microsoft.com/office/drawing/2014/main" id="{72B08E76-69A0-9812-3562-DD18679B8E6D}"/>
              </a:ext>
            </a:extLst>
          </p:cNvPr>
          <p:cNvSpPr txBox="1"/>
          <p:nvPr/>
        </p:nvSpPr>
        <p:spPr>
          <a:xfrm>
            <a:off x="309173" y="8761138"/>
            <a:ext cx="7186472" cy="492860"/>
          </a:xfrm>
          <a:prstGeom prst="rect">
            <a:avLst/>
          </a:prstGeom>
          <a:noFill/>
        </p:spPr>
        <p:txBody>
          <a:bodyPr wrap="square" lIns="0" tIns="36000" rIns="0" bIns="36000" rtlCol="0">
            <a:noAutofit/>
          </a:bodyPr>
          <a:lstStyle/>
          <a:p>
            <a:pPr algn="just"/>
            <a:r>
              <a:rPr lang="es-CO" sz="600" dirty="0"/>
              <a:t>Nota: Durante el calentamiento inicial de las FC placas y piezas, una pequeña cantidad de aglutinante orgánico comenzará a quemarse a aproximadamente 450 °F/232 °C. Una vez que este material se haya quemado, no habrá más emisiones de gases. Se debe tener precaución durante este período. Hay productos orgánicos gratuitos disponibles. La temperatura de funcionamiento recomendada está determinada por un cambio lineal irreversible, no por el punto de fusión. Almacenar de manera que se minimice el polvo en el aire. Los datos se basan en los resultados de pruebas realizadas en condiciones estándar. Los resultados están sujetos a variación. Los resultados se presentan sólo como guía.</a:t>
            </a:r>
            <a:endParaRPr lang="en-CA" sz="600" dirty="0"/>
          </a:p>
        </p:txBody>
      </p:sp>
    </p:spTree>
    <p:extLst>
      <p:ext uri="{BB962C8B-B14F-4D97-AF65-F5344CB8AC3E}">
        <p14:creationId xmlns:p14="http://schemas.microsoft.com/office/powerpoint/2010/main" val="3270549081"/>
      </p:ext>
    </p:extLst>
  </p:cSld>
  <p:clrMapOvr>
    <a:masterClrMapping/>
  </p:clrMapOvr>
</p:sld>
</file>

<file path=ppt/theme/theme1.xml><?xml version="1.0" encoding="utf-8"?>
<a:theme xmlns:a="http://schemas.openxmlformats.org/drawingml/2006/main" name="1_Office Theme">
  <a:themeElements>
    <a:clrScheme name="FibreCast">
      <a:dk1>
        <a:srgbClr val="0F1919"/>
      </a:dk1>
      <a:lt1>
        <a:srgbClr val="FFFFFF"/>
      </a:lt1>
      <a:dk2>
        <a:srgbClr val="969696"/>
      </a:dk2>
      <a:lt2>
        <a:srgbClr val="E7E6E6"/>
      </a:lt2>
      <a:accent1>
        <a:srgbClr val="71BF44"/>
      </a:accent1>
      <a:accent2>
        <a:srgbClr val="FFB81D"/>
      </a:accent2>
      <a:accent3>
        <a:srgbClr val="009BDF"/>
      </a:accent3>
      <a:accent4>
        <a:srgbClr val="D70B8C"/>
      </a:accent4>
      <a:accent5>
        <a:srgbClr val="A8D6FF"/>
      </a:accent5>
      <a:accent6>
        <a:srgbClr val="A6FA78"/>
      </a:accent6>
      <a:hlink>
        <a:srgbClr val="71BF44"/>
      </a:hlink>
      <a:folHlink>
        <a:srgbClr val="009BDF"/>
      </a:folHlink>
    </a:clrScheme>
    <a:fontScheme name="FiberCast">
      <a:majorFont>
        <a:latin typeface="Franklin Gothic"/>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1192</TotalTime>
  <Words>532</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Narrow</vt:lpstr>
      <vt:lpstr>Franklin Gothic</vt:lpstr>
      <vt:lpstr>Franklin Gothic Book</vt:lpstr>
      <vt:lpstr>Franklin Gothic Medium</vt:lpstr>
      <vt:lpstr>Wingdings</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FC-PC BLANKETS &amp; MODULES</dc:title>
  <dc:creator>paul@pkobrien.com</dc:creator>
  <cp:keywords>FIBRECAST, PC, BLANKETS, MODULES, 3000, 1600</cp:keywords>
  <cp:lastModifiedBy>Angie Torres Cardenas</cp:lastModifiedBy>
  <cp:revision>103</cp:revision>
  <cp:lastPrinted>2023-03-06T16:03:53Z</cp:lastPrinted>
  <dcterms:created xsi:type="dcterms:W3CDTF">2021-04-06T14:57:59Z</dcterms:created>
  <dcterms:modified xsi:type="dcterms:W3CDTF">2024-04-25T13:17:37Z</dcterms:modified>
  <cp:category>TECHNICAL DATA SHEET</cp:category>
</cp:coreProperties>
</file>