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Lst>
  <p:sldIdLst>
    <p:sldId id="259"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60" autoAdjust="0"/>
    <p:restoredTop sz="96327"/>
  </p:normalViewPr>
  <p:slideViewPr>
    <p:cSldViewPr snapToGrid="0" snapToObjects="1" showGuides="1">
      <p:cViewPr>
        <p:scale>
          <a:sx n="150" d="100"/>
          <a:sy n="150" d="100"/>
        </p:scale>
        <p:origin x="1428" y="-3348"/>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58" name="Text Placeholder 57">
            <a:extLst>
              <a:ext uri="{FF2B5EF4-FFF2-40B4-BE49-F238E27FC236}">
                <a16:creationId xmlns:a16="http://schemas.microsoft.com/office/drawing/2014/main" id="{77353212-D351-4188-8D0E-BF1DA41E9F97}"/>
              </a:ext>
            </a:extLst>
          </p:cNvPr>
          <p:cNvSpPr>
            <a:spLocks noGrp="1"/>
          </p:cNvSpPr>
          <p:nvPr>
            <p:ph type="body" sz="quarter" idx="22"/>
          </p:nvPr>
        </p:nvSpPr>
        <p:spPr>
          <a:xfrm>
            <a:off x="285750" y="1532821"/>
            <a:ext cx="7200900" cy="7170425"/>
          </a:xfrm>
        </p:spPr>
        <p:txBody>
          <a:bodyPr lIns="0" rIns="0">
            <a:noAutofit/>
          </a:bodyPr>
          <a:lstStyle>
            <a:lvl1pPr marL="0" indent="0">
              <a:buNone/>
              <a:defRPr sz="12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51" name="Text Placeholder 38">
            <a:extLst>
              <a:ext uri="{FF2B5EF4-FFF2-40B4-BE49-F238E27FC236}">
                <a16:creationId xmlns:a16="http://schemas.microsoft.com/office/drawing/2014/main" id="{9CC7B918-5686-4DF5-A679-F18687C043CC}"/>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39" name="Text Placeholder 38">
            <a:extLst>
              <a:ext uri="{FF2B5EF4-FFF2-40B4-BE49-F238E27FC236}">
                <a16:creationId xmlns:a16="http://schemas.microsoft.com/office/drawing/2014/main" id="{42FAD240-5968-494C-9E13-B4F644222558}"/>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5" name="Text Placeholder 57">
            <a:extLst>
              <a:ext uri="{FF2B5EF4-FFF2-40B4-BE49-F238E27FC236}">
                <a16:creationId xmlns:a16="http://schemas.microsoft.com/office/drawing/2014/main" id="{E1C659FC-1AA9-4D3B-A51A-170D8C378A53}"/>
              </a:ext>
            </a:extLst>
          </p:cNvPr>
          <p:cNvSpPr>
            <a:spLocks noGrp="1"/>
          </p:cNvSpPr>
          <p:nvPr>
            <p:ph type="body" sz="quarter" idx="27" hasCustomPrompt="1"/>
          </p:nvPr>
        </p:nvSpPr>
        <p:spPr>
          <a:xfrm>
            <a:off x="285750" y="8906218"/>
            <a:ext cx="7199888" cy="352800"/>
          </a:xfrm>
        </p:spPr>
        <p:txBody>
          <a:bodyPr lIns="0" rIns="0">
            <a:noAutofit/>
          </a:bodyPr>
          <a:lstStyle>
            <a:lvl1pPr marL="0" indent="0">
              <a:buNone/>
              <a:defRPr sz="6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insert notes</a:t>
            </a:r>
          </a:p>
        </p:txBody>
      </p:sp>
    </p:spTree>
    <p:extLst>
      <p:ext uri="{BB962C8B-B14F-4D97-AF65-F5344CB8AC3E}">
        <p14:creationId xmlns:p14="http://schemas.microsoft.com/office/powerpoint/2010/main" val="3158036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orm">
    <p:spTree>
      <p:nvGrpSpPr>
        <p:cNvPr id="1" name=""/>
        <p:cNvGrpSpPr/>
        <p:nvPr/>
      </p:nvGrpSpPr>
      <p:grpSpPr>
        <a:xfrm>
          <a:off x="0" y="0"/>
          <a:ext cx="0" cy="0"/>
          <a:chOff x="0" y="0"/>
          <a:chExt cx="0" cy="0"/>
        </a:xfrm>
      </p:grpSpPr>
      <p:sp>
        <p:nvSpPr>
          <p:cNvPr id="3" name="Table Placeholder 2">
            <a:extLst>
              <a:ext uri="{FF2B5EF4-FFF2-40B4-BE49-F238E27FC236}">
                <a16:creationId xmlns:a16="http://schemas.microsoft.com/office/drawing/2014/main" id="{AE544B28-5CBA-4424-9483-20556516BC19}"/>
              </a:ext>
            </a:extLst>
          </p:cNvPr>
          <p:cNvSpPr>
            <a:spLocks noGrp="1"/>
          </p:cNvSpPr>
          <p:nvPr>
            <p:ph type="tbl" sz="quarter" idx="25" hasCustomPrompt="1"/>
          </p:nvPr>
        </p:nvSpPr>
        <p:spPr>
          <a:xfrm>
            <a:off x="285750" y="3652092"/>
            <a:ext cx="7199887" cy="2821071"/>
          </a:xfrm>
        </p:spPr>
        <p:txBody>
          <a:bodyPr>
            <a:normAutofit/>
          </a:bodyPr>
          <a:lstStyle>
            <a:lvl1pPr marL="0" indent="0" algn="ctr">
              <a:buNone/>
              <a:defRPr sz="1000">
                <a:solidFill>
                  <a:schemeClr val="tx2"/>
                </a:solidFill>
              </a:defRPr>
            </a:lvl1pPr>
          </a:lstStyle>
          <a:p>
            <a:r>
              <a:rPr lang="en-CA" dirty="0"/>
              <a:t>Click to insert table</a:t>
            </a:r>
          </a:p>
        </p:txBody>
      </p:sp>
      <p:sp>
        <p:nvSpPr>
          <p:cNvPr id="58" name="Text Placeholder 57">
            <a:extLst>
              <a:ext uri="{FF2B5EF4-FFF2-40B4-BE49-F238E27FC236}">
                <a16:creationId xmlns:a16="http://schemas.microsoft.com/office/drawing/2014/main" id="{77353212-D351-4188-8D0E-BF1DA41E9F97}"/>
              </a:ext>
            </a:extLst>
          </p:cNvPr>
          <p:cNvSpPr>
            <a:spLocks noGrp="1"/>
          </p:cNvSpPr>
          <p:nvPr>
            <p:ph type="body" sz="quarter" idx="22"/>
          </p:nvPr>
        </p:nvSpPr>
        <p:spPr>
          <a:xfrm>
            <a:off x="285750" y="1520629"/>
            <a:ext cx="3312000" cy="1679118"/>
          </a:xfrm>
        </p:spPr>
        <p:txBody>
          <a:bodyPr lIns="0" rIns="0">
            <a:noAutofit/>
          </a:bodyPr>
          <a:lstStyle>
            <a:lvl1pPr marL="0" indent="0">
              <a:buNone/>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51" name="Text Placeholder 38">
            <a:extLst>
              <a:ext uri="{FF2B5EF4-FFF2-40B4-BE49-F238E27FC236}">
                <a16:creationId xmlns:a16="http://schemas.microsoft.com/office/drawing/2014/main" id="{9CC7B918-5686-4DF5-A679-F18687C043CC}"/>
              </a:ext>
            </a:extLst>
          </p:cNvPr>
          <p:cNvSpPr>
            <a:spLocks noGrp="1"/>
          </p:cNvSpPr>
          <p:nvPr>
            <p:ph type="body" sz="quarter" idx="21" hasCustomPrompt="1"/>
          </p:nvPr>
        </p:nvSpPr>
        <p:spPr>
          <a:xfrm>
            <a:off x="3957638" y="276226"/>
            <a:ext cx="3528000" cy="754379"/>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6" name="Picture Placeholder 43">
            <a:extLst>
              <a:ext uri="{FF2B5EF4-FFF2-40B4-BE49-F238E27FC236}">
                <a16:creationId xmlns:a16="http://schemas.microsoft.com/office/drawing/2014/main" id="{C01AC837-5434-4934-98EA-535A4E5DC1C5}"/>
              </a:ext>
            </a:extLst>
          </p:cNvPr>
          <p:cNvSpPr>
            <a:spLocks noGrp="1"/>
          </p:cNvSpPr>
          <p:nvPr>
            <p:ph type="pic" sz="quarter" idx="16" hasCustomPrompt="1"/>
          </p:nvPr>
        </p:nvSpPr>
        <p:spPr>
          <a:xfrm>
            <a:off x="5477097" y="6782026"/>
            <a:ext cx="2008541" cy="2015637"/>
          </a:xfrm>
        </p:spPr>
        <p:txBody>
          <a:bodyPr>
            <a:normAutofit/>
          </a:bodyPr>
          <a:lstStyle>
            <a:lvl1pPr marL="0" indent="0" algn="ctr">
              <a:buNone/>
              <a:defRPr sz="1000">
                <a:solidFill>
                  <a:schemeClr val="tx2"/>
                </a:solidFill>
              </a:defRPr>
            </a:lvl1pPr>
          </a:lstStyle>
          <a:p>
            <a:r>
              <a:rPr lang="en-CA" dirty="0"/>
              <a:t>insert picture</a:t>
            </a:r>
          </a:p>
        </p:txBody>
      </p:sp>
      <p:sp>
        <p:nvSpPr>
          <p:cNvPr id="47" name="Text Placeholder 38">
            <a:extLst>
              <a:ext uri="{FF2B5EF4-FFF2-40B4-BE49-F238E27FC236}">
                <a16:creationId xmlns:a16="http://schemas.microsoft.com/office/drawing/2014/main" id="{3350514B-457A-4449-9569-39731C328830}"/>
              </a:ext>
            </a:extLst>
          </p:cNvPr>
          <p:cNvSpPr>
            <a:spLocks noGrp="1"/>
          </p:cNvSpPr>
          <p:nvPr>
            <p:ph type="body" sz="quarter" idx="17" hasCustomPrompt="1"/>
          </p:nvPr>
        </p:nvSpPr>
        <p:spPr>
          <a:xfrm>
            <a:off x="3748722" y="1150165"/>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header</a:t>
            </a:r>
            <a:endParaRPr lang="en-CA" dirty="0"/>
          </a:p>
        </p:txBody>
      </p:sp>
      <p:sp>
        <p:nvSpPr>
          <p:cNvPr id="45" name="Picture Placeholder 43">
            <a:extLst>
              <a:ext uri="{FF2B5EF4-FFF2-40B4-BE49-F238E27FC236}">
                <a16:creationId xmlns:a16="http://schemas.microsoft.com/office/drawing/2014/main" id="{55AC6182-5EA8-4E99-BE20-983789034E35}"/>
              </a:ext>
            </a:extLst>
          </p:cNvPr>
          <p:cNvSpPr>
            <a:spLocks noGrp="1"/>
          </p:cNvSpPr>
          <p:nvPr>
            <p:ph type="pic" sz="quarter" idx="15" hasCustomPrompt="1"/>
          </p:nvPr>
        </p:nvSpPr>
        <p:spPr>
          <a:xfrm>
            <a:off x="5704650" y="1338565"/>
            <a:ext cx="1782000" cy="1666800"/>
          </a:xfrm>
        </p:spPr>
        <p:txBody>
          <a:bodyPr>
            <a:normAutofit/>
          </a:bodyPr>
          <a:lstStyle>
            <a:lvl1pPr marL="0" indent="0" algn="ctr">
              <a:buNone/>
              <a:defRPr sz="1000">
                <a:solidFill>
                  <a:schemeClr val="tx2"/>
                </a:solidFill>
              </a:defRPr>
            </a:lvl1pPr>
          </a:lstStyle>
          <a:p>
            <a:r>
              <a:rPr lang="en-CA" dirty="0"/>
              <a:t>insert picture</a:t>
            </a:r>
          </a:p>
        </p:txBody>
      </p:sp>
      <p:sp>
        <p:nvSpPr>
          <p:cNvPr id="44" name="Picture Placeholder 43">
            <a:extLst>
              <a:ext uri="{FF2B5EF4-FFF2-40B4-BE49-F238E27FC236}">
                <a16:creationId xmlns:a16="http://schemas.microsoft.com/office/drawing/2014/main" id="{54E789C2-5666-4D6B-A001-690F47C2B3E4}"/>
              </a:ext>
            </a:extLst>
          </p:cNvPr>
          <p:cNvSpPr>
            <a:spLocks noGrp="1"/>
          </p:cNvSpPr>
          <p:nvPr>
            <p:ph type="pic" sz="quarter" idx="14" hasCustomPrompt="1"/>
          </p:nvPr>
        </p:nvSpPr>
        <p:spPr>
          <a:xfrm>
            <a:off x="3749417" y="1338565"/>
            <a:ext cx="1782000" cy="1666800"/>
          </a:xfrm>
        </p:spPr>
        <p:txBody>
          <a:bodyPr>
            <a:normAutofit/>
          </a:bodyPr>
          <a:lstStyle>
            <a:lvl1pPr marL="0" indent="0" algn="ctr">
              <a:buNone/>
              <a:defRPr sz="1000">
                <a:solidFill>
                  <a:schemeClr val="tx2"/>
                </a:solidFill>
              </a:defRPr>
            </a:lvl1pPr>
          </a:lstStyle>
          <a:p>
            <a:r>
              <a:rPr lang="en-CA" dirty="0"/>
              <a:t>insert picture</a:t>
            </a:r>
          </a:p>
        </p:txBody>
      </p:sp>
      <p:sp>
        <p:nvSpPr>
          <p:cNvPr id="42" name="Text Placeholder 38">
            <a:extLst>
              <a:ext uri="{FF2B5EF4-FFF2-40B4-BE49-F238E27FC236}">
                <a16:creationId xmlns:a16="http://schemas.microsoft.com/office/drawing/2014/main" id="{83A46CCF-90C0-4873-9D3D-9AAA95F57A4A}"/>
              </a:ext>
            </a:extLst>
          </p:cNvPr>
          <p:cNvSpPr>
            <a:spLocks noGrp="1"/>
          </p:cNvSpPr>
          <p:nvPr>
            <p:ph type="body" sz="quarter" idx="13" hasCustomPrompt="1"/>
          </p:nvPr>
        </p:nvSpPr>
        <p:spPr>
          <a:xfrm>
            <a:off x="285749" y="7814351"/>
            <a:ext cx="4494209"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1" name="Text Placeholder 38">
            <a:extLst>
              <a:ext uri="{FF2B5EF4-FFF2-40B4-BE49-F238E27FC236}">
                <a16:creationId xmlns:a16="http://schemas.microsoft.com/office/drawing/2014/main" id="{CB52BB56-5B23-4F4C-8A0A-CB2D0C61E851}"/>
              </a:ext>
            </a:extLst>
          </p:cNvPr>
          <p:cNvSpPr>
            <a:spLocks noGrp="1"/>
          </p:cNvSpPr>
          <p:nvPr>
            <p:ph type="body" sz="quarter" idx="12" hasCustomPrompt="1"/>
          </p:nvPr>
        </p:nvSpPr>
        <p:spPr>
          <a:xfrm>
            <a:off x="285749" y="6645951"/>
            <a:ext cx="4494209"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0" name="Text Placeholder 38">
            <a:extLst>
              <a:ext uri="{FF2B5EF4-FFF2-40B4-BE49-F238E27FC236}">
                <a16:creationId xmlns:a16="http://schemas.microsoft.com/office/drawing/2014/main" id="{F027EBEA-E26B-4B85-BA30-E49C0E34CAB5}"/>
              </a:ext>
            </a:extLst>
          </p:cNvPr>
          <p:cNvSpPr>
            <a:spLocks noGrp="1"/>
          </p:cNvSpPr>
          <p:nvPr>
            <p:ph type="body" sz="quarter" idx="11" hasCustomPrompt="1"/>
          </p:nvPr>
        </p:nvSpPr>
        <p:spPr>
          <a:xfrm>
            <a:off x="285749" y="3202727"/>
            <a:ext cx="7200893"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39" name="Text Placeholder 38">
            <a:extLst>
              <a:ext uri="{FF2B5EF4-FFF2-40B4-BE49-F238E27FC236}">
                <a16:creationId xmlns:a16="http://schemas.microsoft.com/office/drawing/2014/main" id="{42FAD240-5968-494C-9E13-B4F644222558}"/>
              </a:ext>
            </a:extLst>
          </p:cNvPr>
          <p:cNvSpPr>
            <a:spLocks noGrp="1"/>
          </p:cNvSpPr>
          <p:nvPr>
            <p:ph type="body" sz="quarter" idx="10" hasCustomPrompt="1"/>
          </p:nvPr>
        </p:nvSpPr>
        <p:spPr>
          <a:xfrm>
            <a:off x="285750" y="1058965"/>
            <a:ext cx="33120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8" name="Text Placeholder 38">
            <a:extLst>
              <a:ext uri="{FF2B5EF4-FFF2-40B4-BE49-F238E27FC236}">
                <a16:creationId xmlns:a16="http://schemas.microsoft.com/office/drawing/2014/main" id="{FAB3F249-6E9D-4F68-9B20-6F75291F9C98}"/>
              </a:ext>
            </a:extLst>
          </p:cNvPr>
          <p:cNvSpPr>
            <a:spLocks noGrp="1"/>
          </p:cNvSpPr>
          <p:nvPr>
            <p:ph type="body" sz="quarter" idx="18" hasCustomPrompt="1"/>
          </p:nvPr>
        </p:nvSpPr>
        <p:spPr>
          <a:xfrm>
            <a:off x="5703955" y="1150165"/>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header</a:t>
            </a:r>
            <a:endParaRPr lang="en-CA" dirty="0"/>
          </a:p>
        </p:txBody>
      </p:sp>
      <p:sp>
        <p:nvSpPr>
          <p:cNvPr id="49" name="Text Placeholder 38">
            <a:extLst>
              <a:ext uri="{FF2B5EF4-FFF2-40B4-BE49-F238E27FC236}">
                <a16:creationId xmlns:a16="http://schemas.microsoft.com/office/drawing/2014/main" id="{4E23D755-77E4-44EB-A582-6089DEA2A587}"/>
              </a:ext>
            </a:extLst>
          </p:cNvPr>
          <p:cNvSpPr>
            <a:spLocks noGrp="1"/>
          </p:cNvSpPr>
          <p:nvPr>
            <p:ph type="body" sz="quarter" idx="19" hasCustomPrompt="1"/>
          </p:nvPr>
        </p:nvSpPr>
        <p:spPr>
          <a:xfrm>
            <a:off x="3748722" y="3012547"/>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footer</a:t>
            </a:r>
            <a:endParaRPr lang="en-CA" dirty="0"/>
          </a:p>
        </p:txBody>
      </p:sp>
      <p:sp>
        <p:nvSpPr>
          <p:cNvPr id="50" name="Text Placeholder 38">
            <a:extLst>
              <a:ext uri="{FF2B5EF4-FFF2-40B4-BE49-F238E27FC236}">
                <a16:creationId xmlns:a16="http://schemas.microsoft.com/office/drawing/2014/main" id="{9206FD68-B5EB-4BB3-8100-8ED09892BD1C}"/>
              </a:ext>
            </a:extLst>
          </p:cNvPr>
          <p:cNvSpPr>
            <a:spLocks noGrp="1"/>
          </p:cNvSpPr>
          <p:nvPr>
            <p:ph type="body" sz="quarter" idx="20" hasCustomPrompt="1"/>
          </p:nvPr>
        </p:nvSpPr>
        <p:spPr>
          <a:xfrm>
            <a:off x="5703955" y="3012547"/>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footer</a:t>
            </a:r>
            <a:endParaRPr lang="en-CA" dirty="0"/>
          </a:p>
        </p:txBody>
      </p:sp>
      <p:sp>
        <p:nvSpPr>
          <p:cNvPr id="15" name="Text Placeholder 57">
            <a:extLst>
              <a:ext uri="{FF2B5EF4-FFF2-40B4-BE49-F238E27FC236}">
                <a16:creationId xmlns:a16="http://schemas.microsoft.com/office/drawing/2014/main" id="{21DA9B07-2206-40DF-BBB2-4CC98C9DF2E9}"/>
              </a:ext>
            </a:extLst>
          </p:cNvPr>
          <p:cNvSpPr>
            <a:spLocks noGrp="1"/>
          </p:cNvSpPr>
          <p:nvPr>
            <p:ph type="body" sz="quarter" idx="23"/>
          </p:nvPr>
        </p:nvSpPr>
        <p:spPr>
          <a:xfrm>
            <a:off x="285750" y="7118545"/>
            <a:ext cx="4494208" cy="695806"/>
          </a:xfrm>
        </p:spPr>
        <p:txBody>
          <a:bodyPr lIns="0" rIns="0">
            <a:noAutofit/>
          </a:bodyPr>
          <a:lstStyle>
            <a:lvl1pPr marL="171450" indent="-171450">
              <a:buFont typeface="Arial" panose="020B0604020202020204" pitchFamily="34" charset="0"/>
              <a:buChar char="•"/>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16" name="Text Placeholder 57">
            <a:extLst>
              <a:ext uri="{FF2B5EF4-FFF2-40B4-BE49-F238E27FC236}">
                <a16:creationId xmlns:a16="http://schemas.microsoft.com/office/drawing/2014/main" id="{1E597BE8-FFD0-4996-A0C9-29B10155B05C}"/>
              </a:ext>
            </a:extLst>
          </p:cNvPr>
          <p:cNvSpPr>
            <a:spLocks noGrp="1"/>
          </p:cNvSpPr>
          <p:nvPr>
            <p:ph type="body" sz="quarter" idx="24"/>
          </p:nvPr>
        </p:nvSpPr>
        <p:spPr>
          <a:xfrm>
            <a:off x="285750" y="8275151"/>
            <a:ext cx="4494208" cy="695806"/>
          </a:xfrm>
        </p:spPr>
        <p:txBody>
          <a:bodyPr lIns="0" rIns="0">
            <a:noAutofit/>
          </a:bodyPr>
          <a:lstStyle>
            <a:lvl1pPr marL="171450" indent="-171450">
              <a:buFont typeface="Arial" panose="020B0604020202020204" pitchFamily="34" charset="0"/>
              <a:buChar char="•"/>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Tree>
    <p:extLst>
      <p:ext uri="{BB962C8B-B14F-4D97-AF65-F5344CB8AC3E}">
        <p14:creationId xmlns:p14="http://schemas.microsoft.com/office/powerpoint/2010/main" val="2365693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0" name="Table Placeholder 19">
            <a:extLst>
              <a:ext uri="{FF2B5EF4-FFF2-40B4-BE49-F238E27FC236}">
                <a16:creationId xmlns:a16="http://schemas.microsoft.com/office/drawing/2014/main" id="{0EEF14FA-EB9C-452E-AE20-8AB369B7C7E7}"/>
              </a:ext>
            </a:extLst>
          </p:cNvPr>
          <p:cNvSpPr>
            <a:spLocks noGrp="1"/>
          </p:cNvSpPr>
          <p:nvPr>
            <p:ph type="tbl" sz="quarter" idx="26" hasCustomPrompt="1"/>
          </p:nvPr>
        </p:nvSpPr>
        <p:spPr>
          <a:xfrm>
            <a:off x="285751" y="4474958"/>
            <a:ext cx="3671886" cy="4228287"/>
          </a:xfrm>
        </p:spPr>
        <p:txBody>
          <a:bodyPr>
            <a:normAutofit/>
          </a:bodyPr>
          <a:lstStyle>
            <a:lvl1pPr marL="0" indent="0" algn="ctr">
              <a:buNone/>
              <a:defRPr sz="1000">
                <a:solidFill>
                  <a:schemeClr val="tx2"/>
                </a:solidFill>
              </a:defRPr>
            </a:lvl1pPr>
          </a:lstStyle>
          <a:p>
            <a:r>
              <a:rPr lang="en-CA" dirty="0"/>
              <a:t>Click to insert table</a:t>
            </a:r>
          </a:p>
        </p:txBody>
      </p:sp>
      <p:sp>
        <p:nvSpPr>
          <p:cNvPr id="16" name="Text Placeholder 38">
            <a:extLst>
              <a:ext uri="{FF2B5EF4-FFF2-40B4-BE49-F238E27FC236}">
                <a16:creationId xmlns:a16="http://schemas.microsoft.com/office/drawing/2014/main" id="{7AF5CB10-542E-40EA-B6CA-656D164EE983}"/>
              </a:ext>
            </a:extLst>
          </p:cNvPr>
          <p:cNvSpPr>
            <a:spLocks noGrp="1"/>
          </p:cNvSpPr>
          <p:nvPr>
            <p:ph type="body" sz="quarter" idx="24" hasCustomPrompt="1"/>
          </p:nvPr>
        </p:nvSpPr>
        <p:spPr>
          <a:xfrm>
            <a:off x="285750" y="4014158"/>
            <a:ext cx="36720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7" name="Text Placeholder 38">
            <a:extLst>
              <a:ext uri="{FF2B5EF4-FFF2-40B4-BE49-F238E27FC236}">
                <a16:creationId xmlns:a16="http://schemas.microsoft.com/office/drawing/2014/main" id="{1A0C58A3-4D76-42F1-BA69-3745584AC277}"/>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8" name="Text Placeholder 38">
            <a:extLst>
              <a:ext uri="{FF2B5EF4-FFF2-40B4-BE49-F238E27FC236}">
                <a16:creationId xmlns:a16="http://schemas.microsoft.com/office/drawing/2014/main" id="{47C72CA1-5C62-431D-A8B2-C746EDDD1C40}"/>
              </a:ext>
            </a:extLst>
          </p:cNvPr>
          <p:cNvSpPr>
            <a:spLocks noGrp="1"/>
          </p:cNvSpPr>
          <p:nvPr>
            <p:ph type="body" sz="quarter" idx="10" hasCustomPrompt="1"/>
          </p:nvPr>
        </p:nvSpPr>
        <p:spPr>
          <a:xfrm>
            <a:off x="285750" y="1058965"/>
            <a:ext cx="36720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15" name="Text Placeholder 57">
            <a:extLst>
              <a:ext uri="{FF2B5EF4-FFF2-40B4-BE49-F238E27FC236}">
                <a16:creationId xmlns:a16="http://schemas.microsoft.com/office/drawing/2014/main" id="{ED9E73AA-7F59-420F-82F9-A4589980582C}"/>
              </a:ext>
            </a:extLst>
          </p:cNvPr>
          <p:cNvSpPr>
            <a:spLocks noGrp="1"/>
          </p:cNvSpPr>
          <p:nvPr>
            <p:ph type="body" sz="quarter" idx="23"/>
          </p:nvPr>
        </p:nvSpPr>
        <p:spPr>
          <a:xfrm>
            <a:off x="285750" y="1520629"/>
            <a:ext cx="3671888" cy="2200192"/>
          </a:xfrm>
        </p:spPr>
        <p:txBody>
          <a:bodyPr lIns="0" rIns="0">
            <a:noAutofit/>
          </a:bodyPr>
          <a:lstStyle>
            <a:lvl1pPr marL="0" indent="0">
              <a:buNone/>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18" name="Text Placeholder 57">
            <a:extLst>
              <a:ext uri="{FF2B5EF4-FFF2-40B4-BE49-F238E27FC236}">
                <a16:creationId xmlns:a16="http://schemas.microsoft.com/office/drawing/2014/main" id="{F018E05D-5E03-4E94-B5F8-749947DC8657}"/>
              </a:ext>
            </a:extLst>
          </p:cNvPr>
          <p:cNvSpPr>
            <a:spLocks noGrp="1"/>
          </p:cNvSpPr>
          <p:nvPr>
            <p:ph type="body" sz="quarter" idx="25"/>
          </p:nvPr>
        </p:nvSpPr>
        <p:spPr>
          <a:xfrm>
            <a:off x="4339238" y="1200149"/>
            <a:ext cx="3146400" cy="7503096"/>
          </a:xfrm>
          <a:solidFill>
            <a:schemeClr val="accent3"/>
          </a:solidFill>
        </p:spPr>
        <p:txBody>
          <a:bodyPr lIns="144000" rIns="144000">
            <a:noAutofit/>
          </a:bodyPr>
          <a:lstStyle>
            <a:lvl1pPr marL="0" indent="0">
              <a:lnSpc>
                <a:spcPct val="100000"/>
              </a:lnSpc>
              <a:spcBef>
                <a:spcPts val="0"/>
              </a:spcBef>
              <a:buNone/>
              <a:defRPr sz="1000">
                <a:solidFill>
                  <a:schemeClr val="bg1"/>
                </a:solidFill>
              </a:defRPr>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21" name="Text Placeholder 57">
            <a:extLst>
              <a:ext uri="{FF2B5EF4-FFF2-40B4-BE49-F238E27FC236}">
                <a16:creationId xmlns:a16="http://schemas.microsoft.com/office/drawing/2014/main" id="{E5A4543B-4EDE-48BF-921B-D2CA4C5F2C69}"/>
              </a:ext>
            </a:extLst>
          </p:cNvPr>
          <p:cNvSpPr>
            <a:spLocks noGrp="1"/>
          </p:cNvSpPr>
          <p:nvPr>
            <p:ph type="body" sz="quarter" idx="27" hasCustomPrompt="1"/>
          </p:nvPr>
        </p:nvSpPr>
        <p:spPr>
          <a:xfrm>
            <a:off x="285750" y="8906218"/>
            <a:ext cx="7199888" cy="352800"/>
          </a:xfrm>
        </p:spPr>
        <p:txBody>
          <a:bodyPr lIns="0" rIns="0">
            <a:noAutofit/>
          </a:bodyPr>
          <a:lstStyle>
            <a:lvl1pPr marL="0" indent="0">
              <a:buNone/>
              <a:defRPr sz="6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insert notes</a:t>
            </a:r>
          </a:p>
        </p:txBody>
      </p:sp>
    </p:spTree>
    <p:extLst>
      <p:ext uri="{BB962C8B-B14F-4D97-AF65-F5344CB8AC3E}">
        <p14:creationId xmlns:p14="http://schemas.microsoft.com/office/powerpoint/2010/main" val="351318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5750" y="2111671"/>
            <a:ext cx="7200899" cy="3119551"/>
          </a:xfrm>
        </p:spPr>
        <p:txBody>
          <a:bodyPr anchor="b"/>
          <a:lstStyle>
            <a:lvl1pPr>
              <a:defRPr sz="5100"/>
            </a:lvl1pPr>
          </a:lstStyle>
          <a:p>
            <a:r>
              <a:rPr lang="en-US" dirty="0"/>
              <a:t>Click to edit Master title style</a:t>
            </a:r>
          </a:p>
        </p:txBody>
      </p:sp>
      <p:sp>
        <p:nvSpPr>
          <p:cNvPr id="3" name="Text Placeholder 2"/>
          <p:cNvSpPr>
            <a:spLocks noGrp="1"/>
          </p:cNvSpPr>
          <p:nvPr>
            <p:ph type="body" idx="1"/>
          </p:nvPr>
        </p:nvSpPr>
        <p:spPr>
          <a:xfrm>
            <a:off x="285751" y="5270806"/>
            <a:ext cx="7200900" cy="1412866"/>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714935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85750" y="1532821"/>
            <a:ext cx="3529013" cy="7170425"/>
          </a:xfrm>
        </p:spPr>
        <p:txBody>
          <a:bodyPr>
            <a:normAutofit/>
          </a:bodyPr>
          <a:lstStyle>
            <a:lvl1pPr>
              <a:defRPr sz="1200"/>
            </a:lvl1pPr>
            <a:lvl2pPr>
              <a:defRPr sz="1200"/>
            </a:lvl2pPr>
            <a:lvl3pPr>
              <a:defRPr sz="1050"/>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3957638" y="1532821"/>
            <a:ext cx="3529012" cy="7170424"/>
          </a:xfrm>
        </p:spPr>
        <p:txBody>
          <a:bodyPr>
            <a:normAutofit/>
          </a:bodyPr>
          <a:lstStyle>
            <a:lvl1pPr>
              <a:defRPr sz="1200"/>
            </a:lvl1pPr>
            <a:lvl2pPr>
              <a:defRPr sz="1200"/>
            </a:lvl2pPr>
            <a:lvl3pPr>
              <a:defRPr sz="1050"/>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38">
            <a:extLst>
              <a:ext uri="{FF2B5EF4-FFF2-40B4-BE49-F238E27FC236}">
                <a16:creationId xmlns:a16="http://schemas.microsoft.com/office/drawing/2014/main" id="{33B7ACC7-989F-42D9-8935-4FF3BD9E3578}"/>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6" name="Text Placeholder 38">
            <a:extLst>
              <a:ext uri="{FF2B5EF4-FFF2-40B4-BE49-F238E27FC236}">
                <a16:creationId xmlns:a16="http://schemas.microsoft.com/office/drawing/2014/main" id="{3C75187A-8044-4724-993C-35E76774FD62}"/>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7" name="Text Placeholder 57">
            <a:extLst>
              <a:ext uri="{FF2B5EF4-FFF2-40B4-BE49-F238E27FC236}">
                <a16:creationId xmlns:a16="http://schemas.microsoft.com/office/drawing/2014/main" id="{522F17F5-FF52-4563-A611-9A4FCD95DBFE}"/>
              </a:ext>
            </a:extLst>
          </p:cNvPr>
          <p:cNvSpPr>
            <a:spLocks noGrp="1"/>
          </p:cNvSpPr>
          <p:nvPr>
            <p:ph type="body" sz="quarter" idx="27" hasCustomPrompt="1"/>
          </p:nvPr>
        </p:nvSpPr>
        <p:spPr>
          <a:xfrm>
            <a:off x="285750" y="8906218"/>
            <a:ext cx="7199888" cy="352800"/>
          </a:xfrm>
        </p:spPr>
        <p:txBody>
          <a:bodyPr lIns="0" rIns="0">
            <a:noAutofit/>
          </a:bodyPr>
          <a:lstStyle>
            <a:lvl1pPr marL="0" indent="0">
              <a:buNone/>
              <a:defRPr sz="6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insert notes</a:t>
            </a:r>
          </a:p>
        </p:txBody>
      </p:sp>
    </p:spTree>
    <p:extLst>
      <p:ext uri="{BB962C8B-B14F-4D97-AF65-F5344CB8AC3E}">
        <p14:creationId xmlns:p14="http://schemas.microsoft.com/office/powerpoint/2010/main" val="759156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51" y="1028700"/>
            <a:ext cx="2756416" cy="1988820"/>
          </a:xfrm>
        </p:spPr>
        <p:txBody>
          <a:bodyPr anchor="b">
            <a:normAutofit/>
          </a:bodyPr>
          <a:lstStyle>
            <a:lvl1pPr>
              <a:defRPr sz="2000">
                <a:solidFill>
                  <a:schemeClr val="tx2"/>
                </a:solidFill>
              </a:defRPr>
            </a:lvl1pPr>
          </a:lstStyle>
          <a:p>
            <a:r>
              <a:rPr lang="en-US" dirty="0"/>
              <a:t>CLICK TO EDIT MASTER TITLE STYLE</a:t>
            </a:r>
          </a:p>
        </p:txBody>
      </p:sp>
      <p:sp>
        <p:nvSpPr>
          <p:cNvPr id="3" name="Content Placeholder 2"/>
          <p:cNvSpPr>
            <a:spLocks noGrp="1"/>
          </p:cNvSpPr>
          <p:nvPr>
            <p:ph idx="1"/>
          </p:nvPr>
        </p:nvSpPr>
        <p:spPr>
          <a:xfrm>
            <a:off x="3304282" y="1532820"/>
            <a:ext cx="4182368" cy="7170425"/>
          </a:xfrm>
        </p:spPr>
        <p:txBody>
          <a:bodyPr>
            <a:normAutofit/>
          </a:bodyPr>
          <a:lstStyle>
            <a:lvl1pPr>
              <a:defRPr sz="1200"/>
            </a:lvl1pPr>
            <a:lvl2pPr>
              <a:defRPr sz="1100"/>
            </a:lvl2pPr>
            <a:lvl3pPr>
              <a:defRPr sz="1100"/>
            </a:lvl3pPr>
            <a:lvl4pPr>
              <a:defRPr sz="1000"/>
            </a:lvl4pPr>
            <a:lvl5pPr>
              <a:defRPr sz="1000"/>
            </a:lvl5pPr>
            <a:lvl6pPr>
              <a:defRPr sz="1700"/>
            </a:lvl6pPr>
            <a:lvl7pPr>
              <a:defRPr sz="1700"/>
            </a:lvl7pPr>
            <a:lvl8pPr>
              <a:defRPr sz="1700"/>
            </a:lvl8pPr>
            <a:lvl9pPr>
              <a:defRPr sz="17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285751" y="3017520"/>
            <a:ext cx="2756416" cy="5685725"/>
          </a:xfrm>
        </p:spPr>
        <p:txBody>
          <a:bodyPr>
            <a:normAutofit/>
          </a:bodyPr>
          <a:lstStyle>
            <a:lvl1pPr marL="0" indent="0">
              <a:buNone/>
              <a:defRPr sz="100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dirty="0"/>
              <a:t>Click to edit Master text styles</a:t>
            </a:r>
          </a:p>
        </p:txBody>
      </p:sp>
      <p:sp>
        <p:nvSpPr>
          <p:cNvPr id="5" name="Text Placeholder 38">
            <a:extLst>
              <a:ext uri="{FF2B5EF4-FFF2-40B4-BE49-F238E27FC236}">
                <a16:creationId xmlns:a16="http://schemas.microsoft.com/office/drawing/2014/main" id="{4F8A2F33-874D-4AFB-BDC2-76E64BA3603E}"/>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226602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701033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8667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sv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hyperlink" Target="mailto:sales@fibrecast.com" TargetMode="Externa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5750" y="1031186"/>
            <a:ext cx="7200901" cy="119443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85751" y="2328689"/>
            <a:ext cx="7200900" cy="664372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Subtitle 2">
            <a:extLst>
              <a:ext uri="{FF2B5EF4-FFF2-40B4-BE49-F238E27FC236}">
                <a16:creationId xmlns:a16="http://schemas.microsoft.com/office/drawing/2014/main" id="{188EBC6A-54C0-425B-88E6-501A02AF7B59}"/>
              </a:ext>
            </a:extLst>
          </p:cNvPr>
          <p:cNvSpPr txBox="1">
            <a:spLocks/>
          </p:cNvSpPr>
          <p:nvPr userDrawn="1"/>
        </p:nvSpPr>
        <p:spPr>
          <a:xfrm>
            <a:off x="82514" y="8972415"/>
            <a:ext cx="7607371" cy="519531"/>
          </a:xfrm>
          <a:prstGeom prst="rect">
            <a:avLst/>
          </a:prstGeom>
        </p:spPr>
        <p:txBody>
          <a:bodyPr anchor="b">
            <a:normAutofit/>
          </a:bodyPr>
          <a:lst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lgn="ctr">
              <a:buNone/>
            </a:pPr>
            <a:r>
              <a:rPr lang="en-US" sz="1050" dirty="0"/>
              <a:t>Refractories • Vacuum-Forming • Engineering • </a:t>
            </a:r>
            <a:r>
              <a:rPr lang="en-US" sz="1050" dirty="0">
                <a:latin typeface="Franklin Gothic Medium" panose="020B0603020102020204" pitchFamily="34" charset="0"/>
              </a:rPr>
              <a:t>fibrecast.com</a:t>
            </a:r>
          </a:p>
        </p:txBody>
      </p:sp>
      <p:grpSp>
        <p:nvGrpSpPr>
          <p:cNvPr id="16" name="Group 15">
            <a:extLst>
              <a:ext uri="{FF2B5EF4-FFF2-40B4-BE49-F238E27FC236}">
                <a16:creationId xmlns:a16="http://schemas.microsoft.com/office/drawing/2014/main" id="{37A139B4-70C9-4FBF-97D2-3034BBC00548}"/>
              </a:ext>
            </a:extLst>
          </p:cNvPr>
          <p:cNvGrpSpPr/>
          <p:nvPr userDrawn="1"/>
        </p:nvGrpSpPr>
        <p:grpSpPr>
          <a:xfrm>
            <a:off x="1202076" y="9540394"/>
            <a:ext cx="5208119" cy="45719"/>
            <a:chOff x="8458200" y="10414000"/>
            <a:chExt cx="12286556" cy="177800"/>
          </a:xfrm>
          <a:solidFill>
            <a:srgbClr val="1FB18A"/>
          </a:solidFill>
        </p:grpSpPr>
        <p:sp>
          <p:nvSpPr>
            <p:cNvPr id="17" name="Rectangle 16">
              <a:extLst>
                <a:ext uri="{FF2B5EF4-FFF2-40B4-BE49-F238E27FC236}">
                  <a16:creationId xmlns:a16="http://schemas.microsoft.com/office/drawing/2014/main" id="{634B29CF-AEC6-455A-B1EC-C9191092DEA3}"/>
                </a:ext>
              </a:extLst>
            </p:cNvPr>
            <p:cNvSpPr/>
            <p:nvPr/>
          </p:nvSpPr>
          <p:spPr>
            <a:xfrm>
              <a:off x="8458200" y="10414000"/>
              <a:ext cx="3073400" cy="177800"/>
            </a:xfrm>
            <a:prstGeom prst="rect">
              <a:avLst/>
            </a:prstGeom>
            <a:solidFill>
              <a:srgbClr val="71BF44"/>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8" name="Rectangle 17">
              <a:extLst>
                <a:ext uri="{FF2B5EF4-FFF2-40B4-BE49-F238E27FC236}">
                  <a16:creationId xmlns:a16="http://schemas.microsoft.com/office/drawing/2014/main" id="{9A0AFDF4-749C-40A0-B827-0441C89B9C4C}"/>
                </a:ext>
              </a:extLst>
            </p:cNvPr>
            <p:cNvSpPr/>
            <p:nvPr/>
          </p:nvSpPr>
          <p:spPr>
            <a:xfrm>
              <a:off x="11531600" y="10414000"/>
              <a:ext cx="3073400" cy="177800"/>
            </a:xfrm>
            <a:prstGeom prst="rect">
              <a:avLst/>
            </a:prstGeom>
            <a:solidFill>
              <a:srgbClr val="FFB81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9" name="Rectangle 18">
              <a:extLst>
                <a:ext uri="{FF2B5EF4-FFF2-40B4-BE49-F238E27FC236}">
                  <a16:creationId xmlns:a16="http://schemas.microsoft.com/office/drawing/2014/main" id="{A5F05AD8-F771-48C4-B02A-4BA7AB61ED2D}"/>
                </a:ext>
              </a:extLst>
            </p:cNvPr>
            <p:cNvSpPr/>
            <p:nvPr/>
          </p:nvSpPr>
          <p:spPr>
            <a:xfrm>
              <a:off x="14605000" y="10414000"/>
              <a:ext cx="3073400" cy="177800"/>
            </a:xfrm>
            <a:prstGeom prst="rect">
              <a:avLst/>
            </a:prstGeom>
            <a:solidFill>
              <a:srgbClr val="009BDF"/>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20" name="Rectangle 19">
              <a:extLst>
                <a:ext uri="{FF2B5EF4-FFF2-40B4-BE49-F238E27FC236}">
                  <a16:creationId xmlns:a16="http://schemas.microsoft.com/office/drawing/2014/main" id="{8DBC8B67-DC17-423A-97F3-7C6F237DEDFF}"/>
                </a:ext>
              </a:extLst>
            </p:cNvPr>
            <p:cNvSpPr/>
            <p:nvPr/>
          </p:nvSpPr>
          <p:spPr>
            <a:xfrm>
              <a:off x="17671355" y="10414000"/>
              <a:ext cx="3073401" cy="177800"/>
            </a:xfrm>
            <a:prstGeom prst="rect">
              <a:avLst/>
            </a:prstGeom>
            <a:solidFill>
              <a:srgbClr val="D70B8C"/>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grpSp>
      <p:sp>
        <p:nvSpPr>
          <p:cNvPr id="21" name="Subtitle 2">
            <a:extLst>
              <a:ext uri="{FF2B5EF4-FFF2-40B4-BE49-F238E27FC236}">
                <a16:creationId xmlns:a16="http://schemas.microsoft.com/office/drawing/2014/main" id="{C3861E2F-8B15-4B2E-93D9-D298E0CDA27D}"/>
              </a:ext>
            </a:extLst>
          </p:cNvPr>
          <p:cNvSpPr txBox="1">
            <a:spLocks/>
          </p:cNvSpPr>
          <p:nvPr userDrawn="1"/>
        </p:nvSpPr>
        <p:spPr>
          <a:xfrm>
            <a:off x="82514" y="9595010"/>
            <a:ext cx="7607371" cy="268287"/>
          </a:xfrm>
          <a:prstGeom prst="rect">
            <a:avLst/>
          </a:prstGeom>
        </p:spPr>
        <p:txBody>
          <a:bodyPr vert="horz" lIns="91440" tIns="45720" rIns="91440" bIns="45720" rtlCol="0" anchor="b">
            <a:normAutofit/>
          </a:bodyPr>
          <a:lstStyle>
            <a:lvl1pPr marL="0" indent="0" algn="ctr" defTabSz="777240" rtl="0" eaLnBrk="1" latinLnBrk="0" hangingPunct="1">
              <a:lnSpc>
                <a:spcPct val="90000"/>
              </a:lnSpc>
              <a:spcBef>
                <a:spcPts val="850"/>
              </a:spcBef>
              <a:buFont typeface="Arial" panose="020B0604020202020204" pitchFamily="34" charset="0"/>
              <a:buNone/>
              <a:defRPr sz="2040" kern="1200" baseline="0">
                <a:solidFill>
                  <a:schemeClr val="tx1"/>
                </a:solidFill>
                <a:latin typeface="Franklin Gothic Book" panose="020B0503020102020204" pitchFamily="34" charset="0"/>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Franklin Gothic Book" panose="020B0503020102020204" pitchFamily="34" charset="0"/>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Franklin Gothic Book" panose="020B0503020102020204" pitchFamily="34" charset="0"/>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r>
              <a:rPr lang="en-US" sz="1050" dirty="0"/>
              <a:t>Contact Us </a:t>
            </a:r>
            <a:r>
              <a:rPr lang="en-US" sz="1050" dirty="0">
                <a:hlinkClick r:id="rId10"/>
              </a:rPr>
              <a:t>sales@fibrecast.com</a:t>
            </a:r>
            <a:r>
              <a:rPr lang="en-US" sz="1050" dirty="0"/>
              <a:t> • +1 (905) 319-1080 • 3264 Mainway, Burlington, Ontario Canada L7M 1A7</a:t>
            </a:r>
            <a:endParaRPr lang="en-US" sz="1050" dirty="0">
              <a:latin typeface="Franklin Gothic Medium" panose="020B0603020102020204" pitchFamily="34" charset="0"/>
            </a:endParaRPr>
          </a:p>
        </p:txBody>
      </p:sp>
      <p:cxnSp>
        <p:nvCxnSpPr>
          <p:cNvPr id="12" name="Straight Connector 11">
            <a:extLst>
              <a:ext uri="{FF2B5EF4-FFF2-40B4-BE49-F238E27FC236}">
                <a16:creationId xmlns:a16="http://schemas.microsoft.com/office/drawing/2014/main" id="{39BB7654-1925-49B1-BCC4-4E3CED90F02E}"/>
              </a:ext>
            </a:extLst>
          </p:cNvPr>
          <p:cNvCxnSpPr>
            <a:cxnSpLocks/>
          </p:cNvCxnSpPr>
          <p:nvPr userDrawn="1"/>
        </p:nvCxnSpPr>
        <p:spPr>
          <a:xfrm>
            <a:off x="285751" y="1031187"/>
            <a:ext cx="7200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13" name="Graphic 12">
            <a:extLst>
              <a:ext uri="{FF2B5EF4-FFF2-40B4-BE49-F238E27FC236}">
                <a16:creationId xmlns:a16="http://schemas.microsoft.com/office/drawing/2014/main" id="{0FFB5DB0-B918-4D44-9330-543353E5D263}"/>
              </a:ext>
            </a:extLst>
          </p:cNvPr>
          <p:cNvPicPr>
            <a:picLocks noChangeAspect="1"/>
          </p:cNvPicPr>
          <p:nvPr userDrawn="1"/>
        </p:nvPicPr>
        <p:blipFill rotWithShape="1">
          <a:blip r:embed="rId11">
            <a:extLst>
              <a:ext uri="{96DAC541-7B7A-43D3-8B79-37D633B846F1}">
                <asvg:svgBlip xmlns:asvg="http://schemas.microsoft.com/office/drawing/2016/SVG/main" r:embed="rId12"/>
              </a:ext>
            </a:extLst>
          </a:blip>
          <a:srcRect l="13223" t="34123" r="3376" b="35598"/>
          <a:stretch/>
        </p:blipFill>
        <p:spPr>
          <a:xfrm>
            <a:off x="258855" y="276226"/>
            <a:ext cx="3529014" cy="710134"/>
          </a:xfrm>
          <a:prstGeom prst="rect">
            <a:avLst/>
          </a:prstGeom>
        </p:spPr>
      </p:pic>
    </p:spTree>
    <p:extLst>
      <p:ext uri="{BB962C8B-B14F-4D97-AF65-F5344CB8AC3E}">
        <p14:creationId xmlns:p14="http://schemas.microsoft.com/office/powerpoint/2010/main" val="3298132711"/>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Lst>
  <p:txStyles>
    <p:titleStyle>
      <a:lvl1pPr algn="l" defTabSz="777240" rtl="0" eaLnBrk="1" latinLnBrk="0" hangingPunct="1">
        <a:lnSpc>
          <a:spcPct val="90000"/>
        </a:lnSpc>
        <a:spcBef>
          <a:spcPct val="0"/>
        </a:spcBef>
        <a:buNone/>
        <a:defRPr sz="3740" kern="1200" baseline="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716">
          <p15:clr>
            <a:srgbClr val="F26B43"/>
          </p15:clr>
        </p15:guide>
        <p15:guide id="2" pos="180">
          <p15:clr>
            <a:srgbClr val="F26B43"/>
          </p15:clr>
        </p15:guide>
        <p15:guide id="3" orient="horz" pos="174">
          <p15:clr>
            <a:srgbClr val="F26B43"/>
          </p15:clr>
        </p15:guide>
        <p15:guide id="4" orient="horz" pos="6162">
          <p15:clr>
            <a:srgbClr val="F26B43"/>
          </p15:clr>
        </p15:guide>
        <p15:guide id="5" orient="horz" pos="3168">
          <p15:clr>
            <a:srgbClr val="F26B43"/>
          </p15:clr>
        </p15:guide>
        <p15:guide id="6" pos="2448">
          <p15:clr>
            <a:srgbClr val="F26B43"/>
          </p15:clr>
        </p15:guide>
        <p15:guide id="7" pos="2403">
          <p15:clr>
            <a:srgbClr val="F26B43"/>
          </p15:clr>
        </p15:guide>
        <p15:guide id="8" pos="2493">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accessory, umbrella&#10;&#10;Description automatically generated">
            <a:extLst>
              <a:ext uri="{FF2B5EF4-FFF2-40B4-BE49-F238E27FC236}">
                <a16:creationId xmlns:a16="http://schemas.microsoft.com/office/drawing/2014/main" id="{C76D977B-953E-A9E8-7A86-58EBEE35649C}"/>
              </a:ext>
            </a:extLst>
          </p:cNvPr>
          <p:cNvPicPr>
            <a:picLocks noChangeAspect="1"/>
          </p:cNvPicPr>
          <p:nvPr/>
        </p:nvPicPr>
        <p:blipFill>
          <a:blip r:embed="rId2"/>
          <a:stretch>
            <a:fillRect/>
          </a:stretch>
        </p:blipFill>
        <p:spPr>
          <a:xfrm flipH="1" flipV="1">
            <a:off x="4174649" y="1052600"/>
            <a:ext cx="3597752" cy="2683923"/>
          </a:xfrm>
          <a:prstGeom prst="rect">
            <a:avLst/>
          </a:prstGeom>
        </p:spPr>
      </p:pic>
      <p:sp>
        <p:nvSpPr>
          <p:cNvPr id="27" name="Text Placeholder 26">
            <a:extLst>
              <a:ext uri="{FF2B5EF4-FFF2-40B4-BE49-F238E27FC236}">
                <a16:creationId xmlns:a16="http://schemas.microsoft.com/office/drawing/2014/main" id="{C118D890-CC2F-4482-970C-272FF5828A83}"/>
              </a:ext>
            </a:extLst>
          </p:cNvPr>
          <p:cNvSpPr>
            <a:spLocks noGrp="1"/>
          </p:cNvSpPr>
          <p:nvPr>
            <p:ph type="body" sz="quarter" idx="22"/>
          </p:nvPr>
        </p:nvSpPr>
        <p:spPr>
          <a:xfrm>
            <a:off x="309225" y="1416462"/>
            <a:ext cx="5125461" cy="1910098"/>
          </a:xfrm>
        </p:spPr>
        <p:txBody>
          <a:bodyPr/>
          <a:lstStyle/>
          <a:p>
            <a:pPr algn="just"/>
            <a:r>
              <a:rPr lang="es-CO" dirty="0">
                <a:latin typeface="Franklin Gothic Book" panose="020B0503020102020204" pitchFamily="34" charset="0"/>
              </a:rPr>
              <a:t>El papel </a:t>
            </a:r>
            <a:r>
              <a:rPr lang="es-CO" b="1" dirty="0">
                <a:latin typeface="Franklin Gothic Book" panose="020B0503020102020204" pitchFamily="34" charset="0"/>
              </a:rPr>
              <a:t>FibreCast</a:t>
            </a:r>
            <a:r>
              <a:rPr lang="es-CO" dirty="0">
                <a:latin typeface="Franklin Gothic Book" panose="020B0503020102020204" pitchFamily="34" charset="0"/>
              </a:rPr>
              <a:t> es una fibra cerámica refractaria de alta temperatura (HP, ZR) o papel </a:t>
            </a:r>
            <a:r>
              <a:rPr lang="es-CO" dirty="0" err="1">
                <a:latin typeface="Franklin Gothic Book" panose="020B0503020102020204" pitchFamily="34" charset="0"/>
              </a:rPr>
              <a:t>biosoluble</a:t>
            </a:r>
            <a:r>
              <a:rPr lang="es-CO" dirty="0">
                <a:latin typeface="Franklin Gothic Book" panose="020B0503020102020204" pitchFamily="34" charset="0"/>
              </a:rPr>
              <a:t> (</a:t>
            </a:r>
            <a:r>
              <a:rPr lang="es-CO" dirty="0" err="1">
                <a:latin typeface="Franklin Gothic Book" panose="020B0503020102020204" pitchFamily="34" charset="0"/>
              </a:rPr>
              <a:t>LBP</a:t>
            </a:r>
            <a:r>
              <a:rPr lang="es-CO" dirty="0">
                <a:latin typeface="Franklin Gothic Book" panose="020B0503020102020204" pitchFamily="34" charset="0"/>
              </a:rPr>
              <a:t>). El </a:t>
            </a:r>
            <a:r>
              <a:rPr lang="es-CO" b="1" dirty="0">
                <a:latin typeface="Franklin Gothic Book" panose="020B0503020102020204" pitchFamily="34" charset="0"/>
              </a:rPr>
              <a:t>FC-Papel HP </a:t>
            </a:r>
            <a:r>
              <a:rPr lang="es-CO" dirty="0">
                <a:latin typeface="Franklin Gothic Book" panose="020B0503020102020204" pitchFamily="34" charset="0"/>
              </a:rPr>
              <a:t>está clasificado para temperaturas de hasta </a:t>
            </a:r>
            <a:r>
              <a:rPr lang="es-CO" dirty="0" err="1">
                <a:latin typeface="Franklin Gothic Book" panose="020B0503020102020204" pitchFamily="34" charset="0"/>
              </a:rPr>
              <a:t>2300°F</a:t>
            </a:r>
            <a:r>
              <a:rPr lang="es-CO" dirty="0">
                <a:latin typeface="Franklin Gothic Book" panose="020B0503020102020204" pitchFamily="34" charset="0"/>
              </a:rPr>
              <a:t> (</a:t>
            </a:r>
            <a:r>
              <a:rPr lang="es-CO" dirty="0" err="1">
                <a:latin typeface="Franklin Gothic Book" panose="020B0503020102020204" pitchFamily="34" charset="0"/>
              </a:rPr>
              <a:t>1260°C</a:t>
            </a:r>
            <a:r>
              <a:rPr lang="es-CO" dirty="0">
                <a:latin typeface="Franklin Gothic Book" panose="020B0503020102020204" pitchFamily="34" charset="0"/>
              </a:rPr>
              <a:t>) y es una mezcla de fibras de </a:t>
            </a:r>
            <a:r>
              <a:rPr lang="es-CO" dirty="0" err="1">
                <a:latin typeface="Franklin Gothic Book" panose="020B0503020102020204" pitchFamily="34" charset="0"/>
              </a:rPr>
              <a:t>aluminosilicato</a:t>
            </a:r>
            <a:r>
              <a:rPr lang="es-CO" dirty="0">
                <a:latin typeface="Franklin Gothic Book" panose="020B0503020102020204" pitchFamily="34" charset="0"/>
              </a:rPr>
              <a:t> formadas en una lámina flexible enrollada. El </a:t>
            </a:r>
            <a:r>
              <a:rPr lang="es-CO" b="1" dirty="0">
                <a:latin typeface="Franklin Gothic Book" panose="020B0503020102020204" pitchFamily="34" charset="0"/>
              </a:rPr>
              <a:t>FC-Papel ZR</a:t>
            </a:r>
            <a:r>
              <a:rPr lang="es-CO" dirty="0">
                <a:latin typeface="Franklin Gothic Book" panose="020B0503020102020204" pitchFamily="34" charset="0"/>
              </a:rPr>
              <a:t> está clasificado para </a:t>
            </a:r>
            <a:r>
              <a:rPr lang="es-CO" dirty="0" err="1">
                <a:latin typeface="Franklin Gothic Book" panose="020B0503020102020204" pitchFamily="34" charset="0"/>
              </a:rPr>
              <a:t>2600°F</a:t>
            </a:r>
            <a:r>
              <a:rPr lang="es-CO" dirty="0">
                <a:latin typeface="Franklin Gothic Book" panose="020B0503020102020204" pitchFamily="34" charset="0"/>
              </a:rPr>
              <a:t> (</a:t>
            </a:r>
            <a:r>
              <a:rPr lang="es-CO" dirty="0" err="1">
                <a:latin typeface="Franklin Gothic Book" panose="020B0503020102020204" pitchFamily="34" charset="0"/>
              </a:rPr>
              <a:t>1430°C</a:t>
            </a:r>
            <a:r>
              <a:rPr lang="es-CO" dirty="0">
                <a:latin typeface="Franklin Gothic Book" panose="020B0503020102020204" pitchFamily="34" charset="0"/>
              </a:rPr>
              <a:t>) con una química de alúmina-sílice-circonio. La fibra </a:t>
            </a:r>
            <a:r>
              <a:rPr lang="es-CO" b="1" dirty="0">
                <a:latin typeface="Franklin Gothic Book" panose="020B0503020102020204" pitchFamily="34" charset="0"/>
              </a:rPr>
              <a:t>FC-</a:t>
            </a:r>
            <a:r>
              <a:rPr lang="es-CO" b="1" dirty="0" err="1">
                <a:latin typeface="Franklin Gothic Book" panose="020B0503020102020204" pitchFamily="34" charset="0"/>
              </a:rPr>
              <a:t>LBP</a:t>
            </a:r>
            <a:r>
              <a:rPr lang="es-CO" dirty="0">
                <a:latin typeface="Franklin Gothic Book" panose="020B0503020102020204" pitchFamily="34" charset="0"/>
              </a:rPr>
              <a:t> se basa en una química de calcio, magnesio y silicato clasificada para </a:t>
            </a:r>
            <a:r>
              <a:rPr lang="es-CO" dirty="0" err="1">
                <a:latin typeface="Franklin Gothic Book" panose="020B0503020102020204" pitchFamily="34" charset="0"/>
              </a:rPr>
              <a:t>2192°F</a:t>
            </a:r>
            <a:r>
              <a:rPr lang="es-CO" dirty="0">
                <a:latin typeface="Franklin Gothic Book" panose="020B0503020102020204" pitchFamily="34" charset="0"/>
              </a:rPr>
              <a:t> (</a:t>
            </a:r>
            <a:r>
              <a:rPr lang="es-CO" dirty="0" err="1">
                <a:latin typeface="Franklin Gothic Book" panose="020B0503020102020204" pitchFamily="34" charset="0"/>
              </a:rPr>
              <a:t>1200°C</a:t>
            </a:r>
            <a:r>
              <a:rPr lang="es-CO" dirty="0">
                <a:latin typeface="Franklin Gothic Book" panose="020B0503020102020204" pitchFamily="34" charset="0"/>
              </a:rPr>
              <a:t>). Con una excelente resistencia a la manipulación y una baja conductividad térmica, estos papeles hacen un material ideal para juntas troqueladas a medida, sellos o aislamiento de reserva.</a:t>
            </a:r>
            <a:r>
              <a:rPr lang="en-CA" dirty="0">
                <a:latin typeface="Franklin Gothic Book" panose="020B0503020102020204" pitchFamily="34" charset="0"/>
              </a:rPr>
              <a:t> </a:t>
            </a:r>
          </a:p>
          <a:p>
            <a:pPr algn="just"/>
            <a:r>
              <a:rPr lang="es-CO" dirty="0">
                <a:latin typeface="Franklin Gothic Book" panose="020B0503020102020204" pitchFamily="34" charset="0"/>
              </a:rPr>
              <a:t>Las </a:t>
            </a:r>
            <a:r>
              <a:rPr lang="es-CO" b="1" dirty="0">
                <a:latin typeface="Franklin Gothic Book" panose="020B0503020102020204" pitchFamily="34" charset="0"/>
              </a:rPr>
              <a:t>FC-Juntas</a:t>
            </a:r>
            <a:r>
              <a:rPr lang="es-CO" dirty="0">
                <a:latin typeface="Franklin Gothic Book" panose="020B0503020102020204" pitchFamily="34" charset="0"/>
              </a:rPr>
              <a:t> ofrecen una solución rentable y de alta calidad para muchos requisitos de juntas de alta temperatura y baja presión. La capacidad interna de fabricación de troqueles permite una rápida entrega de piezas prototipo. El troquelado tanto de manta como de papel está disponible para satisfacer las demandas de los clientes. Otros materiales están disponibles bajo pedido.</a:t>
            </a:r>
            <a:endParaRPr lang="en-CA" dirty="0">
              <a:latin typeface="Franklin Gothic Book" panose="020B0503020102020204" pitchFamily="34" charset="0"/>
            </a:endParaRPr>
          </a:p>
        </p:txBody>
      </p:sp>
      <p:sp>
        <p:nvSpPr>
          <p:cNvPr id="26" name="Text Placeholder 25">
            <a:extLst>
              <a:ext uri="{FF2B5EF4-FFF2-40B4-BE49-F238E27FC236}">
                <a16:creationId xmlns:a16="http://schemas.microsoft.com/office/drawing/2014/main" id="{9854E371-0D01-4247-B46A-031A94A40360}"/>
              </a:ext>
            </a:extLst>
          </p:cNvPr>
          <p:cNvSpPr>
            <a:spLocks noGrp="1"/>
          </p:cNvSpPr>
          <p:nvPr>
            <p:ph type="body" sz="quarter" idx="21"/>
          </p:nvPr>
        </p:nvSpPr>
        <p:spPr>
          <a:xfrm>
            <a:off x="3395663" y="276226"/>
            <a:ext cx="4089975" cy="754379"/>
          </a:xfrm>
        </p:spPr>
        <p:txBody>
          <a:bodyPr/>
          <a:lstStyle/>
          <a:p>
            <a:r>
              <a:rPr lang="es-CO" dirty="0">
                <a:solidFill>
                  <a:srgbClr val="000000"/>
                </a:solidFill>
              </a:rPr>
              <a:t>FC-PAPEL Y JUNTAS</a:t>
            </a:r>
            <a:br>
              <a:rPr lang="es-CO" dirty="0">
                <a:solidFill>
                  <a:srgbClr val="000000"/>
                </a:solidFill>
              </a:rPr>
            </a:br>
            <a:r>
              <a:rPr lang="es-CO" sz="2000" b="1" dirty="0">
                <a:solidFill>
                  <a:srgbClr val="00B0F0"/>
                </a:solidFill>
              </a:rPr>
              <a:t>FICHA TÉCNICA</a:t>
            </a:r>
          </a:p>
        </p:txBody>
      </p:sp>
      <p:sp>
        <p:nvSpPr>
          <p:cNvPr id="16" name="Text Placeholder 15">
            <a:extLst>
              <a:ext uri="{FF2B5EF4-FFF2-40B4-BE49-F238E27FC236}">
                <a16:creationId xmlns:a16="http://schemas.microsoft.com/office/drawing/2014/main" id="{2ACAAAE5-6C0A-4495-B2CE-5F5FD6A4C8E8}"/>
              </a:ext>
            </a:extLst>
          </p:cNvPr>
          <p:cNvSpPr>
            <a:spLocks noGrp="1"/>
          </p:cNvSpPr>
          <p:nvPr>
            <p:ph type="body" sz="quarter" idx="11"/>
          </p:nvPr>
        </p:nvSpPr>
        <p:spPr>
          <a:xfrm>
            <a:off x="284170" y="3350735"/>
            <a:ext cx="7200893" cy="460800"/>
          </a:xfrm>
        </p:spPr>
        <p:txBody>
          <a:bodyPr/>
          <a:lstStyle/>
          <a:p>
            <a:r>
              <a:rPr lang="es-CO" sz="1800" b="1" dirty="0">
                <a:solidFill>
                  <a:srgbClr val="00B0F0"/>
                </a:solidFill>
              </a:rPr>
              <a:t>COMPARACIÓN TÉCNICA</a:t>
            </a:r>
          </a:p>
        </p:txBody>
      </p:sp>
      <p:sp>
        <p:nvSpPr>
          <p:cNvPr id="15" name="Text Placeholder 14">
            <a:extLst>
              <a:ext uri="{FF2B5EF4-FFF2-40B4-BE49-F238E27FC236}">
                <a16:creationId xmlns:a16="http://schemas.microsoft.com/office/drawing/2014/main" id="{45CBEE9F-3ECD-481F-834B-750F69745143}"/>
              </a:ext>
            </a:extLst>
          </p:cNvPr>
          <p:cNvSpPr>
            <a:spLocks noGrp="1"/>
          </p:cNvSpPr>
          <p:nvPr>
            <p:ph type="body" sz="quarter" idx="10"/>
          </p:nvPr>
        </p:nvSpPr>
        <p:spPr>
          <a:xfrm>
            <a:off x="285753" y="1047522"/>
            <a:ext cx="3312000" cy="460800"/>
          </a:xfrm>
        </p:spPr>
        <p:txBody>
          <a:bodyPr/>
          <a:lstStyle/>
          <a:p>
            <a:r>
              <a:rPr lang="en-US" b="1" dirty="0">
                <a:solidFill>
                  <a:srgbClr val="00B0F0"/>
                </a:solidFill>
              </a:rPr>
              <a:t>FC-</a:t>
            </a:r>
            <a:r>
              <a:rPr lang="en-US" b="1" dirty="0" err="1">
                <a:solidFill>
                  <a:srgbClr val="00B0F0"/>
                </a:solidFill>
              </a:rPr>
              <a:t>PAPEL</a:t>
            </a:r>
            <a:r>
              <a:rPr lang="en-US" b="1" dirty="0">
                <a:solidFill>
                  <a:srgbClr val="00B0F0"/>
                </a:solidFill>
              </a:rPr>
              <a:t> Y JUNTAS</a:t>
            </a:r>
            <a:endParaRPr lang="en-CA" b="1" dirty="0">
              <a:solidFill>
                <a:srgbClr val="00B0F0"/>
              </a:solidFill>
            </a:endParaRPr>
          </a:p>
        </p:txBody>
      </p:sp>
      <p:graphicFrame>
        <p:nvGraphicFramePr>
          <p:cNvPr id="34" name="Table 35">
            <a:extLst>
              <a:ext uri="{FF2B5EF4-FFF2-40B4-BE49-F238E27FC236}">
                <a16:creationId xmlns:a16="http://schemas.microsoft.com/office/drawing/2014/main" id="{7954D559-AB9A-42CC-B476-077AA2CF6677}"/>
              </a:ext>
            </a:extLst>
          </p:cNvPr>
          <p:cNvGraphicFramePr>
            <a:graphicFrameLocks noGrp="1"/>
          </p:cNvGraphicFramePr>
          <p:nvPr>
            <p:ph type="tbl" sz="quarter" idx="25"/>
            <p:extLst>
              <p:ext uri="{D42A27DB-BD31-4B8C-83A1-F6EECF244321}">
                <p14:modId xmlns:p14="http://schemas.microsoft.com/office/powerpoint/2010/main" val="326536236"/>
              </p:ext>
            </p:extLst>
          </p:nvPr>
        </p:nvGraphicFramePr>
        <p:xfrm>
          <a:off x="284165" y="3729588"/>
          <a:ext cx="7200898" cy="1487760"/>
        </p:xfrm>
        <a:graphic>
          <a:graphicData uri="http://schemas.openxmlformats.org/drawingml/2006/table">
            <a:tbl>
              <a:tblPr firstRow="1" bandRow="1">
                <a:tableStyleId>{9D7B26C5-4107-4FEC-AEDC-1716B250A1EF}</a:tableStyleId>
              </a:tblPr>
              <a:tblGrid>
                <a:gridCol w="1644650">
                  <a:extLst>
                    <a:ext uri="{9D8B030D-6E8A-4147-A177-3AD203B41FA5}">
                      <a16:colId xmlns:a16="http://schemas.microsoft.com/office/drawing/2014/main" val="3647290184"/>
                    </a:ext>
                  </a:extLst>
                </a:gridCol>
                <a:gridCol w="1390650">
                  <a:extLst>
                    <a:ext uri="{9D8B030D-6E8A-4147-A177-3AD203B41FA5}">
                      <a16:colId xmlns:a16="http://schemas.microsoft.com/office/drawing/2014/main" val="2804471609"/>
                    </a:ext>
                  </a:extLst>
                </a:gridCol>
                <a:gridCol w="1409700">
                  <a:extLst>
                    <a:ext uri="{9D8B030D-6E8A-4147-A177-3AD203B41FA5}">
                      <a16:colId xmlns:a16="http://schemas.microsoft.com/office/drawing/2014/main" val="622920296"/>
                    </a:ext>
                  </a:extLst>
                </a:gridCol>
                <a:gridCol w="1422400">
                  <a:extLst>
                    <a:ext uri="{9D8B030D-6E8A-4147-A177-3AD203B41FA5}">
                      <a16:colId xmlns:a16="http://schemas.microsoft.com/office/drawing/2014/main" val="836946954"/>
                    </a:ext>
                  </a:extLst>
                </a:gridCol>
                <a:gridCol w="1333498">
                  <a:extLst>
                    <a:ext uri="{9D8B030D-6E8A-4147-A177-3AD203B41FA5}">
                      <a16:colId xmlns:a16="http://schemas.microsoft.com/office/drawing/2014/main" val="1760132797"/>
                    </a:ext>
                  </a:extLst>
                </a:gridCol>
              </a:tblGrid>
              <a:tr h="218998">
                <a:tc>
                  <a:txBody>
                    <a:bodyPr/>
                    <a:lstStyle/>
                    <a:p>
                      <a:pPr algn="ctr"/>
                      <a:endParaRPr lang="en-CA" sz="1200" noProof="0">
                        <a:latin typeface="+mj-lt"/>
                      </a:endParaRPr>
                    </a:p>
                  </a:txBody>
                  <a:tcPr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CA" sz="1000" noProof="0" dirty="0">
                          <a:solidFill>
                            <a:srgbClr val="33CC33"/>
                          </a:solidFill>
                          <a:latin typeface="+mj-lt"/>
                        </a:rPr>
                        <a:t>LBP</a:t>
                      </a:r>
                      <a:endParaRPr lang="en-CA" sz="800" b="0" noProof="0" dirty="0">
                        <a:solidFill>
                          <a:srgbClr val="33CC33"/>
                        </a:solidFill>
                        <a:latin typeface="+mj-lt"/>
                      </a:endParaRPr>
                    </a:p>
                  </a:txBody>
                  <a:tcPr marL="0" marR="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CA" sz="1000" noProof="0">
                          <a:solidFill>
                            <a:srgbClr val="FFC000"/>
                          </a:solidFill>
                          <a:latin typeface="+mj-lt"/>
                        </a:rPr>
                        <a:t>STD</a:t>
                      </a:r>
                    </a:p>
                  </a:txBody>
                  <a:tcPr marL="0" marR="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CA" sz="1000" b="1" noProof="0">
                          <a:solidFill>
                            <a:srgbClr val="FFC000"/>
                          </a:solidFill>
                          <a:latin typeface="+mj-lt"/>
                        </a:rPr>
                        <a:t>HP</a:t>
                      </a:r>
                    </a:p>
                  </a:txBody>
                  <a:tcPr marL="0" marR="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CA" sz="1000" b="1" kern="1200" noProof="0">
                          <a:solidFill>
                            <a:srgbClr val="00B0F0"/>
                          </a:solidFill>
                          <a:latin typeface="+mj-lt"/>
                          <a:ea typeface="+mn-ea"/>
                          <a:cs typeface="+mn-cs"/>
                        </a:rPr>
                        <a:t>ZR</a:t>
                      </a:r>
                      <a:endParaRPr lang="en-CA" sz="1000" b="1" noProof="0">
                        <a:solidFill>
                          <a:srgbClr val="00B0F0"/>
                        </a:solidFill>
                        <a:latin typeface="+mj-lt"/>
                      </a:endParaRPr>
                    </a:p>
                  </a:txBody>
                  <a:tcPr marL="0" marR="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32514866"/>
                  </a:ext>
                </a:extLst>
              </a:tr>
              <a:tr h="162822">
                <a:tc>
                  <a:txBody>
                    <a:bodyPr/>
                    <a:lstStyle/>
                    <a:p>
                      <a:r>
                        <a:rPr lang="es-CO" sz="800" noProof="0" dirty="0"/>
                        <a:t>Color</a:t>
                      </a:r>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CO" sz="800" noProof="1"/>
                        <a:t>Blanco</a:t>
                      </a:r>
                      <a:endParaRPr lang="en-CA" sz="800" noProof="0" dirty="0"/>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s-CO" sz="800" noProof="1"/>
                        <a:t>Blanco</a:t>
                      </a:r>
                      <a:endParaRPr lang="en-CA" sz="800" noProof="0" dirty="0"/>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CO" sz="800" noProof="1"/>
                        <a:t>Blanco</a:t>
                      </a:r>
                      <a:endParaRPr lang="en-CA" sz="800" noProof="0" dirty="0"/>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s-CO" sz="800" noProof="1"/>
                        <a:t>Blanco</a:t>
                      </a:r>
                      <a:endParaRPr lang="en-CA" sz="800" noProof="0" dirty="0"/>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78452">
                <a:tc>
                  <a:txBody>
                    <a:bodyPr/>
                    <a:lstStyle/>
                    <a:p>
                      <a:r>
                        <a:rPr lang="es-CO" sz="800" noProof="1"/>
                        <a:t>Grado de Temperatura</a:t>
                      </a:r>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CA" sz="800" noProof="0"/>
                        <a:t> 2192°F (1200°C)</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CA" sz="800" noProof="0"/>
                        <a:t>2300°F (1260°C)</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CA" sz="800" noProof="0"/>
                        <a:t>2300°F (1260°C)</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dirty="0" err="1"/>
                        <a:t>2600°F</a:t>
                      </a:r>
                      <a:r>
                        <a:rPr lang="en-CA" sz="800" noProof="0" dirty="0"/>
                        <a:t> (</a:t>
                      </a:r>
                      <a:r>
                        <a:rPr lang="en-CA" sz="800" noProof="0" dirty="0" err="1"/>
                        <a:t>1430°C</a:t>
                      </a:r>
                      <a:r>
                        <a:rPr lang="en-CA" sz="800" noProof="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r>
                        <a:rPr lang="es-CO" sz="800" noProof="0" dirty="0"/>
                        <a:t>Temperatura de funcionamiento recomendada</a:t>
                      </a:r>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CA" sz="800" noProof="0" dirty="0" err="1"/>
                        <a:t>1832°F</a:t>
                      </a:r>
                      <a:r>
                        <a:rPr lang="en-CA" sz="800" noProof="0" dirty="0"/>
                        <a:t> (</a:t>
                      </a:r>
                      <a:r>
                        <a:rPr lang="en-CA" sz="800" noProof="0" dirty="0" err="1"/>
                        <a:t>1000°C</a:t>
                      </a:r>
                      <a:r>
                        <a:rPr lang="en-CA" sz="800" noProof="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CA" sz="800" noProof="0" dirty="0" err="1"/>
                        <a:t>1832°F</a:t>
                      </a:r>
                      <a:r>
                        <a:rPr lang="en-CA" sz="800" noProof="0" dirty="0"/>
                        <a:t> (</a:t>
                      </a:r>
                      <a:r>
                        <a:rPr lang="en-CA" sz="800" noProof="0" dirty="0" err="1"/>
                        <a:t>1000°C</a:t>
                      </a:r>
                      <a:r>
                        <a:rPr lang="en-CA" sz="800" noProof="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CA" sz="800" noProof="0"/>
                        <a:t>2150°F (1176°C)</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2450°F (1343°C)</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54812">
                <a:tc>
                  <a:txBody>
                    <a:bodyPr/>
                    <a:lstStyle/>
                    <a:p>
                      <a:r>
                        <a:rPr lang="es-CO" sz="800" noProof="0" dirty="0"/>
                        <a:t>Densidad</a:t>
                      </a:r>
                      <a:r>
                        <a:rPr lang="en-CA" sz="800" noProof="0" dirty="0"/>
                        <a:t>, </a:t>
                      </a:r>
                      <a:r>
                        <a:rPr lang="en-CA" sz="800" dirty="0">
                          <a:effectLst/>
                          <a:latin typeface="Franklin Gothic Book" panose="020B0503020102020204" pitchFamily="34" charset="0"/>
                          <a:ea typeface="Aptos" panose="020B0004020202020204" pitchFamily="34" charset="0"/>
                          <a:cs typeface="Arial" panose="020B0604020202020204" pitchFamily="34" charset="0"/>
                        </a:rPr>
                        <a:t>lb/</a:t>
                      </a:r>
                      <a:r>
                        <a:rPr lang="en-CA" sz="800" dirty="0" err="1">
                          <a:effectLst/>
                          <a:latin typeface="Franklin Gothic Book" panose="020B0503020102020204" pitchFamily="34" charset="0"/>
                          <a:ea typeface="Aptos" panose="020B0004020202020204" pitchFamily="34" charset="0"/>
                          <a:cs typeface="Arial" panose="020B0604020202020204" pitchFamily="34" charset="0"/>
                        </a:rPr>
                        <a:t>ft</a:t>
                      </a:r>
                      <a:r>
                        <a:rPr lang="en-CA" sz="800" baseline="30000" dirty="0" err="1">
                          <a:effectLst/>
                          <a:latin typeface="Franklin Gothic Book" panose="020B0503020102020204" pitchFamily="34" charset="0"/>
                          <a:ea typeface="Aptos" panose="020B0004020202020204" pitchFamily="34" charset="0"/>
                          <a:cs typeface="Arial" panose="020B0604020202020204" pitchFamily="34" charset="0"/>
                        </a:rPr>
                        <a:t>3</a:t>
                      </a:r>
                      <a:r>
                        <a:rPr lang="en-CA" sz="800" dirty="0">
                          <a:effectLst/>
                          <a:latin typeface="Franklin Gothic Book" panose="020B0503020102020204" pitchFamily="34" charset="0"/>
                          <a:ea typeface="Aptos" panose="020B0004020202020204" pitchFamily="34" charset="0"/>
                          <a:cs typeface="Arial" panose="020B0604020202020204" pitchFamily="34" charset="0"/>
                        </a:rPr>
                        <a:t> (kg/</a:t>
                      </a:r>
                      <a:r>
                        <a:rPr lang="en-CA" sz="800" dirty="0" err="1">
                          <a:effectLst/>
                          <a:latin typeface="Franklin Gothic Book" panose="020B0503020102020204" pitchFamily="34" charset="0"/>
                          <a:ea typeface="Aptos" panose="020B0004020202020204" pitchFamily="34" charset="0"/>
                          <a:cs typeface="Arial" panose="020B0604020202020204" pitchFamily="34" charset="0"/>
                        </a:rPr>
                        <a:t>m</a:t>
                      </a:r>
                      <a:r>
                        <a:rPr lang="en-CA" sz="800" baseline="30000" dirty="0" err="1">
                          <a:effectLst/>
                          <a:latin typeface="Franklin Gothic Book" panose="020B0503020102020204" pitchFamily="34" charset="0"/>
                          <a:ea typeface="Aptos" panose="020B0004020202020204" pitchFamily="34" charset="0"/>
                          <a:cs typeface="Arial" panose="020B0604020202020204" pitchFamily="34" charset="0"/>
                        </a:rPr>
                        <a:t>3</a:t>
                      </a:r>
                      <a:r>
                        <a:rPr lang="en-CA" sz="800" dirty="0">
                          <a:effectLst/>
                          <a:latin typeface="Franklin Gothic Book" panose="020B0503020102020204" pitchFamily="34" charset="0"/>
                          <a:ea typeface="Aptos" panose="020B0004020202020204" pitchFamily="34" charset="0"/>
                          <a:cs typeface="Arial" panose="020B0604020202020204" pitchFamily="34" charset="0"/>
                        </a:rPr>
                        <a:t>)</a:t>
                      </a:r>
                      <a:endParaRPr lang="en-CA" sz="800" noProof="0" dirty="0"/>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12-13 (192-208)</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10-12 (160-192)</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10-12 (160-192)</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10-12 (160-192)</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126558"/>
                  </a:ext>
                </a:extLst>
              </a:tr>
              <a:tr h="154812">
                <a:tc rowSpan="2">
                  <a:txBody>
                    <a:bodyPr/>
                    <a:lstStyle/>
                    <a:p>
                      <a:r>
                        <a:rPr lang="es-CO" sz="800" noProof="1"/>
                        <a:t>Contracción lineal, </a:t>
                      </a:r>
                    </a:p>
                    <a:p>
                      <a:r>
                        <a:rPr lang="es-CO" sz="800" noProof="1"/>
                        <a:t>(%) después de 24 horas</a:t>
                      </a:r>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CA" sz="800" noProof="0" dirty="0" err="1"/>
                        <a:t>1832°F</a:t>
                      </a:r>
                      <a:r>
                        <a:rPr lang="en-CA" sz="800" noProof="0" dirty="0"/>
                        <a:t> (</a:t>
                      </a:r>
                      <a:r>
                        <a:rPr lang="en-CA" sz="800" noProof="0" dirty="0" err="1"/>
                        <a:t>1000°C</a:t>
                      </a:r>
                      <a:r>
                        <a:rPr lang="en-CA" sz="800" noProof="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dirty="0" err="1"/>
                        <a:t>1922°F</a:t>
                      </a:r>
                      <a:r>
                        <a:rPr lang="en-CA" sz="800" noProof="0" dirty="0"/>
                        <a:t> (</a:t>
                      </a:r>
                      <a:r>
                        <a:rPr lang="en-CA" sz="800" noProof="0" dirty="0" err="1"/>
                        <a:t>1050°C</a:t>
                      </a:r>
                      <a:r>
                        <a:rPr lang="en-CA" sz="800" noProof="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dirty="0" err="1"/>
                        <a:t>1922°F</a:t>
                      </a:r>
                      <a:r>
                        <a:rPr lang="en-CA" sz="800" noProof="0" dirty="0"/>
                        <a:t> (</a:t>
                      </a:r>
                      <a:r>
                        <a:rPr lang="en-CA" sz="800" noProof="0" dirty="0" err="1"/>
                        <a:t>1050°C</a:t>
                      </a:r>
                      <a:r>
                        <a:rPr lang="en-CA" sz="800" noProof="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CA" sz="800" noProof="0" dirty="0" err="1"/>
                        <a:t>2012°F</a:t>
                      </a:r>
                      <a:r>
                        <a:rPr lang="en-CA" sz="800" noProof="0" dirty="0"/>
                        <a:t> (</a:t>
                      </a:r>
                      <a:r>
                        <a:rPr lang="en-CA" sz="800" noProof="0" dirty="0" err="1"/>
                        <a:t>1100°C</a:t>
                      </a:r>
                      <a:r>
                        <a:rPr lang="en-CA" sz="800" noProof="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3269339"/>
                  </a:ext>
                </a:extLst>
              </a:tr>
              <a:tr h="154812">
                <a:tc vMerge="1">
                  <a:txBody>
                    <a:bodyPr/>
                    <a:lstStyle/>
                    <a:p>
                      <a:endParaRPr lang="en-US" sz="800" dirty="0"/>
                    </a:p>
                  </a:txBody>
                  <a:tcPr marL="0" marR="0" marT="0" marB="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&lt;1.5%</a:t>
                      </a:r>
                    </a:p>
                  </a:txBody>
                  <a:tcPr marL="0" marR="0" marT="36000" marB="36000" anchor="ctr">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&lt;4%</a:t>
                      </a:r>
                    </a:p>
                  </a:txBody>
                  <a:tcPr marL="0" marR="0" marT="36000" marB="36000" anchor="ctr">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&lt;3%</a:t>
                      </a:r>
                    </a:p>
                  </a:txBody>
                  <a:tcPr marL="0" marR="0" marT="36000" marB="36000" anchor="ctr">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CA" sz="800" noProof="0" dirty="0"/>
                        <a:t>&lt;3%</a:t>
                      </a:r>
                    </a:p>
                  </a:txBody>
                  <a:tcPr marL="0" marR="0" marT="36000" marB="36000" anchor="ctr">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2883123"/>
                  </a:ext>
                </a:extLst>
              </a:tr>
            </a:tbl>
          </a:graphicData>
        </a:graphic>
      </p:graphicFrame>
      <p:graphicFrame>
        <p:nvGraphicFramePr>
          <p:cNvPr id="14" name="Table 35">
            <a:extLst>
              <a:ext uri="{FF2B5EF4-FFF2-40B4-BE49-F238E27FC236}">
                <a16:creationId xmlns:a16="http://schemas.microsoft.com/office/drawing/2014/main" id="{BEF90FD0-DCCF-9D46-9B6D-28B272BA4BA4}"/>
              </a:ext>
            </a:extLst>
          </p:cNvPr>
          <p:cNvGraphicFramePr>
            <a:graphicFrameLocks/>
          </p:cNvGraphicFramePr>
          <p:nvPr>
            <p:extLst>
              <p:ext uri="{D42A27DB-BD31-4B8C-83A1-F6EECF244321}">
                <p14:modId xmlns:p14="http://schemas.microsoft.com/office/powerpoint/2010/main" val="204593285"/>
              </p:ext>
            </p:extLst>
          </p:nvPr>
        </p:nvGraphicFramePr>
        <p:xfrm>
          <a:off x="285753" y="5218973"/>
          <a:ext cx="7200898" cy="1358185"/>
        </p:xfrm>
        <a:graphic>
          <a:graphicData uri="http://schemas.openxmlformats.org/drawingml/2006/table">
            <a:tbl>
              <a:tblPr firstRow="1" bandRow="1">
                <a:tableStyleId>{9D7B26C5-4107-4FEC-AEDC-1716B250A1EF}</a:tableStyleId>
              </a:tblPr>
              <a:tblGrid>
                <a:gridCol w="1646235">
                  <a:extLst>
                    <a:ext uri="{9D8B030D-6E8A-4147-A177-3AD203B41FA5}">
                      <a16:colId xmlns:a16="http://schemas.microsoft.com/office/drawing/2014/main" val="3647290184"/>
                    </a:ext>
                  </a:extLst>
                </a:gridCol>
                <a:gridCol w="1390650">
                  <a:extLst>
                    <a:ext uri="{9D8B030D-6E8A-4147-A177-3AD203B41FA5}">
                      <a16:colId xmlns:a16="http://schemas.microsoft.com/office/drawing/2014/main" val="2804471609"/>
                    </a:ext>
                  </a:extLst>
                </a:gridCol>
                <a:gridCol w="1409700">
                  <a:extLst>
                    <a:ext uri="{9D8B030D-6E8A-4147-A177-3AD203B41FA5}">
                      <a16:colId xmlns:a16="http://schemas.microsoft.com/office/drawing/2014/main" val="622920296"/>
                    </a:ext>
                  </a:extLst>
                </a:gridCol>
                <a:gridCol w="1422400">
                  <a:extLst>
                    <a:ext uri="{9D8B030D-6E8A-4147-A177-3AD203B41FA5}">
                      <a16:colId xmlns:a16="http://schemas.microsoft.com/office/drawing/2014/main" val="836946954"/>
                    </a:ext>
                  </a:extLst>
                </a:gridCol>
                <a:gridCol w="1331913">
                  <a:extLst>
                    <a:ext uri="{9D8B030D-6E8A-4147-A177-3AD203B41FA5}">
                      <a16:colId xmlns:a16="http://schemas.microsoft.com/office/drawing/2014/main" val="2705741006"/>
                    </a:ext>
                  </a:extLst>
                </a:gridCol>
              </a:tblGrid>
              <a:tr h="154812">
                <a:tc>
                  <a:txBody>
                    <a:bodyPr/>
                    <a:lstStyle/>
                    <a:p>
                      <a:r>
                        <a:rPr lang="es-CO" sz="800" noProof="0" dirty="0">
                          <a:solidFill>
                            <a:srgbClr val="00B0F0"/>
                          </a:solidFill>
                        </a:rPr>
                        <a:t>COMPOSICIÓN QUÍMICA</a:t>
                      </a:r>
                    </a:p>
                  </a:txBody>
                  <a:tcPr marL="0" marR="0" marT="0" marB="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CA" sz="800" noProof="0" dirty="0"/>
                        <a:t>  </a:t>
                      </a:r>
                    </a:p>
                  </a:txBody>
                  <a:tcPr marL="0" marR="0" marT="36000" marB="3600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a:t> </a:t>
                      </a:r>
                    </a:p>
                  </a:txBody>
                  <a:tcPr marL="0" marR="0" marT="36000" marB="3600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CA" sz="800" noProof="0"/>
                        <a:t> </a:t>
                      </a:r>
                    </a:p>
                  </a:txBody>
                  <a:tcPr marL="0" marR="0" marT="36000" marB="3600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en-CA" sz="800" noProof="0"/>
                    </a:p>
                  </a:txBody>
                  <a:tcPr marL="0" marR="0" marT="36000" marB="3600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r>
                        <a:rPr lang="en-CA" sz="800" noProof="0" dirty="0"/>
                        <a:t>     </a:t>
                      </a:r>
                      <a:r>
                        <a:rPr lang="en-CA" sz="800" noProof="0" dirty="0" err="1"/>
                        <a:t>Al</a:t>
                      </a:r>
                      <a:r>
                        <a:rPr lang="en-CA" sz="800" baseline="-25000" noProof="0" dirty="0" err="1"/>
                        <a:t>2</a:t>
                      </a:r>
                      <a:r>
                        <a:rPr lang="en-CA" sz="800" noProof="0" dirty="0" err="1"/>
                        <a:t>O</a:t>
                      </a:r>
                      <a:r>
                        <a:rPr lang="en-CA" sz="800" baseline="-25000" noProof="0" dirty="0" err="1"/>
                        <a:t>3</a:t>
                      </a:r>
                      <a:endParaRPr lang="en-CA" sz="800" baseline="-25000" noProof="0" dirty="0"/>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CA" sz="800" noProof="0" dirty="0"/>
                        <a:t>&lt;1.5%</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a:t>45-46%</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CA" sz="800" noProof="0"/>
                        <a:t>47-49%</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a:t>32-40%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54812">
                <a:tc>
                  <a:txBody>
                    <a:bodyPr/>
                    <a:lstStyle/>
                    <a:p>
                      <a:r>
                        <a:rPr lang="en-CA" sz="800" noProof="0"/>
                        <a:t>     SiO</a:t>
                      </a:r>
                      <a:r>
                        <a:rPr lang="en-CA" sz="800" baseline="-25000" noProof="0"/>
                        <a:t>3</a:t>
                      </a:r>
                      <a:endParaRPr lang="en-CA" sz="800" noProof="0"/>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CA" sz="800" noProof="0"/>
                        <a:t>55-63%</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dirty="0"/>
                        <a:t>51-52%</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CA" sz="800" noProof="0"/>
                        <a:t>50-52%</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a:t>53-58%</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126558"/>
                  </a:ext>
                </a:extLst>
              </a:tr>
              <a:tr h="154812">
                <a:tc>
                  <a:txBody>
                    <a:bodyPr/>
                    <a:lstStyle/>
                    <a:p>
                      <a:r>
                        <a:rPr lang="en-CA" sz="800" noProof="0"/>
                        <a:t>     MgO</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CA" sz="800" noProof="0"/>
                        <a:t>3-8%</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CA" sz="800" noProof="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17434865"/>
                  </a:ext>
                </a:extLst>
              </a:tr>
              <a:tr h="154812">
                <a:tc>
                  <a:txBody>
                    <a:bodyPr/>
                    <a:lstStyle/>
                    <a:p>
                      <a:r>
                        <a:rPr lang="en-CA" sz="800" noProof="0"/>
                        <a:t>     CaO</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CA" sz="800" noProof="0"/>
                        <a:t>23-28%</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CA" sz="800" noProof="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59607001"/>
                  </a:ext>
                </a:extLst>
              </a:tr>
              <a:tr h="172374">
                <a:tc>
                  <a:txBody>
                    <a:bodyPr/>
                    <a:lstStyle/>
                    <a:p>
                      <a:r>
                        <a:rPr lang="en-CA" sz="800" noProof="0"/>
                        <a:t>     ZrO</a:t>
                      </a:r>
                      <a:r>
                        <a:rPr lang="en-CA" sz="800" baseline="-25000" noProof="0"/>
                        <a:t>2</a:t>
                      </a:r>
                      <a:endParaRPr lang="en-CA" sz="800" noProof="0"/>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CA" sz="800" noProof="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CA" sz="800" noProof="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a:t>11-16%</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4799669"/>
                  </a:ext>
                </a:extLst>
              </a:tr>
              <a:tr h="154812">
                <a:tc>
                  <a:txBody>
                    <a:bodyPr/>
                    <a:lstStyle/>
                    <a:p>
                      <a:r>
                        <a:rPr lang="en-CA" sz="800" noProof="0" dirty="0"/>
                        <a:t>     </a:t>
                      </a:r>
                      <a:r>
                        <a:rPr lang="es-CO" sz="800" noProof="0" dirty="0"/>
                        <a:t>Otros</a:t>
                      </a:r>
                      <a:endParaRPr lang="en-CA" sz="800" noProof="0" dirty="0"/>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CA" sz="800" noProof="0"/>
                        <a:t>&lt;2%</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a:t>&lt;2%</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CA" sz="800" noProof="0"/>
                        <a:t>&lt;2%</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dirty="0"/>
                        <a:t>&lt;2%</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23399405"/>
                  </a:ext>
                </a:extLst>
              </a:tr>
            </a:tbl>
          </a:graphicData>
        </a:graphic>
      </p:graphicFrame>
      <p:sp>
        <p:nvSpPr>
          <p:cNvPr id="2" name="Text Placeholder 15">
            <a:extLst>
              <a:ext uri="{FF2B5EF4-FFF2-40B4-BE49-F238E27FC236}">
                <a16:creationId xmlns:a16="http://schemas.microsoft.com/office/drawing/2014/main" id="{5CEA6ED1-EAAB-243F-A2D0-BDBA04E00FE5}"/>
              </a:ext>
            </a:extLst>
          </p:cNvPr>
          <p:cNvSpPr txBox="1">
            <a:spLocks/>
          </p:cNvSpPr>
          <p:nvPr/>
        </p:nvSpPr>
        <p:spPr>
          <a:xfrm>
            <a:off x="285753" y="7561054"/>
            <a:ext cx="2230431" cy="347530"/>
          </a:xfrm>
          <a:prstGeom prst="rect">
            <a:avLst/>
          </a:prstGeom>
        </p:spPr>
        <p:txBody>
          <a:bodyPr vert="horz" lIns="0" tIns="0" rIns="0" bIns="0" rtlCol="0" anchor="ctr">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s-CO" sz="1400" b="1" dirty="0">
                <a:solidFill>
                  <a:srgbClr val="00B0F0"/>
                </a:solidFill>
              </a:rPr>
              <a:t>APLICACIONES TÍPICAS</a:t>
            </a:r>
          </a:p>
        </p:txBody>
      </p:sp>
      <p:sp>
        <p:nvSpPr>
          <p:cNvPr id="7" name="TextBox 6">
            <a:extLst>
              <a:ext uri="{FF2B5EF4-FFF2-40B4-BE49-F238E27FC236}">
                <a16:creationId xmlns:a16="http://schemas.microsoft.com/office/drawing/2014/main" id="{081B1C80-E85D-18BA-51C1-66370E5DD5DD}"/>
              </a:ext>
            </a:extLst>
          </p:cNvPr>
          <p:cNvSpPr txBox="1"/>
          <p:nvPr/>
        </p:nvSpPr>
        <p:spPr>
          <a:xfrm>
            <a:off x="4280240" y="7737321"/>
            <a:ext cx="3229833" cy="1092607"/>
          </a:xfrm>
          <a:prstGeom prst="rect">
            <a:avLst/>
          </a:prstGeom>
          <a:solidFill>
            <a:schemeClr val="bg1">
              <a:lumMod val="95000"/>
            </a:schemeClr>
          </a:solidFill>
        </p:spPr>
        <p:txBody>
          <a:bodyPr wrap="square" numCol="2" spcCol="72000" rtlCol="0">
            <a:spAutoFit/>
          </a:bodyPr>
          <a:lstStyle/>
          <a:p>
            <a:r>
              <a:rPr lang="es-CO" sz="1100" b="1" dirty="0">
                <a:solidFill>
                  <a:srgbClr val="00B0F0"/>
                </a:solidFill>
              </a:rPr>
              <a:t>CARACTERÍSTICAS</a:t>
            </a:r>
          </a:p>
          <a:p>
            <a:pPr marL="171450" indent="-171450">
              <a:buClr>
                <a:srgbClr val="00B0F0"/>
              </a:buClr>
              <a:buFont typeface="Arial" panose="020B0604020202020204" pitchFamily="34" charset="0"/>
              <a:buChar char="•"/>
            </a:pPr>
            <a:r>
              <a:rPr lang="es-CO" sz="900" dirty="0"/>
              <a:t>Baja conductividad térmica</a:t>
            </a:r>
          </a:p>
          <a:p>
            <a:pPr marL="171450" indent="-171450">
              <a:buClr>
                <a:srgbClr val="00B0F0"/>
              </a:buClr>
              <a:buFont typeface="Arial" panose="020B0604020202020204" pitchFamily="34" charset="0"/>
              <a:buChar char="•"/>
            </a:pPr>
            <a:r>
              <a:rPr lang="es-CO" sz="900" dirty="0"/>
              <a:t>Bajo almacenamiento de calor</a:t>
            </a:r>
          </a:p>
          <a:p>
            <a:pPr marL="171450" indent="-171450">
              <a:buClr>
                <a:srgbClr val="00B0F0"/>
              </a:buClr>
              <a:buFont typeface="Arial" panose="020B0604020202020204" pitchFamily="34" charset="0"/>
              <a:buChar char="•"/>
            </a:pPr>
            <a:r>
              <a:rPr lang="es-CO" sz="900" dirty="0"/>
              <a:t>Resistencia al choque térmico</a:t>
            </a:r>
          </a:p>
          <a:p>
            <a:pPr marL="171450" indent="-171450">
              <a:buClr>
                <a:srgbClr val="00B0F0"/>
              </a:buClr>
              <a:buFont typeface="Arial" panose="020B0604020202020204" pitchFamily="34" charset="0"/>
              <a:buChar char="•"/>
            </a:pPr>
            <a:endParaRPr lang="es-CO" sz="900" dirty="0"/>
          </a:p>
          <a:p>
            <a:pPr marL="171450" indent="-171450">
              <a:buClr>
                <a:srgbClr val="00B0F0"/>
              </a:buClr>
              <a:buFont typeface="Arial" panose="020B0604020202020204" pitchFamily="34" charset="0"/>
              <a:buChar char="•"/>
            </a:pPr>
            <a:r>
              <a:rPr lang="es-CO" sz="900" dirty="0"/>
              <a:t>Excelente resistencia a la tracción</a:t>
            </a:r>
          </a:p>
          <a:p>
            <a:pPr marL="171450" indent="-171450">
              <a:buClr>
                <a:srgbClr val="00B0F0"/>
              </a:buClr>
              <a:buFont typeface="Arial" panose="020B0604020202020204" pitchFamily="34" charset="0"/>
              <a:buChar char="•"/>
            </a:pPr>
            <a:r>
              <a:rPr lang="es-CO" sz="900" dirty="0"/>
              <a:t>Fácil de cortar</a:t>
            </a:r>
          </a:p>
          <a:p>
            <a:pPr marL="171450" indent="-171450">
              <a:buClr>
                <a:srgbClr val="00B0F0"/>
              </a:buClr>
              <a:buFont typeface="Arial" panose="020B0604020202020204" pitchFamily="34" charset="0"/>
              <a:buChar char="•"/>
            </a:pPr>
            <a:r>
              <a:rPr lang="es-CO" sz="900" dirty="0"/>
              <a:t>Baja contracción</a:t>
            </a:r>
          </a:p>
          <a:p>
            <a:pPr marL="171450" indent="-171450">
              <a:buClr>
                <a:srgbClr val="00B0F0"/>
              </a:buClr>
              <a:buFont typeface="Arial" panose="020B0604020202020204" pitchFamily="34" charset="0"/>
              <a:buChar char="•"/>
            </a:pPr>
            <a:r>
              <a:rPr lang="es-CO" sz="900" dirty="0"/>
              <a:t>Fácil de envolver y moldear</a:t>
            </a:r>
          </a:p>
          <a:p>
            <a:pPr marL="171450" indent="-171450">
              <a:buClr>
                <a:srgbClr val="00B0F0"/>
              </a:buClr>
              <a:buFont typeface="Arial" panose="020B0604020202020204" pitchFamily="34" charset="0"/>
              <a:buChar char="•"/>
            </a:pPr>
            <a:r>
              <a:rPr lang="es-CO" sz="900" dirty="0"/>
              <a:t>Absorción acústica</a:t>
            </a:r>
          </a:p>
        </p:txBody>
      </p:sp>
      <p:sp>
        <p:nvSpPr>
          <p:cNvPr id="8" name="TextBox 7">
            <a:extLst>
              <a:ext uri="{FF2B5EF4-FFF2-40B4-BE49-F238E27FC236}">
                <a16:creationId xmlns:a16="http://schemas.microsoft.com/office/drawing/2014/main" id="{70FFCE9F-3628-6C44-B7B0-26995E654EE1}"/>
              </a:ext>
            </a:extLst>
          </p:cNvPr>
          <p:cNvSpPr txBox="1"/>
          <p:nvPr/>
        </p:nvSpPr>
        <p:spPr>
          <a:xfrm>
            <a:off x="284165" y="7808529"/>
            <a:ext cx="4224335" cy="1061829"/>
          </a:xfrm>
          <a:prstGeom prst="rect">
            <a:avLst/>
          </a:prstGeom>
          <a:noFill/>
        </p:spPr>
        <p:txBody>
          <a:bodyPr wrap="square" numCol="2" rtlCol="0">
            <a:spAutoFit/>
          </a:bodyPr>
          <a:lstStyle/>
          <a:p>
            <a:r>
              <a:rPr lang="es-CO" sz="900" dirty="0"/>
              <a:t>Juntas aislantes</a:t>
            </a:r>
          </a:p>
          <a:p>
            <a:r>
              <a:rPr lang="es-CO" sz="900" dirty="0"/>
              <a:t>Juntas para puertas</a:t>
            </a:r>
          </a:p>
          <a:p>
            <a:r>
              <a:rPr lang="es-CO" sz="900" dirty="0"/>
              <a:t>Juntas para puertas de calderas</a:t>
            </a:r>
          </a:p>
          <a:p>
            <a:r>
              <a:rPr lang="es-CO" sz="900" dirty="0"/>
              <a:t>Juntas de dilatación</a:t>
            </a:r>
          </a:p>
          <a:p>
            <a:r>
              <a:rPr lang="es-CO" sz="900" dirty="0"/>
              <a:t>Calentadores eléctricos</a:t>
            </a:r>
          </a:p>
          <a:p>
            <a:r>
              <a:rPr lang="es-CO" sz="900" dirty="0"/>
              <a:t>Envoltura para moldes y herramientas calientes</a:t>
            </a:r>
          </a:p>
          <a:p>
            <a:r>
              <a:rPr lang="es-CO" sz="900" dirty="0"/>
              <a:t>Juntas de metal fundido</a:t>
            </a:r>
          </a:p>
          <a:p>
            <a:r>
              <a:rPr lang="es-CO" sz="900" dirty="0"/>
              <a:t>Aislamiento acústico y térmico para vehículos</a:t>
            </a:r>
          </a:p>
          <a:p>
            <a:r>
              <a:rPr lang="es-CO" sz="900" dirty="0"/>
              <a:t>Aislamiento de apoyo para hornos y hornos cucharas</a:t>
            </a:r>
          </a:p>
        </p:txBody>
      </p:sp>
      <p:graphicFrame>
        <p:nvGraphicFramePr>
          <p:cNvPr id="5" name="Table 35">
            <a:extLst>
              <a:ext uri="{FF2B5EF4-FFF2-40B4-BE49-F238E27FC236}">
                <a16:creationId xmlns:a16="http://schemas.microsoft.com/office/drawing/2014/main" id="{8D0DF7DA-92F5-0383-A75A-92CA4BFFC5F8}"/>
              </a:ext>
            </a:extLst>
          </p:cNvPr>
          <p:cNvGraphicFramePr>
            <a:graphicFrameLocks/>
          </p:cNvGraphicFramePr>
          <p:nvPr>
            <p:extLst>
              <p:ext uri="{D42A27DB-BD31-4B8C-83A1-F6EECF244321}">
                <p14:modId xmlns:p14="http://schemas.microsoft.com/office/powerpoint/2010/main" val="3806736535"/>
              </p:ext>
            </p:extLst>
          </p:nvPr>
        </p:nvGraphicFramePr>
        <p:xfrm>
          <a:off x="284165" y="6575611"/>
          <a:ext cx="7200898" cy="957772"/>
        </p:xfrm>
        <a:graphic>
          <a:graphicData uri="http://schemas.openxmlformats.org/drawingml/2006/table">
            <a:tbl>
              <a:tblPr firstRow="1" bandRow="1">
                <a:tableStyleId>{9D7B26C5-4107-4FEC-AEDC-1716B250A1EF}</a:tableStyleId>
              </a:tblPr>
              <a:tblGrid>
                <a:gridCol w="1646235">
                  <a:extLst>
                    <a:ext uri="{9D8B030D-6E8A-4147-A177-3AD203B41FA5}">
                      <a16:colId xmlns:a16="http://schemas.microsoft.com/office/drawing/2014/main" val="3647290184"/>
                    </a:ext>
                  </a:extLst>
                </a:gridCol>
                <a:gridCol w="1390650">
                  <a:extLst>
                    <a:ext uri="{9D8B030D-6E8A-4147-A177-3AD203B41FA5}">
                      <a16:colId xmlns:a16="http://schemas.microsoft.com/office/drawing/2014/main" val="2804471609"/>
                    </a:ext>
                  </a:extLst>
                </a:gridCol>
                <a:gridCol w="1409700">
                  <a:extLst>
                    <a:ext uri="{9D8B030D-6E8A-4147-A177-3AD203B41FA5}">
                      <a16:colId xmlns:a16="http://schemas.microsoft.com/office/drawing/2014/main" val="622920296"/>
                    </a:ext>
                  </a:extLst>
                </a:gridCol>
                <a:gridCol w="1422400">
                  <a:extLst>
                    <a:ext uri="{9D8B030D-6E8A-4147-A177-3AD203B41FA5}">
                      <a16:colId xmlns:a16="http://schemas.microsoft.com/office/drawing/2014/main" val="836946954"/>
                    </a:ext>
                  </a:extLst>
                </a:gridCol>
                <a:gridCol w="1331913">
                  <a:extLst>
                    <a:ext uri="{9D8B030D-6E8A-4147-A177-3AD203B41FA5}">
                      <a16:colId xmlns:a16="http://schemas.microsoft.com/office/drawing/2014/main" val="2705741006"/>
                    </a:ext>
                  </a:extLst>
                </a:gridCol>
              </a:tblGrid>
              <a:tr h="154812">
                <a:tc>
                  <a:txBody>
                    <a:bodyPr/>
                    <a:lstStyle/>
                    <a:p>
                      <a:r>
                        <a:rPr lang="es-CO" sz="800" b="1" noProof="0" dirty="0">
                          <a:solidFill>
                            <a:srgbClr val="00B0F0"/>
                          </a:solidFill>
                        </a:rPr>
                        <a:t>CONDUCTIVA</a:t>
                      </a:r>
                      <a:r>
                        <a:rPr lang="es-CO" sz="800" b="0" noProof="0" dirty="0">
                          <a:solidFill>
                            <a:srgbClr val="00B0F0"/>
                          </a:solidFill>
                        </a:rPr>
                        <a:t> </a:t>
                      </a:r>
                      <a:r>
                        <a:rPr lang="es-CO" sz="800" b="1" kern="1200" noProof="0" dirty="0">
                          <a:solidFill>
                            <a:srgbClr val="00B0F0"/>
                          </a:solidFill>
                          <a:latin typeface="+mn-lt"/>
                          <a:ea typeface="+mn-ea"/>
                          <a:cs typeface="+mn-cs"/>
                        </a:rPr>
                        <a:t>TÉRMICA</a:t>
                      </a:r>
                    </a:p>
                  </a:txBody>
                  <a:tcPr marL="0" marR="0" marT="0" marB="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en-CA" sz="700" b="0" dirty="0" err="1">
                          <a:effectLst/>
                          <a:latin typeface="Franklin Gothic Book" panose="020B0503020102020204" pitchFamily="34" charset="0"/>
                          <a:ea typeface="Aptos" panose="020B0004020202020204" pitchFamily="34" charset="0"/>
                          <a:cs typeface="Arial" panose="020B0604020202020204" pitchFamily="34" charset="0"/>
                        </a:rPr>
                        <a:t>BTU·in</a:t>
                      </a:r>
                      <a:r>
                        <a:rPr lang="en-CA" sz="700" b="0" dirty="0">
                          <a:effectLst/>
                          <a:latin typeface="Franklin Gothic Book" panose="020B0503020102020204" pitchFamily="34" charset="0"/>
                          <a:ea typeface="Aptos" panose="020B0004020202020204" pitchFamily="34" charset="0"/>
                          <a:cs typeface="Arial" panose="020B0604020202020204" pitchFamily="34" charset="0"/>
                        </a:rPr>
                        <a:t>/</a:t>
                      </a:r>
                      <a:r>
                        <a:rPr lang="en-CA" sz="700" b="0" dirty="0" err="1">
                          <a:effectLst/>
                          <a:latin typeface="Franklin Gothic Book" panose="020B0503020102020204" pitchFamily="34" charset="0"/>
                          <a:ea typeface="Aptos" panose="020B0004020202020204" pitchFamily="34" charset="0"/>
                          <a:cs typeface="Arial" panose="020B0604020202020204" pitchFamily="34" charset="0"/>
                        </a:rPr>
                        <a:t>hr·ft²</a:t>
                      </a:r>
                      <a:r>
                        <a:rPr lang="en-CA" sz="700" b="0" dirty="0">
                          <a:effectLst/>
                          <a:latin typeface="Franklin Gothic Book" panose="020B0503020102020204" pitchFamily="34" charset="0"/>
                          <a:ea typeface="Aptos" panose="020B0004020202020204" pitchFamily="34" charset="0"/>
                          <a:cs typeface="Arial" panose="020B0604020202020204" pitchFamily="34" charset="0"/>
                        </a:rPr>
                        <a:t> °F(W/</a:t>
                      </a:r>
                      <a:r>
                        <a:rPr lang="en-CA" sz="700" b="0" dirty="0" err="1">
                          <a:effectLst/>
                          <a:latin typeface="Franklin Gothic Book" panose="020B0503020102020204" pitchFamily="34" charset="0"/>
                          <a:ea typeface="Aptos" panose="020B0004020202020204" pitchFamily="34" charset="0"/>
                          <a:cs typeface="Arial" panose="020B0604020202020204" pitchFamily="34" charset="0"/>
                        </a:rPr>
                        <a:t>m·K</a:t>
                      </a:r>
                      <a:r>
                        <a:rPr lang="en-CA" sz="700" b="0" dirty="0">
                          <a:effectLst/>
                          <a:latin typeface="Franklin Gothic Book" panose="020B0503020102020204" pitchFamily="34" charset="0"/>
                          <a:ea typeface="Aptos" panose="020B0004020202020204" pitchFamily="34" charset="0"/>
                          <a:cs typeface="Arial" panose="020B0604020202020204" pitchFamily="34" charset="0"/>
                        </a:rPr>
                        <a:t>)</a:t>
                      </a:r>
                      <a:endParaRPr lang="es-CO" sz="1050" b="0" dirty="0">
                        <a:effectLst/>
                        <a:latin typeface="Aptos" panose="020B0004020202020204" pitchFamily="34" charset="0"/>
                        <a:ea typeface="Aptos" panose="020B0004020202020204" pitchFamily="34" charset="0"/>
                        <a:cs typeface="Arial" panose="020B0604020202020204" pitchFamily="34" charset="0"/>
                      </a:endParaRPr>
                    </a:p>
                  </a:txBody>
                  <a:tcPr marL="0" marR="0" marT="36000" marB="3600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CA" sz="700" b="0" dirty="0" err="1">
                          <a:effectLst/>
                          <a:latin typeface="Franklin Gothic Book" panose="020B0503020102020204" pitchFamily="34" charset="0"/>
                          <a:ea typeface="Aptos" panose="020B0004020202020204" pitchFamily="34" charset="0"/>
                          <a:cs typeface="Arial" panose="020B0604020202020204" pitchFamily="34" charset="0"/>
                        </a:rPr>
                        <a:t>BTU·in</a:t>
                      </a:r>
                      <a:r>
                        <a:rPr lang="en-CA" sz="700" b="0" dirty="0">
                          <a:effectLst/>
                          <a:latin typeface="Franklin Gothic Book" panose="020B0503020102020204" pitchFamily="34" charset="0"/>
                          <a:ea typeface="Aptos" panose="020B0004020202020204" pitchFamily="34" charset="0"/>
                          <a:cs typeface="Arial" panose="020B0604020202020204" pitchFamily="34" charset="0"/>
                        </a:rPr>
                        <a:t>/</a:t>
                      </a:r>
                      <a:r>
                        <a:rPr lang="en-CA" sz="700" b="0" dirty="0" err="1">
                          <a:effectLst/>
                          <a:latin typeface="Franklin Gothic Book" panose="020B0503020102020204" pitchFamily="34" charset="0"/>
                          <a:ea typeface="Aptos" panose="020B0004020202020204" pitchFamily="34" charset="0"/>
                          <a:cs typeface="Arial" panose="020B0604020202020204" pitchFamily="34" charset="0"/>
                        </a:rPr>
                        <a:t>hr·ft²</a:t>
                      </a:r>
                      <a:r>
                        <a:rPr lang="en-CA" sz="700" b="0" dirty="0">
                          <a:effectLst/>
                          <a:latin typeface="Franklin Gothic Book" panose="020B0503020102020204" pitchFamily="34" charset="0"/>
                          <a:ea typeface="Aptos" panose="020B0004020202020204" pitchFamily="34" charset="0"/>
                          <a:cs typeface="Arial" panose="020B0604020202020204" pitchFamily="34" charset="0"/>
                        </a:rPr>
                        <a:t> °F(W/</a:t>
                      </a:r>
                      <a:r>
                        <a:rPr lang="en-CA" sz="700" b="0" dirty="0" err="1">
                          <a:effectLst/>
                          <a:latin typeface="Franklin Gothic Book" panose="020B0503020102020204" pitchFamily="34" charset="0"/>
                          <a:ea typeface="Aptos" panose="020B0004020202020204" pitchFamily="34" charset="0"/>
                          <a:cs typeface="Arial" panose="020B0604020202020204" pitchFamily="34" charset="0"/>
                        </a:rPr>
                        <a:t>m·K</a:t>
                      </a:r>
                      <a:r>
                        <a:rPr lang="en-CA" sz="700" b="0" dirty="0">
                          <a:effectLst/>
                          <a:latin typeface="Franklin Gothic Book" panose="020B0503020102020204" pitchFamily="34" charset="0"/>
                          <a:ea typeface="Aptos" panose="020B0004020202020204" pitchFamily="34" charset="0"/>
                          <a:cs typeface="Arial" panose="020B0604020202020204" pitchFamily="34" charset="0"/>
                        </a:rPr>
                        <a:t>)</a:t>
                      </a:r>
                      <a:endParaRPr lang="es-CO" sz="1050" b="0" dirty="0">
                        <a:effectLst/>
                        <a:latin typeface="Aptos" panose="020B0004020202020204" pitchFamily="34" charset="0"/>
                        <a:ea typeface="Aptos" panose="020B0004020202020204" pitchFamily="34" charset="0"/>
                        <a:cs typeface="Arial" panose="020B0604020202020204" pitchFamily="34" charset="0"/>
                      </a:endParaRPr>
                    </a:p>
                  </a:txBody>
                  <a:tcPr marL="0" marR="0" marT="36000" marB="3600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lnSpc>
                          <a:spcPct val="107000"/>
                        </a:lnSpc>
                        <a:spcAft>
                          <a:spcPts val="800"/>
                        </a:spcAft>
                      </a:pPr>
                      <a:r>
                        <a:rPr lang="en-CA" sz="700" b="0" dirty="0" err="1">
                          <a:effectLst/>
                          <a:latin typeface="Franklin Gothic Book" panose="020B0503020102020204" pitchFamily="34" charset="0"/>
                          <a:ea typeface="Aptos" panose="020B0004020202020204" pitchFamily="34" charset="0"/>
                          <a:cs typeface="Arial" panose="020B0604020202020204" pitchFamily="34" charset="0"/>
                        </a:rPr>
                        <a:t>BTU·in</a:t>
                      </a:r>
                      <a:r>
                        <a:rPr lang="en-CA" sz="700" b="0" dirty="0">
                          <a:effectLst/>
                          <a:latin typeface="Franklin Gothic Book" panose="020B0503020102020204" pitchFamily="34" charset="0"/>
                          <a:ea typeface="Aptos" panose="020B0004020202020204" pitchFamily="34" charset="0"/>
                          <a:cs typeface="Arial" panose="020B0604020202020204" pitchFamily="34" charset="0"/>
                        </a:rPr>
                        <a:t>/</a:t>
                      </a:r>
                      <a:r>
                        <a:rPr lang="en-CA" sz="700" b="0" dirty="0" err="1">
                          <a:effectLst/>
                          <a:latin typeface="Franklin Gothic Book" panose="020B0503020102020204" pitchFamily="34" charset="0"/>
                          <a:ea typeface="Aptos" panose="020B0004020202020204" pitchFamily="34" charset="0"/>
                          <a:cs typeface="Arial" panose="020B0604020202020204" pitchFamily="34" charset="0"/>
                        </a:rPr>
                        <a:t>hr·ft²</a:t>
                      </a:r>
                      <a:r>
                        <a:rPr lang="en-CA" sz="700" b="0" dirty="0">
                          <a:effectLst/>
                          <a:latin typeface="Franklin Gothic Book" panose="020B0503020102020204" pitchFamily="34" charset="0"/>
                          <a:ea typeface="Aptos" panose="020B0004020202020204" pitchFamily="34" charset="0"/>
                          <a:cs typeface="Arial" panose="020B0604020202020204" pitchFamily="34" charset="0"/>
                        </a:rPr>
                        <a:t> °F(W/</a:t>
                      </a:r>
                      <a:r>
                        <a:rPr lang="en-CA" sz="700" b="0" dirty="0" err="1">
                          <a:effectLst/>
                          <a:latin typeface="Franklin Gothic Book" panose="020B0503020102020204" pitchFamily="34" charset="0"/>
                          <a:ea typeface="Aptos" panose="020B0004020202020204" pitchFamily="34" charset="0"/>
                          <a:cs typeface="Arial" panose="020B0604020202020204" pitchFamily="34" charset="0"/>
                        </a:rPr>
                        <a:t>m·K</a:t>
                      </a:r>
                      <a:r>
                        <a:rPr lang="en-CA" sz="700" b="0" dirty="0">
                          <a:effectLst/>
                          <a:latin typeface="Franklin Gothic Book" panose="020B0503020102020204" pitchFamily="34" charset="0"/>
                          <a:ea typeface="Aptos" panose="020B0004020202020204" pitchFamily="34" charset="0"/>
                          <a:cs typeface="Arial" panose="020B0604020202020204" pitchFamily="34" charset="0"/>
                        </a:rPr>
                        <a:t>)</a:t>
                      </a:r>
                      <a:endParaRPr lang="es-CO" sz="1050" b="0" dirty="0">
                        <a:effectLst/>
                        <a:latin typeface="Aptos" panose="020B0004020202020204" pitchFamily="34" charset="0"/>
                        <a:ea typeface="Aptos" panose="020B0004020202020204" pitchFamily="34" charset="0"/>
                        <a:cs typeface="Arial" panose="020B0604020202020204" pitchFamily="34" charset="0"/>
                      </a:endParaRPr>
                    </a:p>
                  </a:txBody>
                  <a:tcPr marL="0" marR="0" marT="36000" marB="3600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lnSpc>
                          <a:spcPct val="107000"/>
                        </a:lnSpc>
                        <a:spcAft>
                          <a:spcPts val="800"/>
                        </a:spcAft>
                      </a:pPr>
                      <a:r>
                        <a:rPr lang="en-CA" sz="700" b="0" dirty="0" err="1">
                          <a:effectLst/>
                          <a:latin typeface="Franklin Gothic Book" panose="020B0503020102020204" pitchFamily="34" charset="0"/>
                          <a:ea typeface="Aptos" panose="020B0004020202020204" pitchFamily="34" charset="0"/>
                          <a:cs typeface="Arial" panose="020B0604020202020204" pitchFamily="34" charset="0"/>
                        </a:rPr>
                        <a:t>BTU·in</a:t>
                      </a:r>
                      <a:r>
                        <a:rPr lang="en-CA" sz="700" b="0" dirty="0">
                          <a:effectLst/>
                          <a:latin typeface="Franklin Gothic Book" panose="020B0503020102020204" pitchFamily="34" charset="0"/>
                          <a:ea typeface="Aptos" panose="020B0004020202020204" pitchFamily="34" charset="0"/>
                          <a:cs typeface="Arial" panose="020B0604020202020204" pitchFamily="34" charset="0"/>
                        </a:rPr>
                        <a:t>/</a:t>
                      </a:r>
                      <a:r>
                        <a:rPr lang="en-CA" sz="700" b="0" dirty="0" err="1">
                          <a:effectLst/>
                          <a:latin typeface="Franklin Gothic Book" panose="020B0503020102020204" pitchFamily="34" charset="0"/>
                          <a:ea typeface="Aptos" panose="020B0004020202020204" pitchFamily="34" charset="0"/>
                          <a:cs typeface="Arial" panose="020B0604020202020204" pitchFamily="34" charset="0"/>
                        </a:rPr>
                        <a:t>hr·ft²</a:t>
                      </a:r>
                      <a:r>
                        <a:rPr lang="en-CA" sz="700" b="0" dirty="0">
                          <a:effectLst/>
                          <a:latin typeface="Franklin Gothic Book" panose="020B0503020102020204" pitchFamily="34" charset="0"/>
                          <a:ea typeface="Aptos" panose="020B0004020202020204" pitchFamily="34" charset="0"/>
                          <a:cs typeface="Arial" panose="020B0604020202020204" pitchFamily="34" charset="0"/>
                        </a:rPr>
                        <a:t> °F(W/</a:t>
                      </a:r>
                      <a:r>
                        <a:rPr lang="en-CA" sz="700" b="0" dirty="0" err="1">
                          <a:effectLst/>
                          <a:latin typeface="Franklin Gothic Book" panose="020B0503020102020204" pitchFamily="34" charset="0"/>
                          <a:ea typeface="Aptos" panose="020B0004020202020204" pitchFamily="34" charset="0"/>
                          <a:cs typeface="Arial" panose="020B0604020202020204" pitchFamily="34" charset="0"/>
                        </a:rPr>
                        <a:t>m·K</a:t>
                      </a:r>
                      <a:r>
                        <a:rPr lang="en-CA" sz="700" b="0" dirty="0">
                          <a:effectLst/>
                          <a:latin typeface="Franklin Gothic Book" panose="020B0503020102020204" pitchFamily="34" charset="0"/>
                          <a:ea typeface="Aptos" panose="020B0004020202020204" pitchFamily="34" charset="0"/>
                          <a:cs typeface="Arial" panose="020B0604020202020204" pitchFamily="34" charset="0"/>
                        </a:rPr>
                        <a:t>)</a:t>
                      </a:r>
                      <a:endParaRPr lang="es-CO" sz="1050" b="0" dirty="0">
                        <a:effectLst/>
                        <a:latin typeface="Aptos" panose="020B0004020202020204" pitchFamily="34" charset="0"/>
                        <a:ea typeface="Aptos" panose="020B0004020202020204" pitchFamily="34" charset="0"/>
                        <a:cs typeface="Arial" panose="020B0604020202020204" pitchFamily="34" charset="0"/>
                      </a:endParaRPr>
                    </a:p>
                  </a:txBody>
                  <a:tcPr marL="0" marR="0" marT="36000" marB="3600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pPr algn="l"/>
                      <a:r>
                        <a:rPr lang="es-CO" sz="800" baseline="0" noProof="0" dirty="0" err="1"/>
                        <a:t>752°F</a:t>
                      </a:r>
                      <a:r>
                        <a:rPr lang="es-CO" sz="800" baseline="0" noProof="0" dirty="0"/>
                        <a:t> (</a:t>
                      </a:r>
                      <a:r>
                        <a:rPr lang="es-CO" sz="800" baseline="0" noProof="0" dirty="0" err="1"/>
                        <a:t>400°C</a:t>
                      </a:r>
                      <a:r>
                        <a:rPr lang="es-CO" sz="800" baseline="0" noProof="0" dirty="0"/>
                        <a:t>)</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&lt;1.5%</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45-46%</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47-49%</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32-40%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54812">
                <a:tc>
                  <a:txBody>
                    <a:bodyPr/>
                    <a:lstStyle/>
                    <a:p>
                      <a:pPr algn="l"/>
                      <a:r>
                        <a:rPr lang="es-CO" sz="800" baseline="0" noProof="0" dirty="0" err="1"/>
                        <a:t>1112°F</a:t>
                      </a:r>
                      <a:r>
                        <a:rPr lang="es-CO" sz="800" baseline="0" noProof="0" dirty="0"/>
                        <a:t> (</a:t>
                      </a:r>
                      <a:r>
                        <a:rPr lang="es-CO" sz="800" baseline="0" noProof="0" dirty="0" err="1"/>
                        <a:t>600°C</a:t>
                      </a:r>
                      <a:r>
                        <a:rPr lang="es-CO" sz="800" baseline="0" noProof="0" dirty="0"/>
                        <a:t>)</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55-63%</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51-52%</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50-52%</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53-58%</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126558"/>
                  </a:ext>
                </a:extLst>
              </a:tr>
              <a:tr h="154812">
                <a:tc>
                  <a:txBody>
                    <a:bodyPr/>
                    <a:lstStyle/>
                    <a:p>
                      <a:pPr algn="l"/>
                      <a:r>
                        <a:rPr lang="es-CO" sz="800" baseline="0" noProof="0" dirty="0" err="1"/>
                        <a:t>1472­°F</a:t>
                      </a:r>
                      <a:r>
                        <a:rPr lang="es-CO" sz="800" baseline="0" noProof="0" dirty="0"/>
                        <a:t> (</a:t>
                      </a:r>
                      <a:r>
                        <a:rPr lang="es-CO" sz="800" baseline="0" noProof="0" dirty="0" err="1"/>
                        <a:t>800°C</a:t>
                      </a:r>
                      <a:r>
                        <a:rPr lang="es-CO" sz="800" baseline="0" noProof="0" dirty="0"/>
                        <a:t>)</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3-8%</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17434865"/>
                  </a:ext>
                </a:extLst>
              </a:tr>
              <a:tr h="154812">
                <a:tc>
                  <a:txBody>
                    <a:bodyPr/>
                    <a:lstStyle/>
                    <a:p>
                      <a:pPr algn="l"/>
                      <a:r>
                        <a:rPr lang="es-CO" sz="800" baseline="0" noProof="0" dirty="0" err="1"/>
                        <a:t>1832°F</a:t>
                      </a:r>
                      <a:r>
                        <a:rPr lang="es-CO" sz="800" baseline="0" noProof="0" dirty="0"/>
                        <a:t> (</a:t>
                      </a:r>
                      <a:r>
                        <a:rPr lang="es-CO" sz="800" baseline="0" noProof="0" dirty="0" err="1"/>
                        <a:t>1000°C</a:t>
                      </a:r>
                      <a:r>
                        <a:rPr lang="es-CO" sz="800" baseline="0" noProof="0" dirty="0"/>
                        <a:t>)</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&lt;2%</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&lt;2%</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&lt;2%</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&lt;2%</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23399405"/>
                  </a:ext>
                </a:extLst>
              </a:tr>
            </a:tbl>
          </a:graphicData>
        </a:graphic>
      </p:graphicFrame>
      <p:sp>
        <p:nvSpPr>
          <p:cNvPr id="3" name="TextBox 2">
            <a:extLst>
              <a:ext uri="{FF2B5EF4-FFF2-40B4-BE49-F238E27FC236}">
                <a16:creationId xmlns:a16="http://schemas.microsoft.com/office/drawing/2014/main" id="{C59AEEDD-B328-1828-CDFA-31EB9AEE7A4C}"/>
              </a:ext>
            </a:extLst>
          </p:cNvPr>
          <p:cNvSpPr txBox="1"/>
          <p:nvPr/>
        </p:nvSpPr>
        <p:spPr>
          <a:xfrm>
            <a:off x="6400796" y="977160"/>
            <a:ext cx="1181104" cy="215444"/>
          </a:xfrm>
          <a:prstGeom prst="rect">
            <a:avLst/>
          </a:prstGeom>
          <a:noFill/>
        </p:spPr>
        <p:txBody>
          <a:bodyPr wrap="square" rtlCol="0">
            <a:spAutoFit/>
          </a:bodyPr>
          <a:lstStyle/>
          <a:p>
            <a:pPr algn="r"/>
            <a:r>
              <a:rPr lang="en-CA" sz="800" dirty="0">
                <a:solidFill>
                  <a:schemeClr val="bg2">
                    <a:lumMod val="75000"/>
                  </a:schemeClr>
                </a:solidFill>
                <a:latin typeface="Arial Narrow" panose="020B0606020202030204" pitchFamily="34" charset="0"/>
              </a:rPr>
              <a:t>REV. 02.2024</a:t>
            </a:r>
          </a:p>
        </p:txBody>
      </p:sp>
      <p:pic>
        <p:nvPicPr>
          <p:cNvPr id="18" name="Picture 17" descr="A picture containing text&#10;&#10;Description automatically generated">
            <a:extLst>
              <a:ext uri="{FF2B5EF4-FFF2-40B4-BE49-F238E27FC236}">
                <a16:creationId xmlns:a16="http://schemas.microsoft.com/office/drawing/2014/main" id="{DC0E2618-A0C2-6B5A-A67D-5A58D29B90A1}"/>
              </a:ext>
            </a:extLst>
          </p:cNvPr>
          <p:cNvPicPr>
            <a:picLocks noChangeAspect="1"/>
          </p:cNvPicPr>
          <p:nvPr/>
        </p:nvPicPr>
        <p:blipFill rotWithShape="1">
          <a:blip r:embed="rId3"/>
          <a:srcRect l="29674"/>
          <a:stretch/>
        </p:blipFill>
        <p:spPr>
          <a:xfrm>
            <a:off x="6208322" y="2546430"/>
            <a:ext cx="1301751" cy="1040866"/>
          </a:xfrm>
          <a:prstGeom prst="rect">
            <a:avLst/>
          </a:prstGeom>
          <a:solidFill>
            <a:srgbClr val="FFFFFF">
              <a:shade val="85000"/>
            </a:srgbClr>
          </a:solidFill>
          <a:ln w="381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6" name="TextBox 32">
            <a:extLst>
              <a:ext uri="{FF2B5EF4-FFF2-40B4-BE49-F238E27FC236}">
                <a16:creationId xmlns:a16="http://schemas.microsoft.com/office/drawing/2014/main" id="{E6A8FA26-83D2-4359-9752-EE05CD58F14C}"/>
              </a:ext>
            </a:extLst>
          </p:cNvPr>
          <p:cNvSpPr txBox="1"/>
          <p:nvPr/>
        </p:nvSpPr>
        <p:spPr>
          <a:xfrm>
            <a:off x="309173" y="8842453"/>
            <a:ext cx="7200900" cy="469900"/>
          </a:xfrm>
          <a:prstGeom prst="rect">
            <a:avLst/>
          </a:prstGeom>
          <a:noFill/>
        </p:spPr>
        <p:txBody>
          <a:bodyPr wrap="square" lIns="0" tIns="36000" rIns="0" bIns="36000" rtlCol="0">
            <a:noAutofit/>
          </a:bodyPr>
          <a:lstStyle/>
          <a:p>
            <a:pPr algn="just">
              <a:lnSpc>
                <a:spcPct val="107000"/>
              </a:lnSpc>
              <a:spcAft>
                <a:spcPts val="800"/>
              </a:spcAft>
            </a:pPr>
            <a:r>
              <a:rPr lang="es-CO" sz="600" kern="1200">
                <a:solidFill>
                  <a:srgbClr val="000000"/>
                </a:solidFill>
                <a:effectLst/>
                <a:latin typeface="Aptos" panose="020B0004020202020204" pitchFamily="34" charset="0"/>
                <a:ea typeface="Aptos" panose="020B0004020202020204" pitchFamily="34" charset="0"/>
                <a:cs typeface="Arial" panose="020B0604020202020204" pitchFamily="34" charset="0"/>
              </a:rPr>
              <a:t>Nota: Durante el calentamiento inicial de las FC placas y piezas, una pequeña cantidad de aglutinante orgánico comenzará a quemarse a aproximadamente 450°F/232°C. Una vez que este material se haya quemado, no se producirán más desprendimientos de gases. Una vez que este material se haya quemado, no habrá más emisiones de gases. Debe tenerse precaución durante este periodo. Existen productos sin aglutinante orgánico. La temperatura de funcionamiento recomendada viene determinada por el cambio lineal irreversible, no por el punto de fusión. Almacenar de forma que se minimice el polvo en suspensión. Los datos se basan en los resultados de pruebas realizadas en condiciones estándar. Los resultados pueden variar. Los resultados se presentan sólo como guía.</a:t>
            </a:r>
            <a:endParaRPr lang="es-CO" sz="1100">
              <a:effectLst/>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3270549081"/>
      </p:ext>
    </p:extLst>
  </p:cSld>
  <p:clrMapOvr>
    <a:masterClrMapping/>
  </p:clrMapOvr>
</p:sld>
</file>

<file path=ppt/theme/theme1.xml><?xml version="1.0" encoding="utf-8"?>
<a:theme xmlns:a="http://schemas.openxmlformats.org/drawingml/2006/main" name="1_Office Theme">
  <a:themeElements>
    <a:clrScheme name="FibreCast">
      <a:dk1>
        <a:srgbClr val="0F1919"/>
      </a:dk1>
      <a:lt1>
        <a:srgbClr val="FFFFFF"/>
      </a:lt1>
      <a:dk2>
        <a:srgbClr val="969696"/>
      </a:dk2>
      <a:lt2>
        <a:srgbClr val="E7E6E6"/>
      </a:lt2>
      <a:accent1>
        <a:srgbClr val="71BF44"/>
      </a:accent1>
      <a:accent2>
        <a:srgbClr val="FFB81D"/>
      </a:accent2>
      <a:accent3>
        <a:srgbClr val="009BDF"/>
      </a:accent3>
      <a:accent4>
        <a:srgbClr val="D70B8C"/>
      </a:accent4>
      <a:accent5>
        <a:srgbClr val="A8D6FF"/>
      </a:accent5>
      <a:accent6>
        <a:srgbClr val="A6FA78"/>
      </a:accent6>
      <a:hlink>
        <a:srgbClr val="71BF44"/>
      </a:hlink>
      <a:folHlink>
        <a:srgbClr val="009BDF"/>
      </a:folHlink>
    </a:clrScheme>
    <a:fontScheme name="FiberCast">
      <a:majorFont>
        <a:latin typeface="Franklin Gothic"/>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1357</TotalTime>
  <Words>763</Words>
  <Application>Microsoft Office PowerPoint</Application>
  <PresentationFormat>Custom</PresentationFormat>
  <Paragraphs>120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Arial</vt:lpstr>
      <vt:lpstr>Arial Narrow</vt:lpstr>
      <vt:lpstr>Franklin Gothic</vt:lpstr>
      <vt:lpstr>Franklin Gothic Book</vt:lpstr>
      <vt:lpstr>Franklin Gothic Medium</vt:lpstr>
      <vt:lpstr>1_Office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FC-PAPER &amp; GASKETS </dc:title>
  <dc:creator>paul@pkobrien.com</dc:creator>
  <cp:keywords>FIBRECAST, PAPER, GASKETS</cp:keywords>
  <cp:lastModifiedBy>Angie Torres Cardenas</cp:lastModifiedBy>
  <cp:revision>101</cp:revision>
  <cp:lastPrinted>2021-04-15T12:50:20Z</cp:lastPrinted>
  <dcterms:created xsi:type="dcterms:W3CDTF">2021-04-06T14:57:59Z</dcterms:created>
  <dcterms:modified xsi:type="dcterms:W3CDTF">2024-02-08T21:12:49Z</dcterms:modified>
  <cp:category>TECHNICAL DATA SHEET</cp:category>
</cp:coreProperties>
</file>