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50" d="100"/>
          <a:sy n="150" d="100"/>
        </p:scale>
        <p:origin x="1428" y="1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Diagram&#10;&#10;Description automatically generated">
            <a:extLst>
              <a:ext uri="{FF2B5EF4-FFF2-40B4-BE49-F238E27FC236}">
                <a16:creationId xmlns:a16="http://schemas.microsoft.com/office/drawing/2014/main" id="{4BB65AC6-7466-C652-A866-1C70189314FE}"/>
              </a:ext>
            </a:extLst>
          </p:cNvPr>
          <p:cNvPicPr>
            <a:picLocks noChangeAspect="1"/>
          </p:cNvPicPr>
          <p:nvPr/>
        </p:nvPicPr>
        <p:blipFill>
          <a:blip r:embed="rId2"/>
          <a:stretch>
            <a:fillRect/>
          </a:stretch>
        </p:blipFill>
        <p:spPr>
          <a:xfrm>
            <a:off x="358854" y="7413417"/>
            <a:ext cx="1357643" cy="1417839"/>
          </a:xfrm>
          <a:prstGeom prst="rect">
            <a:avLst/>
          </a:prstGeom>
        </p:spPr>
      </p:pic>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273747" y="1420349"/>
            <a:ext cx="3480812" cy="1674532"/>
          </a:xfrm>
        </p:spPr>
        <p:txBody>
          <a:bodyPr/>
          <a:lstStyle/>
          <a:p>
            <a:pPr algn="just"/>
            <a:r>
              <a:rPr lang="es-CO" dirty="0">
                <a:latin typeface="Franklin Gothic Book" panose="020B0503020102020204" pitchFamily="34" charset="0"/>
              </a:rPr>
              <a:t>Los módulos de </a:t>
            </a:r>
            <a:r>
              <a:rPr lang="es-CO" b="1" dirty="0">
                <a:latin typeface="Franklin Gothic Book" panose="020B0503020102020204" pitchFamily="34" charset="0"/>
              </a:rPr>
              <a:t>FibreCast</a:t>
            </a:r>
            <a:r>
              <a:rPr lang="es-CO" dirty="0">
                <a:latin typeface="Franklin Gothic Book" panose="020B0503020102020204" pitchFamily="34" charset="0"/>
              </a:rPr>
              <a:t> están diseñados para proporcionar un aislamiento duradero para equipos industriales. Los módulos se cortan, comprimen y unen según los requisitos del usuario final. Los grados de hardware del módulo se pueden intercambiar de </a:t>
            </a:r>
            <a:r>
              <a:rPr lang="es-CO" dirty="0" err="1">
                <a:latin typeface="Franklin Gothic Book" panose="020B0503020102020204" pitchFamily="34" charset="0"/>
              </a:rPr>
              <a:t>304SS</a:t>
            </a:r>
            <a:r>
              <a:rPr lang="es-CO" dirty="0">
                <a:latin typeface="Franklin Gothic Book" panose="020B0503020102020204" pitchFamily="34" charset="0"/>
              </a:rPr>
              <a:t> a Inconel con diseños atornillados, soldados o sin hardware (anclaje H). </a:t>
            </a:r>
          </a:p>
          <a:p>
            <a:pPr algn="just"/>
            <a:r>
              <a:rPr lang="es-CO" dirty="0">
                <a:latin typeface="Franklin Gothic Book" panose="020B0503020102020204" pitchFamily="34" charset="0"/>
              </a:rPr>
              <a:t>Los</a:t>
            </a:r>
            <a:r>
              <a:rPr lang="es-CO" b="1" dirty="0">
                <a:latin typeface="Franklin Gothic Book" panose="020B0503020102020204" pitchFamily="34" charset="0"/>
              </a:rPr>
              <a:t> FC-Módulos </a:t>
            </a:r>
            <a:r>
              <a:rPr lang="es-CO" dirty="0">
                <a:latin typeface="Franklin Gothic Book" panose="020B0503020102020204" pitchFamily="34" charset="0"/>
              </a:rPr>
              <a:t>proporcionan una menor pérdida de calor, almacenamiento y conductividad térmica a cualquier sistema de revestimiento. Póngase en contacto con su representante de ventas de FibreCast para obtener información sobre tamaños y calidades personalizados.</a:t>
            </a: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a:xfrm>
            <a:off x="3395663" y="276226"/>
            <a:ext cx="4089975" cy="754379"/>
          </a:xfrm>
        </p:spPr>
        <p:txBody>
          <a:bodyPr/>
          <a:lstStyle/>
          <a:p>
            <a:r>
              <a:rPr lang="es-CO" dirty="0">
                <a:solidFill>
                  <a:srgbClr val="000000"/>
                </a:solidFill>
              </a:rPr>
              <a:t>FC- MÓDULOS</a:t>
            </a:r>
            <a:br>
              <a:rPr lang="es-CO" dirty="0">
                <a:solidFill>
                  <a:srgbClr val="000000"/>
                </a:solidFill>
              </a:rPr>
            </a:br>
            <a:r>
              <a:rPr lang="es-CO" sz="2000" b="1" dirty="0">
                <a:solidFill>
                  <a:srgbClr val="00B0F0"/>
                </a:solidFill>
              </a:rPr>
              <a:t>FICHA TÉCNICA</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273747" y="3026776"/>
            <a:ext cx="7200893" cy="460800"/>
          </a:xfrm>
        </p:spPr>
        <p:txBody>
          <a:bodyPr/>
          <a:lstStyle/>
          <a:p>
            <a:r>
              <a:rPr lang="es-CO" sz="1600" b="1" dirty="0">
                <a:solidFill>
                  <a:srgbClr val="00B0F0"/>
                </a:solidFill>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0" y="1030605"/>
            <a:ext cx="3312000" cy="460800"/>
          </a:xfrm>
        </p:spPr>
        <p:txBody>
          <a:bodyPr/>
          <a:lstStyle/>
          <a:p>
            <a:r>
              <a:rPr lang="es-CO" b="1" dirty="0">
                <a:solidFill>
                  <a:srgbClr val="00B0F0"/>
                </a:solidFill>
              </a:rPr>
              <a:t>FC-MÓDULOS</a:t>
            </a: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992663249"/>
              </p:ext>
            </p:extLst>
          </p:nvPr>
        </p:nvGraphicFramePr>
        <p:xfrm>
          <a:off x="273747" y="3386139"/>
          <a:ext cx="7200898" cy="1936560"/>
        </p:xfrm>
        <a:graphic>
          <a:graphicData uri="http://schemas.openxmlformats.org/drawingml/2006/table">
            <a:tbl>
              <a:tblPr firstRow="1" bandRow="1">
                <a:tableStyleId>{9D7B26C5-4107-4FEC-AEDC-1716B250A1EF}</a:tableStyleId>
              </a:tblPr>
              <a:tblGrid>
                <a:gridCol w="1644650">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3498">
                  <a:extLst>
                    <a:ext uri="{9D8B030D-6E8A-4147-A177-3AD203B41FA5}">
                      <a16:colId xmlns:a16="http://schemas.microsoft.com/office/drawing/2014/main" val="1760132797"/>
                    </a:ext>
                  </a:extLst>
                </a:gridCol>
              </a:tblGrid>
              <a:tr h="218998">
                <a:tc>
                  <a:txBody>
                    <a:bodyPr/>
                    <a:lstStyle/>
                    <a:p>
                      <a:pPr algn="ctr"/>
                      <a:endParaRPr lang="es-CO" sz="1200" noProof="0" dirty="0">
                        <a:latin typeface="+mj-lt"/>
                      </a:endParaRPr>
                    </a:p>
                  </a:txBody>
                  <a:tcPr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s-CO" sz="1000" dirty="0" err="1">
                          <a:solidFill>
                            <a:srgbClr val="33CC33"/>
                          </a:solidFill>
                          <a:latin typeface="+mj-lt"/>
                        </a:rPr>
                        <a:t>LBP</a:t>
                      </a:r>
                      <a:r>
                        <a:rPr lang="es-CO" sz="1000" dirty="0">
                          <a:solidFill>
                            <a:srgbClr val="33CC33"/>
                          </a:solidFill>
                          <a:latin typeface="+mj-lt"/>
                        </a:rPr>
                        <a:t> </a:t>
                      </a:r>
                      <a:r>
                        <a:rPr lang="es-CO" sz="800" b="1" kern="1200" noProof="1">
                          <a:solidFill>
                            <a:srgbClr val="33CC33"/>
                          </a:solidFill>
                          <a:latin typeface="+mn-lt"/>
                          <a:ea typeface="+mn-ea"/>
                          <a:cs typeface="+mn-cs"/>
                        </a:rPr>
                        <a:t> </a:t>
                      </a:r>
                      <a:r>
                        <a:rPr lang="es-CO" sz="800" b="0" kern="1200" noProof="1">
                          <a:solidFill>
                            <a:srgbClr val="33CC33"/>
                          </a:solidFill>
                          <a:latin typeface="+mn-lt"/>
                          <a:ea typeface="+mn-ea"/>
                          <a:cs typeface="+mn-cs"/>
                        </a:rPr>
                        <a:t>(No-FCR)</a:t>
                      </a:r>
                    </a:p>
                    <a:p>
                      <a:pPr algn="ctr"/>
                      <a:r>
                        <a:rPr lang="es-CO" sz="600" b="0" kern="1200" noProof="1">
                          <a:solidFill>
                            <a:srgbClr val="33CC33"/>
                          </a:solidFill>
                          <a:latin typeface="+mn-lt"/>
                          <a:ea typeface="+mn-ea"/>
                          <a:cs typeface="+mn-cs"/>
                        </a:rPr>
                        <a:t>(Low Biopersistent Fibres)</a:t>
                      </a:r>
                    </a:p>
                  </a:txBody>
                  <a:tcPr marL="0" marR="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1000" dirty="0">
                          <a:solidFill>
                            <a:srgbClr val="FFC000"/>
                          </a:solidFill>
                          <a:latin typeface="+mj-lt"/>
                        </a:rPr>
                        <a:t>FC-1260 / HP</a:t>
                      </a:r>
                    </a:p>
                  </a:txBody>
                  <a:tcPr marL="0" marR="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s-CO" sz="1000" b="1" dirty="0">
                          <a:solidFill>
                            <a:srgbClr val="00B0F0"/>
                          </a:solidFill>
                          <a:latin typeface="+mj-lt"/>
                        </a:rPr>
                        <a:t>FC-1400 / ZR / </a:t>
                      </a:r>
                      <a:r>
                        <a:rPr lang="es-CO" sz="1000" b="1" dirty="0" err="1">
                          <a:solidFill>
                            <a:srgbClr val="00B0F0"/>
                          </a:solidFill>
                          <a:latin typeface="+mj-lt"/>
                        </a:rPr>
                        <a:t>HTZ</a:t>
                      </a:r>
                      <a:endParaRPr lang="es-CO" sz="1000" b="1" dirty="0">
                        <a:solidFill>
                          <a:srgbClr val="00B0F0"/>
                        </a:solidFill>
                        <a:latin typeface="+mj-lt"/>
                      </a:endParaRPr>
                    </a:p>
                  </a:txBody>
                  <a:tcPr marL="0" marR="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1000" b="1" kern="1200" dirty="0">
                          <a:solidFill>
                            <a:schemeClr val="accent4">
                              <a:lumMod val="60000"/>
                              <a:lumOff val="40000"/>
                            </a:schemeClr>
                          </a:solidFill>
                          <a:latin typeface="+mj-lt"/>
                          <a:ea typeface="+mn-ea"/>
                          <a:cs typeface="+mn-cs"/>
                        </a:rPr>
                        <a:t>FC-1600 / PC</a:t>
                      </a:r>
                      <a:endParaRPr lang="es-CO" sz="1000" b="1" dirty="0">
                        <a:solidFill>
                          <a:schemeClr val="accent4">
                            <a:lumMod val="60000"/>
                            <a:lumOff val="40000"/>
                          </a:schemeClr>
                        </a:solidFill>
                        <a:latin typeface="+mj-lt"/>
                      </a:endParaRPr>
                    </a:p>
                  </a:txBody>
                  <a:tcPr marL="0" marR="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2514866"/>
                  </a:ext>
                </a:extLst>
              </a:tr>
              <a:tr h="162822">
                <a:tc>
                  <a:txBody>
                    <a:bodyPr/>
                    <a:lstStyle/>
                    <a:p>
                      <a:r>
                        <a:rPr lang="es-CO" sz="800" noProof="0" dirty="0"/>
                        <a:t>Color</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1"/>
                        <a:t>Blanco</a:t>
                      </a:r>
                      <a:endParaRPr lang="es-CO" sz="80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1"/>
                        <a:t>Blanco</a:t>
                      </a:r>
                      <a:endParaRPr lang="es-CO" sz="80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1"/>
                        <a:t>Blanco</a:t>
                      </a:r>
                      <a:endParaRPr lang="es-CO" sz="80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1"/>
                        <a:t>Blanco</a:t>
                      </a:r>
                      <a:endParaRPr lang="es-CO" sz="80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78452">
                <a:tc>
                  <a:txBody>
                    <a:bodyPr/>
                    <a:lstStyle/>
                    <a:p>
                      <a:r>
                        <a:rPr lang="es-CO" sz="800" noProof="1"/>
                        <a:t>Grado de Temperatura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a:t> </a:t>
                      </a:r>
                      <a:r>
                        <a:rPr lang="es-CO" sz="800" dirty="0" err="1"/>
                        <a:t>2200°F</a:t>
                      </a:r>
                      <a:r>
                        <a:rPr lang="es-CO" sz="800" dirty="0"/>
                        <a:t> (</a:t>
                      </a:r>
                      <a:r>
                        <a:rPr lang="es-CO" sz="800" dirty="0" err="1"/>
                        <a:t>1205°C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err="1"/>
                        <a:t>2300°F</a:t>
                      </a:r>
                      <a:r>
                        <a:rPr lang="es-CO" sz="800" dirty="0"/>
                        <a:t> (</a:t>
                      </a:r>
                      <a:r>
                        <a:rPr lang="es-CO" sz="800" dirty="0" err="1"/>
                        <a:t>1260°C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err="1"/>
                        <a:t>2600°F</a:t>
                      </a:r>
                      <a:r>
                        <a:rPr lang="es-CO" sz="800" dirty="0"/>
                        <a:t> (</a:t>
                      </a:r>
                      <a:r>
                        <a:rPr lang="es-CO" sz="800" dirty="0" err="1"/>
                        <a:t>1430°C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3000°F</a:t>
                      </a:r>
                      <a:r>
                        <a:rPr lang="es-CO" sz="800" dirty="0"/>
                        <a:t> (</a:t>
                      </a:r>
                      <a:r>
                        <a:rPr lang="es-CO" sz="800" dirty="0" err="1"/>
                        <a:t>1650°C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noProof="0" dirty="0"/>
                        <a:t>Temperatura de funcionamiento recomendada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err="1"/>
                        <a:t>2012°F</a:t>
                      </a:r>
                      <a:r>
                        <a:rPr lang="es-CO" sz="800" dirty="0"/>
                        <a:t> (</a:t>
                      </a:r>
                      <a:r>
                        <a:rPr lang="es-CO" sz="800" dirty="0" err="1"/>
                        <a:t>1100°C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err="1"/>
                        <a:t>2150°F</a:t>
                      </a:r>
                      <a:r>
                        <a:rPr lang="es-CO" sz="800" dirty="0"/>
                        <a:t> (</a:t>
                      </a:r>
                      <a:r>
                        <a:rPr lang="es-CO" sz="800" dirty="0" err="1"/>
                        <a:t>1175°C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err="1"/>
                        <a:t>2450°F</a:t>
                      </a:r>
                      <a:r>
                        <a:rPr lang="es-CO" sz="800" dirty="0"/>
                        <a:t> (</a:t>
                      </a:r>
                      <a:r>
                        <a:rPr lang="es-CO" sz="800" dirty="0" err="1"/>
                        <a:t>1343°C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2850°F</a:t>
                      </a:r>
                      <a:r>
                        <a:rPr lang="es-CO" sz="800" dirty="0"/>
                        <a:t> (</a:t>
                      </a:r>
                      <a:r>
                        <a:rPr lang="es-CO" sz="800" dirty="0" err="1"/>
                        <a:t>1566°C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54812">
                <a:tc>
                  <a:txBody>
                    <a:bodyPr/>
                    <a:lstStyle/>
                    <a:p>
                      <a:r>
                        <a:rPr lang="es-CO" sz="800" noProof="1"/>
                        <a:t>Punto de fusión </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2320°F</a:t>
                      </a:r>
                      <a:r>
                        <a:rPr lang="es-CO" sz="800" dirty="0"/>
                        <a:t> (</a:t>
                      </a:r>
                      <a:r>
                        <a:rPr lang="es-CO" sz="800" dirty="0" err="1"/>
                        <a:t>1270°C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3200°F</a:t>
                      </a:r>
                      <a:r>
                        <a:rPr lang="es-CO" sz="800" dirty="0"/>
                        <a:t> (</a:t>
                      </a:r>
                      <a:r>
                        <a:rPr lang="es-CO" sz="800" dirty="0" err="1"/>
                        <a:t>1760°C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3200°F</a:t>
                      </a:r>
                      <a:r>
                        <a:rPr lang="es-CO" sz="800" dirty="0"/>
                        <a:t> (</a:t>
                      </a:r>
                      <a:r>
                        <a:rPr lang="es-CO" sz="800" dirty="0" err="1"/>
                        <a:t>1760°C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3400°F</a:t>
                      </a:r>
                      <a:r>
                        <a:rPr lang="es-CO" sz="800" dirty="0"/>
                        <a:t> (</a:t>
                      </a:r>
                      <a:r>
                        <a:rPr lang="es-CO" sz="800" dirty="0" err="1"/>
                        <a:t>1870°C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126558"/>
                  </a:ext>
                </a:extLst>
              </a:tr>
              <a:tr h="154812">
                <a:tc rowSpan="2">
                  <a:txBody>
                    <a:bodyPr/>
                    <a:lstStyle/>
                    <a:p>
                      <a:r>
                        <a:rPr lang="es-CO" sz="800" noProof="0" dirty="0"/>
                        <a:t>Densidad disponible, </a:t>
                      </a:r>
                      <a:r>
                        <a:rPr lang="en-CA" sz="800" dirty="0">
                          <a:effectLst/>
                          <a:latin typeface="Franklin Gothic Book" panose="020B0503020102020204" pitchFamily="34" charset="0"/>
                          <a:ea typeface="Aptos" panose="020B0004020202020204" pitchFamily="34" charset="0"/>
                          <a:cs typeface="Arial" panose="020B0604020202020204" pitchFamily="34" charset="0"/>
                        </a:rPr>
                        <a:t>lb/</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 (kg/</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8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a:t>8, 10, 12</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a:t>8, 10, 12</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a:t>8, 10, 12</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a:t>8, 10</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9607001"/>
                  </a:ext>
                </a:extLst>
              </a:tr>
              <a:tr h="154812">
                <a:tc vMerge="1">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s-CO" sz="800" noProof="0" dirty="0"/>
                    </a:p>
                  </a:txBody>
                  <a:tcPr marL="0" marR="0" marT="0" marB="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a:t>(128, 160, 192)</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a:t>(128, 160, 192)</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a:t>(128, 160, 192)</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a:t>(128, 160)</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9568407"/>
                  </a:ext>
                </a:extLst>
              </a:tr>
              <a:tr h="154812">
                <a:tc rowSpan="2">
                  <a:txBody>
                    <a:bodyPr/>
                    <a:lstStyle/>
                    <a:p>
                      <a:r>
                        <a:rPr lang="es-CO" sz="800" noProof="1"/>
                        <a:t>Contracción lineal, (%) después de 24 horas</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dirty="0" err="1"/>
                        <a:t>1832°F</a:t>
                      </a:r>
                      <a:r>
                        <a:rPr lang="es-CO" sz="800" dirty="0"/>
                        <a:t> (</a:t>
                      </a:r>
                      <a:r>
                        <a:rPr lang="es-CO" sz="800" dirty="0" err="1"/>
                        <a:t>1000°C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2012°F</a:t>
                      </a:r>
                      <a:r>
                        <a:rPr lang="es-CO" sz="800" dirty="0"/>
                        <a:t> (</a:t>
                      </a:r>
                      <a:r>
                        <a:rPr lang="es-CO" sz="800" dirty="0" err="1"/>
                        <a:t>1100°C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err="1"/>
                        <a:t>2372°F</a:t>
                      </a:r>
                      <a:r>
                        <a:rPr lang="es-CO" sz="800" dirty="0"/>
                        <a:t> (</a:t>
                      </a:r>
                      <a:r>
                        <a:rPr lang="es-CO" sz="800" dirty="0" err="1"/>
                        <a:t>1300°C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err="1"/>
                        <a:t>2372°F</a:t>
                      </a:r>
                      <a:r>
                        <a:rPr lang="es-CO" sz="800" dirty="0"/>
                        <a:t> (</a:t>
                      </a:r>
                      <a:r>
                        <a:rPr lang="es-CO" sz="800" dirty="0" err="1"/>
                        <a:t>1500°C</a:t>
                      </a:r>
                      <a:r>
                        <a:rPr lang="es-CO" sz="80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269339"/>
                  </a:ext>
                </a:extLst>
              </a:tr>
              <a:tr h="154812">
                <a:tc vMerge="1">
                  <a:txBody>
                    <a:bodyPr/>
                    <a:lstStyle/>
                    <a:p>
                      <a:endParaRPr lang="en-US" sz="80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a:t>1.2%</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a:t>1.8%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dirty="0"/>
                        <a:t>2%</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dirty="0"/>
                        <a:t>0.8%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2883123"/>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2884928971"/>
              </p:ext>
            </p:extLst>
          </p:nvPr>
        </p:nvGraphicFramePr>
        <p:xfrm>
          <a:off x="282380" y="5327112"/>
          <a:ext cx="7200898" cy="1358185"/>
        </p:xfrm>
        <a:graphic>
          <a:graphicData uri="http://schemas.openxmlformats.org/drawingml/2006/table">
            <a:tbl>
              <a:tblPr firstRow="1" bandRow="1">
                <a:tableStyleId>{9D7B26C5-4107-4FEC-AEDC-1716B250A1EF}</a:tableStyleId>
              </a:tblPr>
              <a:tblGrid>
                <a:gridCol w="1646235">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1913">
                  <a:extLst>
                    <a:ext uri="{9D8B030D-6E8A-4147-A177-3AD203B41FA5}">
                      <a16:colId xmlns:a16="http://schemas.microsoft.com/office/drawing/2014/main" val="2705741006"/>
                    </a:ext>
                  </a:extLst>
                </a:gridCol>
              </a:tblGrid>
              <a:tr h="148082">
                <a:tc>
                  <a:txBody>
                    <a:bodyPr/>
                    <a:lstStyle/>
                    <a:p>
                      <a:r>
                        <a:rPr lang="es-CO" sz="800" noProof="0" dirty="0">
                          <a:solidFill>
                            <a:srgbClr val="00B0F0"/>
                          </a:solidFill>
                        </a:rPr>
                        <a:t>COMPOSICIÓN QUÍMICA</a:t>
                      </a:r>
                    </a:p>
                  </a:txBody>
                  <a:tcPr marL="0" marR="0" marT="0" marB="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s-CO" sz="800" noProof="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noProof="0" dirty="0"/>
                        <a:t>     </a:t>
                      </a:r>
                      <a:r>
                        <a:rPr lang="es-CO" sz="800" noProof="0" dirty="0" err="1"/>
                        <a:t>Al</a:t>
                      </a:r>
                      <a:r>
                        <a:rPr lang="es-CO" sz="800" baseline="-25000" noProof="0" dirty="0" err="1"/>
                        <a:t>2</a:t>
                      </a:r>
                      <a:r>
                        <a:rPr lang="es-CO" sz="800" noProof="0" dirty="0" err="1"/>
                        <a:t>O</a:t>
                      </a:r>
                      <a:r>
                        <a:rPr lang="es-CO" sz="800" baseline="-25000" noProof="0" dirty="0" err="1"/>
                        <a:t>3</a:t>
                      </a:r>
                      <a:endParaRPr lang="es-CO" sz="800" baseline="-250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44-50%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33-37%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72%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54812">
                <a:tc>
                  <a:txBody>
                    <a:bodyPr/>
                    <a:lstStyle/>
                    <a:p>
                      <a:r>
                        <a:rPr lang="es-CO" sz="800" noProof="0" dirty="0"/>
                        <a:t>     </a:t>
                      </a:r>
                      <a:r>
                        <a:rPr lang="es-CO" sz="800" noProof="0" dirty="0" err="1"/>
                        <a:t>SiO</a:t>
                      </a:r>
                      <a:r>
                        <a:rPr lang="es-CO" sz="800" baseline="-25000" noProof="0" dirty="0" err="1"/>
                        <a:t>3</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60-70%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50-56%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47-51%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26558"/>
                  </a:ext>
                </a:extLst>
              </a:tr>
              <a:tr h="154812">
                <a:tc>
                  <a:txBody>
                    <a:bodyPr/>
                    <a:lstStyle/>
                    <a:p>
                      <a:r>
                        <a:rPr lang="es-CO" sz="800" noProof="0" dirty="0"/>
                        <a:t>     MgO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3-7%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434865"/>
                  </a:ext>
                </a:extLst>
              </a:tr>
              <a:tr h="154812">
                <a:tc>
                  <a:txBody>
                    <a:bodyPr/>
                    <a:lstStyle/>
                    <a:p>
                      <a:r>
                        <a:rPr lang="es-CO" sz="800" noProof="0" dirty="0"/>
                        <a:t>     </a:t>
                      </a:r>
                      <a:r>
                        <a:rPr lang="es-CO" sz="800" noProof="0" dirty="0" err="1"/>
                        <a:t>ZrO</a:t>
                      </a:r>
                      <a:r>
                        <a:rPr lang="es-CO" sz="800" baseline="-25000" noProof="0" dirty="0" err="1"/>
                        <a:t>2</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13-19%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9607001"/>
                  </a:ext>
                </a:extLst>
              </a:tr>
              <a:tr h="154812">
                <a:tc>
                  <a:txBody>
                    <a:bodyPr/>
                    <a:lstStyle/>
                    <a:p>
                      <a:r>
                        <a:rPr lang="es-CO" sz="800" noProof="0" dirty="0"/>
                        <a:t>     </a:t>
                      </a:r>
                      <a:r>
                        <a:rPr lang="es-CO" sz="800" noProof="0" dirty="0" err="1"/>
                        <a:t>CaO</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25-35%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799669"/>
                  </a:ext>
                </a:extLst>
              </a:tr>
              <a:tr h="154812">
                <a:tc>
                  <a:txBody>
                    <a:bodyPr/>
                    <a:lstStyle/>
                    <a:p>
                      <a:r>
                        <a:rPr lang="es-CO" sz="800" noProof="0" dirty="0"/>
                        <a:t>     Otros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3399405"/>
                  </a:ext>
                </a:extLst>
              </a:tr>
            </a:tbl>
          </a:graphicData>
        </a:graphic>
      </p:graphicFrame>
      <p:sp>
        <p:nvSpPr>
          <p:cNvPr id="2" name="Text Placeholder 15">
            <a:extLst>
              <a:ext uri="{FF2B5EF4-FFF2-40B4-BE49-F238E27FC236}">
                <a16:creationId xmlns:a16="http://schemas.microsoft.com/office/drawing/2014/main" id="{5CEA6ED1-EAAB-243F-A2D0-BDBA04E00FE5}"/>
              </a:ext>
            </a:extLst>
          </p:cNvPr>
          <p:cNvSpPr txBox="1">
            <a:spLocks/>
          </p:cNvSpPr>
          <p:nvPr/>
        </p:nvSpPr>
        <p:spPr>
          <a:xfrm>
            <a:off x="370861" y="6701843"/>
            <a:ext cx="1413384" cy="318601"/>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s-CO" sz="1000" b="1" dirty="0">
                <a:solidFill>
                  <a:srgbClr val="00B0F0"/>
                </a:solidFill>
              </a:rPr>
              <a:t>TAMAÑOS ESTÁNDAR</a:t>
            </a:r>
          </a:p>
        </p:txBody>
      </p:sp>
      <p:sp>
        <p:nvSpPr>
          <p:cNvPr id="7" name="TextBox 6">
            <a:extLst>
              <a:ext uri="{FF2B5EF4-FFF2-40B4-BE49-F238E27FC236}">
                <a16:creationId xmlns:a16="http://schemas.microsoft.com/office/drawing/2014/main" id="{081B1C80-E85D-18BA-51C1-66370E5DD5DD}"/>
              </a:ext>
            </a:extLst>
          </p:cNvPr>
          <p:cNvSpPr txBox="1"/>
          <p:nvPr/>
        </p:nvSpPr>
        <p:spPr>
          <a:xfrm>
            <a:off x="3513836" y="6820494"/>
            <a:ext cx="3979862" cy="1887696"/>
          </a:xfrm>
          <a:prstGeom prst="rect">
            <a:avLst/>
          </a:prstGeom>
          <a:solidFill>
            <a:schemeClr val="bg1">
              <a:lumMod val="95000"/>
            </a:schemeClr>
          </a:solidFill>
        </p:spPr>
        <p:txBody>
          <a:bodyPr wrap="square" numCol="2" rtlCol="0">
            <a:spAutoFit/>
          </a:bodyPr>
          <a:lstStyle/>
          <a:p>
            <a:pPr>
              <a:spcBef>
                <a:spcPts val="400"/>
              </a:spcBef>
              <a:spcAft>
                <a:spcPts val="400"/>
              </a:spcAft>
            </a:pPr>
            <a:r>
              <a:rPr lang="es-CO" sz="1000" b="1" dirty="0">
                <a:solidFill>
                  <a:srgbClr val="00B0F0"/>
                </a:solidFill>
              </a:rPr>
              <a:t>APLICACIONES TÍPICAS</a:t>
            </a:r>
          </a:p>
          <a:p>
            <a:pPr marL="171450" indent="-171450">
              <a:spcAft>
                <a:spcPts val="400"/>
              </a:spcAft>
              <a:buFont typeface="Arial" panose="020B0604020202020204" pitchFamily="34" charset="0"/>
              <a:buChar char="•"/>
            </a:pPr>
            <a:r>
              <a:rPr lang="es-CO" sz="1000" dirty="0"/>
              <a:t>Horno cuchara</a:t>
            </a:r>
          </a:p>
          <a:p>
            <a:pPr marL="171450" indent="-171450">
              <a:spcAft>
                <a:spcPts val="400"/>
              </a:spcAft>
              <a:buFont typeface="Arial" panose="020B0604020202020204" pitchFamily="34" charset="0"/>
              <a:buChar char="•"/>
            </a:pPr>
            <a:r>
              <a:rPr lang="es-CO" sz="1000" dirty="0"/>
              <a:t>Horno de recalentamiento</a:t>
            </a:r>
          </a:p>
          <a:p>
            <a:pPr marL="171450" indent="-171450">
              <a:spcAft>
                <a:spcPts val="400"/>
              </a:spcAft>
              <a:buFont typeface="Arial" panose="020B0604020202020204" pitchFamily="34" charset="0"/>
              <a:buChar char="•"/>
            </a:pPr>
            <a:r>
              <a:rPr lang="es-CO" sz="1000" dirty="0"/>
              <a:t>Línea de galvanización</a:t>
            </a:r>
          </a:p>
          <a:p>
            <a:pPr marL="171450" indent="-171450">
              <a:spcAft>
                <a:spcPts val="400"/>
              </a:spcAft>
              <a:buFont typeface="Arial" panose="020B0604020202020204" pitchFamily="34" charset="0"/>
              <a:buChar char="•"/>
            </a:pPr>
            <a:r>
              <a:rPr lang="es-CO" sz="1000" dirty="0"/>
              <a:t>Horno de recocido</a:t>
            </a:r>
          </a:p>
          <a:p>
            <a:pPr marL="171450" indent="-171450">
              <a:spcAft>
                <a:spcPts val="400"/>
              </a:spcAft>
              <a:buFont typeface="Arial" panose="020B0604020202020204" pitchFamily="34" charset="0"/>
              <a:buChar char="•"/>
            </a:pPr>
            <a:r>
              <a:rPr lang="es-CO" sz="1000" dirty="0"/>
              <a:t>Horno de tratamiento térmico</a:t>
            </a:r>
          </a:p>
          <a:p>
            <a:pPr marL="171450" indent="-171450">
              <a:spcAft>
                <a:spcPts val="400"/>
              </a:spcAft>
              <a:buFont typeface="Arial" panose="020B0604020202020204" pitchFamily="34" charset="0"/>
              <a:buChar char="•"/>
            </a:pPr>
            <a:r>
              <a:rPr lang="es-CO" sz="1000" dirty="0"/>
              <a:t>Puertas de horno de fundición</a:t>
            </a:r>
          </a:p>
          <a:p>
            <a:pPr marL="171450" indent="-171450">
              <a:spcAft>
                <a:spcPts val="400"/>
              </a:spcAft>
              <a:buFont typeface="Arial" panose="020B0604020202020204" pitchFamily="34" charset="0"/>
              <a:buChar char="•"/>
            </a:pPr>
            <a:r>
              <a:rPr lang="es-CO" sz="1000" dirty="0"/>
              <a:t>Revestimiento de conductos</a:t>
            </a:r>
          </a:p>
          <a:p>
            <a:pPr marL="171450" indent="-171450">
              <a:spcAft>
                <a:spcPts val="400"/>
              </a:spcAft>
              <a:buFont typeface="Arial" panose="020B0604020202020204" pitchFamily="34" charset="0"/>
              <a:buChar char="•"/>
            </a:pPr>
            <a:r>
              <a:rPr lang="es-CO" sz="1000" dirty="0"/>
              <a:t>Revestimiento de chimeneas</a:t>
            </a:r>
          </a:p>
          <a:p>
            <a:pPr>
              <a:spcAft>
                <a:spcPts val="400"/>
              </a:spcAft>
            </a:pPr>
            <a:endParaRPr lang="es-CO" sz="1000" dirty="0"/>
          </a:p>
          <a:p>
            <a:pPr marL="171450" indent="-171450">
              <a:spcAft>
                <a:spcPts val="400"/>
              </a:spcAft>
              <a:buFont typeface="Arial" panose="020B0604020202020204" pitchFamily="34" charset="0"/>
              <a:buChar char="•"/>
            </a:pPr>
            <a:r>
              <a:rPr lang="es-CO" sz="1000" dirty="0"/>
              <a:t>Revestimiento de caldera</a:t>
            </a:r>
          </a:p>
          <a:p>
            <a:pPr marL="171450" indent="-171450">
              <a:spcAft>
                <a:spcPts val="400"/>
              </a:spcAft>
              <a:buFont typeface="Arial" panose="020B0604020202020204" pitchFamily="34" charset="0"/>
              <a:buChar char="•"/>
            </a:pPr>
            <a:r>
              <a:rPr lang="es-CO" sz="1000" dirty="0"/>
              <a:t>Horno de etileno</a:t>
            </a:r>
          </a:p>
          <a:p>
            <a:pPr marL="171450" indent="-171450">
              <a:spcAft>
                <a:spcPts val="400"/>
              </a:spcAft>
              <a:buFont typeface="Arial" panose="020B0604020202020204" pitchFamily="34" charset="0"/>
              <a:buChar char="•"/>
            </a:pPr>
            <a:r>
              <a:rPr lang="es-CO" sz="1000" dirty="0"/>
              <a:t>Horno reformador</a:t>
            </a:r>
          </a:p>
          <a:p>
            <a:pPr marL="171450" indent="-171450">
              <a:spcAft>
                <a:spcPts val="400"/>
              </a:spcAft>
              <a:buFont typeface="Arial" panose="020B0604020202020204" pitchFamily="34" charset="0"/>
              <a:buChar char="•"/>
            </a:pPr>
            <a:r>
              <a:rPr lang="es-CO" sz="1000" dirty="0"/>
              <a:t>Horno de pirólisis</a:t>
            </a:r>
          </a:p>
          <a:p>
            <a:pPr marL="171450" indent="-171450">
              <a:spcAft>
                <a:spcPts val="400"/>
              </a:spcAft>
              <a:buFont typeface="Arial" panose="020B0604020202020204" pitchFamily="34" charset="0"/>
              <a:buChar char="•"/>
            </a:pPr>
            <a:r>
              <a:rPr lang="es-CO" sz="1000" dirty="0"/>
              <a:t>Horno para vidrio</a:t>
            </a:r>
          </a:p>
          <a:p>
            <a:pPr marL="171450" indent="-171450">
              <a:spcAft>
                <a:spcPts val="400"/>
              </a:spcAft>
              <a:buFont typeface="Arial" panose="020B0604020202020204" pitchFamily="34" charset="0"/>
              <a:buChar char="•"/>
            </a:pPr>
            <a:r>
              <a:rPr lang="es-CO" sz="1000" dirty="0"/>
              <a:t>Horno de homogeneización</a:t>
            </a:r>
          </a:p>
          <a:p>
            <a:pPr marL="171450" indent="-171450">
              <a:spcAft>
                <a:spcPts val="400"/>
              </a:spcAft>
              <a:buFont typeface="Arial" panose="020B0604020202020204" pitchFamily="34" charset="0"/>
              <a:buChar char="•"/>
            </a:pPr>
            <a:r>
              <a:rPr lang="es-CO" sz="1000" dirty="0"/>
              <a:t>Hornos continuos y por lotes</a:t>
            </a:r>
          </a:p>
          <a:p>
            <a:pPr marL="171450" indent="-171450">
              <a:spcAft>
                <a:spcPts val="400"/>
              </a:spcAft>
              <a:buFont typeface="Arial" panose="020B0604020202020204" pitchFamily="34" charset="0"/>
              <a:buChar char="•"/>
            </a:pPr>
            <a:r>
              <a:rPr lang="es-CO" sz="1000" dirty="0"/>
              <a:t>Horno para aliviar el estrés</a:t>
            </a:r>
          </a:p>
        </p:txBody>
      </p:sp>
      <p:sp>
        <p:nvSpPr>
          <p:cNvPr id="8" name="TextBox 7">
            <a:extLst>
              <a:ext uri="{FF2B5EF4-FFF2-40B4-BE49-F238E27FC236}">
                <a16:creationId xmlns:a16="http://schemas.microsoft.com/office/drawing/2014/main" id="{70FFCE9F-3628-6C44-B7B0-26995E654EE1}"/>
              </a:ext>
            </a:extLst>
          </p:cNvPr>
          <p:cNvSpPr txBox="1"/>
          <p:nvPr/>
        </p:nvSpPr>
        <p:spPr>
          <a:xfrm>
            <a:off x="292238" y="6871201"/>
            <a:ext cx="1777997" cy="553998"/>
          </a:xfrm>
          <a:prstGeom prst="rect">
            <a:avLst/>
          </a:prstGeom>
          <a:noFill/>
        </p:spPr>
        <p:txBody>
          <a:bodyPr wrap="square" rtlCol="0">
            <a:spAutoFit/>
          </a:bodyPr>
          <a:lstStyle/>
          <a:p>
            <a:r>
              <a:rPr lang="es-CO" sz="800" dirty="0"/>
              <a:t>A – Grosor (3”-12”)</a:t>
            </a:r>
          </a:p>
          <a:p>
            <a:r>
              <a:rPr lang="es-CO" sz="800" dirty="0"/>
              <a:t>B – Ancho (6”-24”)</a:t>
            </a:r>
          </a:p>
          <a:p>
            <a:r>
              <a:rPr lang="es-CO" sz="800" dirty="0"/>
              <a:t>C – Longitud (6”-32”)</a:t>
            </a:r>
          </a:p>
          <a:p>
            <a:r>
              <a:rPr lang="es-CO" sz="600" dirty="0"/>
              <a:t>Consúltenos para otras medidas</a:t>
            </a:r>
            <a:endParaRPr lang="es-CO" sz="800" dirty="0"/>
          </a:p>
        </p:txBody>
      </p:sp>
      <p:sp>
        <p:nvSpPr>
          <p:cNvPr id="9" name="TextBox 8">
            <a:extLst>
              <a:ext uri="{FF2B5EF4-FFF2-40B4-BE49-F238E27FC236}">
                <a16:creationId xmlns:a16="http://schemas.microsoft.com/office/drawing/2014/main" id="{70C33DA1-AFDE-9DCB-F385-54E4A44DDBAF}"/>
              </a:ext>
            </a:extLst>
          </p:cNvPr>
          <p:cNvSpPr txBox="1"/>
          <p:nvPr/>
        </p:nvSpPr>
        <p:spPr>
          <a:xfrm>
            <a:off x="1826925" y="6925977"/>
            <a:ext cx="1007762" cy="584775"/>
          </a:xfrm>
          <a:prstGeom prst="rect">
            <a:avLst/>
          </a:prstGeom>
          <a:noFill/>
        </p:spPr>
        <p:txBody>
          <a:bodyPr wrap="square" rtlCol="0">
            <a:spAutoFit/>
          </a:bodyPr>
          <a:lstStyle/>
          <a:p>
            <a:r>
              <a:rPr lang="es-CO" sz="800" dirty="0"/>
              <a:t>Borde de grano</a:t>
            </a:r>
          </a:p>
          <a:p>
            <a:r>
              <a:rPr lang="es-CO" sz="800" dirty="0"/>
              <a:t>Doblado</a:t>
            </a:r>
          </a:p>
          <a:p>
            <a:r>
              <a:rPr lang="es-CO" sz="800" dirty="0"/>
              <a:t>Serpentina</a:t>
            </a:r>
          </a:p>
          <a:p>
            <a:r>
              <a:rPr lang="es-CO" sz="800" dirty="0"/>
              <a:t>Borde redondeado</a:t>
            </a:r>
          </a:p>
        </p:txBody>
      </p:sp>
      <p:sp>
        <p:nvSpPr>
          <p:cNvPr id="10" name="TextBox 9">
            <a:extLst>
              <a:ext uri="{FF2B5EF4-FFF2-40B4-BE49-F238E27FC236}">
                <a16:creationId xmlns:a16="http://schemas.microsoft.com/office/drawing/2014/main" id="{C9E0760F-7B74-1172-5829-3492743E2ACE}"/>
              </a:ext>
            </a:extLst>
          </p:cNvPr>
          <p:cNvSpPr txBox="1"/>
          <p:nvPr/>
        </p:nvSpPr>
        <p:spPr>
          <a:xfrm>
            <a:off x="1828544" y="8208090"/>
            <a:ext cx="1182685" cy="584775"/>
          </a:xfrm>
          <a:prstGeom prst="rect">
            <a:avLst/>
          </a:prstGeom>
          <a:noFill/>
        </p:spPr>
        <p:txBody>
          <a:bodyPr wrap="square" rtlCol="0">
            <a:spAutoFit/>
          </a:bodyPr>
          <a:lstStyle/>
          <a:p>
            <a:r>
              <a:rPr lang="es-CO" sz="800"/>
              <a:t>304SS</a:t>
            </a:r>
            <a:endParaRPr lang="es-CO" sz="800" dirty="0"/>
          </a:p>
          <a:p>
            <a:r>
              <a:rPr lang="es-CO" sz="800" dirty="0" err="1"/>
              <a:t>310SS</a:t>
            </a:r>
            <a:endParaRPr lang="es-CO" sz="800" dirty="0"/>
          </a:p>
          <a:p>
            <a:r>
              <a:rPr lang="es-CO" sz="800" dirty="0"/>
              <a:t>INCONEL</a:t>
            </a:r>
          </a:p>
          <a:p>
            <a:r>
              <a:rPr lang="es-CO" sz="800" dirty="0"/>
              <a:t>Otros bajo petición</a:t>
            </a:r>
          </a:p>
        </p:txBody>
      </p:sp>
      <p:sp>
        <p:nvSpPr>
          <p:cNvPr id="3" name="TextBox 2">
            <a:extLst>
              <a:ext uri="{FF2B5EF4-FFF2-40B4-BE49-F238E27FC236}">
                <a16:creationId xmlns:a16="http://schemas.microsoft.com/office/drawing/2014/main" id="{DA925332-88E0-887C-D305-E58642605203}"/>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pic>
        <p:nvPicPr>
          <p:cNvPr id="5" name="Picture 4">
            <a:extLst>
              <a:ext uri="{FF2B5EF4-FFF2-40B4-BE49-F238E27FC236}">
                <a16:creationId xmlns:a16="http://schemas.microsoft.com/office/drawing/2014/main" id="{64B02AC7-E3AD-4AD6-0796-3093A7A41306}"/>
              </a:ext>
            </a:extLst>
          </p:cNvPr>
          <p:cNvPicPr>
            <a:picLocks noChangeAspect="1"/>
          </p:cNvPicPr>
          <p:nvPr/>
        </p:nvPicPr>
        <p:blipFill>
          <a:blip r:embed="rId3"/>
          <a:stretch>
            <a:fillRect/>
          </a:stretch>
        </p:blipFill>
        <p:spPr>
          <a:xfrm>
            <a:off x="4075112" y="1195908"/>
            <a:ext cx="3409951" cy="1917480"/>
          </a:xfrm>
          <a:prstGeom prst="rect">
            <a:avLst/>
          </a:prstGeom>
        </p:spPr>
      </p:pic>
      <p:sp>
        <p:nvSpPr>
          <p:cNvPr id="12" name="Text Placeholder 15">
            <a:extLst>
              <a:ext uri="{FF2B5EF4-FFF2-40B4-BE49-F238E27FC236}">
                <a16:creationId xmlns:a16="http://schemas.microsoft.com/office/drawing/2014/main" id="{618A58CA-8821-5BA4-BE48-4D4019758248}"/>
              </a:ext>
            </a:extLst>
          </p:cNvPr>
          <p:cNvSpPr txBox="1">
            <a:spLocks/>
          </p:cNvSpPr>
          <p:nvPr/>
        </p:nvSpPr>
        <p:spPr>
          <a:xfrm>
            <a:off x="1915444" y="6739289"/>
            <a:ext cx="1413384" cy="318601"/>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s-CO" sz="1000" b="1" dirty="0">
                <a:solidFill>
                  <a:srgbClr val="00B0F0"/>
                </a:solidFill>
              </a:rPr>
              <a:t>ESTILO</a:t>
            </a:r>
          </a:p>
        </p:txBody>
      </p:sp>
      <p:sp>
        <p:nvSpPr>
          <p:cNvPr id="13" name="Text Placeholder 15">
            <a:extLst>
              <a:ext uri="{FF2B5EF4-FFF2-40B4-BE49-F238E27FC236}">
                <a16:creationId xmlns:a16="http://schemas.microsoft.com/office/drawing/2014/main" id="{C5D0FE43-0517-10B4-AAFD-B09EBD3F20B9}"/>
              </a:ext>
            </a:extLst>
          </p:cNvPr>
          <p:cNvSpPr txBox="1">
            <a:spLocks/>
          </p:cNvSpPr>
          <p:nvPr/>
        </p:nvSpPr>
        <p:spPr>
          <a:xfrm>
            <a:off x="1907192" y="8032381"/>
            <a:ext cx="1413384" cy="318601"/>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1000" b="1" dirty="0">
                <a:solidFill>
                  <a:srgbClr val="00B0F0"/>
                </a:solidFill>
              </a:rPr>
              <a:t>GRADOS DE HARDWARE</a:t>
            </a:r>
            <a:endParaRPr lang="en-CA" sz="1000" b="1" dirty="0">
              <a:solidFill>
                <a:srgbClr val="00B0F0"/>
              </a:solidFill>
            </a:endParaRPr>
          </a:p>
        </p:txBody>
      </p:sp>
      <p:sp>
        <p:nvSpPr>
          <p:cNvPr id="17" name="Text Placeholder 15">
            <a:extLst>
              <a:ext uri="{FF2B5EF4-FFF2-40B4-BE49-F238E27FC236}">
                <a16:creationId xmlns:a16="http://schemas.microsoft.com/office/drawing/2014/main" id="{6C8D0E12-0C9B-2D48-6810-EBA022B81560}"/>
              </a:ext>
            </a:extLst>
          </p:cNvPr>
          <p:cNvSpPr txBox="1">
            <a:spLocks/>
          </p:cNvSpPr>
          <p:nvPr/>
        </p:nvSpPr>
        <p:spPr>
          <a:xfrm>
            <a:off x="1905195" y="7425195"/>
            <a:ext cx="1413384" cy="318601"/>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s-CO" sz="1000" b="1" dirty="0">
                <a:solidFill>
                  <a:srgbClr val="00B0F0"/>
                </a:solidFill>
              </a:rPr>
              <a:t>MÉTODO DE FIJACIÓN</a:t>
            </a:r>
          </a:p>
        </p:txBody>
      </p:sp>
      <p:sp>
        <p:nvSpPr>
          <p:cNvPr id="18" name="TextBox 17">
            <a:extLst>
              <a:ext uri="{FF2B5EF4-FFF2-40B4-BE49-F238E27FC236}">
                <a16:creationId xmlns:a16="http://schemas.microsoft.com/office/drawing/2014/main" id="{5212028C-C71F-2D69-6721-151E82B26238}"/>
              </a:ext>
            </a:extLst>
          </p:cNvPr>
          <p:cNvSpPr txBox="1"/>
          <p:nvPr/>
        </p:nvSpPr>
        <p:spPr>
          <a:xfrm>
            <a:off x="1818717" y="7596310"/>
            <a:ext cx="2031940" cy="461665"/>
          </a:xfrm>
          <a:prstGeom prst="rect">
            <a:avLst/>
          </a:prstGeom>
          <a:noFill/>
        </p:spPr>
        <p:txBody>
          <a:bodyPr wrap="square" rtlCol="0">
            <a:spAutoFit/>
          </a:bodyPr>
          <a:lstStyle/>
          <a:p>
            <a:r>
              <a:rPr lang="es-CO" sz="800" dirty="0"/>
              <a:t>Perno </a:t>
            </a:r>
            <a:r>
              <a:rPr lang="es-CO" sz="800" dirty="0" err="1"/>
              <a:t>pre-soldado</a:t>
            </a:r>
            <a:endParaRPr lang="es-CO" sz="800" dirty="0"/>
          </a:p>
          <a:p>
            <a:r>
              <a:rPr lang="es-CO" sz="800" dirty="0"/>
              <a:t>Soldadura rápida</a:t>
            </a:r>
          </a:p>
          <a:p>
            <a:r>
              <a:rPr lang="es-CO" sz="800" dirty="0"/>
              <a:t>Sin hardware (anclajes en H o púas)</a:t>
            </a:r>
          </a:p>
        </p:txBody>
      </p:sp>
      <p:sp>
        <p:nvSpPr>
          <p:cNvPr id="19" name="TextBox 32">
            <a:extLst>
              <a:ext uri="{FF2B5EF4-FFF2-40B4-BE49-F238E27FC236}">
                <a16:creationId xmlns:a16="http://schemas.microsoft.com/office/drawing/2014/main" id="{E6A8FA26-83D2-4359-9752-EE05CD58F14C}"/>
              </a:ext>
            </a:extLst>
          </p:cNvPr>
          <p:cNvSpPr txBox="1"/>
          <p:nvPr/>
        </p:nvSpPr>
        <p:spPr>
          <a:xfrm>
            <a:off x="292798" y="8862040"/>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450°F/232°C.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1390</TotalTime>
  <Words>648</Words>
  <Application>Microsoft Office PowerPoint</Application>
  <PresentationFormat>Custom</PresentationFormat>
  <Paragraphs>121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 Narrow</vt:lpstr>
      <vt:lpstr>Franklin Gothic</vt:lpstr>
      <vt:lpstr>Franklin Gothic Book</vt:lpstr>
      <vt:lpstr>Franklin Gothic Medium</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FC-MODULES FRENCH</dc:title>
  <dc:creator>paul@pkobrien.com</dc:creator>
  <cp:keywords>FIBRECAST, MODULES, BLANKETS</cp:keywords>
  <cp:lastModifiedBy>Angie Torres Cardenas</cp:lastModifiedBy>
  <cp:revision>101</cp:revision>
  <cp:lastPrinted>2023-03-24T15:36:37Z</cp:lastPrinted>
  <dcterms:created xsi:type="dcterms:W3CDTF">2021-04-06T14:57:59Z</dcterms:created>
  <dcterms:modified xsi:type="dcterms:W3CDTF">2024-02-08T20:48:42Z</dcterms:modified>
  <cp:category>TECHNICAL DATA SHEET</cp:category>
</cp:coreProperties>
</file>