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81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50" d="100"/>
          <a:sy n="150" d="100"/>
        </p:scale>
        <p:origin x="1428" y="1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85750" y="1509181"/>
            <a:ext cx="3409950" cy="2542523"/>
          </a:xfrm>
        </p:spPr>
        <p:txBody>
          <a:bodyPr/>
          <a:lstStyle/>
          <a:p>
            <a:pPr algn="just"/>
            <a:r>
              <a:rPr lang="es-CO" dirty="0">
                <a:latin typeface="Franklin Gothic Book" panose="020B0503020102020204" pitchFamily="34" charset="0"/>
              </a:rPr>
              <a:t>Las </a:t>
            </a:r>
            <a:r>
              <a:rPr lang="es-CO" b="1" dirty="0">
                <a:latin typeface="Franklin Gothic Book" panose="020B0503020102020204" pitchFamily="34" charset="0"/>
              </a:rPr>
              <a:t>FC-Placas </a:t>
            </a:r>
            <a:r>
              <a:rPr lang="es-CO" b="1" dirty="0" err="1">
                <a:latin typeface="Franklin Gothic Book" panose="020B0503020102020204" pitchFamily="34" charset="0"/>
              </a:rPr>
              <a:t>HT</a:t>
            </a:r>
            <a:r>
              <a:rPr lang="es-CO" b="1" dirty="0">
                <a:latin typeface="Franklin Gothic Book" panose="020B0503020102020204" pitchFamily="34" charset="0"/>
              </a:rPr>
              <a:t> </a:t>
            </a:r>
            <a:r>
              <a:rPr lang="es-CO" dirty="0">
                <a:latin typeface="Franklin Gothic Book" panose="020B0503020102020204" pitchFamily="34" charset="0"/>
              </a:rPr>
              <a:t>se fabrican mediante un proceso de conformado al vacío en húmedo con una mezcla de fibras a granel y aglutinantes de silicato de aluminio y circonio, diseñadas para un uso de hasta </a:t>
            </a:r>
            <a:r>
              <a:rPr lang="es-CO" dirty="0" err="1">
                <a:latin typeface="Franklin Gothic Book" panose="020B0503020102020204" pitchFamily="34" charset="0"/>
              </a:rPr>
              <a:t>2600°F</a:t>
            </a:r>
            <a:r>
              <a:rPr lang="es-CO" dirty="0">
                <a:latin typeface="Franklin Gothic Book" panose="020B0503020102020204" pitchFamily="34" charset="0"/>
              </a:rPr>
              <a:t> (</a:t>
            </a:r>
            <a:r>
              <a:rPr lang="es-CO" dirty="0" err="1">
                <a:latin typeface="Franklin Gothic Book" panose="020B0503020102020204" pitchFamily="34" charset="0"/>
              </a:rPr>
              <a:t>1427°C</a:t>
            </a:r>
            <a:r>
              <a:rPr lang="es-CO" dirty="0">
                <a:latin typeface="Franklin Gothic Book" panose="020B0503020102020204" pitchFamily="34" charset="0"/>
              </a:rPr>
              <a:t>). </a:t>
            </a:r>
          </a:p>
          <a:p>
            <a:pPr algn="just"/>
            <a:r>
              <a:rPr lang="es-CO" dirty="0">
                <a:latin typeface="Franklin Gothic Book" panose="020B0503020102020204" pitchFamily="34" charset="0"/>
              </a:rPr>
              <a:t>Las </a:t>
            </a:r>
            <a:r>
              <a:rPr lang="es-CO" b="1" dirty="0">
                <a:latin typeface="Franklin Gothic Book" panose="020B0503020102020204" pitchFamily="34" charset="0"/>
              </a:rPr>
              <a:t>FC-Placas</a:t>
            </a:r>
            <a:r>
              <a:rPr lang="es-CO" dirty="0">
                <a:latin typeface="Franklin Gothic Book" panose="020B0503020102020204" pitchFamily="34" charset="0"/>
              </a:rPr>
              <a:t> son relativamente livianas, autoportantes y fáciles de mecanizar y cortar. Todas son cepilladas suavemente por ambos lados con bordes mecanizados. </a:t>
            </a:r>
            <a:r>
              <a:rPr lang="es-CO" b="1" dirty="0">
                <a:latin typeface="Franklin Gothic Book" panose="020B0503020102020204" pitchFamily="34" charset="0"/>
              </a:rPr>
              <a:t>FibreCast</a:t>
            </a:r>
            <a:r>
              <a:rPr lang="es-CO" dirty="0">
                <a:latin typeface="Franklin Gothic Book" panose="020B0503020102020204" pitchFamily="34" charset="0"/>
              </a:rPr>
              <a:t> puede personalizar fácilmente estas placas con agujeros, ranuras o cortes con nuestro equipo de </a:t>
            </a:r>
            <a:r>
              <a:rPr lang="es-CO" dirty="0" err="1">
                <a:latin typeface="Franklin Gothic Book" panose="020B0503020102020204" pitchFamily="34" charset="0"/>
              </a:rPr>
              <a:t>CNC</a:t>
            </a:r>
            <a:r>
              <a:rPr lang="es-CO" dirty="0">
                <a:latin typeface="Franklin Gothic Book" panose="020B0503020102020204" pitchFamily="34" charset="0"/>
              </a:rPr>
              <a:t> o </a:t>
            </a:r>
            <a:r>
              <a:rPr lang="es-CO" dirty="0" err="1">
                <a:latin typeface="Franklin Gothic Book" panose="020B0503020102020204" pitchFamily="34" charset="0"/>
              </a:rPr>
              <a:t>WaterJet</a:t>
            </a:r>
            <a:r>
              <a:rPr lang="es-CO" dirty="0">
                <a:latin typeface="Franklin Gothic Book" panose="020B0503020102020204" pitchFamily="34" charset="0"/>
              </a:rPr>
              <a:t>.</a:t>
            </a:r>
          </a:p>
          <a:p>
            <a:pPr algn="just"/>
            <a:r>
              <a:rPr lang="es-CO" dirty="0">
                <a:latin typeface="Franklin Gothic Book" panose="020B0503020102020204" pitchFamily="34" charset="0"/>
              </a:rPr>
              <a:t>Las </a:t>
            </a:r>
            <a:r>
              <a:rPr lang="es-CO" b="1" dirty="0">
                <a:latin typeface="Franklin Gothic Book" panose="020B0503020102020204" pitchFamily="34" charset="0"/>
              </a:rPr>
              <a:t>FC-Piezas </a:t>
            </a:r>
            <a:r>
              <a:rPr lang="es-CO" dirty="0">
                <a:latin typeface="Franklin Gothic Book" panose="020B0503020102020204" pitchFamily="34" charset="0"/>
              </a:rPr>
              <a:t>usan</a:t>
            </a:r>
            <a:r>
              <a:rPr lang="es-CO" b="1" dirty="0">
                <a:latin typeface="Franklin Gothic Book" panose="020B0503020102020204" pitchFamily="34" charset="0"/>
              </a:rPr>
              <a:t> </a:t>
            </a:r>
            <a:r>
              <a:rPr lang="es-CO" dirty="0">
                <a:latin typeface="Franklin Gothic Book" panose="020B0503020102020204" pitchFamily="34" charset="0"/>
              </a:rPr>
              <a:t>los mismos procesos de fabricación que las placas, pero usando herramientas especializadas. Las capacidades internas de fabricación de moldes e impresión </a:t>
            </a:r>
            <a:r>
              <a:rPr lang="es-CO" dirty="0" err="1">
                <a:latin typeface="Franklin Gothic Book" panose="020B0503020102020204" pitchFamily="34" charset="0"/>
              </a:rPr>
              <a:t>3D</a:t>
            </a:r>
            <a:r>
              <a:rPr lang="es-CO" dirty="0">
                <a:latin typeface="Franklin Gothic Book" panose="020B0503020102020204" pitchFamily="34" charset="0"/>
              </a:rPr>
              <a:t> de </a:t>
            </a:r>
            <a:r>
              <a:rPr lang="es-CO" b="1" dirty="0">
                <a:latin typeface="Franklin Gothic Book" panose="020B0503020102020204" pitchFamily="34" charset="0"/>
              </a:rPr>
              <a:t>FibreCast</a:t>
            </a:r>
            <a:r>
              <a:rPr lang="es-CO" dirty="0">
                <a:latin typeface="Franklin Gothic Book" panose="020B0503020102020204" pitchFamily="34" charset="0"/>
              </a:rPr>
              <a:t> pueden crear fácilmente piezas personalizadas según las especificaciones del cliente, desde cámaras de combustión hasta marcos de puerta de calefactores y bloques de mirilla.</a:t>
            </a: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p:txBody>
          <a:bodyPr/>
          <a:lstStyle/>
          <a:p>
            <a:r>
              <a:rPr lang="es-CO" sz="2000" dirty="0">
                <a:solidFill>
                  <a:srgbClr val="000000"/>
                </a:solidFill>
                <a:latin typeface="Franklin Gothic Book" panose="020B0503020102020204" pitchFamily="34" charset="0"/>
              </a:rPr>
              <a:t>FC-PLACAS Y PIEZAS </a:t>
            </a:r>
            <a:r>
              <a:rPr lang="es-CO" sz="2000" dirty="0" err="1">
                <a:solidFill>
                  <a:srgbClr val="000000"/>
                </a:solidFill>
                <a:latin typeface="Franklin Gothic Book" panose="020B0503020102020204" pitchFamily="34" charset="0"/>
              </a:rPr>
              <a:t>HT</a:t>
            </a:r>
            <a:br>
              <a:rPr lang="es-CO" dirty="0">
                <a:solidFill>
                  <a:srgbClr val="000000"/>
                </a:solidFill>
              </a:rPr>
            </a:br>
            <a:r>
              <a:rPr lang="es-CO" sz="1800" b="1" dirty="0">
                <a:solidFill>
                  <a:srgbClr val="00B0F0"/>
                </a:solidFill>
                <a:latin typeface="Franklin Gothic Book" panose="020B0503020102020204" pitchFamily="34" charset="0"/>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315522" y="4111264"/>
            <a:ext cx="7200893" cy="322920"/>
          </a:xfrm>
        </p:spPr>
        <p:txBody>
          <a:bodyPr/>
          <a:lstStyle/>
          <a:p>
            <a:r>
              <a:rPr lang="es-CO" sz="1600" b="1" dirty="0">
                <a:solidFill>
                  <a:srgbClr val="00B0F0"/>
                </a:solidFill>
                <a:latin typeface="Franklin Gothic Book" panose="020B0503020102020204" pitchFamily="34" charset="0"/>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0" y="1126701"/>
            <a:ext cx="3312000" cy="460800"/>
          </a:xfrm>
        </p:spPr>
        <p:txBody>
          <a:bodyPr/>
          <a:lstStyle/>
          <a:p>
            <a:r>
              <a:rPr lang="es-CO" sz="1800" b="1" dirty="0">
                <a:solidFill>
                  <a:srgbClr val="00B0F0"/>
                </a:solidFill>
                <a:latin typeface="Franklin Gothic Book" panose="020B0503020102020204" pitchFamily="34" charset="0"/>
              </a:rPr>
              <a:t>FC-PLACAS Y PIEZAS </a:t>
            </a:r>
            <a:r>
              <a:rPr lang="es-CO" sz="1800" b="1" dirty="0" err="1">
                <a:solidFill>
                  <a:srgbClr val="00B0F0"/>
                </a:solidFill>
                <a:latin typeface="Franklin Gothic Book" panose="020B0503020102020204" pitchFamily="34" charset="0"/>
              </a:rPr>
              <a:t>HT</a:t>
            </a:r>
            <a:endParaRPr lang="es-CO" sz="1800" b="1" dirty="0">
              <a:solidFill>
                <a:srgbClr val="00B0F0"/>
              </a:solidFill>
              <a:latin typeface="Franklin Gothic Book" panose="020B0503020102020204" pitchFamily="34" charset="0"/>
            </a:endParaRP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1747310344"/>
              </p:ext>
            </p:extLst>
          </p:nvPr>
        </p:nvGraphicFramePr>
        <p:xfrm>
          <a:off x="309174" y="4468234"/>
          <a:ext cx="7200895" cy="2945040"/>
        </p:xfrm>
        <a:graphic>
          <a:graphicData uri="http://schemas.openxmlformats.org/drawingml/2006/table">
            <a:tbl>
              <a:tblPr firstRow="1" bandRow="1">
                <a:tableStyleId>{9D7B26C5-4107-4FEC-AEDC-1716B250A1EF}</a:tableStyleId>
              </a:tblPr>
              <a:tblGrid>
                <a:gridCol w="1891591">
                  <a:extLst>
                    <a:ext uri="{9D8B030D-6E8A-4147-A177-3AD203B41FA5}">
                      <a16:colId xmlns:a16="http://schemas.microsoft.com/office/drawing/2014/main" val="3647290184"/>
                    </a:ext>
                  </a:extLst>
                </a:gridCol>
                <a:gridCol w="884884">
                  <a:extLst>
                    <a:ext uri="{9D8B030D-6E8A-4147-A177-3AD203B41FA5}">
                      <a16:colId xmlns:a16="http://schemas.microsoft.com/office/drawing/2014/main" val="2804471609"/>
                    </a:ext>
                  </a:extLst>
                </a:gridCol>
                <a:gridCol w="884884">
                  <a:extLst>
                    <a:ext uri="{9D8B030D-6E8A-4147-A177-3AD203B41FA5}">
                      <a16:colId xmlns:a16="http://schemas.microsoft.com/office/drawing/2014/main" val="2648636258"/>
                    </a:ext>
                  </a:extLst>
                </a:gridCol>
                <a:gridCol w="884884">
                  <a:extLst>
                    <a:ext uri="{9D8B030D-6E8A-4147-A177-3AD203B41FA5}">
                      <a16:colId xmlns:a16="http://schemas.microsoft.com/office/drawing/2014/main" val="622920296"/>
                    </a:ext>
                  </a:extLst>
                </a:gridCol>
                <a:gridCol w="884884">
                  <a:extLst>
                    <a:ext uri="{9D8B030D-6E8A-4147-A177-3AD203B41FA5}">
                      <a16:colId xmlns:a16="http://schemas.microsoft.com/office/drawing/2014/main" val="3796486099"/>
                    </a:ext>
                  </a:extLst>
                </a:gridCol>
                <a:gridCol w="884884">
                  <a:extLst>
                    <a:ext uri="{9D8B030D-6E8A-4147-A177-3AD203B41FA5}">
                      <a16:colId xmlns:a16="http://schemas.microsoft.com/office/drawing/2014/main" val="836946954"/>
                    </a:ext>
                  </a:extLst>
                </a:gridCol>
                <a:gridCol w="884884">
                  <a:extLst>
                    <a:ext uri="{9D8B030D-6E8A-4147-A177-3AD203B41FA5}">
                      <a16:colId xmlns:a16="http://schemas.microsoft.com/office/drawing/2014/main" val="3132804758"/>
                    </a:ext>
                  </a:extLst>
                </a:gridCol>
              </a:tblGrid>
              <a:tr h="252440">
                <a:tc>
                  <a:txBody>
                    <a:bodyPr/>
                    <a:lstStyle/>
                    <a:p>
                      <a:pPr algn="ctr"/>
                      <a:endParaRPr lang="es-CO" sz="1200" noProof="0" dirty="0">
                        <a:latin typeface="+mj-lt"/>
                      </a:endParaRPr>
                    </a:p>
                  </a:txBody>
                  <a:tcPr anchor="b"/>
                </a:tc>
                <a:tc gridSpan="2">
                  <a:txBody>
                    <a:bodyPr/>
                    <a:lstStyle/>
                    <a:p>
                      <a:pPr algn="ctr"/>
                      <a:r>
                        <a:rPr lang="es-CO" sz="1000" noProof="0" dirty="0">
                          <a:latin typeface="+mj-lt"/>
                        </a:rPr>
                        <a:t>FC-2600-</a:t>
                      </a:r>
                      <a:r>
                        <a:rPr lang="es-CO" sz="1000" noProof="0" dirty="0" err="1">
                          <a:latin typeface="+mj-lt"/>
                        </a:rPr>
                        <a:t>HT</a:t>
                      </a:r>
                      <a:endParaRPr lang="es-CO" sz="1000" noProof="0" dirty="0">
                        <a:latin typeface="+mj-lt"/>
                      </a:endParaRPr>
                    </a:p>
                  </a:txBody>
                  <a:tcPr marL="0" marR="0" anchor="b">
                    <a:solidFill>
                      <a:schemeClr val="tx2">
                        <a:lumMod val="20000"/>
                        <a:lumOff val="80000"/>
                      </a:schemeClr>
                    </a:solidFill>
                  </a:tcPr>
                </a:tc>
                <a:tc hMerge="1">
                  <a:txBody>
                    <a:bodyPr/>
                    <a:lstStyle/>
                    <a:p>
                      <a:endParaRPr lang="en-CA"/>
                    </a:p>
                  </a:txBody>
                  <a:tcPr/>
                </a:tc>
                <a:tc gridSpan="2">
                  <a:txBody>
                    <a:bodyPr/>
                    <a:lstStyle/>
                    <a:p>
                      <a:pPr algn="ctr"/>
                      <a:r>
                        <a:rPr lang="es-CO" sz="1000" noProof="0" dirty="0">
                          <a:latin typeface="+mj-lt"/>
                        </a:rPr>
                        <a:t>FC-2800-HD</a:t>
                      </a:r>
                    </a:p>
                  </a:txBody>
                  <a:tcPr marL="0" marR="0" anchor="b"/>
                </a:tc>
                <a:tc hMerge="1">
                  <a:txBody>
                    <a:bodyPr/>
                    <a:lstStyle/>
                    <a:p>
                      <a:endParaRPr lang="en-CA"/>
                    </a:p>
                  </a:txBody>
                  <a:tcPr/>
                </a:tc>
                <a:tc gridSpan="2">
                  <a:txBody>
                    <a:bodyPr/>
                    <a:lstStyle/>
                    <a:p>
                      <a:pPr algn="ctr"/>
                      <a:r>
                        <a:rPr lang="es-CO" sz="1000" noProof="0" dirty="0">
                          <a:latin typeface="+mj-lt"/>
                        </a:rPr>
                        <a:t>FC-3000</a:t>
                      </a:r>
                    </a:p>
                  </a:txBody>
                  <a:tcPr marL="0" marR="0" anchor="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532514866"/>
                  </a:ext>
                </a:extLst>
              </a:tr>
              <a:tr h="178453">
                <a:tc>
                  <a:txBody>
                    <a:bodyPr/>
                    <a:lstStyle/>
                    <a:p>
                      <a:r>
                        <a:rPr lang="es-CO" sz="800" noProof="0" dirty="0"/>
                        <a:t>Color</a:t>
                      </a:r>
                    </a:p>
                  </a:txBody>
                  <a:tcPr marL="0" marR="0" marT="0" marB="0" anchor="ctr">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373966592"/>
                  </a:ext>
                </a:extLst>
              </a:tr>
              <a:tr h="178453">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Grado de Temperatura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 </a:t>
                      </a:r>
                      <a:r>
                        <a:rPr lang="es-CO" sz="800" noProof="0" dirty="0" err="1"/>
                        <a:t>2600°F</a:t>
                      </a:r>
                      <a:r>
                        <a:rPr lang="es-CO" sz="800" noProof="0" dirty="0"/>
                        <a:t> (</a:t>
                      </a:r>
                      <a:r>
                        <a:rPr lang="es-CO" sz="800" noProof="0" dirty="0" err="1"/>
                        <a:t>1427°C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2800°F</a:t>
                      </a:r>
                      <a:r>
                        <a:rPr lang="es-CO" sz="800" noProof="0" dirty="0"/>
                        <a:t> (</a:t>
                      </a:r>
                      <a:r>
                        <a:rPr lang="es-CO" sz="800" noProof="0" dirty="0" err="1"/>
                        <a:t>1538°C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s-CO" sz="800" noProof="0" dirty="0" err="1"/>
                        <a:t>3000°F</a:t>
                      </a:r>
                      <a:r>
                        <a:rPr lang="es-CO" sz="800" noProof="0" dirty="0"/>
                        <a:t> (</a:t>
                      </a:r>
                      <a:r>
                        <a:rPr lang="es-CO" sz="800" noProof="0" dirty="0" err="1"/>
                        <a:t>1649°C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331888447"/>
                  </a:ext>
                </a:extLst>
              </a:tr>
              <a:tr h="179138">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Temperatura de funcionamiento recomendada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err="1"/>
                        <a:t>2450°F</a:t>
                      </a:r>
                      <a:r>
                        <a:rPr lang="es-CO" sz="800" noProof="0" dirty="0"/>
                        <a:t> (</a:t>
                      </a:r>
                      <a:r>
                        <a:rPr lang="es-CO" sz="800" noProof="0" dirty="0" err="1"/>
                        <a:t>1343°C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2600°F</a:t>
                      </a:r>
                      <a:r>
                        <a:rPr lang="es-CO" sz="800" noProof="0" dirty="0"/>
                        <a:t> (</a:t>
                      </a:r>
                      <a:r>
                        <a:rPr lang="es-CO" sz="800" noProof="0" dirty="0" err="1"/>
                        <a:t>1427°C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s-CO" sz="800" noProof="0" dirty="0" err="1"/>
                        <a:t>2700°F</a:t>
                      </a:r>
                      <a:r>
                        <a:rPr lang="es-CO" sz="800" noProof="0" dirty="0"/>
                        <a:t> (</a:t>
                      </a:r>
                      <a:r>
                        <a:rPr lang="es-CO" sz="800" noProof="0" dirty="0" err="1"/>
                        <a:t>1482°C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996237394"/>
                  </a:ext>
                </a:extLst>
              </a:tr>
              <a:tr h="178453">
                <a:tc>
                  <a:txBody>
                    <a:bodyPr/>
                    <a:lstStyle/>
                    <a:p>
                      <a:r>
                        <a:rPr lang="es-CO" sz="800" noProof="0" dirty="0"/>
                        <a:t>Punto de fusión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3200°F</a:t>
                      </a:r>
                      <a:r>
                        <a:rPr lang="es-CO" sz="800" noProof="0" dirty="0"/>
                        <a:t> (</a:t>
                      </a:r>
                      <a:r>
                        <a:rPr lang="es-CO" sz="800" noProof="0" dirty="0" err="1"/>
                        <a:t>1760°C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3200°F</a:t>
                      </a:r>
                      <a:r>
                        <a:rPr lang="es-CO" sz="800" noProof="0" dirty="0"/>
                        <a:t> (</a:t>
                      </a:r>
                      <a:r>
                        <a:rPr lang="es-CO" sz="800" noProof="0" dirty="0" err="1"/>
                        <a:t>1760°C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3400°F</a:t>
                      </a:r>
                      <a:r>
                        <a:rPr lang="es-CO" sz="800" noProof="0" dirty="0"/>
                        <a:t> (</a:t>
                      </a:r>
                      <a:r>
                        <a:rPr lang="es-CO" sz="800" noProof="0" dirty="0" err="1"/>
                        <a:t>1871°C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61126558"/>
                  </a:ext>
                </a:extLst>
              </a:tr>
              <a:tr h="178453">
                <a:tc>
                  <a:txBody>
                    <a:bodyPr/>
                    <a:lstStyle/>
                    <a:p>
                      <a:r>
                        <a:rPr lang="es-CO" sz="800" noProof="0" dirty="0"/>
                        <a:t>Densidad, </a:t>
                      </a:r>
                      <a:r>
                        <a:rPr lang="en-CA" sz="800" dirty="0">
                          <a:effectLst/>
                          <a:latin typeface="Franklin Gothic Book" panose="020B0503020102020204" pitchFamily="34" charset="0"/>
                          <a:ea typeface="Aptos" panose="020B0004020202020204" pitchFamily="34" charset="0"/>
                          <a:cs typeface="Arial" panose="020B0604020202020204" pitchFamily="34" charset="0"/>
                        </a:rPr>
                        <a:t>lb/</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 (kg/</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a:t>
                      </a:r>
                      <a:r>
                        <a:rPr lang="en-CA"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12 - 14  (192 - 244)</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20 - 24  (320 - 384)</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s-CO" sz="800" noProof="0" dirty="0"/>
                        <a:t>9 - 12  (144 - 192)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859607001"/>
                  </a:ext>
                </a:extLst>
              </a:tr>
              <a:tr h="224391">
                <a:tc>
                  <a:txBody>
                    <a:bodyPr/>
                    <a:lstStyle/>
                    <a:p>
                      <a:r>
                        <a:rPr lang="es-CO" sz="800" noProof="0" dirty="0"/>
                        <a:t>Módulo de ruptura (</a:t>
                      </a:r>
                      <a:r>
                        <a:rPr lang="es-CO" sz="800" noProof="0" dirty="0" err="1"/>
                        <a:t>MR</a:t>
                      </a:r>
                      <a:r>
                        <a:rPr lang="es-CO" sz="800" noProof="0" dirty="0"/>
                        <a:t>), PSI </a:t>
                      </a:r>
                    </a:p>
                    <a:p>
                      <a:r>
                        <a:rPr lang="es-CO" sz="800" noProof="0" dirty="0"/>
                        <a:t>24 horas a </a:t>
                      </a:r>
                      <a:r>
                        <a:rPr lang="es-CO" sz="800" noProof="0" dirty="0" err="1"/>
                        <a:t>2100°F</a:t>
                      </a:r>
                      <a:r>
                        <a:rPr lang="es-CO" sz="800" noProof="0" dirty="0"/>
                        <a:t> (</a:t>
                      </a:r>
                      <a:r>
                        <a:rPr lang="es-CO" sz="800" noProof="0" dirty="0" err="1"/>
                        <a:t>1149°C</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110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125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tc gridSpan="2">
                  <a:txBody>
                    <a:bodyPr/>
                    <a:lstStyle/>
                    <a:p>
                      <a:pPr algn="ctr"/>
                      <a:r>
                        <a:rPr lang="es-CO" sz="800" noProof="0" dirty="0"/>
                        <a:t>55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723399405"/>
                  </a:ext>
                </a:extLst>
              </a:tr>
              <a:tr h="224391">
                <a:tc>
                  <a:txBody>
                    <a:bodyPr/>
                    <a:lstStyle/>
                    <a:p>
                      <a:r>
                        <a:rPr lang="es-CO" sz="800" b="1" noProof="0" dirty="0">
                          <a:solidFill>
                            <a:srgbClr val="00B0F0"/>
                          </a:solidFill>
                        </a:rPr>
                        <a:t>CONDUCTIVIDAD TÉRMICA</a:t>
                      </a:r>
                    </a:p>
                    <a:p>
                      <a:endParaRPr lang="es-CO" sz="800" b="1" noProof="0" dirty="0">
                        <a:solidFill>
                          <a:srgbClr val="00B0F0"/>
                        </a:solidFill>
                      </a:endParaRPr>
                    </a:p>
                  </a:txBody>
                  <a:tcPr marL="0" marR="0" marT="0" marB="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nSpc>
                          <a:spcPct val="107000"/>
                        </a:lnSpc>
                        <a:spcAft>
                          <a:spcPts val="800"/>
                        </a:spcAft>
                      </a:pPr>
                      <a:r>
                        <a:rPr lang="en-CA" sz="7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700" dirty="0">
                          <a:effectLst/>
                          <a:latin typeface="Franklin Gothic Book" panose="020B0503020102020204" pitchFamily="34" charset="0"/>
                          <a:ea typeface="Aptos" panose="020B0004020202020204" pitchFamily="34" charset="0"/>
                          <a:cs typeface="Arial" panose="020B0604020202020204" pitchFamily="34" charset="0"/>
                        </a:rPr>
                        <a:t> °F(W/</a:t>
                      </a:r>
                      <a:r>
                        <a:rPr lang="en-CA" sz="7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7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05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93269339"/>
                  </a:ext>
                </a:extLst>
              </a:tr>
              <a:tr h="178453">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500°F</a:t>
                      </a:r>
                      <a:r>
                        <a:rPr lang="es-CO" sz="800" noProof="0" dirty="0"/>
                        <a:t>/</a:t>
                      </a:r>
                      <a:r>
                        <a:rPr lang="es-CO" sz="800" noProof="0" dirty="0" err="1"/>
                        <a:t>260°C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0.45 (0.065)</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600°F</a:t>
                      </a:r>
                      <a:r>
                        <a:rPr lang="es-CO" sz="800" noProof="0" dirty="0"/>
                        <a:t>/</a:t>
                      </a:r>
                      <a:r>
                        <a:rPr lang="es-CO" sz="800" noProof="0" dirty="0" err="1"/>
                        <a:t>316°C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0.62 (0.089)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800°F</a:t>
                      </a:r>
                      <a:r>
                        <a:rPr lang="es-CO" sz="800" noProof="0" dirty="0"/>
                        <a:t>/</a:t>
                      </a:r>
                      <a:r>
                        <a:rPr lang="es-CO" sz="800" noProof="0" dirty="0" err="1"/>
                        <a:t>427°C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0.63 (0.091)</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712266015"/>
                  </a:ext>
                </a:extLst>
              </a:tr>
              <a:tr h="178453">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538°C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s-CO" sz="800" noProof="0" dirty="0"/>
                        <a:t>0.67 (0.097)</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538°C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s-CO" sz="800" noProof="0" dirty="0"/>
                        <a:t>0.89 (0.128)</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1300°F</a:t>
                      </a:r>
                      <a:r>
                        <a:rPr lang="es-CO" sz="800" noProof="0" dirty="0"/>
                        <a:t>/</a:t>
                      </a:r>
                      <a:r>
                        <a:rPr lang="es-CO" sz="800" noProof="0" dirty="0" err="1"/>
                        <a:t>705°C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s-CO" sz="800" noProof="0" dirty="0"/>
                        <a:t>0.90 (0.129)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92883123"/>
                  </a:ext>
                </a:extLst>
              </a:tr>
              <a:tr h="178453">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1500°F</a:t>
                      </a:r>
                      <a:r>
                        <a:rPr lang="es-CO" sz="800" noProof="0" dirty="0"/>
                        <a:t>/</a:t>
                      </a:r>
                      <a:r>
                        <a:rPr lang="es-CO" sz="800" noProof="0" dirty="0" err="1"/>
                        <a:t>815°C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1.01 (0.146)</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1400°F</a:t>
                      </a:r>
                      <a:r>
                        <a:rPr lang="es-CO" sz="800" noProof="0" dirty="0"/>
                        <a:t>/</a:t>
                      </a:r>
                      <a:r>
                        <a:rPr lang="es-CO" sz="800" noProof="0" dirty="0" err="1"/>
                        <a:t>760°C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1.32 (0.190)</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1800°F</a:t>
                      </a:r>
                      <a:r>
                        <a:rPr lang="es-CO" sz="800" noProof="0" dirty="0"/>
                        <a:t>/</a:t>
                      </a:r>
                      <a:r>
                        <a:rPr lang="es-CO" sz="800" noProof="0" dirty="0" err="1"/>
                        <a:t>983°C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1.30 (0.187)</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27047555"/>
                  </a:ext>
                </a:extLst>
              </a:tr>
              <a:tr h="178453">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s-CO" sz="800" noProof="0" dirty="0"/>
                    </a:p>
                  </a:txBody>
                  <a:tcPr marL="0" marR="0" marT="0" marB="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2000°F</a:t>
                      </a:r>
                      <a:r>
                        <a:rPr lang="es-CO" sz="800" noProof="0" dirty="0"/>
                        <a:t>/</a:t>
                      </a:r>
                      <a:r>
                        <a:rPr lang="es-CO" sz="800" noProof="0" dirty="0" err="1"/>
                        <a:t>1093°C</a:t>
                      </a:r>
                      <a:endParaRPr lang="es-CO" sz="800" noProof="0" dirty="0"/>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1.49 (0.215)</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1800°F</a:t>
                      </a:r>
                      <a:r>
                        <a:rPr lang="es-CO" sz="800" noProof="0" dirty="0"/>
                        <a:t>/</a:t>
                      </a:r>
                      <a:r>
                        <a:rPr lang="es-CO" sz="800" noProof="0" dirty="0" err="1"/>
                        <a:t>982°C</a:t>
                      </a:r>
                      <a:endParaRPr lang="es-CO" sz="800" noProof="0" dirty="0"/>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2.51 (0.362)</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2300°F</a:t>
                      </a:r>
                      <a:r>
                        <a:rPr lang="es-CO" sz="800" noProof="0" dirty="0"/>
                        <a:t>/</a:t>
                      </a:r>
                      <a:r>
                        <a:rPr lang="es-CO" sz="800" noProof="0" dirty="0" err="1"/>
                        <a:t>1264°C</a:t>
                      </a:r>
                      <a:endParaRPr lang="es-CO" sz="800" noProof="0" dirty="0"/>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2.51 (0.361)</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175011784"/>
                  </a:ext>
                </a:extLst>
              </a:tr>
              <a:tr h="178453">
                <a:tc>
                  <a:txBody>
                    <a:bodyPr/>
                    <a:lstStyle/>
                    <a:p>
                      <a:r>
                        <a:rPr lang="es-CO" sz="800" noProof="0" dirty="0"/>
                        <a:t>Contracción (%) después de 24 horas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err="1"/>
                        <a:t>2450°F</a:t>
                      </a:r>
                      <a:r>
                        <a:rPr lang="es-CO" sz="800" noProof="0" dirty="0"/>
                        <a:t>/</a:t>
                      </a:r>
                      <a:r>
                        <a:rPr lang="es-CO" sz="800" noProof="0" dirty="0" err="1"/>
                        <a:t>1343°C</a:t>
                      </a:r>
                      <a:endParaRPr lang="es-CO" sz="800" noProof="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2450°F</a:t>
                      </a:r>
                      <a:r>
                        <a:rPr lang="es-CO" sz="800" noProof="0" dirty="0"/>
                        <a:t>/</a:t>
                      </a:r>
                      <a:r>
                        <a:rPr lang="es-CO" sz="800" noProof="0" dirty="0" err="1"/>
                        <a:t>1343°C</a:t>
                      </a:r>
                      <a:endParaRPr lang="es-CO" sz="800" noProof="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 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2700°F</a:t>
                      </a:r>
                      <a:r>
                        <a:rPr lang="es-CO" sz="800" noProof="0" dirty="0"/>
                        <a:t>/</a:t>
                      </a:r>
                      <a:r>
                        <a:rPr lang="es-CO" sz="800" noProof="0" dirty="0" err="1"/>
                        <a:t>1482°C</a:t>
                      </a:r>
                      <a:endParaRPr lang="es-CO" sz="800" noProof="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 4%</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72247006"/>
                  </a:ext>
                </a:extLst>
              </a:tr>
              <a:tr h="178453">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0" noProof="0" dirty="0"/>
                        <a:t>Pérdida por ignición</a:t>
                      </a:r>
                    </a:p>
                  </a:txBody>
                  <a:tcPr marL="0" marR="0" marT="0" marB="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4 - 5%</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n-US" sz="800" b="0" dirty="0"/>
                        <a:t>4 - 5%</a:t>
                      </a:r>
                      <a:endParaRPr lang="en-CA" sz="800" b="0" dirty="0"/>
                    </a:p>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4 - 5%</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4 - 6%</a:t>
                      </a:r>
                    </a:p>
                  </a:txBody>
                  <a:tcPr marL="0" marR="0" marT="36000" marB="36000" anchor="ct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791314874"/>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1038799900"/>
              </p:ext>
            </p:extLst>
          </p:nvPr>
        </p:nvGraphicFramePr>
        <p:xfrm>
          <a:off x="315516" y="7534420"/>
          <a:ext cx="7200899" cy="970345"/>
        </p:xfrm>
        <a:graphic>
          <a:graphicData uri="http://schemas.openxmlformats.org/drawingml/2006/table">
            <a:tbl>
              <a:tblPr firstRow="1" bandRow="1">
                <a:tableStyleId>{9D7B26C5-4107-4FEC-AEDC-1716B250A1EF}</a:tableStyleId>
              </a:tblPr>
              <a:tblGrid>
                <a:gridCol w="1900634">
                  <a:extLst>
                    <a:ext uri="{9D8B030D-6E8A-4147-A177-3AD203B41FA5}">
                      <a16:colId xmlns:a16="http://schemas.microsoft.com/office/drawing/2014/main" val="3647290184"/>
                    </a:ext>
                  </a:extLst>
                </a:gridCol>
                <a:gridCol w="1739900">
                  <a:extLst>
                    <a:ext uri="{9D8B030D-6E8A-4147-A177-3AD203B41FA5}">
                      <a16:colId xmlns:a16="http://schemas.microsoft.com/office/drawing/2014/main" val="2804471609"/>
                    </a:ext>
                  </a:extLst>
                </a:gridCol>
                <a:gridCol w="1784350">
                  <a:extLst>
                    <a:ext uri="{9D8B030D-6E8A-4147-A177-3AD203B41FA5}">
                      <a16:colId xmlns:a16="http://schemas.microsoft.com/office/drawing/2014/main" val="622920296"/>
                    </a:ext>
                  </a:extLst>
                </a:gridCol>
                <a:gridCol w="1776015">
                  <a:extLst>
                    <a:ext uri="{9D8B030D-6E8A-4147-A177-3AD203B41FA5}">
                      <a16:colId xmlns:a16="http://schemas.microsoft.com/office/drawing/2014/main" val="836946954"/>
                    </a:ext>
                  </a:extLst>
                </a:gridCol>
              </a:tblGrid>
              <a:tr h="154812">
                <a:tc>
                  <a:txBody>
                    <a:bodyPr/>
                    <a:lstStyle/>
                    <a:p>
                      <a:r>
                        <a:rPr lang="es-CO" sz="800" b="1" kern="1200" noProof="0" dirty="0">
                          <a:solidFill>
                            <a:srgbClr val="00B0F0"/>
                          </a:solidFill>
                          <a:latin typeface="+mn-lt"/>
                          <a:ea typeface="+mn-ea"/>
                          <a:cs typeface="+mn-cs"/>
                        </a:rPr>
                        <a:t>COMPOSICIÓN QUÍMICA </a:t>
                      </a:r>
                    </a:p>
                  </a:txBody>
                  <a:tcPr marL="0" marR="0" marT="0" marB="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 </a:t>
                      </a:r>
                      <a:endParaRPr lang="en-CA" sz="800" dirty="0"/>
                    </a:p>
                  </a:txBody>
                  <a:tcPr marL="0" marR="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331888447"/>
                  </a:ext>
                </a:extLst>
              </a:tr>
              <a:tr h="194665">
                <a:tc>
                  <a:txBody>
                    <a:bodyPr/>
                    <a:lstStyle/>
                    <a:p>
                      <a:r>
                        <a:rPr lang="fr-CA" sz="800" noProof="0" dirty="0"/>
                        <a:t>     Al</a:t>
                      </a:r>
                      <a:r>
                        <a:rPr lang="fr-CA" sz="800" baseline="-25000" noProof="0" dirty="0"/>
                        <a:t>2</a:t>
                      </a:r>
                      <a:r>
                        <a:rPr lang="fr-CA" sz="800" noProof="0" dirty="0"/>
                        <a:t>O</a:t>
                      </a:r>
                      <a:r>
                        <a:rPr lang="fr-CA" sz="800" baseline="-25000" noProof="0" dirty="0"/>
                        <a:t>3</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53%</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68%</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71%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996237394"/>
                  </a:ext>
                </a:extLst>
              </a:tr>
              <a:tr h="154812">
                <a:tc>
                  <a:txBody>
                    <a:bodyPr/>
                    <a:lstStyle/>
                    <a:p>
                      <a:r>
                        <a:rPr lang="fr-CA" sz="800" noProof="0" dirty="0"/>
                        <a:t>     SiO</a:t>
                      </a:r>
                      <a:r>
                        <a:rPr lang="fr-CA" sz="800" baseline="-25000" noProof="0" dirty="0"/>
                        <a:t>3</a:t>
                      </a:r>
                      <a:endParaRPr lang="fr-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46%</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31%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27%</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61126558"/>
                  </a:ext>
                </a:extLst>
              </a:tr>
              <a:tr h="154812">
                <a:tc>
                  <a:txBody>
                    <a:bodyPr/>
                    <a:lstStyle/>
                    <a:p>
                      <a:r>
                        <a:rPr lang="fr-CA" sz="800" noProof="0" dirty="0"/>
                        <a:t>     ZrO</a:t>
                      </a:r>
                      <a:r>
                        <a:rPr lang="fr-CA" sz="800" baseline="-25000" noProof="0" dirty="0"/>
                        <a:t>2</a:t>
                      </a:r>
                      <a:endParaRPr lang="fr-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859607001"/>
                  </a:ext>
                </a:extLst>
              </a:tr>
              <a:tr h="154812">
                <a:tc>
                  <a:txBody>
                    <a:bodyPr/>
                    <a:lstStyle/>
                    <a:p>
                      <a:r>
                        <a:rPr lang="fr-CA" sz="800" noProof="0" dirty="0"/>
                        <a:t>     </a:t>
                      </a:r>
                      <a:r>
                        <a:rPr lang="es-CO" sz="800" noProof="0" dirty="0"/>
                        <a:t> Otros</a:t>
                      </a:r>
                      <a:endParaRPr lang="fr-CA"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&lt; 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US" sz="800" dirty="0"/>
                        <a:t>&lt; 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800" dirty="0"/>
                        <a:t>&lt; 1%</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723399405"/>
                  </a:ext>
                </a:extLst>
              </a:tr>
            </a:tbl>
          </a:graphicData>
        </a:graphic>
      </p:graphicFrame>
      <p:sp>
        <p:nvSpPr>
          <p:cNvPr id="4" name="TextBox 3">
            <a:extLst>
              <a:ext uri="{FF2B5EF4-FFF2-40B4-BE49-F238E27FC236}">
                <a16:creationId xmlns:a16="http://schemas.microsoft.com/office/drawing/2014/main" id="{71E3977E-924C-E78C-3160-7CCCEB61820B}"/>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pic>
        <p:nvPicPr>
          <p:cNvPr id="6" name="Picture 5">
            <a:extLst>
              <a:ext uri="{FF2B5EF4-FFF2-40B4-BE49-F238E27FC236}">
                <a16:creationId xmlns:a16="http://schemas.microsoft.com/office/drawing/2014/main" id="{AC311AA8-A95A-DFEC-EB72-4AF201E3AE47}"/>
              </a:ext>
            </a:extLst>
          </p:cNvPr>
          <p:cNvPicPr>
            <a:picLocks noChangeAspect="1"/>
          </p:cNvPicPr>
          <p:nvPr/>
        </p:nvPicPr>
        <p:blipFill rotWithShape="1">
          <a:blip r:embed="rId2"/>
          <a:srcRect r="50000"/>
          <a:stretch/>
        </p:blipFill>
        <p:spPr>
          <a:xfrm>
            <a:off x="3761025" y="1595594"/>
            <a:ext cx="1873250" cy="2106720"/>
          </a:xfrm>
          <a:prstGeom prst="rect">
            <a:avLst/>
          </a:prstGeom>
        </p:spPr>
      </p:pic>
      <p:pic>
        <p:nvPicPr>
          <p:cNvPr id="10" name="Picture 9" descr="A picture containing indoor, set&#10;&#10;Description automatically generated">
            <a:extLst>
              <a:ext uri="{FF2B5EF4-FFF2-40B4-BE49-F238E27FC236}">
                <a16:creationId xmlns:a16="http://schemas.microsoft.com/office/drawing/2014/main" id="{548DCD46-CC23-97A1-16AD-CD04C170634B}"/>
              </a:ext>
            </a:extLst>
          </p:cNvPr>
          <p:cNvPicPr>
            <a:picLocks noChangeAspect="1"/>
          </p:cNvPicPr>
          <p:nvPr/>
        </p:nvPicPr>
        <p:blipFill rotWithShape="1">
          <a:blip r:embed="rId3"/>
          <a:srcRect l="54120"/>
          <a:stretch/>
        </p:blipFill>
        <p:spPr>
          <a:xfrm>
            <a:off x="5766773" y="1595594"/>
            <a:ext cx="1718865" cy="2106720"/>
          </a:xfrm>
          <a:prstGeom prst="rect">
            <a:avLst/>
          </a:prstGeom>
        </p:spPr>
      </p:pic>
      <p:sp>
        <p:nvSpPr>
          <p:cNvPr id="2" name="TextBox 32">
            <a:extLst>
              <a:ext uri="{FF2B5EF4-FFF2-40B4-BE49-F238E27FC236}">
                <a16:creationId xmlns:a16="http://schemas.microsoft.com/office/drawing/2014/main" id="{E6A8FA26-83D2-4359-9752-EE05CD58F14C}"/>
              </a:ext>
            </a:extLst>
          </p:cNvPr>
          <p:cNvSpPr txBox="1"/>
          <p:nvPr/>
        </p:nvSpPr>
        <p:spPr>
          <a:xfrm>
            <a:off x="309169" y="8696749"/>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450°F/232°C.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1027</TotalTime>
  <Words>713</Words>
  <Application>Microsoft Office PowerPoint</Application>
  <PresentationFormat>Custom</PresentationFormat>
  <Paragraphs>98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FC-HT BOARDS &amp; SHAPES</dc:title>
  <dc:creator>paul@pkobrien.com</dc:creator>
  <cp:keywords>FIBRECAST, HT, BOARDS, SHAPES, 2600, 2800, 3000</cp:keywords>
  <cp:lastModifiedBy>Angie Torres Cardenas</cp:lastModifiedBy>
  <cp:revision>90</cp:revision>
  <cp:lastPrinted>2023-03-06T14:53:57Z</cp:lastPrinted>
  <dcterms:created xsi:type="dcterms:W3CDTF">2021-04-06T14:57:59Z</dcterms:created>
  <dcterms:modified xsi:type="dcterms:W3CDTF">2024-02-08T20:40:17Z</dcterms:modified>
  <cp:category>TECHNICAL DATA SHEET</cp:category>
</cp:coreProperties>
</file>