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20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A97A7D0-D6BF-5B82-1CE7-9D6D568E9000}"/>
              </a:ext>
            </a:extLst>
          </p:cNvPr>
          <p:cNvPicPr>
            <a:picLocks noChangeAspect="1"/>
          </p:cNvPicPr>
          <p:nvPr/>
        </p:nvPicPr>
        <p:blipFill>
          <a:blip r:embed="rId2"/>
          <a:stretch>
            <a:fillRect/>
          </a:stretch>
        </p:blipFill>
        <p:spPr>
          <a:xfrm>
            <a:off x="4060808" y="1281171"/>
            <a:ext cx="3711592" cy="2328030"/>
          </a:xfrm>
          <a:prstGeom prst="rect">
            <a:avLst/>
          </a:prstGeom>
        </p:spPr>
      </p:pic>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85753" y="1407420"/>
            <a:ext cx="4965697" cy="1997580"/>
          </a:xfrm>
        </p:spPr>
        <p:txBody>
          <a:bodyPr/>
          <a:lstStyle/>
          <a:p>
            <a:pPr algn="just"/>
            <a:r>
              <a:rPr lang="es-CO" b="1" dirty="0">
                <a:latin typeface="Franklin Gothic Book" panose="020B0503020102020204" pitchFamily="34" charset="0"/>
              </a:rPr>
              <a:t>Las mantas FibreCast </a:t>
            </a:r>
            <a:r>
              <a:rPr lang="es-CO" dirty="0">
                <a:latin typeface="Franklin Gothic Book" panose="020B0503020102020204" pitchFamily="34" charset="0"/>
              </a:rPr>
              <a:t>son de alta temperatura y bajo contenido de “</a:t>
            </a:r>
            <a:r>
              <a:rPr lang="es-CO" dirty="0" err="1">
                <a:latin typeface="Franklin Gothic Book" panose="020B0503020102020204" pitchFamily="34" charset="0"/>
              </a:rPr>
              <a:t>shot</a:t>
            </a:r>
            <a:r>
              <a:rPr lang="es-CO" dirty="0">
                <a:latin typeface="Franklin Gothic Book" panose="020B0503020102020204" pitchFamily="34" charset="0"/>
              </a:rPr>
              <a:t>” (partículas no fibrosas), son fabricadas utilizando una tecnología de hilado única que da como resultado propiedades térmicas y mecánicas superiores. </a:t>
            </a:r>
          </a:p>
          <a:p>
            <a:pPr algn="just"/>
            <a:r>
              <a:rPr lang="es-CO" dirty="0">
                <a:latin typeface="Franklin Gothic Book" panose="020B0503020102020204" pitchFamily="34" charset="0"/>
              </a:rPr>
              <a:t>La fibra de </a:t>
            </a:r>
            <a:r>
              <a:rPr lang="es-CO" dirty="0" err="1">
                <a:latin typeface="Franklin Gothic Book" panose="020B0503020102020204" pitchFamily="34" charset="0"/>
              </a:rPr>
              <a:t>aluminosilicato</a:t>
            </a:r>
            <a:r>
              <a:rPr lang="es-CO" dirty="0">
                <a:latin typeface="Franklin Gothic Book" panose="020B0503020102020204" pitchFamily="34" charset="0"/>
              </a:rPr>
              <a:t> (</a:t>
            </a:r>
            <a:r>
              <a:rPr lang="es-CO" b="1" dirty="0">
                <a:latin typeface="Franklin Gothic Book" panose="020B0503020102020204" pitchFamily="34" charset="0"/>
              </a:rPr>
              <a:t>FC-1260/HP</a:t>
            </a:r>
            <a:r>
              <a:rPr lang="es-CO" dirty="0">
                <a:latin typeface="Franklin Gothic Book" panose="020B0503020102020204" pitchFamily="34" charset="0"/>
              </a:rPr>
              <a:t>) puede exponerse a temperaturas de hasta </a:t>
            </a:r>
            <a:r>
              <a:rPr lang="es-CO" dirty="0" err="1">
                <a:latin typeface="Franklin Gothic Book" panose="020B0503020102020204" pitchFamily="34" charset="0"/>
              </a:rPr>
              <a:t>2300°F</a:t>
            </a:r>
            <a:r>
              <a:rPr lang="es-CO" dirty="0">
                <a:latin typeface="Franklin Gothic Book" panose="020B0503020102020204" pitchFamily="34" charset="0"/>
              </a:rPr>
              <a:t> (</a:t>
            </a:r>
            <a:r>
              <a:rPr lang="es-CO" dirty="0" err="1">
                <a:latin typeface="Franklin Gothic Book" panose="020B0503020102020204" pitchFamily="34" charset="0"/>
              </a:rPr>
              <a:t>1260°C</a:t>
            </a:r>
            <a:r>
              <a:rPr lang="es-CO" dirty="0">
                <a:latin typeface="Franklin Gothic Book" panose="020B0503020102020204" pitchFamily="34" charset="0"/>
              </a:rPr>
              <a:t>), mientras que las mezclas de fibra de circonio (</a:t>
            </a:r>
            <a:r>
              <a:rPr lang="es-CO" b="1" dirty="0">
                <a:latin typeface="Franklin Gothic Book" panose="020B0503020102020204" pitchFamily="34" charset="0"/>
              </a:rPr>
              <a:t>FC-1400/ZR/</a:t>
            </a:r>
            <a:r>
              <a:rPr lang="es-CO" b="1" dirty="0" err="1">
                <a:latin typeface="Franklin Gothic Book" panose="020B0503020102020204" pitchFamily="34" charset="0"/>
              </a:rPr>
              <a:t>HTZ</a:t>
            </a:r>
            <a:r>
              <a:rPr lang="es-CO" dirty="0">
                <a:latin typeface="Franklin Gothic Book" panose="020B0503020102020204" pitchFamily="34" charset="0"/>
              </a:rPr>
              <a:t>) pueden exponerse a </a:t>
            </a:r>
            <a:r>
              <a:rPr lang="es-CO" dirty="0" err="1">
                <a:latin typeface="Franklin Gothic Book" panose="020B0503020102020204" pitchFamily="34" charset="0"/>
              </a:rPr>
              <a:t>2600°F</a:t>
            </a:r>
            <a:r>
              <a:rPr lang="es-CO" dirty="0">
                <a:latin typeface="Franklin Gothic Book" panose="020B0503020102020204" pitchFamily="34" charset="0"/>
              </a:rPr>
              <a:t> (</a:t>
            </a:r>
            <a:r>
              <a:rPr lang="es-CO" dirty="0" err="1">
                <a:latin typeface="Franklin Gothic Book" panose="020B0503020102020204" pitchFamily="34" charset="0"/>
              </a:rPr>
              <a:t>1425°C</a:t>
            </a:r>
            <a:r>
              <a:rPr lang="es-CO" dirty="0">
                <a:latin typeface="Franklin Gothic Book" panose="020B0503020102020204" pitchFamily="34" charset="0"/>
              </a:rPr>
              <a:t>). La manta de alúmina policristalina (</a:t>
            </a:r>
            <a:r>
              <a:rPr lang="es-CO" b="1" dirty="0">
                <a:latin typeface="Franklin Gothic Book" panose="020B0503020102020204" pitchFamily="34" charset="0"/>
              </a:rPr>
              <a:t>FC-1600/PC</a:t>
            </a:r>
            <a:r>
              <a:rPr lang="es-CO" dirty="0">
                <a:latin typeface="Franklin Gothic Book" panose="020B0503020102020204" pitchFamily="34" charset="0"/>
              </a:rPr>
              <a:t>) ofrece una solución para aplicaciones a </a:t>
            </a:r>
            <a:r>
              <a:rPr lang="es-CO" dirty="0" err="1">
                <a:latin typeface="Franklin Gothic Book" panose="020B0503020102020204" pitchFamily="34" charset="0"/>
              </a:rPr>
              <a:t>3000°F</a:t>
            </a:r>
            <a:r>
              <a:rPr lang="es-CO" dirty="0">
                <a:latin typeface="Franklin Gothic Book" panose="020B0503020102020204" pitchFamily="34" charset="0"/>
              </a:rPr>
              <a:t> (</a:t>
            </a:r>
            <a:r>
              <a:rPr lang="es-CO" dirty="0" err="1">
                <a:latin typeface="Franklin Gothic Book" panose="020B0503020102020204" pitchFamily="34" charset="0"/>
              </a:rPr>
              <a:t>1600°C</a:t>
            </a:r>
            <a:r>
              <a:rPr lang="es-CO" dirty="0">
                <a:latin typeface="Franklin Gothic Book" panose="020B0503020102020204" pitchFamily="34" charset="0"/>
              </a:rPr>
              <a:t>). Una manta </a:t>
            </a:r>
            <a:r>
              <a:rPr lang="es-CO" dirty="0" err="1">
                <a:latin typeface="Franklin Gothic Book" panose="020B0503020102020204" pitchFamily="34" charset="0"/>
              </a:rPr>
              <a:t>biosoluble</a:t>
            </a:r>
            <a:r>
              <a:rPr lang="es-CO" dirty="0">
                <a:latin typeface="Franklin Gothic Book" panose="020B0503020102020204" pitchFamily="34" charset="0"/>
              </a:rPr>
              <a:t> sin </a:t>
            </a:r>
            <a:r>
              <a:rPr lang="es-CO" dirty="0" err="1">
                <a:latin typeface="Franklin Gothic Book" panose="020B0503020102020204" pitchFamily="34" charset="0"/>
              </a:rPr>
              <a:t>FCR</a:t>
            </a:r>
            <a:r>
              <a:rPr lang="es-CO" dirty="0">
                <a:latin typeface="Franklin Gothic Book" panose="020B0503020102020204" pitchFamily="34" charset="0"/>
              </a:rPr>
              <a:t> (Fibra Cerámica Refractaria) es también nuestro grado de baja </a:t>
            </a:r>
            <a:r>
              <a:rPr lang="es-CO" dirty="0" err="1">
                <a:latin typeface="Franklin Gothic Book" panose="020B0503020102020204" pitchFamily="34" charset="0"/>
              </a:rPr>
              <a:t>biopersistencia</a:t>
            </a:r>
            <a:r>
              <a:rPr lang="es-CO" dirty="0">
                <a:latin typeface="Franklin Gothic Book" panose="020B0503020102020204" pitchFamily="34" charset="0"/>
              </a:rPr>
              <a:t>. </a:t>
            </a:r>
          </a:p>
          <a:p>
            <a:pPr algn="just"/>
            <a:r>
              <a:rPr lang="es-CO" dirty="0">
                <a:latin typeface="Franklin Gothic Book" panose="020B0503020102020204" pitchFamily="34" charset="0"/>
              </a:rPr>
              <a:t>Las </a:t>
            </a:r>
            <a:r>
              <a:rPr lang="es-CO" b="1" dirty="0">
                <a:latin typeface="Franklin Gothic Book" panose="020B0503020102020204" pitchFamily="34" charset="0"/>
              </a:rPr>
              <a:t>FC-Mantas </a:t>
            </a:r>
            <a:r>
              <a:rPr lang="es-CO" dirty="0">
                <a:latin typeface="Franklin Gothic Book" panose="020B0503020102020204" pitchFamily="34" charset="0"/>
              </a:rPr>
              <a:t>tienen una alta resistencia a la tracción, lo que resulta en una excelente trabajabilidad y durabilidad. Las mantas se pueden cortar en tiras o juntas personalizadas y también se pueden utilizar para la fabricación de módulos de fibra.</a:t>
            </a: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a:xfrm>
            <a:off x="3395663" y="276226"/>
            <a:ext cx="4089975" cy="754379"/>
          </a:xfrm>
        </p:spPr>
        <p:txBody>
          <a:bodyPr/>
          <a:lstStyle/>
          <a:p>
            <a:r>
              <a:rPr lang="es-CO" dirty="0">
                <a:solidFill>
                  <a:srgbClr val="000000"/>
                </a:solidFill>
              </a:rPr>
              <a:t>FC-MANTAS AISLANTES</a:t>
            </a:r>
            <a:br>
              <a:rPr lang="es-CO" dirty="0">
                <a:solidFill>
                  <a:srgbClr val="000000"/>
                </a:solidFill>
              </a:rPr>
            </a:br>
            <a:r>
              <a:rPr lang="es-CO" sz="2000" b="1" dirty="0">
                <a:solidFill>
                  <a:srgbClr val="00B0F0"/>
                </a:solidFill>
              </a:rPr>
              <a:t>FICHA TÉCNICA </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284170" y="3241515"/>
            <a:ext cx="7200893" cy="460800"/>
          </a:xfrm>
        </p:spPr>
        <p:txBody>
          <a:bodyPr/>
          <a:lstStyle/>
          <a:p>
            <a:r>
              <a:rPr lang="es-CO" sz="1800" b="1" dirty="0">
                <a:solidFill>
                  <a:srgbClr val="00B0F0"/>
                </a:solidFill>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3" y="1041105"/>
            <a:ext cx="3312000" cy="460800"/>
          </a:xfrm>
        </p:spPr>
        <p:txBody>
          <a:bodyPr/>
          <a:lstStyle/>
          <a:p>
            <a:r>
              <a:rPr lang="es-CO" b="1" dirty="0">
                <a:solidFill>
                  <a:srgbClr val="00B0F0"/>
                </a:solidFill>
              </a:rPr>
              <a:t>FC-MANTAS AISLANTES</a:t>
            </a:r>
          </a:p>
        </p:txBody>
      </p:sp>
      <p:sp>
        <p:nvSpPr>
          <p:cNvPr id="33" name="TextBox 32">
            <a:extLst>
              <a:ext uri="{FF2B5EF4-FFF2-40B4-BE49-F238E27FC236}">
                <a16:creationId xmlns:a16="http://schemas.microsoft.com/office/drawing/2014/main" id="{E6A8FA26-83D2-4359-9752-EE05CD58F14C}"/>
              </a:ext>
            </a:extLst>
          </p:cNvPr>
          <p:cNvSpPr txBox="1"/>
          <p:nvPr/>
        </p:nvSpPr>
        <p:spPr>
          <a:xfrm>
            <a:off x="285751" y="8958057"/>
            <a:ext cx="7200900" cy="354366"/>
          </a:xfrm>
          <a:prstGeom prst="rect">
            <a:avLst/>
          </a:prstGeom>
          <a:noFill/>
        </p:spPr>
        <p:txBody>
          <a:bodyPr wrap="square" lIns="0" tIns="36000" rIns="0" bIns="36000" rtlCol="0">
            <a:noAutofit/>
          </a:bodyPr>
          <a:lstStyle/>
          <a:p>
            <a:endParaRPr lang="en-CA" sz="500" dirty="0"/>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3522576280"/>
              </p:ext>
            </p:extLst>
          </p:nvPr>
        </p:nvGraphicFramePr>
        <p:xfrm>
          <a:off x="284165" y="3620368"/>
          <a:ext cx="7200898" cy="1951800"/>
        </p:xfrm>
        <a:graphic>
          <a:graphicData uri="http://schemas.openxmlformats.org/drawingml/2006/table">
            <a:tbl>
              <a:tblPr firstRow="1" bandRow="1">
                <a:tableStyleId>{9D7B26C5-4107-4FEC-AEDC-1716B250A1EF}</a:tableStyleId>
              </a:tblPr>
              <a:tblGrid>
                <a:gridCol w="1644650">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3498">
                  <a:extLst>
                    <a:ext uri="{9D8B030D-6E8A-4147-A177-3AD203B41FA5}">
                      <a16:colId xmlns:a16="http://schemas.microsoft.com/office/drawing/2014/main" val="1760132797"/>
                    </a:ext>
                  </a:extLst>
                </a:gridCol>
              </a:tblGrid>
              <a:tr h="218998">
                <a:tc>
                  <a:txBody>
                    <a:bodyPr/>
                    <a:lstStyle/>
                    <a:p>
                      <a:pPr algn="ctr"/>
                      <a:endParaRPr lang="en-CA" sz="1200" noProof="0">
                        <a:latin typeface="+mj-lt"/>
                      </a:endParaRPr>
                    </a:p>
                  </a:txBody>
                  <a:tcPr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noProof="0" dirty="0">
                          <a:solidFill>
                            <a:srgbClr val="33CC33"/>
                          </a:solidFill>
                          <a:latin typeface="+mj-lt"/>
                        </a:rPr>
                        <a:t>LBP </a:t>
                      </a:r>
                      <a:r>
                        <a:rPr lang="en-CA" sz="800" b="0" noProof="0" dirty="0">
                          <a:solidFill>
                            <a:srgbClr val="33CC33"/>
                          </a:solidFill>
                          <a:latin typeface="+mj-lt"/>
                        </a:rPr>
                        <a:t>(NO </a:t>
                      </a:r>
                      <a:r>
                        <a:rPr lang="en-CA" sz="800" b="0" noProof="0" dirty="0" err="1">
                          <a:solidFill>
                            <a:srgbClr val="33CC33"/>
                          </a:solidFill>
                          <a:latin typeface="+mj-lt"/>
                        </a:rPr>
                        <a:t>FRC</a:t>
                      </a:r>
                      <a:r>
                        <a:rPr lang="en-CA" sz="800" b="0" noProof="0" dirty="0">
                          <a:solidFill>
                            <a:srgbClr val="33CC33"/>
                          </a:solidFill>
                          <a:latin typeface="+mj-lt"/>
                        </a:rPr>
                        <a:t>)</a:t>
                      </a:r>
                    </a:p>
                    <a:p>
                      <a:pPr marL="0" marR="0" lvl="0" indent="0" algn="ctr" defTabSz="777240" rtl="0" eaLnBrk="1" fontAlgn="auto" latinLnBrk="0" hangingPunct="1">
                        <a:lnSpc>
                          <a:spcPct val="100000"/>
                        </a:lnSpc>
                        <a:spcBef>
                          <a:spcPts val="0"/>
                        </a:spcBef>
                        <a:spcAft>
                          <a:spcPts val="0"/>
                        </a:spcAft>
                        <a:buClrTx/>
                        <a:buSzTx/>
                        <a:buFontTx/>
                        <a:buNone/>
                        <a:tabLst/>
                        <a:defRPr/>
                      </a:pPr>
                      <a:r>
                        <a:rPr lang="es-CO" sz="700" b="0" kern="1200" noProof="1">
                          <a:solidFill>
                            <a:srgbClr val="33CC33"/>
                          </a:solidFill>
                          <a:latin typeface="+mn-lt"/>
                          <a:ea typeface="+mn-ea"/>
                          <a:cs typeface="+mn-cs"/>
                        </a:rPr>
                        <a:t>(Low Biopersistent Fibres)</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noProof="0" dirty="0">
                          <a:solidFill>
                            <a:srgbClr val="FFC000"/>
                          </a:solidFill>
                          <a:latin typeface="+mj-lt"/>
                        </a:rPr>
                        <a:t>FC-1260 / HP</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b="1" noProof="0" dirty="0">
                          <a:solidFill>
                            <a:srgbClr val="00B0F0"/>
                          </a:solidFill>
                          <a:latin typeface="+mj-lt"/>
                        </a:rPr>
                        <a:t>FC-1400 / ZR / </a:t>
                      </a:r>
                      <a:r>
                        <a:rPr lang="en-CA" sz="1000" b="1" noProof="0" dirty="0" err="1">
                          <a:solidFill>
                            <a:srgbClr val="00B0F0"/>
                          </a:solidFill>
                          <a:latin typeface="+mj-lt"/>
                        </a:rPr>
                        <a:t>HTZ</a:t>
                      </a:r>
                      <a:endParaRPr lang="en-CA" sz="1000" b="1" noProof="0" dirty="0">
                        <a:solidFill>
                          <a:srgbClr val="00B0F0"/>
                        </a:solidFill>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b="1" kern="1200" noProof="0" dirty="0">
                          <a:solidFill>
                            <a:schemeClr val="accent4">
                              <a:lumMod val="60000"/>
                              <a:lumOff val="40000"/>
                            </a:schemeClr>
                          </a:solidFill>
                          <a:latin typeface="+mj-lt"/>
                          <a:ea typeface="+mn-ea"/>
                          <a:cs typeface="+mn-cs"/>
                        </a:rPr>
                        <a:t>FC-1600 / PC</a:t>
                      </a:r>
                      <a:endParaRPr lang="en-CA" sz="1000" b="1" noProof="0" dirty="0">
                        <a:solidFill>
                          <a:schemeClr val="accent4">
                            <a:lumMod val="60000"/>
                            <a:lumOff val="40000"/>
                          </a:schemeClr>
                        </a:solidFill>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2514866"/>
                  </a:ext>
                </a:extLst>
              </a:tr>
              <a:tr h="162822">
                <a:tc>
                  <a:txBody>
                    <a:bodyPr/>
                    <a:lstStyle/>
                    <a:p>
                      <a:r>
                        <a:rPr lang="en-CA" sz="800" noProof="0" dirty="0"/>
                        <a:t>Color</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7845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Grado de Temperatura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 2200°F (1205°C)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2300°F (1260°C)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2600°F (1430°C)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3000°F (1650°C)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Temperatura de funcionamiento recomendada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2012°F (1100°C)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2150°F (1175°C)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2450°F (1343°C)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2850°F (1566°C)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54812">
                <a:tc>
                  <a:txBody>
                    <a:bodyPr/>
                    <a:lstStyle/>
                    <a:p>
                      <a:r>
                        <a:rPr lang="es-CO" sz="800" noProof="0" dirty="0"/>
                        <a:t>Punto de fusión</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2320°F (1270°C)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3400°F (1870°C)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26558"/>
                  </a:ext>
                </a:extLst>
              </a:tr>
              <a:tr h="154812">
                <a:tc>
                  <a:txBody>
                    <a:bodyPr/>
                    <a:lstStyle/>
                    <a:p>
                      <a:r>
                        <a:rPr lang="es-CO" sz="800" noProof="0" dirty="0"/>
                        <a:t>Densidad</a:t>
                      </a:r>
                      <a:r>
                        <a:rPr lang="en-CA" sz="800" noProof="0" dirty="0"/>
                        <a:t> disponible, </a:t>
                      </a:r>
                    </a:p>
                  </a:txBody>
                  <a:tcPr marL="0" marR="0" marT="0" marB="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4, 6, 8</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4, 6, 8, 10</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4, 6, 8, 10</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6, 8</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9607001"/>
                  </a:ext>
                </a:extLst>
              </a:tr>
              <a:tr h="154812">
                <a:tc>
                  <a:txBody>
                    <a:bodyPr/>
                    <a:lstStyle/>
                    <a:p>
                      <a:r>
                        <a:rPr lang="en-CA" sz="800" dirty="0">
                          <a:effectLst/>
                          <a:latin typeface="Franklin Gothic Book" panose="020B0503020102020204" pitchFamily="34" charset="0"/>
                          <a:ea typeface="Aptos" panose="020B0004020202020204" pitchFamily="34" charset="0"/>
                          <a:cs typeface="Arial" panose="020B0604020202020204" pitchFamily="34" charset="0"/>
                        </a:rPr>
                        <a:t>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n-CA" sz="800" noProof="0" dirty="0"/>
                    </a:p>
                  </a:txBody>
                  <a:tcPr marL="0" marR="0" marT="0" marB="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(64, 96, 128)</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(64, 96, 128, 160)</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(64, 96, 128, 160)</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(96, 128)</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9568407"/>
                  </a:ext>
                </a:extLst>
              </a:tr>
              <a:tr h="154812">
                <a:tc rowSpan="2">
                  <a:txBody>
                    <a:bodyPr/>
                    <a:lstStyle/>
                    <a:p>
                      <a:r>
                        <a:rPr lang="es-CO" sz="800" noProof="0" dirty="0"/>
                        <a:t>Contracción lineal </a:t>
                      </a:r>
                    </a:p>
                    <a:p>
                      <a:r>
                        <a:rPr lang="es-CO" sz="800" noProof="0" dirty="0"/>
                        <a:t>(%) después de 24 horas</a:t>
                      </a:r>
                      <a:endParaRPr lang="en-CA"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1832°F (1000°C)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2012°F (1100°C)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2372°F (1300°C)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2372°F (1500°C)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69339"/>
                  </a:ext>
                </a:extLst>
              </a:tr>
              <a:tr h="154812">
                <a:tc vMerge="1">
                  <a:txBody>
                    <a:bodyPr/>
                    <a:lstStyle/>
                    <a:p>
                      <a:endParaRPr lang="en-US" sz="80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0.8%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2883123"/>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2735794304"/>
              </p:ext>
            </p:extLst>
          </p:nvPr>
        </p:nvGraphicFramePr>
        <p:xfrm>
          <a:off x="284165" y="5572168"/>
          <a:ext cx="7200898" cy="1358185"/>
        </p:xfrm>
        <a:graphic>
          <a:graphicData uri="http://schemas.openxmlformats.org/drawingml/2006/table">
            <a:tbl>
              <a:tblPr firstRow="1" bandRow="1">
                <a:tableStyleId>{9D7B26C5-4107-4FEC-AEDC-1716B250A1EF}</a:tableStyleId>
              </a:tblPr>
              <a:tblGrid>
                <a:gridCol w="1646235">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1913">
                  <a:extLst>
                    <a:ext uri="{9D8B030D-6E8A-4147-A177-3AD203B41FA5}">
                      <a16:colId xmlns:a16="http://schemas.microsoft.com/office/drawing/2014/main" val="2705741006"/>
                    </a:ext>
                  </a:extLst>
                </a:gridCol>
              </a:tblGrid>
              <a:tr h="154812">
                <a:tc>
                  <a:txBody>
                    <a:bodyPr/>
                    <a:lstStyle/>
                    <a:p>
                      <a:r>
                        <a:rPr lang="es-CO" sz="800" noProof="0" dirty="0">
                          <a:solidFill>
                            <a:srgbClr val="00B0F0"/>
                          </a:solidFill>
                        </a:rPr>
                        <a:t>COMPOSICIÓN QUÍMICA </a:t>
                      </a:r>
                      <a:endParaRPr lang="es-CO" sz="800" b="0" noProof="0" dirty="0">
                        <a:solidFill>
                          <a:srgbClr val="00B0F0"/>
                        </a:solidFill>
                      </a:endParaRP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n-US" sz="800" dirty="0"/>
                        <a:t>     Al</a:t>
                      </a:r>
                      <a:r>
                        <a:rPr lang="en-US" sz="800" baseline="-25000" dirty="0"/>
                        <a:t>2</a:t>
                      </a:r>
                      <a:r>
                        <a:rPr lang="en-US" sz="800" dirty="0"/>
                        <a:t>O</a:t>
                      </a:r>
                      <a:r>
                        <a:rPr lang="en-US" sz="800" baseline="-25000" dirty="0"/>
                        <a:t>3</a:t>
                      </a:r>
                      <a:endParaRPr lang="en-CA" sz="800" baseline="-250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44-50%</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33-37%</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72%</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r>
                        <a:rPr lang="en-US" sz="800" dirty="0"/>
                        <a:t>     SiO</a:t>
                      </a:r>
                      <a:r>
                        <a:rPr lang="en-US" sz="800" baseline="-25000" dirty="0"/>
                        <a:t>3</a:t>
                      </a:r>
                      <a:endParaRPr lang="en-CA" sz="8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60-70%</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50-56%</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47-51%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27%</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r>
                        <a:rPr lang="en-US" sz="800" dirty="0"/>
                        <a:t>     MgO</a:t>
                      </a:r>
                      <a:endParaRPr lang="en-CA" sz="8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3-7%</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434865"/>
                  </a:ext>
                </a:extLst>
              </a:tr>
              <a:tr h="154812">
                <a:tc>
                  <a:txBody>
                    <a:bodyPr/>
                    <a:lstStyle/>
                    <a:p>
                      <a:r>
                        <a:rPr lang="en-US" sz="800" dirty="0"/>
                        <a:t>     ZrO</a:t>
                      </a:r>
                      <a:r>
                        <a:rPr lang="en-US" sz="800" baseline="-25000" dirty="0"/>
                        <a:t>2</a:t>
                      </a:r>
                      <a:endParaRPr lang="en-CA" sz="8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13-19%</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607001"/>
                  </a:ext>
                </a:extLst>
              </a:tr>
              <a:tr h="154812">
                <a:tc>
                  <a:txBody>
                    <a:bodyPr/>
                    <a:lstStyle/>
                    <a:p>
                      <a:r>
                        <a:rPr lang="en-US" sz="800" dirty="0"/>
                        <a:t>     </a:t>
                      </a:r>
                      <a:r>
                        <a:rPr lang="en-US" sz="800" dirty="0" err="1"/>
                        <a:t>CaO</a:t>
                      </a:r>
                      <a:endParaRPr lang="en-CA" sz="8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25-35%</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799669"/>
                  </a:ext>
                </a:extLst>
              </a:tr>
              <a:tr h="154812">
                <a:tc>
                  <a:txBody>
                    <a:bodyPr/>
                    <a:lstStyle/>
                    <a:p>
                      <a:r>
                        <a:rPr lang="en-US" sz="800" dirty="0"/>
                        <a:t>     </a:t>
                      </a:r>
                      <a:r>
                        <a:rPr lang="en-US" sz="800" dirty="0" err="1"/>
                        <a:t>Otros</a:t>
                      </a:r>
                      <a:endParaRPr lang="en-CA" sz="80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&lt;1%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&lt;1%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sp>
        <p:nvSpPr>
          <p:cNvPr id="2" name="Text Placeholder 15">
            <a:extLst>
              <a:ext uri="{FF2B5EF4-FFF2-40B4-BE49-F238E27FC236}">
                <a16:creationId xmlns:a16="http://schemas.microsoft.com/office/drawing/2014/main" id="{5CEA6ED1-EAAB-243F-A2D0-BDBA04E00FE5}"/>
              </a:ext>
            </a:extLst>
          </p:cNvPr>
          <p:cNvSpPr txBox="1">
            <a:spLocks/>
          </p:cNvSpPr>
          <p:nvPr/>
        </p:nvSpPr>
        <p:spPr>
          <a:xfrm>
            <a:off x="284165" y="6977431"/>
            <a:ext cx="1955797"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400" b="1" dirty="0">
                <a:solidFill>
                  <a:srgbClr val="00B0F0"/>
                </a:solidFill>
              </a:rPr>
              <a:t>APLICACIONES TÍPICAS</a:t>
            </a:r>
          </a:p>
        </p:txBody>
      </p:sp>
      <p:sp>
        <p:nvSpPr>
          <p:cNvPr id="8" name="TextBox 7">
            <a:extLst>
              <a:ext uri="{FF2B5EF4-FFF2-40B4-BE49-F238E27FC236}">
                <a16:creationId xmlns:a16="http://schemas.microsoft.com/office/drawing/2014/main" id="{70FFCE9F-3628-6C44-B7B0-26995E654EE1}"/>
              </a:ext>
            </a:extLst>
          </p:cNvPr>
          <p:cNvSpPr txBox="1"/>
          <p:nvPr/>
        </p:nvSpPr>
        <p:spPr>
          <a:xfrm>
            <a:off x="285753" y="7244758"/>
            <a:ext cx="1930160" cy="1569660"/>
          </a:xfrm>
          <a:prstGeom prst="rect">
            <a:avLst/>
          </a:prstGeom>
          <a:noFill/>
        </p:spPr>
        <p:txBody>
          <a:bodyPr wrap="square" rtlCol="0">
            <a:spAutoFit/>
          </a:bodyPr>
          <a:lstStyle/>
          <a:p>
            <a:r>
              <a:rPr lang="es-CO" sz="800" b="1" dirty="0"/>
              <a:t>FERROSO</a:t>
            </a:r>
            <a:endParaRPr lang="en-CA" sz="800" b="1" dirty="0"/>
          </a:p>
          <a:p>
            <a:r>
              <a:rPr lang="es-CO" sz="800" dirty="0"/>
              <a:t>Sellos para hornos de coque</a:t>
            </a:r>
          </a:p>
          <a:p>
            <a:r>
              <a:rPr lang="es-CO" sz="800" dirty="0"/>
              <a:t>Cubiertas para pozos de remojo</a:t>
            </a:r>
          </a:p>
          <a:p>
            <a:r>
              <a:rPr lang="es-CO" sz="800" dirty="0"/>
              <a:t>Juntas para puertas</a:t>
            </a:r>
          </a:p>
          <a:p>
            <a:r>
              <a:rPr lang="es-CO" sz="800" dirty="0"/>
              <a:t>Hornos de recalentamiento</a:t>
            </a:r>
          </a:p>
          <a:p>
            <a:r>
              <a:rPr lang="es-CO" sz="800" dirty="0"/>
              <a:t>Cubiertas para hornos cuchara </a:t>
            </a:r>
          </a:p>
          <a:p>
            <a:r>
              <a:rPr lang="es-CO" sz="800" dirty="0"/>
              <a:t>Sellos para artesas </a:t>
            </a:r>
          </a:p>
          <a:p>
            <a:r>
              <a:rPr lang="es-CO" sz="800" dirty="0"/>
              <a:t>Juntas o sellos</a:t>
            </a:r>
          </a:p>
          <a:p>
            <a:endParaRPr lang="en-CA" sz="800" dirty="0"/>
          </a:p>
          <a:p>
            <a:r>
              <a:rPr lang="es-CO" sz="800" b="1" dirty="0"/>
              <a:t>INDUSTRIA CERÁMICA</a:t>
            </a:r>
          </a:p>
          <a:p>
            <a:r>
              <a:rPr lang="es-CO" sz="800" dirty="0"/>
              <a:t>Aislamiento/Sellos para carros de horno </a:t>
            </a:r>
          </a:p>
          <a:p>
            <a:r>
              <a:rPr lang="es-CO" sz="800" dirty="0"/>
              <a:t>Hornos continuos/por lotes</a:t>
            </a:r>
          </a:p>
        </p:txBody>
      </p:sp>
      <p:sp>
        <p:nvSpPr>
          <p:cNvPr id="9" name="TextBox 8">
            <a:extLst>
              <a:ext uri="{FF2B5EF4-FFF2-40B4-BE49-F238E27FC236}">
                <a16:creationId xmlns:a16="http://schemas.microsoft.com/office/drawing/2014/main" id="{70C33DA1-AFDE-9DCB-F385-54E4A44DDBAF}"/>
              </a:ext>
            </a:extLst>
          </p:cNvPr>
          <p:cNvSpPr txBox="1"/>
          <p:nvPr/>
        </p:nvSpPr>
        <p:spPr>
          <a:xfrm>
            <a:off x="2282304" y="7282938"/>
            <a:ext cx="1871159" cy="1569660"/>
          </a:xfrm>
          <a:prstGeom prst="rect">
            <a:avLst/>
          </a:prstGeom>
          <a:noFill/>
        </p:spPr>
        <p:txBody>
          <a:bodyPr wrap="square" rtlCol="0">
            <a:spAutoFit/>
          </a:bodyPr>
          <a:lstStyle/>
          <a:p>
            <a:r>
              <a:rPr lang="es-CO" sz="800" b="1" dirty="0"/>
              <a:t>PETROQUÍMICO</a:t>
            </a:r>
          </a:p>
          <a:p>
            <a:r>
              <a:rPr lang="es-CO" sz="800" dirty="0"/>
              <a:t>Calentadores </a:t>
            </a:r>
          </a:p>
          <a:p>
            <a:r>
              <a:rPr lang="es-CO" sz="800" dirty="0"/>
              <a:t>Hornos de reformado/pirólisis</a:t>
            </a:r>
          </a:p>
          <a:p>
            <a:r>
              <a:rPr lang="es-CO" sz="800" dirty="0"/>
              <a:t>Conductos/tuberías de alta temperatura</a:t>
            </a:r>
          </a:p>
          <a:p>
            <a:r>
              <a:rPr lang="es-CO" sz="800" dirty="0"/>
              <a:t>Aislamiento de turbina</a:t>
            </a:r>
          </a:p>
          <a:p>
            <a:r>
              <a:rPr lang="es-CO" sz="800" dirty="0"/>
              <a:t>Calentadores de petróleo crudo</a:t>
            </a:r>
          </a:p>
          <a:p>
            <a:endParaRPr lang="es-CO" sz="800" dirty="0"/>
          </a:p>
          <a:p>
            <a:r>
              <a:rPr lang="es-CO" sz="800" b="1" dirty="0"/>
              <a:t>GENERACIÓN DE ENERGÍA</a:t>
            </a:r>
          </a:p>
          <a:p>
            <a:r>
              <a:rPr lang="es-CO" sz="800" dirty="0"/>
              <a:t>Puertas de calderas</a:t>
            </a:r>
          </a:p>
          <a:p>
            <a:r>
              <a:rPr lang="es-CO" sz="800" dirty="0"/>
              <a:t>Aislamiento de calderas</a:t>
            </a:r>
          </a:p>
          <a:p>
            <a:r>
              <a:rPr lang="es-CO" sz="800" dirty="0"/>
              <a:t>Recubrimientos de tuberías</a:t>
            </a:r>
          </a:p>
        </p:txBody>
      </p:sp>
      <p:sp>
        <p:nvSpPr>
          <p:cNvPr id="10" name="TextBox 9">
            <a:extLst>
              <a:ext uri="{FF2B5EF4-FFF2-40B4-BE49-F238E27FC236}">
                <a16:creationId xmlns:a16="http://schemas.microsoft.com/office/drawing/2014/main" id="{C9E0760F-7B74-1172-5829-3492743E2ACE}"/>
              </a:ext>
            </a:extLst>
          </p:cNvPr>
          <p:cNvSpPr txBox="1"/>
          <p:nvPr/>
        </p:nvSpPr>
        <p:spPr>
          <a:xfrm>
            <a:off x="3945101" y="7274248"/>
            <a:ext cx="1862136" cy="1569660"/>
          </a:xfrm>
          <a:prstGeom prst="rect">
            <a:avLst/>
          </a:prstGeom>
          <a:noFill/>
        </p:spPr>
        <p:txBody>
          <a:bodyPr wrap="square" rtlCol="0">
            <a:spAutoFit/>
          </a:bodyPr>
          <a:lstStyle/>
          <a:p>
            <a:r>
              <a:rPr lang="es-CO" sz="800" b="1" dirty="0"/>
              <a:t>NO-FERROSOS</a:t>
            </a:r>
          </a:p>
          <a:p>
            <a:r>
              <a:rPr lang="es-CO" sz="800" dirty="0"/>
              <a:t>Horno de homogeneización</a:t>
            </a:r>
          </a:p>
          <a:p>
            <a:r>
              <a:rPr lang="es-CO" sz="800" dirty="0"/>
              <a:t>Horno de recocido</a:t>
            </a:r>
          </a:p>
          <a:p>
            <a:r>
              <a:rPr lang="es-CO" sz="800" dirty="0"/>
              <a:t>Puertas de horno</a:t>
            </a:r>
          </a:p>
          <a:p>
            <a:r>
              <a:rPr lang="es-CO" sz="800" dirty="0"/>
              <a:t>Cubiertas para canales</a:t>
            </a:r>
          </a:p>
          <a:p>
            <a:endParaRPr lang="es-CO" sz="800" dirty="0"/>
          </a:p>
          <a:p>
            <a:r>
              <a:rPr lang="es-CO" sz="800" b="1" dirty="0"/>
              <a:t>OTRAS APLICACIONES</a:t>
            </a:r>
          </a:p>
          <a:p>
            <a:r>
              <a:rPr lang="es-CO" sz="800" dirty="0"/>
              <a:t>Aliviar el estrés</a:t>
            </a:r>
          </a:p>
          <a:p>
            <a:r>
              <a:rPr lang="es-CO" sz="800" dirty="0"/>
              <a:t>Revestimiento sobre refractario existente</a:t>
            </a:r>
          </a:p>
          <a:p>
            <a:r>
              <a:rPr lang="es-CO" sz="800" dirty="0"/>
              <a:t>Hornos de vidrio</a:t>
            </a:r>
          </a:p>
          <a:p>
            <a:r>
              <a:rPr lang="es-CO" sz="800" dirty="0"/>
              <a:t>Protección contra incendios</a:t>
            </a:r>
          </a:p>
        </p:txBody>
      </p:sp>
      <p:sp>
        <p:nvSpPr>
          <p:cNvPr id="3" name="TextBox 2">
            <a:extLst>
              <a:ext uri="{FF2B5EF4-FFF2-40B4-BE49-F238E27FC236}">
                <a16:creationId xmlns:a16="http://schemas.microsoft.com/office/drawing/2014/main" id="{A1960A77-5078-6E64-B46A-740D5E2C6E0B}"/>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sp>
        <p:nvSpPr>
          <p:cNvPr id="5" name="TextBox 4">
            <a:extLst>
              <a:ext uri="{FF2B5EF4-FFF2-40B4-BE49-F238E27FC236}">
                <a16:creationId xmlns:a16="http://schemas.microsoft.com/office/drawing/2014/main" id="{7C20A82C-52DC-E3F4-D117-9786EC18AF28}"/>
              </a:ext>
            </a:extLst>
          </p:cNvPr>
          <p:cNvSpPr txBox="1"/>
          <p:nvPr/>
        </p:nvSpPr>
        <p:spPr>
          <a:xfrm>
            <a:off x="5575629" y="7227817"/>
            <a:ext cx="1777997" cy="1554272"/>
          </a:xfrm>
          <a:prstGeom prst="rect">
            <a:avLst/>
          </a:prstGeom>
          <a:solidFill>
            <a:schemeClr val="bg1">
              <a:lumMod val="95000"/>
            </a:schemeClr>
          </a:solidFill>
        </p:spPr>
        <p:txBody>
          <a:bodyPr wrap="square" rtlCol="0">
            <a:spAutoFit/>
          </a:bodyPr>
          <a:lstStyle/>
          <a:p>
            <a:pPr>
              <a:spcBef>
                <a:spcPts val="300"/>
              </a:spcBef>
              <a:spcAft>
                <a:spcPts val="300"/>
              </a:spcAft>
            </a:pPr>
            <a:r>
              <a:rPr lang="es-CO" sz="1100" b="1" dirty="0">
                <a:solidFill>
                  <a:srgbClr val="00B0F0"/>
                </a:solidFill>
              </a:rPr>
              <a:t>CARACTERÍSTICAS</a:t>
            </a:r>
          </a:p>
          <a:p>
            <a:pPr marL="171450" indent="-171450">
              <a:spcBef>
                <a:spcPts val="300"/>
              </a:spcBef>
              <a:spcAft>
                <a:spcPts val="300"/>
              </a:spcAft>
              <a:buClr>
                <a:srgbClr val="00B0F0"/>
              </a:buClr>
              <a:buFont typeface="Wingdings" panose="05000000000000000000" pitchFamily="2" charset="2"/>
              <a:buChar char="§"/>
            </a:pPr>
            <a:r>
              <a:rPr lang="es-CO" sz="900" dirty="0"/>
              <a:t>Baja conductividad térmica</a:t>
            </a:r>
          </a:p>
          <a:p>
            <a:pPr marL="171450" indent="-171450">
              <a:spcBef>
                <a:spcPts val="300"/>
              </a:spcBef>
              <a:spcAft>
                <a:spcPts val="300"/>
              </a:spcAft>
              <a:buClr>
                <a:srgbClr val="00B0F0"/>
              </a:buClr>
              <a:buFont typeface="Wingdings" panose="05000000000000000000" pitchFamily="2" charset="2"/>
              <a:buChar char="§"/>
            </a:pPr>
            <a:r>
              <a:rPr lang="es-CO" sz="900" dirty="0"/>
              <a:t>Alta resistencia a la tracción</a:t>
            </a:r>
          </a:p>
          <a:p>
            <a:pPr marL="171450" indent="-171450">
              <a:spcBef>
                <a:spcPts val="300"/>
              </a:spcBef>
              <a:spcAft>
                <a:spcPts val="300"/>
              </a:spcAft>
              <a:buClr>
                <a:srgbClr val="00B0F0"/>
              </a:buClr>
              <a:buFont typeface="Wingdings" panose="05000000000000000000" pitchFamily="2" charset="2"/>
              <a:buChar char="§"/>
            </a:pPr>
            <a:r>
              <a:rPr lang="es-CO" sz="900" dirty="0"/>
              <a:t>Resistente al choque térmico</a:t>
            </a:r>
          </a:p>
          <a:p>
            <a:pPr marL="171450" indent="-171450">
              <a:spcBef>
                <a:spcPts val="300"/>
              </a:spcBef>
              <a:spcAft>
                <a:spcPts val="300"/>
              </a:spcAft>
              <a:buClr>
                <a:srgbClr val="00B0F0"/>
              </a:buClr>
              <a:buFont typeface="Wingdings" panose="05000000000000000000" pitchFamily="2" charset="2"/>
              <a:buChar char="§"/>
            </a:pPr>
            <a:r>
              <a:rPr lang="es-CO" sz="900" dirty="0"/>
              <a:t>Excelente trabajabilidad</a:t>
            </a:r>
          </a:p>
          <a:p>
            <a:pPr marL="171450" indent="-171450">
              <a:spcBef>
                <a:spcPts val="300"/>
              </a:spcBef>
              <a:spcAft>
                <a:spcPts val="300"/>
              </a:spcAft>
              <a:buClr>
                <a:srgbClr val="00B0F0"/>
              </a:buClr>
              <a:buFont typeface="Wingdings" panose="05000000000000000000" pitchFamily="2" charset="2"/>
              <a:buChar char="§"/>
            </a:pPr>
            <a:r>
              <a:rPr lang="es-CO" sz="900" dirty="0"/>
              <a:t>Absorción de sonido</a:t>
            </a:r>
          </a:p>
          <a:p>
            <a:pPr marL="171450" indent="-171450">
              <a:spcBef>
                <a:spcPts val="300"/>
              </a:spcBef>
              <a:spcAft>
                <a:spcPts val="300"/>
              </a:spcAft>
              <a:buClr>
                <a:srgbClr val="00B0F0"/>
              </a:buClr>
              <a:buFont typeface="Wingdings" panose="05000000000000000000" pitchFamily="2" charset="2"/>
              <a:buChar char="§"/>
            </a:pPr>
            <a:r>
              <a:rPr lang="es-CO" sz="900" dirty="0"/>
              <a:t>No requiere secado</a:t>
            </a:r>
          </a:p>
        </p:txBody>
      </p:sp>
      <p:sp>
        <p:nvSpPr>
          <p:cNvPr id="6" name="TextBox 32">
            <a:extLst>
              <a:ext uri="{FF2B5EF4-FFF2-40B4-BE49-F238E27FC236}">
                <a16:creationId xmlns:a16="http://schemas.microsoft.com/office/drawing/2014/main" id="{E6A8FA26-83D2-4359-9752-EE05CD58F14C}"/>
              </a:ext>
            </a:extLst>
          </p:cNvPr>
          <p:cNvSpPr txBox="1"/>
          <p:nvPr/>
        </p:nvSpPr>
        <p:spPr>
          <a:xfrm>
            <a:off x="284163" y="8846747"/>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450°F/232°C.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1103</TotalTime>
  <Words>741</Words>
  <Application>Microsoft Office PowerPoint</Application>
  <PresentationFormat>Custom</PresentationFormat>
  <Paragraphs>129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Arial Narrow</vt:lpstr>
      <vt:lpstr>Franklin Gothic</vt:lpstr>
      <vt:lpstr>Franklin Gothic Book</vt:lpstr>
      <vt:lpstr>Franklin Gothic Medium</vt:lpstr>
      <vt:lpstr>Wingdings</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FC-BLANKETS </dc:title>
  <dc:creator>paul@pkobrien.com</dc:creator>
  <cp:keywords>FIBRECAST, BLANKETS</cp:keywords>
  <cp:lastModifiedBy>Angie Torres Cardenas</cp:lastModifiedBy>
  <cp:revision>89</cp:revision>
  <cp:lastPrinted>2021-04-15T12:50:20Z</cp:lastPrinted>
  <dcterms:created xsi:type="dcterms:W3CDTF">2021-04-06T14:57:59Z</dcterms:created>
  <dcterms:modified xsi:type="dcterms:W3CDTF">2024-02-08T20:29:20Z</dcterms:modified>
  <cp:category>TECHNICAL DATA SHEET</cp:category>
</cp:coreProperties>
</file>