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Lst>
  <p:sldIdLst>
    <p:sldId id="259"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60" autoAdjust="0"/>
    <p:restoredTop sz="96327"/>
  </p:normalViewPr>
  <p:slideViewPr>
    <p:cSldViewPr snapToGrid="0" snapToObjects="1" showGuides="1">
      <p:cViewPr>
        <p:scale>
          <a:sx n="150" d="100"/>
          <a:sy n="150" d="100"/>
        </p:scale>
        <p:origin x="1428" y="-190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32821"/>
            <a:ext cx="7200900" cy="7170425"/>
          </a:xfrm>
        </p:spPr>
        <p:txBody>
          <a:bodyPr lIns="0" rIns="0">
            <a:noAutofit/>
          </a:bodyPr>
          <a:lstStyle>
            <a:lvl1pPr marL="0" indent="0">
              <a:buNone/>
              <a:defRPr sz="12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Text Placeholder 57">
            <a:extLst>
              <a:ext uri="{FF2B5EF4-FFF2-40B4-BE49-F238E27FC236}">
                <a16:creationId xmlns:a16="http://schemas.microsoft.com/office/drawing/2014/main" id="{E1C659FC-1AA9-4D3B-A51A-170D8C378A53}"/>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158036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m">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AE544B28-5CBA-4424-9483-20556516BC19}"/>
              </a:ext>
            </a:extLst>
          </p:cNvPr>
          <p:cNvSpPr>
            <a:spLocks noGrp="1"/>
          </p:cNvSpPr>
          <p:nvPr>
            <p:ph type="tbl" sz="quarter" idx="25" hasCustomPrompt="1"/>
          </p:nvPr>
        </p:nvSpPr>
        <p:spPr>
          <a:xfrm>
            <a:off x="285750" y="3652092"/>
            <a:ext cx="7199887" cy="2821071"/>
          </a:xfrm>
        </p:spPr>
        <p:txBody>
          <a:bodyPr>
            <a:normAutofit/>
          </a:bodyPr>
          <a:lstStyle>
            <a:lvl1pPr marL="0" indent="0" algn="ctr">
              <a:buNone/>
              <a:defRPr sz="1000">
                <a:solidFill>
                  <a:schemeClr val="tx2"/>
                </a:solidFill>
              </a:defRPr>
            </a:lvl1pPr>
          </a:lstStyle>
          <a:p>
            <a:r>
              <a:rPr lang="en-CA" dirty="0"/>
              <a:t>Click to insert table</a:t>
            </a:r>
          </a:p>
        </p:txBody>
      </p:sp>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20629"/>
            <a:ext cx="3312000" cy="1679118"/>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4379"/>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6" name="Picture Placeholder 43">
            <a:extLst>
              <a:ext uri="{FF2B5EF4-FFF2-40B4-BE49-F238E27FC236}">
                <a16:creationId xmlns:a16="http://schemas.microsoft.com/office/drawing/2014/main" id="{C01AC837-5434-4934-98EA-535A4E5DC1C5}"/>
              </a:ext>
            </a:extLst>
          </p:cNvPr>
          <p:cNvSpPr>
            <a:spLocks noGrp="1"/>
          </p:cNvSpPr>
          <p:nvPr>
            <p:ph type="pic" sz="quarter" idx="16" hasCustomPrompt="1"/>
          </p:nvPr>
        </p:nvSpPr>
        <p:spPr>
          <a:xfrm>
            <a:off x="5477097" y="6782026"/>
            <a:ext cx="2008541" cy="2015637"/>
          </a:xfrm>
        </p:spPr>
        <p:txBody>
          <a:bodyPr>
            <a:normAutofit/>
          </a:bodyPr>
          <a:lstStyle>
            <a:lvl1pPr marL="0" indent="0" algn="ctr">
              <a:buNone/>
              <a:defRPr sz="1000">
                <a:solidFill>
                  <a:schemeClr val="tx2"/>
                </a:solidFill>
              </a:defRPr>
            </a:lvl1pPr>
          </a:lstStyle>
          <a:p>
            <a:r>
              <a:rPr lang="en-CA" dirty="0"/>
              <a:t>insert picture</a:t>
            </a:r>
          </a:p>
        </p:txBody>
      </p:sp>
      <p:sp>
        <p:nvSpPr>
          <p:cNvPr id="47" name="Text Placeholder 38">
            <a:extLst>
              <a:ext uri="{FF2B5EF4-FFF2-40B4-BE49-F238E27FC236}">
                <a16:creationId xmlns:a16="http://schemas.microsoft.com/office/drawing/2014/main" id="{3350514B-457A-4449-9569-39731C328830}"/>
              </a:ext>
            </a:extLst>
          </p:cNvPr>
          <p:cNvSpPr>
            <a:spLocks noGrp="1"/>
          </p:cNvSpPr>
          <p:nvPr>
            <p:ph type="body" sz="quarter" idx="17" hasCustomPrompt="1"/>
          </p:nvPr>
        </p:nvSpPr>
        <p:spPr>
          <a:xfrm>
            <a:off x="3748722"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5" name="Picture Placeholder 43">
            <a:extLst>
              <a:ext uri="{FF2B5EF4-FFF2-40B4-BE49-F238E27FC236}">
                <a16:creationId xmlns:a16="http://schemas.microsoft.com/office/drawing/2014/main" id="{55AC6182-5EA8-4E99-BE20-983789034E35}"/>
              </a:ext>
            </a:extLst>
          </p:cNvPr>
          <p:cNvSpPr>
            <a:spLocks noGrp="1"/>
          </p:cNvSpPr>
          <p:nvPr>
            <p:ph type="pic" sz="quarter" idx="15" hasCustomPrompt="1"/>
          </p:nvPr>
        </p:nvSpPr>
        <p:spPr>
          <a:xfrm>
            <a:off x="5704650" y="1338565"/>
            <a:ext cx="1782000" cy="1666800"/>
          </a:xfrm>
        </p:spPr>
        <p:txBody>
          <a:bodyPr>
            <a:normAutofit/>
          </a:bodyPr>
          <a:lstStyle>
            <a:lvl1pPr marL="0" indent="0" algn="ctr">
              <a:buNone/>
              <a:defRPr sz="1000">
                <a:solidFill>
                  <a:schemeClr val="tx2"/>
                </a:solidFill>
              </a:defRPr>
            </a:lvl1pPr>
          </a:lstStyle>
          <a:p>
            <a:r>
              <a:rPr lang="en-CA" dirty="0"/>
              <a:t>insert picture</a:t>
            </a:r>
          </a:p>
        </p:txBody>
      </p:sp>
      <p:sp>
        <p:nvSpPr>
          <p:cNvPr id="44" name="Picture Placeholder 43">
            <a:extLst>
              <a:ext uri="{FF2B5EF4-FFF2-40B4-BE49-F238E27FC236}">
                <a16:creationId xmlns:a16="http://schemas.microsoft.com/office/drawing/2014/main" id="{54E789C2-5666-4D6B-A001-690F47C2B3E4}"/>
              </a:ext>
            </a:extLst>
          </p:cNvPr>
          <p:cNvSpPr>
            <a:spLocks noGrp="1"/>
          </p:cNvSpPr>
          <p:nvPr>
            <p:ph type="pic" sz="quarter" idx="14" hasCustomPrompt="1"/>
          </p:nvPr>
        </p:nvSpPr>
        <p:spPr>
          <a:xfrm>
            <a:off x="3749417" y="1338565"/>
            <a:ext cx="1782000" cy="1666800"/>
          </a:xfrm>
        </p:spPr>
        <p:txBody>
          <a:bodyPr>
            <a:normAutofit/>
          </a:bodyPr>
          <a:lstStyle>
            <a:lvl1pPr marL="0" indent="0" algn="ctr">
              <a:buNone/>
              <a:defRPr sz="1000">
                <a:solidFill>
                  <a:schemeClr val="tx2"/>
                </a:solidFill>
              </a:defRPr>
            </a:lvl1pPr>
          </a:lstStyle>
          <a:p>
            <a:r>
              <a:rPr lang="en-CA" dirty="0"/>
              <a:t>insert picture</a:t>
            </a:r>
          </a:p>
        </p:txBody>
      </p:sp>
      <p:sp>
        <p:nvSpPr>
          <p:cNvPr id="42" name="Text Placeholder 38">
            <a:extLst>
              <a:ext uri="{FF2B5EF4-FFF2-40B4-BE49-F238E27FC236}">
                <a16:creationId xmlns:a16="http://schemas.microsoft.com/office/drawing/2014/main" id="{83A46CCF-90C0-4873-9D3D-9AAA95F57A4A}"/>
              </a:ext>
            </a:extLst>
          </p:cNvPr>
          <p:cNvSpPr>
            <a:spLocks noGrp="1"/>
          </p:cNvSpPr>
          <p:nvPr>
            <p:ph type="body" sz="quarter" idx="13" hasCustomPrompt="1"/>
          </p:nvPr>
        </p:nvSpPr>
        <p:spPr>
          <a:xfrm>
            <a:off x="285749" y="78143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1" name="Text Placeholder 38">
            <a:extLst>
              <a:ext uri="{FF2B5EF4-FFF2-40B4-BE49-F238E27FC236}">
                <a16:creationId xmlns:a16="http://schemas.microsoft.com/office/drawing/2014/main" id="{CB52BB56-5B23-4F4C-8A0A-CB2D0C61E851}"/>
              </a:ext>
            </a:extLst>
          </p:cNvPr>
          <p:cNvSpPr>
            <a:spLocks noGrp="1"/>
          </p:cNvSpPr>
          <p:nvPr>
            <p:ph type="body" sz="quarter" idx="12" hasCustomPrompt="1"/>
          </p:nvPr>
        </p:nvSpPr>
        <p:spPr>
          <a:xfrm>
            <a:off x="285749" y="66459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0" name="Text Placeholder 38">
            <a:extLst>
              <a:ext uri="{FF2B5EF4-FFF2-40B4-BE49-F238E27FC236}">
                <a16:creationId xmlns:a16="http://schemas.microsoft.com/office/drawing/2014/main" id="{F027EBEA-E26B-4B85-BA30-E49C0E34CAB5}"/>
              </a:ext>
            </a:extLst>
          </p:cNvPr>
          <p:cNvSpPr>
            <a:spLocks noGrp="1"/>
          </p:cNvSpPr>
          <p:nvPr>
            <p:ph type="body" sz="quarter" idx="11" hasCustomPrompt="1"/>
          </p:nvPr>
        </p:nvSpPr>
        <p:spPr>
          <a:xfrm>
            <a:off x="285749" y="3202727"/>
            <a:ext cx="7200893"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331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8" name="Text Placeholder 38">
            <a:extLst>
              <a:ext uri="{FF2B5EF4-FFF2-40B4-BE49-F238E27FC236}">
                <a16:creationId xmlns:a16="http://schemas.microsoft.com/office/drawing/2014/main" id="{FAB3F249-6E9D-4F68-9B20-6F75291F9C98}"/>
              </a:ext>
            </a:extLst>
          </p:cNvPr>
          <p:cNvSpPr>
            <a:spLocks noGrp="1"/>
          </p:cNvSpPr>
          <p:nvPr>
            <p:ph type="body" sz="quarter" idx="18" hasCustomPrompt="1"/>
          </p:nvPr>
        </p:nvSpPr>
        <p:spPr>
          <a:xfrm>
            <a:off x="5703955"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9" name="Text Placeholder 38">
            <a:extLst>
              <a:ext uri="{FF2B5EF4-FFF2-40B4-BE49-F238E27FC236}">
                <a16:creationId xmlns:a16="http://schemas.microsoft.com/office/drawing/2014/main" id="{4E23D755-77E4-44EB-A582-6089DEA2A587}"/>
              </a:ext>
            </a:extLst>
          </p:cNvPr>
          <p:cNvSpPr>
            <a:spLocks noGrp="1"/>
          </p:cNvSpPr>
          <p:nvPr>
            <p:ph type="body" sz="quarter" idx="19" hasCustomPrompt="1"/>
          </p:nvPr>
        </p:nvSpPr>
        <p:spPr>
          <a:xfrm>
            <a:off x="3748722"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50" name="Text Placeholder 38">
            <a:extLst>
              <a:ext uri="{FF2B5EF4-FFF2-40B4-BE49-F238E27FC236}">
                <a16:creationId xmlns:a16="http://schemas.microsoft.com/office/drawing/2014/main" id="{9206FD68-B5EB-4BB3-8100-8ED09892BD1C}"/>
              </a:ext>
            </a:extLst>
          </p:cNvPr>
          <p:cNvSpPr>
            <a:spLocks noGrp="1"/>
          </p:cNvSpPr>
          <p:nvPr>
            <p:ph type="body" sz="quarter" idx="20" hasCustomPrompt="1"/>
          </p:nvPr>
        </p:nvSpPr>
        <p:spPr>
          <a:xfrm>
            <a:off x="5703955"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15" name="Text Placeholder 57">
            <a:extLst>
              <a:ext uri="{FF2B5EF4-FFF2-40B4-BE49-F238E27FC236}">
                <a16:creationId xmlns:a16="http://schemas.microsoft.com/office/drawing/2014/main" id="{21DA9B07-2206-40DF-BBB2-4CC98C9DF2E9}"/>
              </a:ext>
            </a:extLst>
          </p:cNvPr>
          <p:cNvSpPr>
            <a:spLocks noGrp="1"/>
          </p:cNvSpPr>
          <p:nvPr>
            <p:ph type="body" sz="quarter" idx="23"/>
          </p:nvPr>
        </p:nvSpPr>
        <p:spPr>
          <a:xfrm>
            <a:off x="285750" y="7118545"/>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6" name="Text Placeholder 57">
            <a:extLst>
              <a:ext uri="{FF2B5EF4-FFF2-40B4-BE49-F238E27FC236}">
                <a16:creationId xmlns:a16="http://schemas.microsoft.com/office/drawing/2014/main" id="{1E597BE8-FFD0-4996-A0C9-29B10155B05C}"/>
              </a:ext>
            </a:extLst>
          </p:cNvPr>
          <p:cNvSpPr>
            <a:spLocks noGrp="1"/>
          </p:cNvSpPr>
          <p:nvPr>
            <p:ph type="body" sz="quarter" idx="24"/>
          </p:nvPr>
        </p:nvSpPr>
        <p:spPr>
          <a:xfrm>
            <a:off x="285750" y="8275151"/>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Tree>
    <p:extLst>
      <p:ext uri="{BB962C8B-B14F-4D97-AF65-F5344CB8AC3E}">
        <p14:creationId xmlns:p14="http://schemas.microsoft.com/office/powerpoint/2010/main" val="2365693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0" name="Table Placeholder 19">
            <a:extLst>
              <a:ext uri="{FF2B5EF4-FFF2-40B4-BE49-F238E27FC236}">
                <a16:creationId xmlns:a16="http://schemas.microsoft.com/office/drawing/2014/main" id="{0EEF14FA-EB9C-452E-AE20-8AB369B7C7E7}"/>
              </a:ext>
            </a:extLst>
          </p:cNvPr>
          <p:cNvSpPr>
            <a:spLocks noGrp="1"/>
          </p:cNvSpPr>
          <p:nvPr>
            <p:ph type="tbl" sz="quarter" idx="26" hasCustomPrompt="1"/>
          </p:nvPr>
        </p:nvSpPr>
        <p:spPr>
          <a:xfrm>
            <a:off x="285751" y="4474958"/>
            <a:ext cx="3671886" cy="4228287"/>
          </a:xfrm>
        </p:spPr>
        <p:txBody>
          <a:bodyPr>
            <a:normAutofit/>
          </a:bodyPr>
          <a:lstStyle>
            <a:lvl1pPr marL="0" indent="0" algn="ctr">
              <a:buNone/>
              <a:defRPr sz="1000">
                <a:solidFill>
                  <a:schemeClr val="tx2"/>
                </a:solidFill>
              </a:defRPr>
            </a:lvl1pPr>
          </a:lstStyle>
          <a:p>
            <a:r>
              <a:rPr lang="en-CA" dirty="0"/>
              <a:t>Click to insert table</a:t>
            </a:r>
          </a:p>
        </p:txBody>
      </p:sp>
      <p:sp>
        <p:nvSpPr>
          <p:cNvPr id="16" name="Text Placeholder 38">
            <a:extLst>
              <a:ext uri="{FF2B5EF4-FFF2-40B4-BE49-F238E27FC236}">
                <a16:creationId xmlns:a16="http://schemas.microsoft.com/office/drawing/2014/main" id="{7AF5CB10-542E-40EA-B6CA-656D164EE983}"/>
              </a:ext>
            </a:extLst>
          </p:cNvPr>
          <p:cNvSpPr>
            <a:spLocks noGrp="1"/>
          </p:cNvSpPr>
          <p:nvPr>
            <p:ph type="body" sz="quarter" idx="24" hasCustomPrompt="1"/>
          </p:nvPr>
        </p:nvSpPr>
        <p:spPr>
          <a:xfrm>
            <a:off x="285750" y="4014158"/>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38">
            <a:extLst>
              <a:ext uri="{FF2B5EF4-FFF2-40B4-BE49-F238E27FC236}">
                <a16:creationId xmlns:a16="http://schemas.microsoft.com/office/drawing/2014/main" id="{1A0C58A3-4D76-42F1-BA69-3745584AC277}"/>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8" name="Text Placeholder 38">
            <a:extLst>
              <a:ext uri="{FF2B5EF4-FFF2-40B4-BE49-F238E27FC236}">
                <a16:creationId xmlns:a16="http://schemas.microsoft.com/office/drawing/2014/main" id="{47C72CA1-5C62-431D-A8B2-C746EDDD1C40}"/>
              </a:ext>
            </a:extLst>
          </p:cNvPr>
          <p:cNvSpPr>
            <a:spLocks noGrp="1"/>
          </p:cNvSpPr>
          <p:nvPr>
            <p:ph type="body" sz="quarter" idx="10" hasCustomPrompt="1"/>
          </p:nvPr>
        </p:nvSpPr>
        <p:spPr>
          <a:xfrm>
            <a:off x="285750" y="1058965"/>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15" name="Text Placeholder 57">
            <a:extLst>
              <a:ext uri="{FF2B5EF4-FFF2-40B4-BE49-F238E27FC236}">
                <a16:creationId xmlns:a16="http://schemas.microsoft.com/office/drawing/2014/main" id="{ED9E73AA-7F59-420F-82F9-A4589980582C}"/>
              </a:ext>
            </a:extLst>
          </p:cNvPr>
          <p:cNvSpPr>
            <a:spLocks noGrp="1"/>
          </p:cNvSpPr>
          <p:nvPr>
            <p:ph type="body" sz="quarter" idx="23"/>
          </p:nvPr>
        </p:nvSpPr>
        <p:spPr>
          <a:xfrm>
            <a:off x="285750" y="1520629"/>
            <a:ext cx="3671888" cy="2200192"/>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8" name="Text Placeholder 57">
            <a:extLst>
              <a:ext uri="{FF2B5EF4-FFF2-40B4-BE49-F238E27FC236}">
                <a16:creationId xmlns:a16="http://schemas.microsoft.com/office/drawing/2014/main" id="{F018E05D-5E03-4E94-B5F8-749947DC8657}"/>
              </a:ext>
            </a:extLst>
          </p:cNvPr>
          <p:cNvSpPr>
            <a:spLocks noGrp="1"/>
          </p:cNvSpPr>
          <p:nvPr>
            <p:ph type="body" sz="quarter" idx="25"/>
          </p:nvPr>
        </p:nvSpPr>
        <p:spPr>
          <a:xfrm>
            <a:off x="4339238" y="1200149"/>
            <a:ext cx="3146400" cy="7503096"/>
          </a:xfrm>
          <a:solidFill>
            <a:schemeClr val="accent3"/>
          </a:solidFill>
        </p:spPr>
        <p:txBody>
          <a:bodyPr lIns="144000" rIns="144000">
            <a:noAutofit/>
          </a:bodyPr>
          <a:lstStyle>
            <a:lvl1pPr marL="0" indent="0">
              <a:lnSpc>
                <a:spcPct val="100000"/>
              </a:lnSpc>
              <a:spcBef>
                <a:spcPts val="0"/>
              </a:spcBef>
              <a:buNone/>
              <a:defRPr sz="1000">
                <a:solidFill>
                  <a:schemeClr val="bg1"/>
                </a:solidFill>
              </a:defRPr>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21" name="Text Placeholder 57">
            <a:extLst>
              <a:ext uri="{FF2B5EF4-FFF2-40B4-BE49-F238E27FC236}">
                <a16:creationId xmlns:a16="http://schemas.microsoft.com/office/drawing/2014/main" id="{E5A4543B-4EDE-48BF-921B-D2CA4C5F2C69}"/>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51318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5750" y="2111671"/>
            <a:ext cx="7200899" cy="3119551"/>
          </a:xfrm>
        </p:spPr>
        <p:txBody>
          <a:bodyPr anchor="b"/>
          <a:lstStyle>
            <a:lvl1pPr>
              <a:defRPr sz="5100"/>
            </a:lvl1pPr>
          </a:lstStyle>
          <a:p>
            <a:r>
              <a:rPr lang="en-US" dirty="0"/>
              <a:t>Click to edit Master title style</a:t>
            </a:r>
          </a:p>
        </p:txBody>
      </p:sp>
      <p:sp>
        <p:nvSpPr>
          <p:cNvPr id="3" name="Text Placeholder 2"/>
          <p:cNvSpPr>
            <a:spLocks noGrp="1"/>
          </p:cNvSpPr>
          <p:nvPr>
            <p:ph type="body" idx="1"/>
          </p:nvPr>
        </p:nvSpPr>
        <p:spPr>
          <a:xfrm>
            <a:off x="285751" y="5270806"/>
            <a:ext cx="7200900" cy="1412866"/>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714935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85750" y="1532821"/>
            <a:ext cx="3529013" cy="7170425"/>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957638" y="1532821"/>
            <a:ext cx="3529012" cy="7170424"/>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38">
            <a:extLst>
              <a:ext uri="{FF2B5EF4-FFF2-40B4-BE49-F238E27FC236}">
                <a16:creationId xmlns:a16="http://schemas.microsoft.com/office/drawing/2014/main" id="{33B7ACC7-989F-42D9-8935-4FF3BD9E357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6" name="Text Placeholder 38">
            <a:extLst>
              <a:ext uri="{FF2B5EF4-FFF2-40B4-BE49-F238E27FC236}">
                <a16:creationId xmlns:a16="http://schemas.microsoft.com/office/drawing/2014/main" id="{3C75187A-8044-4724-993C-35E76774FD62}"/>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57">
            <a:extLst>
              <a:ext uri="{FF2B5EF4-FFF2-40B4-BE49-F238E27FC236}">
                <a16:creationId xmlns:a16="http://schemas.microsoft.com/office/drawing/2014/main" id="{522F17F5-FF52-4563-A611-9A4FCD95DBFE}"/>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759156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51" y="1028700"/>
            <a:ext cx="2756416" cy="1988820"/>
          </a:xfrm>
        </p:spPr>
        <p:txBody>
          <a:bodyPr anchor="b">
            <a:normAutofit/>
          </a:bodyPr>
          <a:lstStyle>
            <a:lvl1pPr>
              <a:defRPr sz="2000">
                <a:solidFill>
                  <a:schemeClr val="tx2"/>
                </a:solidFill>
              </a:defRPr>
            </a:lvl1pPr>
          </a:lstStyle>
          <a:p>
            <a:r>
              <a:rPr lang="en-US" dirty="0"/>
              <a:t>CLICK TO EDIT MASTER TITLE STYLE</a:t>
            </a:r>
          </a:p>
        </p:txBody>
      </p:sp>
      <p:sp>
        <p:nvSpPr>
          <p:cNvPr id="3" name="Content Placeholder 2"/>
          <p:cNvSpPr>
            <a:spLocks noGrp="1"/>
          </p:cNvSpPr>
          <p:nvPr>
            <p:ph idx="1"/>
          </p:nvPr>
        </p:nvSpPr>
        <p:spPr>
          <a:xfrm>
            <a:off x="3304282" y="1532820"/>
            <a:ext cx="4182368" cy="7170425"/>
          </a:xfrm>
        </p:spPr>
        <p:txBody>
          <a:bodyPr>
            <a:normAutofit/>
          </a:bodyPr>
          <a:lstStyle>
            <a:lvl1pPr>
              <a:defRPr sz="1200"/>
            </a:lvl1pPr>
            <a:lvl2pPr>
              <a:defRPr sz="1100"/>
            </a:lvl2pPr>
            <a:lvl3pPr>
              <a:defRPr sz="1100"/>
            </a:lvl3pPr>
            <a:lvl4pPr>
              <a:defRPr sz="1000"/>
            </a:lvl4pPr>
            <a:lvl5pPr>
              <a:defRPr sz="1000"/>
            </a:lvl5pPr>
            <a:lvl6pPr>
              <a:defRPr sz="1700"/>
            </a:lvl6pPr>
            <a:lvl7pPr>
              <a:defRPr sz="1700"/>
            </a:lvl7pPr>
            <a:lvl8pPr>
              <a:defRPr sz="1700"/>
            </a:lvl8pPr>
            <a:lvl9pPr>
              <a:defRPr sz="17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85751" y="3017520"/>
            <a:ext cx="2756416" cy="5685725"/>
          </a:xfrm>
        </p:spPr>
        <p:txBody>
          <a:bodyPr>
            <a:normAutofit/>
          </a:bodyPr>
          <a:lstStyle>
            <a:lvl1pPr marL="0" indent="0">
              <a:buNone/>
              <a:defRPr sz="100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dirty="0"/>
              <a:t>Click to edit Master text styles</a:t>
            </a:r>
          </a:p>
        </p:txBody>
      </p:sp>
      <p:sp>
        <p:nvSpPr>
          <p:cNvPr id="5" name="Text Placeholder 38">
            <a:extLst>
              <a:ext uri="{FF2B5EF4-FFF2-40B4-BE49-F238E27FC236}">
                <a16:creationId xmlns:a16="http://schemas.microsoft.com/office/drawing/2014/main" id="{4F8A2F33-874D-4AFB-BDC2-76E64BA3603E}"/>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226602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8667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hyperlink" Target="mailto:sales@fibrecast.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664372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Subtitle 2">
            <a:extLst>
              <a:ext uri="{FF2B5EF4-FFF2-40B4-BE49-F238E27FC236}">
                <a16:creationId xmlns:a16="http://schemas.microsoft.com/office/drawing/2014/main" id="{188EBC6A-54C0-425B-88E6-501A02AF7B5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16" name="Group 15">
            <a:extLst>
              <a:ext uri="{FF2B5EF4-FFF2-40B4-BE49-F238E27FC236}">
                <a16:creationId xmlns:a16="http://schemas.microsoft.com/office/drawing/2014/main" id="{37A139B4-70C9-4FBF-97D2-3034BBC00548}"/>
              </a:ext>
            </a:extLst>
          </p:cNvPr>
          <p:cNvGrpSpPr/>
          <p:nvPr userDrawn="1"/>
        </p:nvGrpSpPr>
        <p:grpSpPr>
          <a:xfrm>
            <a:off x="1202076" y="9540394"/>
            <a:ext cx="5208119" cy="45719"/>
            <a:chOff x="8458200" y="10414000"/>
            <a:chExt cx="12286556" cy="177800"/>
          </a:xfrm>
          <a:solidFill>
            <a:srgbClr val="1FB18A"/>
          </a:solidFill>
        </p:grpSpPr>
        <p:sp>
          <p:nvSpPr>
            <p:cNvPr id="17" name="Rectangle 16">
              <a:extLst>
                <a:ext uri="{FF2B5EF4-FFF2-40B4-BE49-F238E27FC236}">
                  <a16:creationId xmlns:a16="http://schemas.microsoft.com/office/drawing/2014/main" id="{634B29CF-AEC6-455A-B1EC-C9191092DEA3}"/>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8" name="Rectangle 17">
              <a:extLst>
                <a:ext uri="{FF2B5EF4-FFF2-40B4-BE49-F238E27FC236}">
                  <a16:creationId xmlns:a16="http://schemas.microsoft.com/office/drawing/2014/main" id="{9A0AFDF4-749C-40A0-B827-0441C89B9C4C}"/>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9" name="Rectangle 18">
              <a:extLst>
                <a:ext uri="{FF2B5EF4-FFF2-40B4-BE49-F238E27FC236}">
                  <a16:creationId xmlns:a16="http://schemas.microsoft.com/office/drawing/2014/main" id="{A5F05AD8-F771-48C4-B02A-4BA7AB61ED2D}"/>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20" name="Rectangle 19">
              <a:extLst>
                <a:ext uri="{FF2B5EF4-FFF2-40B4-BE49-F238E27FC236}">
                  <a16:creationId xmlns:a16="http://schemas.microsoft.com/office/drawing/2014/main" id="{8DBC8B67-DC17-423A-97F3-7C6F237DEDFF}"/>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21" name="Subtitle 2">
            <a:extLst>
              <a:ext uri="{FF2B5EF4-FFF2-40B4-BE49-F238E27FC236}">
                <a16:creationId xmlns:a16="http://schemas.microsoft.com/office/drawing/2014/main" id="{C3861E2F-8B15-4B2E-93D9-D298E0CDA27D}"/>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10"/>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Graphic 12">
            <a:extLst>
              <a:ext uri="{FF2B5EF4-FFF2-40B4-BE49-F238E27FC236}">
                <a16:creationId xmlns:a16="http://schemas.microsoft.com/office/drawing/2014/main" id="{0FFB5DB0-B918-4D44-9330-543353E5D263}"/>
              </a:ext>
            </a:extLst>
          </p:cNvPr>
          <p:cNvPicPr>
            <a:picLocks noChangeAspect="1"/>
          </p:cNvPicPr>
          <p:nvPr userDrawn="1"/>
        </p:nvPicPr>
        <p:blipFill rotWithShape="1">
          <a:blip r:embed="rId11">
            <a:extLst>
              <a:ext uri="{96DAC541-7B7A-43D3-8B79-37D633B846F1}">
                <asvg:svgBlip xmlns:asvg="http://schemas.microsoft.com/office/drawing/2016/SVG/main" r:embed="rId12"/>
              </a:ext>
            </a:extLst>
          </a:blip>
          <a:srcRect l="13223" t="34123" r="3376" b="35598"/>
          <a:stretch/>
        </p:blipFill>
        <p:spPr>
          <a:xfrm>
            <a:off x="258855" y="276226"/>
            <a:ext cx="3529014" cy="710134"/>
          </a:xfrm>
          <a:prstGeom prst="rect">
            <a:avLst/>
          </a:prstGeom>
        </p:spPr>
      </p:pic>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 Placeholder 26">
            <a:extLst>
              <a:ext uri="{FF2B5EF4-FFF2-40B4-BE49-F238E27FC236}">
                <a16:creationId xmlns:a16="http://schemas.microsoft.com/office/drawing/2014/main" id="{C118D890-CC2F-4482-970C-272FF5828A83}"/>
              </a:ext>
            </a:extLst>
          </p:cNvPr>
          <p:cNvSpPr>
            <a:spLocks noGrp="1"/>
          </p:cNvSpPr>
          <p:nvPr>
            <p:ph type="body" sz="quarter" idx="22"/>
          </p:nvPr>
        </p:nvSpPr>
        <p:spPr>
          <a:xfrm>
            <a:off x="285751" y="1708776"/>
            <a:ext cx="2826762" cy="1674102"/>
          </a:xfrm>
        </p:spPr>
        <p:txBody>
          <a:bodyPr/>
          <a:lstStyle/>
          <a:p>
            <a:pPr algn="just"/>
            <a:r>
              <a:rPr lang="es-CO" dirty="0">
                <a:latin typeface="Franklin Gothic Book" panose="020B0503020102020204" pitchFamily="34" charset="0"/>
              </a:rPr>
              <a:t>Las </a:t>
            </a:r>
            <a:r>
              <a:rPr lang="es-CO" b="1" dirty="0">
                <a:latin typeface="Franklin Gothic Book" panose="020B0503020102020204" pitchFamily="34" charset="0"/>
              </a:rPr>
              <a:t>juntas de manta aislante </a:t>
            </a:r>
            <a:r>
              <a:rPr lang="es-CO" dirty="0">
                <a:latin typeface="Franklin Gothic Book" panose="020B0503020102020204" pitchFamily="34" charset="0"/>
              </a:rPr>
              <a:t>de </a:t>
            </a:r>
            <a:r>
              <a:rPr lang="es-CO" b="1" dirty="0">
                <a:latin typeface="Franklin Gothic Book" panose="020B0503020102020204" pitchFamily="34" charset="0"/>
              </a:rPr>
              <a:t>FibreCast </a:t>
            </a:r>
            <a:r>
              <a:rPr lang="es-CO" dirty="0">
                <a:latin typeface="Franklin Gothic Book" panose="020B0503020102020204" pitchFamily="34" charset="0"/>
              </a:rPr>
              <a:t>son para altas temperaturas, las mantas “</a:t>
            </a:r>
            <a:r>
              <a:rPr lang="es-CO" dirty="0" err="1">
                <a:latin typeface="Franklin Gothic Book" panose="020B0503020102020204" pitchFamily="34" charset="0"/>
              </a:rPr>
              <a:t>low</a:t>
            </a:r>
            <a:r>
              <a:rPr lang="es-CO" dirty="0">
                <a:latin typeface="Franklin Gothic Book" panose="020B0503020102020204" pitchFamily="34" charset="0"/>
              </a:rPr>
              <a:t> </a:t>
            </a:r>
            <a:r>
              <a:rPr lang="es-CO" dirty="0" err="1">
                <a:latin typeface="Franklin Gothic Book" panose="020B0503020102020204" pitchFamily="34" charset="0"/>
              </a:rPr>
              <a:t>shot</a:t>
            </a:r>
            <a:r>
              <a:rPr lang="es-CO" dirty="0">
                <a:latin typeface="Franklin Gothic Book" panose="020B0503020102020204" pitchFamily="34" charset="0"/>
              </a:rPr>
              <a:t>” se pueden troquelar, cortar con </a:t>
            </a:r>
            <a:r>
              <a:rPr lang="es-CO" dirty="0" err="1">
                <a:latin typeface="Franklin Gothic Book" panose="020B0503020102020204" pitchFamily="34" charset="0"/>
              </a:rPr>
              <a:t>CNC</a:t>
            </a:r>
            <a:r>
              <a:rPr lang="es-CO" dirty="0">
                <a:latin typeface="Franklin Gothic Book" panose="020B0503020102020204" pitchFamily="34" charset="0"/>
              </a:rPr>
              <a:t> o cortar con chorro de agua (</a:t>
            </a:r>
            <a:r>
              <a:rPr lang="es-CO" dirty="0" err="1">
                <a:latin typeface="Franklin Gothic Book" panose="020B0503020102020204" pitchFamily="34" charset="0"/>
              </a:rPr>
              <a:t>WaterJet</a:t>
            </a:r>
            <a:r>
              <a:rPr lang="es-CO" dirty="0">
                <a:latin typeface="Franklin Gothic Book" panose="020B0503020102020204" pitchFamily="34" charset="0"/>
              </a:rPr>
              <a:t>) en varias formas para proporcionar protección o sellado en aplicaciones de alta temperatura.</a:t>
            </a:r>
          </a:p>
        </p:txBody>
      </p:sp>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21"/>
          </p:nvPr>
        </p:nvSpPr>
        <p:spPr>
          <a:xfrm>
            <a:off x="3346669" y="276226"/>
            <a:ext cx="4138969" cy="754379"/>
          </a:xfrm>
        </p:spPr>
        <p:txBody>
          <a:bodyPr/>
          <a:lstStyle/>
          <a:p>
            <a:r>
              <a:rPr lang="es-CO" sz="2000" dirty="0">
                <a:solidFill>
                  <a:srgbClr val="000000"/>
                </a:solidFill>
              </a:rPr>
              <a:t>FC-JUNTAS DE MANTA AISLANTE </a:t>
            </a:r>
            <a:br>
              <a:rPr lang="es-CO" dirty="0">
                <a:solidFill>
                  <a:srgbClr val="000000"/>
                </a:solidFill>
              </a:rPr>
            </a:br>
            <a:r>
              <a:rPr lang="es-CO" sz="1800" b="1" dirty="0">
                <a:solidFill>
                  <a:srgbClr val="00B0F0"/>
                </a:solidFill>
              </a:rPr>
              <a:t>FICHA TÉCNICA</a:t>
            </a:r>
            <a:endParaRPr lang="es-CO" sz="2000" b="1" dirty="0">
              <a:solidFill>
                <a:srgbClr val="00B0F0"/>
              </a:solidFill>
            </a:endParaRPr>
          </a:p>
        </p:txBody>
      </p:sp>
      <p:sp>
        <p:nvSpPr>
          <p:cNvPr id="16" name="Text Placeholder 15">
            <a:extLst>
              <a:ext uri="{FF2B5EF4-FFF2-40B4-BE49-F238E27FC236}">
                <a16:creationId xmlns:a16="http://schemas.microsoft.com/office/drawing/2014/main" id="{2ACAAAE5-6C0A-4495-B2CE-5F5FD6A4C8E8}"/>
              </a:ext>
            </a:extLst>
          </p:cNvPr>
          <p:cNvSpPr>
            <a:spLocks noGrp="1"/>
          </p:cNvSpPr>
          <p:nvPr>
            <p:ph type="body" sz="quarter" idx="11"/>
          </p:nvPr>
        </p:nvSpPr>
        <p:spPr>
          <a:xfrm>
            <a:off x="285751" y="3280779"/>
            <a:ext cx="7200893" cy="460800"/>
          </a:xfrm>
        </p:spPr>
        <p:txBody>
          <a:bodyPr/>
          <a:lstStyle/>
          <a:p>
            <a:r>
              <a:rPr lang="es-CO" sz="1800" b="1" dirty="0">
                <a:solidFill>
                  <a:srgbClr val="00B0F0"/>
                </a:solidFill>
              </a:rPr>
              <a:t>COMPARACIÓN TÉCNICA</a:t>
            </a:r>
          </a:p>
        </p:txBody>
      </p:sp>
      <p:sp>
        <p:nvSpPr>
          <p:cNvPr id="15" name="Text Placeholder 14">
            <a:extLst>
              <a:ext uri="{FF2B5EF4-FFF2-40B4-BE49-F238E27FC236}">
                <a16:creationId xmlns:a16="http://schemas.microsoft.com/office/drawing/2014/main" id="{45CBEE9F-3ECD-481F-834B-750F69745143}"/>
              </a:ext>
            </a:extLst>
          </p:cNvPr>
          <p:cNvSpPr>
            <a:spLocks noGrp="1"/>
          </p:cNvSpPr>
          <p:nvPr>
            <p:ph type="body" sz="quarter" idx="10"/>
          </p:nvPr>
        </p:nvSpPr>
        <p:spPr>
          <a:xfrm>
            <a:off x="285751" y="1226615"/>
            <a:ext cx="3017835" cy="424894"/>
          </a:xfrm>
        </p:spPr>
        <p:txBody>
          <a:bodyPr/>
          <a:lstStyle/>
          <a:p>
            <a:r>
              <a:rPr lang="es-CO" sz="1800" b="1" dirty="0">
                <a:solidFill>
                  <a:srgbClr val="00B0F0"/>
                </a:solidFill>
              </a:rPr>
              <a:t>FC-JUNTAS DE MANTA AISLANTE </a:t>
            </a:r>
          </a:p>
        </p:txBody>
      </p:sp>
      <p:graphicFrame>
        <p:nvGraphicFramePr>
          <p:cNvPr id="34" name="Table 35">
            <a:extLst>
              <a:ext uri="{FF2B5EF4-FFF2-40B4-BE49-F238E27FC236}">
                <a16:creationId xmlns:a16="http://schemas.microsoft.com/office/drawing/2014/main" id="{7954D559-AB9A-42CC-B476-077AA2CF6677}"/>
              </a:ext>
            </a:extLst>
          </p:cNvPr>
          <p:cNvGraphicFramePr>
            <a:graphicFrameLocks noGrp="1"/>
          </p:cNvGraphicFramePr>
          <p:nvPr>
            <p:ph type="tbl" sz="quarter" idx="25"/>
            <p:extLst>
              <p:ext uri="{D42A27DB-BD31-4B8C-83A1-F6EECF244321}">
                <p14:modId xmlns:p14="http://schemas.microsoft.com/office/powerpoint/2010/main" val="3777109454"/>
              </p:ext>
            </p:extLst>
          </p:nvPr>
        </p:nvGraphicFramePr>
        <p:xfrm>
          <a:off x="285751" y="3650559"/>
          <a:ext cx="7200898" cy="1875600"/>
        </p:xfrm>
        <a:graphic>
          <a:graphicData uri="http://schemas.openxmlformats.org/drawingml/2006/table">
            <a:tbl>
              <a:tblPr firstRow="1" bandRow="1">
                <a:tableStyleId>{9D7B26C5-4107-4FEC-AEDC-1716B250A1EF}</a:tableStyleId>
              </a:tblPr>
              <a:tblGrid>
                <a:gridCol w="1644650">
                  <a:extLst>
                    <a:ext uri="{9D8B030D-6E8A-4147-A177-3AD203B41FA5}">
                      <a16:colId xmlns:a16="http://schemas.microsoft.com/office/drawing/2014/main" val="3647290184"/>
                    </a:ext>
                  </a:extLst>
                </a:gridCol>
                <a:gridCol w="1390650">
                  <a:extLst>
                    <a:ext uri="{9D8B030D-6E8A-4147-A177-3AD203B41FA5}">
                      <a16:colId xmlns:a16="http://schemas.microsoft.com/office/drawing/2014/main" val="2804471609"/>
                    </a:ext>
                  </a:extLst>
                </a:gridCol>
                <a:gridCol w="1409700">
                  <a:extLst>
                    <a:ext uri="{9D8B030D-6E8A-4147-A177-3AD203B41FA5}">
                      <a16:colId xmlns:a16="http://schemas.microsoft.com/office/drawing/2014/main" val="622920296"/>
                    </a:ext>
                  </a:extLst>
                </a:gridCol>
                <a:gridCol w="1422400">
                  <a:extLst>
                    <a:ext uri="{9D8B030D-6E8A-4147-A177-3AD203B41FA5}">
                      <a16:colId xmlns:a16="http://schemas.microsoft.com/office/drawing/2014/main" val="836946954"/>
                    </a:ext>
                  </a:extLst>
                </a:gridCol>
                <a:gridCol w="1333498">
                  <a:extLst>
                    <a:ext uri="{9D8B030D-6E8A-4147-A177-3AD203B41FA5}">
                      <a16:colId xmlns:a16="http://schemas.microsoft.com/office/drawing/2014/main" val="1760132797"/>
                    </a:ext>
                  </a:extLst>
                </a:gridCol>
              </a:tblGrid>
              <a:tr h="263850">
                <a:tc>
                  <a:txBody>
                    <a:bodyPr/>
                    <a:lstStyle/>
                    <a:p>
                      <a:pPr algn="ctr"/>
                      <a:endParaRPr lang="en-CA" sz="1200" noProof="0" dirty="0">
                        <a:latin typeface="+mj-lt"/>
                      </a:endParaRPr>
                    </a:p>
                  </a:txBody>
                  <a:tcPr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CA" sz="1000" noProof="0">
                          <a:solidFill>
                            <a:srgbClr val="33CC33"/>
                          </a:solidFill>
                          <a:latin typeface="+mj-lt"/>
                        </a:rPr>
                        <a:t>LBP </a:t>
                      </a:r>
                      <a:r>
                        <a:rPr lang="en-CA" sz="800" b="0" noProof="0">
                          <a:solidFill>
                            <a:srgbClr val="33CC33"/>
                          </a:solidFill>
                          <a:latin typeface="+mj-lt"/>
                        </a:rPr>
                        <a:t>(NO-</a:t>
                      </a:r>
                      <a:r>
                        <a:rPr lang="en-CA" sz="800" b="0" noProof="0" dirty="0" err="1">
                          <a:solidFill>
                            <a:srgbClr val="33CC33"/>
                          </a:solidFill>
                          <a:latin typeface="+mj-lt"/>
                        </a:rPr>
                        <a:t>RCF</a:t>
                      </a:r>
                      <a:r>
                        <a:rPr lang="en-CA" sz="800" b="0" noProof="0" dirty="0">
                          <a:solidFill>
                            <a:srgbClr val="33CC33"/>
                          </a:solidFill>
                          <a:latin typeface="+mj-lt"/>
                        </a:rPr>
                        <a:t>)</a:t>
                      </a:r>
                    </a:p>
                  </a:txBody>
                  <a:tcPr marL="0" marR="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1000" noProof="0">
                          <a:solidFill>
                            <a:srgbClr val="FFC000"/>
                          </a:solidFill>
                          <a:latin typeface="+mj-lt"/>
                        </a:rPr>
                        <a:t>HP</a:t>
                      </a:r>
                    </a:p>
                  </a:txBody>
                  <a:tcPr marL="0" marR="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CA" sz="1000" b="1" noProof="0">
                          <a:solidFill>
                            <a:srgbClr val="00B0F0"/>
                          </a:solidFill>
                          <a:latin typeface="+mj-lt"/>
                        </a:rPr>
                        <a:t>ZR</a:t>
                      </a:r>
                    </a:p>
                  </a:txBody>
                  <a:tcPr marL="0" marR="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1000" b="1" kern="1200" noProof="0">
                          <a:solidFill>
                            <a:schemeClr val="accent4">
                              <a:lumMod val="60000"/>
                              <a:lumOff val="40000"/>
                            </a:schemeClr>
                          </a:solidFill>
                          <a:latin typeface="+mj-lt"/>
                          <a:ea typeface="+mn-ea"/>
                          <a:cs typeface="+mn-cs"/>
                        </a:rPr>
                        <a:t>PC</a:t>
                      </a:r>
                      <a:endParaRPr lang="en-CA" sz="1000" b="1" noProof="0">
                        <a:solidFill>
                          <a:schemeClr val="accent4">
                            <a:lumMod val="60000"/>
                            <a:lumOff val="40000"/>
                          </a:schemeClr>
                        </a:solidFill>
                        <a:latin typeface="+mj-lt"/>
                      </a:endParaRPr>
                    </a:p>
                  </a:txBody>
                  <a:tcPr marL="0" marR="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32514866"/>
                  </a:ext>
                </a:extLst>
              </a:tr>
              <a:tr h="162822">
                <a:tc>
                  <a:txBody>
                    <a:bodyPr/>
                    <a:lstStyle/>
                    <a:p>
                      <a:r>
                        <a:rPr lang="en-CA" sz="800" noProof="0" dirty="0"/>
                        <a:t>Color</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0" dirty="0"/>
                        <a:t>Blanco</a:t>
                      </a:r>
                      <a:endParaRPr lang="en-CA" sz="800" noProof="0" dirty="0"/>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0" dirty="0"/>
                        <a:t>Blanco</a:t>
                      </a:r>
                      <a:endParaRPr lang="en-CA" sz="800" noProof="0" dirty="0"/>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0" dirty="0"/>
                        <a:t>Blanco</a:t>
                      </a:r>
                      <a:endParaRPr lang="en-CA" sz="800" noProof="0" dirty="0"/>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0" dirty="0"/>
                        <a:t>Blanco</a:t>
                      </a:r>
                      <a:endParaRPr lang="en-CA" sz="800" noProof="0" dirty="0"/>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78452">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t>Grado de Temperatura</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 2200°F (1205°C)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a:t>2300°F (1260°C)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2600°F (1427°C)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2912°F (1600°C)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t>Temperatura de funcionamiento recomendada</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2012°F (1100°C)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a:t>2150°F (1175°C)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2450°F (1343°C)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2912°F (1600°C)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54812">
                <a:tc>
                  <a:txBody>
                    <a:bodyPr/>
                    <a:lstStyle/>
                    <a:p>
                      <a:r>
                        <a:rPr lang="es-CO" sz="800" noProof="0" dirty="0"/>
                        <a:t>Punto de fusión</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2320°F (1270°C)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3200°F (1760°C)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3200°F (1760°C)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3400°F (1871°C)</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126558"/>
                  </a:ext>
                </a:extLst>
              </a:tr>
              <a:tr h="154812">
                <a:tc>
                  <a:txBody>
                    <a:bodyPr/>
                    <a:lstStyle/>
                    <a:p>
                      <a:r>
                        <a:rPr lang="es-CO" sz="800" noProof="0" dirty="0"/>
                        <a:t>Densidad</a:t>
                      </a:r>
                      <a:r>
                        <a:rPr lang="en-CA" sz="800" noProof="0" dirty="0"/>
                        <a:t> disponible, </a:t>
                      </a:r>
                    </a:p>
                  </a:txBody>
                  <a:tcPr marL="0" marR="0" marT="0" marB="0" anchor="b">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4, 6, 8</a:t>
                      </a:r>
                    </a:p>
                  </a:txBody>
                  <a:tcPr marL="0" marR="0" marT="36000" marB="36000" anchor="b">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dirty="0"/>
                        <a:t>4, 6, 8, 10</a:t>
                      </a:r>
                    </a:p>
                  </a:txBody>
                  <a:tcPr marL="0" marR="0" marT="36000" marB="36000" anchor="b">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4, 6, 8, 10</a:t>
                      </a:r>
                    </a:p>
                  </a:txBody>
                  <a:tcPr marL="0" marR="0" marT="36000" marB="36000" anchor="b">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a:t>6, 8</a:t>
                      </a:r>
                    </a:p>
                  </a:txBody>
                  <a:tcPr marL="0" marR="0" marT="36000" marB="36000" anchor="b">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9607001"/>
                  </a:ext>
                </a:extLst>
              </a:tr>
              <a:tr h="154812">
                <a:tc>
                  <a:txBody>
                    <a:bodyPr/>
                    <a:lstStyle/>
                    <a:p>
                      <a:r>
                        <a:rPr lang="en-CA" sz="800" dirty="0">
                          <a:effectLst/>
                          <a:latin typeface="Franklin Gothic Book" panose="020B0503020102020204" pitchFamily="34" charset="0"/>
                          <a:ea typeface="Aptos" panose="020B0004020202020204" pitchFamily="34" charset="0"/>
                          <a:cs typeface="Arial" panose="020B0604020202020204" pitchFamily="34" charset="0"/>
                        </a:rPr>
                        <a:t>lb/</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ft</a:t>
                      </a:r>
                      <a:r>
                        <a:rPr lang="en-CA" sz="800" baseline="30000" dirty="0" err="1">
                          <a:effectLst/>
                          <a:latin typeface="Franklin Gothic Book" panose="020B0503020102020204" pitchFamily="34" charset="0"/>
                          <a:ea typeface="Aptos" panose="020B0004020202020204" pitchFamily="34" charset="0"/>
                          <a:cs typeface="Arial" panose="020B0604020202020204" pitchFamily="34" charset="0"/>
                        </a:rPr>
                        <a:t>3</a:t>
                      </a:r>
                      <a:r>
                        <a:rPr lang="en-CA" sz="800" dirty="0">
                          <a:effectLst/>
                          <a:latin typeface="Franklin Gothic Book" panose="020B0503020102020204" pitchFamily="34" charset="0"/>
                          <a:ea typeface="Aptos" panose="020B0004020202020204" pitchFamily="34" charset="0"/>
                          <a:cs typeface="Arial" panose="020B0604020202020204" pitchFamily="34" charset="0"/>
                        </a:rPr>
                        <a:t> (kg/</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m</a:t>
                      </a:r>
                      <a:r>
                        <a:rPr lang="en-CA" sz="800" baseline="30000" dirty="0" err="1">
                          <a:effectLst/>
                          <a:latin typeface="Franklin Gothic Book" panose="020B0503020102020204" pitchFamily="34" charset="0"/>
                          <a:ea typeface="Aptos" panose="020B0004020202020204" pitchFamily="34" charset="0"/>
                          <a:cs typeface="Arial" panose="020B0604020202020204" pitchFamily="34" charset="0"/>
                        </a:rPr>
                        <a:t>3</a:t>
                      </a:r>
                      <a:r>
                        <a:rPr lang="en-CA" sz="800" dirty="0">
                          <a:effectLst/>
                          <a:latin typeface="Franklin Gothic Book" panose="020B0503020102020204" pitchFamily="34" charset="0"/>
                          <a:ea typeface="Aptos" panose="020B0004020202020204" pitchFamily="34" charset="0"/>
                          <a:cs typeface="Arial" panose="020B0604020202020204" pitchFamily="34" charset="0"/>
                        </a:rPr>
                        <a:t>)</a:t>
                      </a:r>
                      <a:endParaRPr lang="en-CA" sz="800" noProof="0" dirty="0"/>
                    </a:p>
                  </a:txBody>
                  <a:tcPr marL="0" marR="0" marT="0" marB="0">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(64, 96, 128)</a:t>
                      </a:r>
                    </a:p>
                  </a:txBody>
                  <a:tcPr marL="0" marR="0" marT="36000" marB="36000">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a:t>(64, 96, 128, 160)</a:t>
                      </a:r>
                    </a:p>
                  </a:txBody>
                  <a:tcPr marL="0" marR="0" marT="36000" marB="36000">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a:t>(64, 96, 128, 160)</a:t>
                      </a:r>
                    </a:p>
                  </a:txBody>
                  <a:tcPr marL="0" marR="0" marT="36000" marB="36000">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a:t>(96, 128)</a:t>
                      </a:r>
                    </a:p>
                  </a:txBody>
                  <a:tcPr marL="0" marR="0" marT="36000" marB="36000">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9568407"/>
                  </a:ext>
                </a:extLst>
              </a:tr>
              <a:tr h="154812">
                <a:tc rowSpan="2">
                  <a:txBody>
                    <a:bodyPr/>
                    <a:lstStyle/>
                    <a:p>
                      <a:r>
                        <a:rPr lang="es-CO" sz="800" noProof="0" dirty="0"/>
                        <a:t>Contracción lineal </a:t>
                      </a:r>
                    </a:p>
                    <a:p>
                      <a:r>
                        <a:rPr lang="es-CO" sz="800" noProof="0" dirty="0"/>
                        <a:t>(%) después de 24 horas</a:t>
                      </a:r>
                      <a:endParaRPr lang="en-CA" sz="800" noProof="0" dirty="0"/>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CA" sz="800" noProof="0" dirty="0" err="1"/>
                        <a:t>1832°F</a:t>
                      </a:r>
                      <a:r>
                        <a:rPr lang="en-CA" sz="800" noProof="0" dirty="0"/>
                        <a:t> (</a:t>
                      </a:r>
                      <a:r>
                        <a:rPr lang="en-CA" sz="800" noProof="0" dirty="0" err="1"/>
                        <a:t>1000°C</a:t>
                      </a:r>
                      <a:r>
                        <a:rPr lang="en-CA"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2012°F (1100°C)</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2372°F (1300°C)</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a:t>2372°F (1500°C)</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3269339"/>
                  </a:ext>
                </a:extLst>
              </a:tr>
              <a:tr h="154812">
                <a:tc vMerge="1">
                  <a:txBody>
                    <a:bodyPr/>
                    <a:lstStyle/>
                    <a:p>
                      <a:endParaRPr lang="en-US" sz="800" dirty="0"/>
                    </a:p>
                  </a:txBody>
                  <a:tcPr marL="0" marR="0" marT="0" marB="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1.2%</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1.8%</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CA" sz="800" noProof="0"/>
                        <a:t>2%</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n-CA" sz="800" noProof="0" dirty="0"/>
                        <a:t>0.8%</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2883123"/>
                  </a:ext>
                </a:extLst>
              </a:tr>
            </a:tbl>
          </a:graphicData>
        </a:graphic>
      </p:graphicFrame>
      <p:graphicFrame>
        <p:nvGraphicFramePr>
          <p:cNvPr id="14" name="Table 35">
            <a:extLst>
              <a:ext uri="{FF2B5EF4-FFF2-40B4-BE49-F238E27FC236}">
                <a16:creationId xmlns:a16="http://schemas.microsoft.com/office/drawing/2014/main" id="{BEF90FD0-DCCF-9D46-9B6D-28B272BA4BA4}"/>
              </a:ext>
            </a:extLst>
          </p:cNvPr>
          <p:cNvGraphicFramePr>
            <a:graphicFrameLocks/>
          </p:cNvGraphicFramePr>
          <p:nvPr>
            <p:extLst>
              <p:ext uri="{D42A27DB-BD31-4B8C-83A1-F6EECF244321}">
                <p14:modId xmlns:p14="http://schemas.microsoft.com/office/powerpoint/2010/main" val="3264092027"/>
              </p:ext>
            </p:extLst>
          </p:nvPr>
        </p:nvGraphicFramePr>
        <p:xfrm>
          <a:off x="285751" y="5528791"/>
          <a:ext cx="7200898" cy="1358185"/>
        </p:xfrm>
        <a:graphic>
          <a:graphicData uri="http://schemas.openxmlformats.org/drawingml/2006/table">
            <a:tbl>
              <a:tblPr firstRow="1" bandRow="1">
                <a:tableStyleId>{9D7B26C5-4107-4FEC-AEDC-1716B250A1EF}</a:tableStyleId>
              </a:tblPr>
              <a:tblGrid>
                <a:gridCol w="1646235">
                  <a:extLst>
                    <a:ext uri="{9D8B030D-6E8A-4147-A177-3AD203B41FA5}">
                      <a16:colId xmlns:a16="http://schemas.microsoft.com/office/drawing/2014/main" val="3647290184"/>
                    </a:ext>
                  </a:extLst>
                </a:gridCol>
                <a:gridCol w="1390650">
                  <a:extLst>
                    <a:ext uri="{9D8B030D-6E8A-4147-A177-3AD203B41FA5}">
                      <a16:colId xmlns:a16="http://schemas.microsoft.com/office/drawing/2014/main" val="2804471609"/>
                    </a:ext>
                  </a:extLst>
                </a:gridCol>
                <a:gridCol w="1409700">
                  <a:extLst>
                    <a:ext uri="{9D8B030D-6E8A-4147-A177-3AD203B41FA5}">
                      <a16:colId xmlns:a16="http://schemas.microsoft.com/office/drawing/2014/main" val="622920296"/>
                    </a:ext>
                  </a:extLst>
                </a:gridCol>
                <a:gridCol w="1422400">
                  <a:extLst>
                    <a:ext uri="{9D8B030D-6E8A-4147-A177-3AD203B41FA5}">
                      <a16:colId xmlns:a16="http://schemas.microsoft.com/office/drawing/2014/main" val="836946954"/>
                    </a:ext>
                  </a:extLst>
                </a:gridCol>
                <a:gridCol w="1331913">
                  <a:extLst>
                    <a:ext uri="{9D8B030D-6E8A-4147-A177-3AD203B41FA5}">
                      <a16:colId xmlns:a16="http://schemas.microsoft.com/office/drawing/2014/main" val="2705741006"/>
                    </a:ext>
                  </a:extLst>
                </a:gridCol>
              </a:tblGrid>
              <a:tr h="154812">
                <a:tc>
                  <a:txBody>
                    <a:bodyPr/>
                    <a:lstStyle/>
                    <a:p>
                      <a:r>
                        <a:rPr lang="es-CO" sz="800" noProof="0" dirty="0">
                          <a:solidFill>
                            <a:srgbClr val="00B0F0"/>
                          </a:solidFill>
                        </a:rPr>
                        <a:t>COMPOSICIÓN QUÍMICA </a:t>
                      </a:r>
                      <a:endParaRPr lang="es-CO" sz="800" b="0" noProof="0" dirty="0">
                        <a:solidFill>
                          <a:srgbClr val="00B0F0"/>
                        </a:solidFill>
                      </a:endParaRPr>
                    </a:p>
                  </a:txBody>
                  <a:tcPr marL="0" marR="0" marT="0" marB="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  </a:t>
                      </a:r>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 </a:t>
                      </a:r>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 </a:t>
                      </a:r>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endParaRPr lang="es-CO" sz="800" noProof="0" dirty="0"/>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noProof="0" dirty="0"/>
                        <a:t>     </a:t>
                      </a:r>
                      <a:r>
                        <a:rPr lang="es-CO" sz="800" noProof="0" dirty="0" err="1"/>
                        <a:t>Al</a:t>
                      </a:r>
                      <a:r>
                        <a:rPr lang="es-CO" sz="800" baseline="-25000" noProof="0" dirty="0" err="1"/>
                        <a:t>2</a:t>
                      </a:r>
                      <a:r>
                        <a:rPr lang="es-CO" sz="800" noProof="0" dirty="0" err="1"/>
                        <a:t>O</a:t>
                      </a:r>
                      <a:r>
                        <a:rPr lang="es-CO" sz="800" baseline="-25000" noProof="0" dirty="0" err="1"/>
                        <a:t>3</a:t>
                      </a:r>
                      <a:endParaRPr lang="es-CO" sz="800" baseline="-250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44-50%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33-37%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72%</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54812">
                <a:tc>
                  <a:txBody>
                    <a:bodyPr/>
                    <a:lstStyle/>
                    <a:p>
                      <a:r>
                        <a:rPr lang="es-CO" sz="800" noProof="0" dirty="0"/>
                        <a:t>     </a:t>
                      </a:r>
                      <a:r>
                        <a:rPr lang="es-CO" sz="800" noProof="0" dirty="0" err="1"/>
                        <a:t>SiO</a:t>
                      </a:r>
                      <a:r>
                        <a:rPr lang="es-CO" sz="800" baseline="-25000" noProof="0" dirty="0" err="1"/>
                        <a:t>3</a:t>
                      </a:r>
                      <a:endParaRPr lang="es-CO"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60-70%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50-56%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47-51%</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27%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126558"/>
                  </a:ext>
                </a:extLst>
              </a:tr>
              <a:tr h="154812">
                <a:tc>
                  <a:txBody>
                    <a:bodyPr/>
                    <a:lstStyle/>
                    <a:p>
                      <a:r>
                        <a:rPr lang="es-CO" sz="800" noProof="0" dirty="0"/>
                        <a:t>     MgO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3-7%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&lt; 1%</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7434865"/>
                  </a:ext>
                </a:extLst>
              </a:tr>
              <a:tr h="154812">
                <a:tc>
                  <a:txBody>
                    <a:bodyPr/>
                    <a:lstStyle/>
                    <a:p>
                      <a:r>
                        <a:rPr lang="es-CO" sz="800" noProof="0" dirty="0"/>
                        <a:t>     </a:t>
                      </a:r>
                      <a:r>
                        <a:rPr lang="es-CO" sz="800" noProof="0" dirty="0" err="1"/>
                        <a:t>ZrO</a:t>
                      </a:r>
                      <a:r>
                        <a:rPr lang="es-CO" sz="800" baseline="-25000" noProof="0" dirty="0" err="1"/>
                        <a:t>2</a:t>
                      </a:r>
                      <a:endParaRPr lang="es-CO"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13-19%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9607001"/>
                  </a:ext>
                </a:extLst>
              </a:tr>
              <a:tr h="154812">
                <a:tc>
                  <a:txBody>
                    <a:bodyPr/>
                    <a:lstStyle/>
                    <a:p>
                      <a:r>
                        <a:rPr lang="es-CO" sz="800" noProof="0" dirty="0"/>
                        <a:t>     </a:t>
                      </a:r>
                      <a:r>
                        <a:rPr lang="es-CO" sz="800" noProof="0" dirty="0" err="1"/>
                        <a:t>CaO</a:t>
                      </a:r>
                      <a:endParaRPr lang="es-CO"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25-35%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&lt; 1%</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4799669"/>
                  </a:ext>
                </a:extLst>
              </a:tr>
              <a:tr h="154812">
                <a:tc>
                  <a:txBody>
                    <a:bodyPr/>
                    <a:lstStyle/>
                    <a:p>
                      <a:r>
                        <a:rPr lang="es-CO" sz="800" noProof="0" dirty="0"/>
                        <a:t>     Otros</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&lt;1%</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&lt;1%</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3399405"/>
                  </a:ext>
                </a:extLst>
              </a:tr>
            </a:tbl>
          </a:graphicData>
        </a:graphic>
      </p:graphicFrame>
      <p:sp>
        <p:nvSpPr>
          <p:cNvPr id="2" name="Text Placeholder 15">
            <a:extLst>
              <a:ext uri="{FF2B5EF4-FFF2-40B4-BE49-F238E27FC236}">
                <a16:creationId xmlns:a16="http://schemas.microsoft.com/office/drawing/2014/main" id="{5CEA6ED1-EAAB-243F-A2D0-BDBA04E00FE5}"/>
              </a:ext>
            </a:extLst>
          </p:cNvPr>
          <p:cNvSpPr txBox="1">
            <a:spLocks/>
          </p:cNvSpPr>
          <p:nvPr/>
        </p:nvSpPr>
        <p:spPr>
          <a:xfrm>
            <a:off x="285751" y="6964443"/>
            <a:ext cx="1955797" cy="318601"/>
          </a:xfrm>
          <a:prstGeom prst="rect">
            <a:avLst/>
          </a:prstGeom>
        </p:spPr>
        <p:txBody>
          <a:bodyPr vert="horz" lIns="0" tIns="0" rIns="0" bIns="0" rtlCol="0" anchor="ctr">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s-CO" sz="1400" b="1" dirty="0">
                <a:solidFill>
                  <a:srgbClr val="00B0F0"/>
                </a:solidFill>
              </a:rPr>
              <a:t>APLICACIONES TÍPICAS</a:t>
            </a:r>
          </a:p>
        </p:txBody>
      </p:sp>
      <p:sp>
        <p:nvSpPr>
          <p:cNvPr id="7" name="TextBox 6">
            <a:extLst>
              <a:ext uri="{FF2B5EF4-FFF2-40B4-BE49-F238E27FC236}">
                <a16:creationId xmlns:a16="http://schemas.microsoft.com/office/drawing/2014/main" id="{081B1C80-E85D-18BA-51C1-66370E5DD5DD}"/>
              </a:ext>
            </a:extLst>
          </p:cNvPr>
          <p:cNvSpPr txBox="1"/>
          <p:nvPr/>
        </p:nvSpPr>
        <p:spPr>
          <a:xfrm>
            <a:off x="5598875" y="7123744"/>
            <a:ext cx="1777997" cy="1554272"/>
          </a:xfrm>
          <a:prstGeom prst="rect">
            <a:avLst/>
          </a:prstGeom>
          <a:solidFill>
            <a:schemeClr val="bg1">
              <a:lumMod val="95000"/>
            </a:schemeClr>
          </a:solidFill>
        </p:spPr>
        <p:txBody>
          <a:bodyPr wrap="square" rtlCol="0">
            <a:spAutoFit/>
          </a:bodyPr>
          <a:lstStyle/>
          <a:p>
            <a:pPr>
              <a:spcBef>
                <a:spcPts val="300"/>
              </a:spcBef>
              <a:spcAft>
                <a:spcPts val="300"/>
              </a:spcAft>
            </a:pPr>
            <a:r>
              <a:rPr lang="es-CO" sz="1100" b="1" dirty="0">
                <a:solidFill>
                  <a:srgbClr val="00B0F0"/>
                </a:solidFill>
              </a:rPr>
              <a:t>CARACTERÍSTICAS</a:t>
            </a:r>
          </a:p>
          <a:p>
            <a:pPr marL="171450" indent="-171450">
              <a:spcBef>
                <a:spcPts val="300"/>
              </a:spcBef>
              <a:spcAft>
                <a:spcPts val="300"/>
              </a:spcAft>
              <a:buClr>
                <a:srgbClr val="00B0F0"/>
              </a:buClr>
              <a:buFont typeface="Wingdings" panose="05000000000000000000" pitchFamily="2" charset="2"/>
              <a:buChar char="§"/>
            </a:pPr>
            <a:r>
              <a:rPr lang="es-CO" sz="900" dirty="0"/>
              <a:t>Baja conductividad térmica</a:t>
            </a:r>
          </a:p>
          <a:p>
            <a:pPr marL="171450" indent="-171450">
              <a:spcBef>
                <a:spcPts val="300"/>
              </a:spcBef>
              <a:spcAft>
                <a:spcPts val="300"/>
              </a:spcAft>
              <a:buClr>
                <a:srgbClr val="00B0F0"/>
              </a:buClr>
              <a:buFont typeface="Wingdings" panose="05000000000000000000" pitchFamily="2" charset="2"/>
              <a:buChar char="§"/>
            </a:pPr>
            <a:r>
              <a:rPr lang="es-CO" sz="900" dirty="0"/>
              <a:t>Alta resistencia a la tracción</a:t>
            </a:r>
          </a:p>
          <a:p>
            <a:pPr marL="171450" indent="-171450">
              <a:spcBef>
                <a:spcPts val="300"/>
              </a:spcBef>
              <a:spcAft>
                <a:spcPts val="300"/>
              </a:spcAft>
              <a:buClr>
                <a:srgbClr val="00B0F0"/>
              </a:buClr>
              <a:buFont typeface="Wingdings" panose="05000000000000000000" pitchFamily="2" charset="2"/>
              <a:buChar char="§"/>
            </a:pPr>
            <a:r>
              <a:rPr lang="es-CO" sz="900" dirty="0"/>
              <a:t>Resistente al choque térmico</a:t>
            </a:r>
          </a:p>
          <a:p>
            <a:pPr marL="171450" indent="-171450">
              <a:spcBef>
                <a:spcPts val="300"/>
              </a:spcBef>
              <a:spcAft>
                <a:spcPts val="300"/>
              </a:spcAft>
              <a:buClr>
                <a:srgbClr val="00B0F0"/>
              </a:buClr>
              <a:buFont typeface="Wingdings" panose="05000000000000000000" pitchFamily="2" charset="2"/>
              <a:buChar char="§"/>
            </a:pPr>
            <a:r>
              <a:rPr lang="es-CO" sz="900" dirty="0"/>
              <a:t>Excelente trabajabilidad</a:t>
            </a:r>
          </a:p>
          <a:p>
            <a:pPr marL="171450" indent="-171450">
              <a:spcBef>
                <a:spcPts val="300"/>
              </a:spcBef>
              <a:spcAft>
                <a:spcPts val="300"/>
              </a:spcAft>
              <a:buClr>
                <a:srgbClr val="00B0F0"/>
              </a:buClr>
              <a:buFont typeface="Wingdings" panose="05000000000000000000" pitchFamily="2" charset="2"/>
              <a:buChar char="§"/>
            </a:pPr>
            <a:r>
              <a:rPr lang="es-CO" sz="900" dirty="0"/>
              <a:t>Absorción de sonido</a:t>
            </a:r>
          </a:p>
          <a:p>
            <a:pPr marL="171450" indent="-171450">
              <a:spcBef>
                <a:spcPts val="300"/>
              </a:spcBef>
              <a:spcAft>
                <a:spcPts val="300"/>
              </a:spcAft>
              <a:buClr>
                <a:srgbClr val="00B0F0"/>
              </a:buClr>
              <a:buFont typeface="Wingdings" panose="05000000000000000000" pitchFamily="2" charset="2"/>
              <a:buChar char="§"/>
            </a:pPr>
            <a:r>
              <a:rPr lang="es-CO" sz="900" dirty="0"/>
              <a:t>No requiere secado</a:t>
            </a:r>
          </a:p>
        </p:txBody>
      </p:sp>
      <p:sp>
        <p:nvSpPr>
          <p:cNvPr id="8" name="TextBox 7">
            <a:extLst>
              <a:ext uri="{FF2B5EF4-FFF2-40B4-BE49-F238E27FC236}">
                <a16:creationId xmlns:a16="http://schemas.microsoft.com/office/drawing/2014/main" id="{70FFCE9F-3628-6C44-B7B0-26995E654EE1}"/>
              </a:ext>
            </a:extLst>
          </p:cNvPr>
          <p:cNvSpPr txBox="1"/>
          <p:nvPr/>
        </p:nvSpPr>
        <p:spPr>
          <a:xfrm>
            <a:off x="249756" y="7196228"/>
            <a:ext cx="1911508" cy="1446550"/>
          </a:xfrm>
          <a:prstGeom prst="rect">
            <a:avLst/>
          </a:prstGeom>
          <a:noFill/>
        </p:spPr>
        <p:txBody>
          <a:bodyPr wrap="square" rtlCol="0">
            <a:spAutoFit/>
          </a:bodyPr>
          <a:lstStyle/>
          <a:p>
            <a:r>
              <a:rPr lang="es-CO" sz="800" b="1" dirty="0"/>
              <a:t>FERROSO</a:t>
            </a:r>
          </a:p>
          <a:p>
            <a:r>
              <a:rPr lang="es-CO" sz="800" dirty="0"/>
              <a:t>Sellos para hornos de coque</a:t>
            </a:r>
          </a:p>
          <a:p>
            <a:r>
              <a:rPr lang="es-CO" sz="800" dirty="0"/>
              <a:t>Cubiertas para pozos de remojo</a:t>
            </a:r>
          </a:p>
          <a:p>
            <a:r>
              <a:rPr lang="es-CO" sz="800" dirty="0"/>
              <a:t>Hornos de recalentamiento</a:t>
            </a:r>
          </a:p>
          <a:p>
            <a:r>
              <a:rPr lang="es-CO" sz="800" dirty="0"/>
              <a:t>Cubiertas para hornos cuchara </a:t>
            </a:r>
          </a:p>
          <a:p>
            <a:r>
              <a:rPr lang="es-CO" sz="800" dirty="0"/>
              <a:t>Sellos para artesas </a:t>
            </a:r>
          </a:p>
          <a:p>
            <a:r>
              <a:rPr lang="es-CO" sz="800" dirty="0"/>
              <a:t>Juntas o sellos</a:t>
            </a:r>
          </a:p>
          <a:p>
            <a:endParaRPr lang="es-CO" sz="800" dirty="0"/>
          </a:p>
          <a:p>
            <a:r>
              <a:rPr lang="es-CO" sz="800" b="1" dirty="0"/>
              <a:t>INDUSTRIA CERÁMICA</a:t>
            </a:r>
          </a:p>
          <a:p>
            <a:r>
              <a:rPr lang="es-CO" sz="800" dirty="0"/>
              <a:t>Aislamiento/Sellos para carros de horno </a:t>
            </a:r>
          </a:p>
          <a:p>
            <a:r>
              <a:rPr lang="es-CO" sz="800" dirty="0"/>
              <a:t>Hornos continuos/por lotes</a:t>
            </a:r>
          </a:p>
        </p:txBody>
      </p:sp>
      <p:sp>
        <p:nvSpPr>
          <p:cNvPr id="9" name="TextBox 8">
            <a:extLst>
              <a:ext uri="{FF2B5EF4-FFF2-40B4-BE49-F238E27FC236}">
                <a16:creationId xmlns:a16="http://schemas.microsoft.com/office/drawing/2014/main" id="{70C33DA1-AFDE-9DCB-F385-54E4A44DDBAF}"/>
              </a:ext>
            </a:extLst>
          </p:cNvPr>
          <p:cNvSpPr txBox="1"/>
          <p:nvPr/>
        </p:nvSpPr>
        <p:spPr>
          <a:xfrm>
            <a:off x="2120346" y="7196228"/>
            <a:ext cx="1911508" cy="1569660"/>
          </a:xfrm>
          <a:prstGeom prst="rect">
            <a:avLst/>
          </a:prstGeom>
          <a:noFill/>
        </p:spPr>
        <p:txBody>
          <a:bodyPr wrap="square" rtlCol="0">
            <a:spAutoFit/>
          </a:bodyPr>
          <a:lstStyle/>
          <a:p>
            <a:r>
              <a:rPr lang="es-CO" sz="800" b="1" dirty="0"/>
              <a:t>PETROQUÍMICO</a:t>
            </a:r>
          </a:p>
          <a:p>
            <a:r>
              <a:rPr lang="es-CO" sz="800" dirty="0"/>
              <a:t>Calentadores </a:t>
            </a:r>
          </a:p>
          <a:p>
            <a:r>
              <a:rPr lang="es-CO" sz="800" dirty="0"/>
              <a:t>Hornos de reformado/pirólisis</a:t>
            </a:r>
          </a:p>
          <a:p>
            <a:r>
              <a:rPr lang="es-CO" sz="800" dirty="0"/>
              <a:t>Conductos/tuberías de alta temperatura</a:t>
            </a:r>
          </a:p>
          <a:p>
            <a:r>
              <a:rPr lang="es-CO" sz="800" dirty="0"/>
              <a:t>Aislamiento de turbina</a:t>
            </a:r>
          </a:p>
          <a:p>
            <a:r>
              <a:rPr lang="es-CO" sz="800" dirty="0"/>
              <a:t>Calentadores de petróleo crudo</a:t>
            </a:r>
          </a:p>
          <a:p>
            <a:endParaRPr lang="es-CO" sz="800" dirty="0"/>
          </a:p>
          <a:p>
            <a:r>
              <a:rPr lang="es-CO" sz="800" b="1" dirty="0"/>
              <a:t>GENERACIÓN DE ENERGÍA</a:t>
            </a:r>
          </a:p>
          <a:p>
            <a:r>
              <a:rPr lang="es-CO" sz="800" dirty="0"/>
              <a:t>Puertas de calderas</a:t>
            </a:r>
          </a:p>
          <a:p>
            <a:r>
              <a:rPr lang="es-CO" sz="800" dirty="0"/>
              <a:t>Aislamiento de calderas</a:t>
            </a:r>
          </a:p>
          <a:p>
            <a:r>
              <a:rPr lang="es-CO" sz="800" dirty="0"/>
              <a:t>Recubrimientos de tuberías</a:t>
            </a:r>
          </a:p>
        </p:txBody>
      </p:sp>
      <p:sp>
        <p:nvSpPr>
          <p:cNvPr id="10" name="TextBox 9">
            <a:extLst>
              <a:ext uri="{FF2B5EF4-FFF2-40B4-BE49-F238E27FC236}">
                <a16:creationId xmlns:a16="http://schemas.microsoft.com/office/drawing/2014/main" id="{C9E0760F-7B74-1172-5829-3492743E2ACE}"/>
              </a:ext>
            </a:extLst>
          </p:cNvPr>
          <p:cNvSpPr txBox="1"/>
          <p:nvPr/>
        </p:nvSpPr>
        <p:spPr>
          <a:xfrm>
            <a:off x="3690703" y="7196228"/>
            <a:ext cx="1955797" cy="1446550"/>
          </a:xfrm>
          <a:prstGeom prst="rect">
            <a:avLst/>
          </a:prstGeom>
          <a:noFill/>
        </p:spPr>
        <p:txBody>
          <a:bodyPr wrap="square" rtlCol="0">
            <a:spAutoFit/>
          </a:bodyPr>
          <a:lstStyle/>
          <a:p>
            <a:r>
              <a:rPr lang="es-CO" sz="800" b="1" dirty="0"/>
              <a:t>NO-FERROSOS</a:t>
            </a:r>
          </a:p>
          <a:p>
            <a:r>
              <a:rPr lang="es-CO" sz="800" dirty="0"/>
              <a:t>Horno de homogeneización</a:t>
            </a:r>
          </a:p>
          <a:p>
            <a:r>
              <a:rPr lang="es-CO" sz="800" dirty="0"/>
              <a:t>Horno de recocido</a:t>
            </a:r>
          </a:p>
          <a:p>
            <a:r>
              <a:rPr lang="es-CO" sz="800" dirty="0"/>
              <a:t>Puertas de horno</a:t>
            </a:r>
          </a:p>
          <a:p>
            <a:r>
              <a:rPr lang="es-CO" sz="800" dirty="0"/>
              <a:t>Cubiertas para canales</a:t>
            </a:r>
          </a:p>
          <a:p>
            <a:endParaRPr lang="es-CO" sz="800" dirty="0"/>
          </a:p>
          <a:p>
            <a:r>
              <a:rPr lang="es-CO" sz="800" b="1" dirty="0"/>
              <a:t>OTRAS APLICACIONES</a:t>
            </a:r>
          </a:p>
          <a:p>
            <a:r>
              <a:rPr lang="es-CO" sz="800" dirty="0"/>
              <a:t>Aliviar el estrés</a:t>
            </a:r>
          </a:p>
          <a:p>
            <a:r>
              <a:rPr lang="es-CO" sz="800" dirty="0"/>
              <a:t>Revestimiento sobre refractario existente</a:t>
            </a:r>
          </a:p>
          <a:p>
            <a:r>
              <a:rPr lang="es-CO" sz="800" dirty="0"/>
              <a:t>Hornos de vidrio</a:t>
            </a:r>
          </a:p>
          <a:p>
            <a:r>
              <a:rPr lang="es-CO" sz="800" dirty="0"/>
              <a:t>Protección contra incendios</a:t>
            </a:r>
          </a:p>
        </p:txBody>
      </p:sp>
      <p:pic>
        <p:nvPicPr>
          <p:cNvPr id="5" name="Picture 4" descr="A picture containing text&#10;&#10;Description automatically generated">
            <a:extLst>
              <a:ext uri="{FF2B5EF4-FFF2-40B4-BE49-F238E27FC236}">
                <a16:creationId xmlns:a16="http://schemas.microsoft.com/office/drawing/2014/main" id="{98DC63DF-9AB1-2898-3841-D426D6FF9D22}"/>
              </a:ext>
            </a:extLst>
          </p:cNvPr>
          <p:cNvPicPr>
            <a:picLocks noChangeAspect="1"/>
          </p:cNvPicPr>
          <p:nvPr/>
        </p:nvPicPr>
        <p:blipFill>
          <a:blip r:embed="rId2"/>
          <a:stretch>
            <a:fillRect/>
          </a:stretch>
        </p:blipFill>
        <p:spPr>
          <a:xfrm>
            <a:off x="3346670" y="1214922"/>
            <a:ext cx="4089975" cy="2299870"/>
          </a:xfrm>
          <a:prstGeom prst="rect">
            <a:avLst/>
          </a:prstGeom>
        </p:spPr>
      </p:pic>
      <p:sp>
        <p:nvSpPr>
          <p:cNvPr id="3" name="TextBox 2">
            <a:extLst>
              <a:ext uri="{FF2B5EF4-FFF2-40B4-BE49-F238E27FC236}">
                <a16:creationId xmlns:a16="http://schemas.microsoft.com/office/drawing/2014/main" id="{7D10B30C-6DA4-FE03-17D1-087C98317354}"/>
              </a:ext>
            </a:extLst>
          </p:cNvPr>
          <p:cNvSpPr txBox="1"/>
          <p:nvPr/>
        </p:nvSpPr>
        <p:spPr>
          <a:xfrm>
            <a:off x="6400796" y="977160"/>
            <a:ext cx="1181104" cy="215444"/>
          </a:xfrm>
          <a:prstGeom prst="rect">
            <a:avLst/>
          </a:prstGeom>
          <a:noFill/>
        </p:spPr>
        <p:txBody>
          <a:bodyPr wrap="square" rtlCol="0">
            <a:spAutoFit/>
          </a:bodyPr>
          <a:lstStyle/>
          <a:p>
            <a:pPr algn="r"/>
            <a:r>
              <a:rPr lang="en-CA" sz="800" dirty="0">
                <a:solidFill>
                  <a:schemeClr val="bg2">
                    <a:lumMod val="75000"/>
                  </a:schemeClr>
                </a:solidFill>
                <a:latin typeface="Arial Narrow" panose="020B0606020202030204" pitchFamily="34" charset="0"/>
              </a:rPr>
              <a:t>REV. 02.2024</a:t>
            </a:r>
          </a:p>
        </p:txBody>
      </p:sp>
      <p:sp>
        <p:nvSpPr>
          <p:cNvPr id="4" name="TextBox 32">
            <a:extLst>
              <a:ext uri="{FF2B5EF4-FFF2-40B4-BE49-F238E27FC236}">
                <a16:creationId xmlns:a16="http://schemas.microsoft.com/office/drawing/2014/main" id="{E6A8FA26-83D2-4359-9752-EE05CD58F14C}"/>
              </a:ext>
            </a:extLst>
          </p:cNvPr>
          <p:cNvSpPr txBox="1"/>
          <p:nvPr/>
        </p:nvSpPr>
        <p:spPr>
          <a:xfrm>
            <a:off x="285751" y="8824561"/>
            <a:ext cx="7200900" cy="469900"/>
          </a:xfrm>
          <a:prstGeom prst="rect">
            <a:avLst/>
          </a:prstGeom>
          <a:noFill/>
        </p:spPr>
        <p:txBody>
          <a:bodyPr wrap="square" lIns="0" tIns="36000" rIns="0" bIns="36000" rtlCol="0">
            <a:noAutofit/>
          </a:bodyPr>
          <a:lstStyle/>
          <a:p>
            <a:pPr algn="just">
              <a:lnSpc>
                <a:spcPct val="107000"/>
              </a:lnSpc>
              <a:spcAft>
                <a:spcPts val="800"/>
              </a:spcAft>
            </a:pPr>
            <a:r>
              <a:rPr lang="es-CO" sz="600" kern="1200" dirty="0">
                <a:solidFill>
                  <a:srgbClr val="000000"/>
                </a:solidFill>
                <a:effectLst/>
                <a:latin typeface="Aptos" panose="020B0004020202020204" pitchFamily="34" charset="0"/>
                <a:ea typeface="Aptos" panose="020B0004020202020204" pitchFamily="34" charset="0"/>
                <a:cs typeface="Arial" panose="020B0604020202020204" pitchFamily="34" charset="0"/>
              </a:rPr>
              <a:t>Nota: Durante el calentamiento inicial de las FC placas y piezas, una pequeña cantidad de aglutinante orgánico comenzará a quemarse a aproximadamente </a:t>
            </a:r>
            <a:r>
              <a:rPr lang="es-CO" sz="600" kern="1200" dirty="0" err="1">
                <a:solidFill>
                  <a:srgbClr val="000000"/>
                </a:solidFill>
                <a:effectLst/>
                <a:latin typeface="Aptos" panose="020B0004020202020204" pitchFamily="34" charset="0"/>
                <a:ea typeface="Aptos" panose="020B0004020202020204" pitchFamily="34" charset="0"/>
                <a:cs typeface="Arial" panose="020B0604020202020204" pitchFamily="34" charset="0"/>
              </a:rPr>
              <a:t>450°F</a:t>
            </a:r>
            <a:r>
              <a:rPr lang="es-CO" sz="600" kern="1200" dirty="0">
                <a:solidFill>
                  <a:srgbClr val="000000"/>
                </a:solidFill>
                <a:effectLst/>
                <a:latin typeface="Aptos" panose="020B0004020202020204" pitchFamily="34" charset="0"/>
                <a:ea typeface="Aptos" panose="020B0004020202020204" pitchFamily="34" charset="0"/>
                <a:cs typeface="Arial" panose="020B0604020202020204" pitchFamily="34" charset="0"/>
              </a:rPr>
              <a:t>/</a:t>
            </a:r>
            <a:r>
              <a:rPr lang="es-CO" sz="600" kern="1200" dirty="0" err="1">
                <a:solidFill>
                  <a:srgbClr val="000000"/>
                </a:solidFill>
                <a:effectLst/>
                <a:latin typeface="Aptos" panose="020B0004020202020204" pitchFamily="34" charset="0"/>
                <a:ea typeface="Aptos" panose="020B0004020202020204" pitchFamily="34" charset="0"/>
                <a:cs typeface="Arial" panose="020B0604020202020204" pitchFamily="34" charset="0"/>
              </a:rPr>
              <a:t>232°C</a:t>
            </a:r>
            <a:r>
              <a:rPr lang="es-CO" sz="600" kern="1200" dirty="0">
                <a:solidFill>
                  <a:srgbClr val="000000"/>
                </a:solidFill>
                <a:effectLst/>
                <a:latin typeface="Aptos" panose="020B0004020202020204" pitchFamily="34" charset="0"/>
                <a:ea typeface="Aptos" panose="020B0004020202020204" pitchFamily="34" charset="0"/>
                <a:cs typeface="Arial" panose="020B0604020202020204" pitchFamily="34" charset="0"/>
              </a:rPr>
              <a:t>. Una vez que este material se haya quemado, no se producirán más desprendimientos de gases. Una vez que este material se haya quemado, no habrá más emisiones de gases. Debe tenerse precaución durante este periodo. Existen productos sin aglutinante orgánico. La temperatura de funcionamiento recomendada viene determinada por el cambio lineal irreversible, no por el punto de fusión. Almacenar de forma que se minimice el polvo en suspensión. Los datos se basan en los resultados de pruebas realizadas en condiciones estándar. Los resultados pueden variar. Los resultados se presentan sólo como guía.</a:t>
            </a:r>
            <a:endParaRPr lang="es-CO" sz="1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270549081"/>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1518</TotalTime>
  <Words>609</Words>
  <Application>Microsoft Office PowerPoint</Application>
  <PresentationFormat>Custom</PresentationFormat>
  <Paragraphs>125</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Aptos</vt:lpstr>
      <vt:lpstr>Arial</vt:lpstr>
      <vt:lpstr>Arial Narrow</vt:lpstr>
      <vt:lpstr>Franklin Gothic</vt:lpstr>
      <vt:lpstr>Franklin Gothic Book</vt:lpstr>
      <vt:lpstr>Franklin Gothic Medium</vt:lpstr>
      <vt:lpstr>Wingdings</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FC-BLANKET GASKETS </dc:title>
  <dc:creator>paul@pkobrien.com</dc:creator>
  <cp:keywords>FIBRECAST, BLANKET, GASKETS</cp:keywords>
  <cp:lastModifiedBy>Angie Torres Cardenas</cp:lastModifiedBy>
  <cp:revision>102</cp:revision>
  <cp:lastPrinted>2021-04-15T12:50:20Z</cp:lastPrinted>
  <dcterms:created xsi:type="dcterms:W3CDTF">2021-04-06T14:57:59Z</dcterms:created>
  <dcterms:modified xsi:type="dcterms:W3CDTF">2024-02-12T18:10:03Z</dcterms:modified>
  <cp:category>TECHNICAL DATA SHEET</cp:category>
</cp:coreProperties>
</file>