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200" d="100"/>
          <a:sy n="200" d="100"/>
        </p:scale>
        <p:origin x="204"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85750" y="1474608"/>
            <a:ext cx="7199888" cy="970345"/>
          </a:xfrm>
        </p:spPr>
        <p:txBody>
          <a:bodyPr numCol="2" spcCol="216000"/>
          <a:lstStyle/>
          <a:p>
            <a:pPr algn="just"/>
            <a:r>
              <a:rPr lang="es-CO" dirty="0">
                <a:latin typeface="Franklin Gothic Book" panose="020B0503020102020204" pitchFamily="34" charset="0"/>
              </a:rPr>
              <a:t>Los productos </a:t>
            </a:r>
            <a:r>
              <a:rPr lang="es-CO" b="1" dirty="0">
                <a:latin typeface="Franklin Gothic Book" panose="020B0503020102020204" pitchFamily="34" charset="0"/>
              </a:rPr>
              <a:t>FC-3000</a:t>
            </a:r>
            <a:r>
              <a:rPr lang="es-CO" dirty="0">
                <a:latin typeface="Franklin Gothic Book" panose="020B0503020102020204" pitchFamily="34" charset="0"/>
              </a:rPr>
              <a:t> se fabrican mediante un proceso de formación al vacío húmedo que contiene fibras policristalinas a granel y aglutinantes. Las </a:t>
            </a:r>
            <a:r>
              <a:rPr lang="es-CO" b="1" dirty="0">
                <a:latin typeface="Franklin Gothic Book" panose="020B0503020102020204" pitchFamily="34" charset="0"/>
              </a:rPr>
              <a:t>FC-Placas</a:t>
            </a:r>
            <a:r>
              <a:rPr lang="es-CO" dirty="0">
                <a:latin typeface="Franklin Gothic Book" panose="020B0503020102020204" pitchFamily="34" charset="0"/>
              </a:rPr>
              <a:t> son relativamente livianas, autoportantes y fáciles de mecanizar y cortar. Todas son cepilladas suavemente por ambos lados con bordes mecanizados.</a:t>
            </a:r>
            <a:endParaRPr lang="es-CO" b="1" dirty="0">
              <a:latin typeface="Franklin Gothic Book" panose="020B0503020102020204" pitchFamily="34" charset="0"/>
            </a:endParaRPr>
          </a:p>
          <a:p>
            <a:pPr algn="just"/>
            <a:r>
              <a:rPr lang="es-CO" dirty="0">
                <a:latin typeface="Franklin Gothic Book" panose="020B0503020102020204" pitchFamily="34" charset="0"/>
              </a:rPr>
              <a:t>Las</a:t>
            </a:r>
            <a:r>
              <a:rPr lang="es-CO" b="1" dirty="0">
                <a:latin typeface="Franklin Gothic Book" panose="020B0503020102020204" pitchFamily="34" charset="0"/>
              </a:rPr>
              <a:t> FC-Piezas</a:t>
            </a:r>
            <a:r>
              <a:rPr lang="es-CO" dirty="0">
                <a:latin typeface="Franklin Gothic Book" panose="020B0503020102020204" pitchFamily="34" charset="0"/>
              </a:rPr>
              <a:t>  también se pueden convertir en mangas, formarse a medida o moldearse mediante </a:t>
            </a:r>
            <a:r>
              <a:rPr lang="es-CO" dirty="0" err="1">
                <a:latin typeface="Franklin Gothic Book" panose="020B0503020102020204" pitchFamily="34" charset="0"/>
              </a:rPr>
              <a:t>CNC</a:t>
            </a:r>
            <a:r>
              <a:rPr lang="es-CO" dirty="0">
                <a:latin typeface="Franklin Gothic Book" panose="020B0503020102020204" pitchFamily="34" charset="0"/>
              </a:rPr>
              <a:t>. Estas placas también son una excelente solución para revestir muchos hornos de laboratorio de alta temperatura. Para respaldar esto, </a:t>
            </a:r>
            <a:r>
              <a:rPr lang="es-CO" dirty="0" err="1">
                <a:latin typeface="Franklin Gothic Book" panose="020B0503020102020204" pitchFamily="34" charset="0"/>
              </a:rPr>
              <a:t>FibreCast</a:t>
            </a:r>
            <a:r>
              <a:rPr lang="es-CO" dirty="0">
                <a:latin typeface="Franklin Gothic Book" panose="020B0503020102020204" pitchFamily="34" charset="0"/>
              </a:rPr>
              <a:t> puede proporcionar placas </a:t>
            </a:r>
            <a:r>
              <a:rPr lang="es-CO" dirty="0" err="1">
                <a:latin typeface="Franklin Gothic Book" panose="020B0503020102020204" pitchFamily="34" charset="0"/>
              </a:rPr>
              <a:t>pre-cortadas</a:t>
            </a:r>
            <a:r>
              <a:rPr lang="es-CO" dirty="0">
                <a:latin typeface="Franklin Gothic Book" panose="020B0503020102020204" pitchFamily="34" charset="0"/>
              </a:rPr>
              <a:t> y mecanizadas al tamaño adecuado para adaptarse a cualquier diseño de horno.</a:t>
            </a: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p:txBody>
          <a:bodyPr/>
          <a:lstStyle/>
          <a:p>
            <a:r>
              <a:rPr lang="es-CO" sz="2000" dirty="0">
                <a:solidFill>
                  <a:srgbClr val="000000"/>
                </a:solidFill>
                <a:latin typeface="Franklin Gothic Book" panose="020B0503020102020204" pitchFamily="34" charset="0"/>
              </a:rPr>
              <a:t>FC-3000 PLACAS Y PIEZAS</a:t>
            </a:r>
            <a:br>
              <a:rPr lang="es-CO" dirty="0">
                <a:solidFill>
                  <a:srgbClr val="000000"/>
                </a:solidFill>
              </a:rPr>
            </a:br>
            <a:r>
              <a:rPr lang="es-CO" sz="1800" b="1" dirty="0">
                <a:solidFill>
                  <a:schemeClr val="accent4">
                    <a:lumMod val="60000"/>
                    <a:lumOff val="40000"/>
                  </a:schemeClr>
                </a:solidFill>
                <a:latin typeface="Franklin Gothic Book" panose="020B0503020102020204" pitchFamily="34" charset="0"/>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285750" y="4449824"/>
            <a:ext cx="7200893" cy="322920"/>
          </a:xfrm>
        </p:spPr>
        <p:txBody>
          <a:bodyPr/>
          <a:lstStyle/>
          <a:p>
            <a:r>
              <a:rPr lang="es-CO" sz="1600" b="1" dirty="0">
                <a:solidFill>
                  <a:schemeClr val="accent4">
                    <a:lumMod val="60000"/>
                    <a:lumOff val="40000"/>
                  </a:schemeClr>
                </a:solidFill>
                <a:latin typeface="Franklin Gothic Book" panose="020B0503020102020204" pitchFamily="34" charset="0"/>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0" y="1126701"/>
            <a:ext cx="3312000" cy="460800"/>
          </a:xfrm>
        </p:spPr>
        <p:txBody>
          <a:bodyPr/>
          <a:lstStyle/>
          <a:p>
            <a:r>
              <a:rPr lang="es-CO" sz="1800" b="1" dirty="0">
                <a:solidFill>
                  <a:schemeClr val="accent4">
                    <a:lumMod val="60000"/>
                    <a:lumOff val="40000"/>
                  </a:schemeClr>
                </a:solidFill>
                <a:latin typeface="Franklin Gothic Book" panose="020B0503020102020204" pitchFamily="34" charset="0"/>
              </a:rPr>
              <a:t>FC-3000 PLACAS Y PIEZAS</a:t>
            </a: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943997037"/>
              </p:ext>
            </p:extLst>
          </p:nvPr>
        </p:nvGraphicFramePr>
        <p:xfrm>
          <a:off x="309173" y="4772744"/>
          <a:ext cx="6028127" cy="2890449"/>
        </p:xfrm>
        <a:graphic>
          <a:graphicData uri="http://schemas.openxmlformats.org/drawingml/2006/table">
            <a:tbl>
              <a:tblPr firstRow="1" bandRow="1">
                <a:tableStyleId>{9D7B26C5-4107-4FEC-AEDC-1716B250A1EF}</a:tableStyleId>
              </a:tblPr>
              <a:tblGrid>
                <a:gridCol w="2084777">
                  <a:extLst>
                    <a:ext uri="{9D8B030D-6E8A-4147-A177-3AD203B41FA5}">
                      <a16:colId xmlns:a16="http://schemas.microsoft.com/office/drawing/2014/main" val="3647290184"/>
                    </a:ext>
                  </a:extLst>
                </a:gridCol>
                <a:gridCol w="888469">
                  <a:extLst>
                    <a:ext uri="{9D8B030D-6E8A-4147-A177-3AD203B41FA5}">
                      <a16:colId xmlns:a16="http://schemas.microsoft.com/office/drawing/2014/main" val="2804471609"/>
                    </a:ext>
                  </a:extLst>
                </a:gridCol>
                <a:gridCol w="1080031">
                  <a:extLst>
                    <a:ext uri="{9D8B030D-6E8A-4147-A177-3AD203B41FA5}">
                      <a16:colId xmlns:a16="http://schemas.microsoft.com/office/drawing/2014/main" val="2648636258"/>
                    </a:ext>
                  </a:extLst>
                </a:gridCol>
                <a:gridCol w="971550">
                  <a:extLst>
                    <a:ext uri="{9D8B030D-6E8A-4147-A177-3AD203B41FA5}">
                      <a16:colId xmlns:a16="http://schemas.microsoft.com/office/drawing/2014/main" val="622920296"/>
                    </a:ext>
                  </a:extLst>
                </a:gridCol>
                <a:gridCol w="1003300">
                  <a:extLst>
                    <a:ext uri="{9D8B030D-6E8A-4147-A177-3AD203B41FA5}">
                      <a16:colId xmlns:a16="http://schemas.microsoft.com/office/drawing/2014/main" val="3796486099"/>
                    </a:ext>
                  </a:extLst>
                </a:gridCol>
              </a:tblGrid>
              <a:tr h="218998">
                <a:tc>
                  <a:txBody>
                    <a:bodyPr/>
                    <a:lstStyle/>
                    <a:p>
                      <a:pPr algn="ctr"/>
                      <a:endParaRPr lang="es-CO" sz="1200" noProof="0" dirty="0">
                        <a:latin typeface="+mj-lt"/>
                      </a:endParaRPr>
                    </a:p>
                  </a:txBody>
                  <a:tcPr anchor="b"/>
                </a:tc>
                <a:tc gridSpan="2">
                  <a:txBody>
                    <a:bodyPr/>
                    <a:lstStyle/>
                    <a:p>
                      <a:pPr algn="ctr"/>
                      <a:r>
                        <a:rPr lang="es-CO" sz="1000" noProof="0" dirty="0">
                          <a:latin typeface="+mj-lt"/>
                        </a:rPr>
                        <a:t>FC-3000</a:t>
                      </a:r>
                    </a:p>
                  </a:txBody>
                  <a:tcPr marL="0" marR="0" anchor="b">
                    <a:solidFill>
                      <a:schemeClr val="tx2">
                        <a:lumMod val="20000"/>
                        <a:lumOff val="80000"/>
                      </a:schemeClr>
                    </a:solidFill>
                  </a:tcPr>
                </a:tc>
                <a:tc hMerge="1">
                  <a:txBody>
                    <a:bodyPr/>
                    <a:lstStyle/>
                    <a:p>
                      <a:endParaRPr lang="en-CA"/>
                    </a:p>
                  </a:txBody>
                  <a:tcPr/>
                </a:tc>
                <a:tc gridSpan="2">
                  <a:txBody>
                    <a:bodyPr/>
                    <a:lstStyle/>
                    <a:p>
                      <a:pPr algn="ctr"/>
                      <a:r>
                        <a:rPr lang="es-CO" sz="1000" noProof="0" dirty="0">
                          <a:latin typeface="+mj-lt"/>
                        </a:rPr>
                        <a:t>FC-3000-HD</a:t>
                      </a:r>
                    </a:p>
                  </a:txBody>
                  <a:tcPr marL="0" marR="0" anchor="b"/>
                </a:tc>
                <a:tc hMerge="1">
                  <a:txBody>
                    <a:bodyPr/>
                    <a:lstStyle/>
                    <a:p>
                      <a:endParaRPr lang="en-CA"/>
                    </a:p>
                  </a:txBody>
                  <a:tcPr/>
                </a:tc>
                <a:extLst>
                  <a:ext uri="{0D108BD9-81ED-4DB2-BD59-A6C34878D82A}">
                    <a16:rowId xmlns:a16="http://schemas.microsoft.com/office/drawing/2014/main" val="1532514866"/>
                  </a:ext>
                </a:extLst>
              </a:tr>
              <a:tr h="154812">
                <a:tc>
                  <a:txBody>
                    <a:bodyPr/>
                    <a:lstStyle/>
                    <a:p>
                      <a:r>
                        <a:rPr lang="es-CO" sz="800" noProof="0" dirty="0"/>
                        <a:t>Color</a:t>
                      </a:r>
                    </a:p>
                  </a:txBody>
                  <a:tcPr marL="0" marR="0" marT="0" marB="0" anchor="ctr">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2373966592"/>
                  </a:ext>
                </a:extLst>
              </a:tr>
              <a:tr h="15481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Grado de Temperatura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 </a:t>
                      </a:r>
                      <a:r>
                        <a:rPr lang="es-CO" sz="800" noProof="0" dirty="0" err="1"/>
                        <a:t>3000°F</a:t>
                      </a:r>
                      <a:r>
                        <a:rPr lang="es-CO" sz="800" noProof="0" dirty="0"/>
                        <a:t> (</a:t>
                      </a:r>
                      <a:r>
                        <a:rPr lang="es-CO" sz="800" noProof="0" dirty="0" err="1"/>
                        <a:t>1649°C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3000°F</a:t>
                      </a:r>
                      <a:r>
                        <a:rPr lang="es-CO" sz="800" noProof="0" dirty="0"/>
                        <a:t> (</a:t>
                      </a:r>
                      <a:r>
                        <a:rPr lang="es-CO" sz="800" noProof="0" dirty="0" err="1"/>
                        <a:t>1649°C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133188844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Temperatura de funcionamiento recomendada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err="1"/>
                        <a:t>2700°F</a:t>
                      </a:r>
                      <a:r>
                        <a:rPr lang="es-CO" sz="800" noProof="0" dirty="0"/>
                        <a:t> (</a:t>
                      </a:r>
                      <a:r>
                        <a:rPr lang="es-CO" sz="800" noProof="0" dirty="0" err="1"/>
                        <a:t>1482°C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2700°F</a:t>
                      </a:r>
                      <a:r>
                        <a:rPr lang="es-CO" sz="800" noProof="0" dirty="0"/>
                        <a:t> (</a:t>
                      </a:r>
                      <a:r>
                        <a:rPr lang="es-CO" sz="800" noProof="0" dirty="0" err="1"/>
                        <a:t>1482°C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1996237394"/>
                  </a:ext>
                </a:extLst>
              </a:tr>
              <a:tr h="154812">
                <a:tc>
                  <a:txBody>
                    <a:bodyPr/>
                    <a:lstStyle/>
                    <a:p>
                      <a:r>
                        <a:rPr lang="es-CO" sz="800" noProof="0" dirty="0"/>
                        <a:t>Punto de fusión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3400°F</a:t>
                      </a:r>
                      <a:r>
                        <a:rPr lang="es-CO" sz="800" noProof="0" dirty="0"/>
                        <a:t> (</a:t>
                      </a:r>
                      <a:r>
                        <a:rPr lang="es-CO" sz="800" noProof="0" dirty="0" err="1"/>
                        <a:t>1871°C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3400°F</a:t>
                      </a:r>
                      <a:r>
                        <a:rPr lang="es-CO" sz="800" noProof="0" dirty="0"/>
                        <a:t> (</a:t>
                      </a:r>
                      <a:r>
                        <a:rPr lang="es-CO" sz="800" noProof="0" dirty="0" err="1"/>
                        <a:t>1871°C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261126558"/>
                  </a:ext>
                </a:extLst>
              </a:tr>
              <a:tr h="154812">
                <a:tc>
                  <a:txBody>
                    <a:bodyPr/>
                    <a:lstStyle/>
                    <a:p>
                      <a:pPr>
                        <a:lnSpc>
                          <a:spcPct val="107000"/>
                        </a:lnSpc>
                        <a:spcAft>
                          <a:spcPts val="800"/>
                        </a:spcAft>
                      </a:pPr>
                      <a:r>
                        <a:rPr lang="es-CO" sz="800" dirty="0">
                          <a:effectLst/>
                          <a:latin typeface="Franklin Gothic Book" panose="020B0503020102020204" pitchFamily="34" charset="0"/>
                          <a:ea typeface="Aptos" panose="020B0004020202020204" pitchFamily="34" charset="0"/>
                          <a:cs typeface="Arial" panose="020B0604020202020204" pitchFamily="34" charset="0"/>
                        </a:rPr>
                        <a:t>Densidad, lb/</a:t>
                      </a:r>
                      <a:r>
                        <a:rPr lang="es-CO"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s-CO"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s-CO" sz="800" dirty="0">
                          <a:effectLst/>
                          <a:latin typeface="Franklin Gothic Book" panose="020B0503020102020204" pitchFamily="34" charset="0"/>
                          <a:ea typeface="Aptos" panose="020B0004020202020204" pitchFamily="34" charset="0"/>
                          <a:cs typeface="Arial" panose="020B0604020202020204" pitchFamily="34" charset="0"/>
                        </a:rPr>
                        <a:t> (kg/</a:t>
                      </a:r>
                      <a:r>
                        <a:rPr lang="es-CO" sz="800" dirty="0" err="1">
                          <a:effectLst/>
                          <a:latin typeface="Franklin Gothic Book" panose="020B0503020102020204" pitchFamily="34" charset="0"/>
                          <a:ea typeface="Aptos" panose="020B0004020202020204" pitchFamily="34" charset="0"/>
                          <a:cs typeface="Arial" panose="020B0604020202020204" pitchFamily="34" charset="0"/>
                        </a:rPr>
                        <a:t>m</a:t>
                      </a:r>
                      <a:r>
                        <a:rPr lang="es-CO"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s-CO"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100" dirty="0">
                        <a:effectLst/>
                        <a:latin typeface="Aptos" panose="020B0004020202020204" pitchFamily="34" charset="0"/>
                        <a:ea typeface="Aptos" panose="020B0004020202020204" pitchFamily="34" charset="0"/>
                        <a:cs typeface="Arial" panose="020B0604020202020204" pitchFamily="34" charset="0"/>
                      </a:endParaRP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9 - 12  (144 - 192)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18  (288)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3859607001"/>
                  </a:ext>
                </a:extLst>
              </a:tr>
              <a:tr h="154812">
                <a:tc>
                  <a:txBody>
                    <a:bodyPr/>
                    <a:lstStyle/>
                    <a:p>
                      <a:r>
                        <a:rPr lang="es-CO" sz="800" noProof="0" dirty="0"/>
                        <a:t>Módulo de ruptura (</a:t>
                      </a:r>
                      <a:r>
                        <a:rPr lang="es-CO" sz="800" noProof="0" dirty="0" err="1"/>
                        <a:t>MR</a:t>
                      </a:r>
                      <a:r>
                        <a:rPr lang="es-CO" sz="800" noProof="0" dirty="0"/>
                        <a:t>), PSI </a:t>
                      </a:r>
                    </a:p>
                    <a:p>
                      <a:r>
                        <a:rPr lang="es-CO" sz="800" noProof="0" dirty="0"/>
                        <a:t>24 horas a </a:t>
                      </a:r>
                      <a:r>
                        <a:rPr lang="es-CO" sz="800" noProof="0" dirty="0" err="1"/>
                        <a:t>2100°F</a:t>
                      </a:r>
                      <a:r>
                        <a:rPr lang="es-CO" sz="800" noProof="0" dirty="0"/>
                        <a:t> (</a:t>
                      </a:r>
                      <a:r>
                        <a:rPr lang="es-CO" sz="800" noProof="0" dirty="0" err="1"/>
                        <a:t>1149°C</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55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s-CO" sz="800" noProof="0" dirty="0"/>
                        <a:t>90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3723399405"/>
                  </a:ext>
                </a:extLst>
              </a:tr>
              <a:tr h="154812">
                <a:tc>
                  <a:txBody>
                    <a:bodyPr/>
                    <a:lstStyle/>
                    <a:p>
                      <a:r>
                        <a:rPr lang="es-CO" sz="800" b="1" noProof="0" dirty="0">
                          <a:solidFill>
                            <a:schemeClr val="accent4">
                              <a:lumMod val="60000"/>
                              <a:lumOff val="40000"/>
                            </a:schemeClr>
                          </a:solidFill>
                        </a:rPr>
                        <a:t>CONDUCTIVIDAD TÉRMICA</a:t>
                      </a:r>
                    </a:p>
                  </a:txBody>
                  <a:tcPr marL="0" marR="0" marT="0" marB="0" anchor="b">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nSpc>
                          <a:spcPct val="107000"/>
                        </a:lnSpc>
                        <a:spcAft>
                          <a:spcPts val="800"/>
                        </a:spcAft>
                      </a:pPr>
                      <a:r>
                        <a:rPr lang="en-CA" sz="8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800" dirty="0">
                          <a:effectLst/>
                          <a:latin typeface="Franklin Gothic Book" panose="020B0503020102020204" pitchFamily="34" charset="0"/>
                          <a:ea typeface="Aptos" panose="020B0004020202020204" pitchFamily="34" charset="0"/>
                          <a:cs typeface="Arial" panose="020B0604020202020204" pitchFamily="34" charset="0"/>
                        </a:rPr>
                        <a:t> °F(W/</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10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nSpc>
                          <a:spcPct val="107000"/>
                        </a:lnSpc>
                        <a:spcAft>
                          <a:spcPts val="800"/>
                        </a:spcAft>
                      </a:pPr>
                      <a:r>
                        <a:rPr lang="en-CA" sz="8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800" dirty="0">
                          <a:effectLst/>
                          <a:latin typeface="Franklin Gothic Book" panose="020B0503020102020204" pitchFamily="34" charset="0"/>
                          <a:ea typeface="Aptos" panose="020B0004020202020204" pitchFamily="34" charset="0"/>
                          <a:cs typeface="Arial" panose="020B0604020202020204" pitchFamily="34" charset="0"/>
                        </a:rPr>
                        <a:t> °F(W/</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10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393269339"/>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800°F</a:t>
                      </a:r>
                      <a:r>
                        <a:rPr lang="es-CO" sz="800" noProof="0" dirty="0"/>
                        <a:t>/</a:t>
                      </a:r>
                      <a:r>
                        <a:rPr lang="es-CO" sz="800" noProof="0" dirty="0" err="1"/>
                        <a:t>427°C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0.63 (0.091)</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800°F</a:t>
                      </a:r>
                      <a:r>
                        <a:rPr lang="es-CO" sz="800" noProof="0" dirty="0"/>
                        <a:t>/</a:t>
                      </a:r>
                      <a:r>
                        <a:rPr lang="es-CO" sz="800" noProof="0" dirty="0" err="1"/>
                        <a:t>427°C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1.18 (0.170)</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3742803470"/>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1300°F</a:t>
                      </a:r>
                      <a:r>
                        <a:rPr lang="es-CO" sz="800" noProof="0" dirty="0"/>
                        <a:t>/</a:t>
                      </a:r>
                      <a:r>
                        <a:rPr lang="es-CO" sz="800" noProof="0" dirty="0" err="1"/>
                        <a:t>705°C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s-CO" sz="800" noProof="0" dirty="0"/>
                        <a:t>0.90 (0.129)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1300°F</a:t>
                      </a:r>
                      <a:r>
                        <a:rPr lang="es-CO" sz="800" noProof="0" dirty="0"/>
                        <a:t>/</a:t>
                      </a:r>
                      <a:r>
                        <a:rPr lang="es-CO" sz="800" noProof="0" dirty="0" err="1"/>
                        <a:t>705°C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s-CO" sz="800" noProof="0" dirty="0"/>
                        <a:t>1.39 (0.200)</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292883123"/>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1800°F</a:t>
                      </a:r>
                      <a:r>
                        <a:rPr lang="es-CO" sz="800" noProof="0" dirty="0"/>
                        <a:t>/</a:t>
                      </a:r>
                      <a:r>
                        <a:rPr lang="es-CO" sz="800" noProof="0" dirty="0" err="1"/>
                        <a:t>983°C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1.3 (0.187)</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1800°F</a:t>
                      </a:r>
                      <a:r>
                        <a:rPr lang="es-CO" sz="800" noProof="0" dirty="0"/>
                        <a:t>/</a:t>
                      </a:r>
                      <a:r>
                        <a:rPr lang="es-CO" sz="800" noProof="0" dirty="0" err="1"/>
                        <a:t>983°C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1.80 (0.259)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949762412"/>
                  </a:ext>
                </a:extLst>
              </a:tr>
              <a:tr h="235439">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s-CO" sz="800" noProof="0" dirty="0"/>
                    </a:p>
                  </a:txBody>
                  <a:tcPr marL="0" marR="0" marT="0" marB="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2300°F</a:t>
                      </a:r>
                      <a:r>
                        <a:rPr lang="es-CO" sz="800" noProof="0" dirty="0"/>
                        <a:t>/</a:t>
                      </a:r>
                      <a:r>
                        <a:rPr lang="es-CO" sz="800" noProof="0" dirty="0" err="1"/>
                        <a:t>1264°C</a:t>
                      </a:r>
                      <a:endParaRPr lang="es-CO" sz="800" noProof="0" dirty="0"/>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 (0.361)</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2300°F</a:t>
                      </a:r>
                      <a:r>
                        <a:rPr lang="es-CO" sz="800" noProof="0" dirty="0"/>
                        <a:t>/</a:t>
                      </a:r>
                      <a:r>
                        <a:rPr lang="es-CO" sz="800" noProof="0" dirty="0" err="1"/>
                        <a:t>1264°C</a:t>
                      </a:r>
                      <a:endParaRPr lang="es-CO" sz="800" noProof="0" dirty="0"/>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2.53 (0.365)</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5011784"/>
                  </a:ext>
                </a:extLst>
              </a:tr>
              <a:tr h="154812">
                <a:tc>
                  <a:txBody>
                    <a:bodyPr/>
                    <a:lstStyle/>
                    <a:p>
                      <a:r>
                        <a:rPr lang="es-CO" sz="800" noProof="0" dirty="0"/>
                        <a:t>Contracción a </a:t>
                      </a:r>
                      <a:r>
                        <a:rPr lang="es-CO" sz="800" noProof="0" dirty="0" err="1"/>
                        <a:t>2700°F</a:t>
                      </a:r>
                      <a:r>
                        <a:rPr lang="es-CO" sz="800" noProof="0" dirty="0"/>
                        <a:t> (</a:t>
                      </a:r>
                      <a:r>
                        <a:rPr lang="es-CO" sz="800" noProof="0" dirty="0" err="1"/>
                        <a:t>1482°C</a:t>
                      </a:r>
                      <a:r>
                        <a:rPr lang="es-CO" sz="800" noProof="0" dirty="0"/>
                        <a:t>), (%) 24 horas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&lt;4.0%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r>
                        <a:rPr lang="en-US" sz="800" dirty="0"/>
                        <a:t>1.5%</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a:r>
                        <a:rPr lang="es-CO" sz="800" noProof="0" dirty="0"/>
                        <a:t>&lt;4.0%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r>
                        <a:rPr lang="en-US" sz="800" dirty="0"/>
                        <a:t>1.9%</a:t>
                      </a: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247006"/>
                  </a:ext>
                </a:extLst>
              </a:tr>
              <a:tr h="15481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0" noProof="0" dirty="0"/>
                        <a:t>Pérdida por ignición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extLst>
                  <a:ext uri="{0D108BD9-81ED-4DB2-BD59-A6C34878D82A}">
                    <a16:rowId xmlns:a16="http://schemas.microsoft.com/office/drawing/2014/main" val="2494169432"/>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1053524673"/>
              </p:ext>
            </p:extLst>
          </p:nvPr>
        </p:nvGraphicFramePr>
        <p:xfrm>
          <a:off x="321860" y="7663193"/>
          <a:ext cx="6015440" cy="970345"/>
        </p:xfrm>
        <a:graphic>
          <a:graphicData uri="http://schemas.openxmlformats.org/drawingml/2006/table">
            <a:tbl>
              <a:tblPr firstRow="1" bandRow="1">
                <a:tableStyleId>{9D7B26C5-4107-4FEC-AEDC-1716B250A1EF}</a:tableStyleId>
              </a:tblPr>
              <a:tblGrid>
                <a:gridCol w="2072090">
                  <a:extLst>
                    <a:ext uri="{9D8B030D-6E8A-4147-A177-3AD203B41FA5}">
                      <a16:colId xmlns:a16="http://schemas.microsoft.com/office/drawing/2014/main" val="3647290184"/>
                    </a:ext>
                  </a:extLst>
                </a:gridCol>
                <a:gridCol w="1962150">
                  <a:extLst>
                    <a:ext uri="{9D8B030D-6E8A-4147-A177-3AD203B41FA5}">
                      <a16:colId xmlns:a16="http://schemas.microsoft.com/office/drawing/2014/main" val="2804471609"/>
                    </a:ext>
                  </a:extLst>
                </a:gridCol>
                <a:gridCol w="1981200">
                  <a:extLst>
                    <a:ext uri="{9D8B030D-6E8A-4147-A177-3AD203B41FA5}">
                      <a16:colId xmlns:a16="http://schemas.microsoft.com/office/drawing/2014/main" val="622920296"/>
                    </a:ext>
                  </a:extLst>
                </a:gridCol>
              </a:tblGrid>
              <a:tr h="154812">
                <a:tc>
                  <a:txBody>
                    <a:bodyPr/>
                    <a:lstStyle/>
                    <a:p>
                      <a:r>
                        <a:rPr lang="es-CO" sz="800" b="1" noProof="0" dirty="0">
                          <a:solidFill>
                            <a:schemeClr val="accent4">
                              <a:lumMod val="60000"/>
                              <a:lumOff val="40000"/>
                            </a:schemeClr>
                          </a:solidFill>
                        </a:rPr>
                        <a:t>COMPOSICIÓN QUÍMICA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 </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noProof="0" dirty="0"/>
                        <a:t>     </a:t>
                      </a:r>
                      <a:r>
                        <a:rPr lang="es-CO" sz="800" noProof="0" dirty="0" err="1"/>
                        <a:t>Al</a:t>
                      </a:r>
                      <a:r>
                        <a:rPr lang="es-CO" sz="800" baseline="-25000" noProof="0" dirty="0" err="1"/>
                        <a:t>2</a:t>
                      </a:r>
                      <a:r>
                        <a:rPr lang="es-CO" sz="800" noProof="0" dirty="0" err="1"/>
                        <a:t>O</a:t>
                      </a:r>
                      <a:r>
                        <a:rPr lang="es-CO" sz="800" baseline="-25000" noProof="0" dirty="0" err="1"/>
                        <a:t>3</a:t>
                      </a:r>
                      <a:endParaRPr lang="es-CO" sz="800" baseline="-250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81%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r>
                        <a:rPr lang="es-CO" sz="800" noProof="0" dirty="0"/>
                        <a:t>     </a:t>
                      </a:r>
                      <a:r>
                        <a:rPr lang="es-CO" sz="800" noProof="0" dirty="0" err="1"/>
                        <a:t>SiO</a:t>
                      </a:r>
                      <a:r>
                        <a:rPr lang="es-CO" sz="800" baseline="-25000" noProof="0" dirty="0" err="1"/>
                        <a:t>3</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r>
                        <a:rPr lang="es-CO" sz="800" noProof="0" dirty="0"/>
                        <a:t>     </a:t>
                      </a:r>
                      <a:r>
                        <a:rPr lang="es-CO" sz="800" noProof="0" dirty="0" err="1"/>
                        <a:t>ZrO</a:t>
                      </a:r>
                      <a:r>
                        <a:rPr lang="es-CO" sz="800" baseline="-25000" noProof="0" dirty="0" err="1"/>
                        <a:t>2</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607001"/>
                  </a:ext>
                </a:extLst>
              </a:tr>
              <a:tr h="154812">
                <a:tc>
                  <a:txBody>
                    <a:bodyPr/>
                    <a:lstStyle/>
                    <a:p>
                      <a:r>
                        <a:rPr lang="es-CO" sz="800" noProof="0" dirty="0"/>
                        <a:t>     Otros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pic>
        <p:nvPicPr>
          <p:cNvPr id="18" name="Picture Placeholder 17" descr="A picture containing indoor, set&#10;&#10;Description automatically generated">
            <a:extLst>
              <a:ext uri="{FF2B5EF4-FFF2-40B4-BE49-F238E27FC236}">
                <a16:creationId xmlns:a16="http://schemas.microsoft.com/office/drawing/2014/main" id="{6B7293C4-AECC-4D60-2E5D-D4668062B401}"/>
              </a:ext>
              <a:ext uri="{C183D7F6-B498-43B3-948B-1728B52AA6E4}">
                <adec:decorative xmlns:adec="http://schemas.microsoft.com/office/drawing/2017/decorative" val="0"/>
              </a:ext>
            </a:extLst>
          </p:cNvPr>
          <p:cNvPicPr>
            <a:picLocks noGrp="1" noChangeAspect="1"/>
          </p:cNvPicPr>
          <p:nvPr>
            <p:ph type="pic" sz="quarter" idx="14"/>
          </p:nvPr>
        </p:nvPicPr>
        <p:blipFill rotWithShape="1">
          <a:blip r:embed="rId2"/>
          <a:srcRect l="1" r="114"/>
          <a:stretch/>
        </p:blipFill>
        <p:spPr>
          <a:xfrm>
            <a:off x="304787" y="2565421"/>
            <a:ext cx="3312000" cy="1863581"/>
          </a:xfrm>
        </p:spPr>
      </p:pic>
      <p:pic>
        <p:nvPicPr>
          <p:cNvPr id="21" name="Picture 20">
            <a:extLst>
              <a:ext uri="{FF2B5EF4-FFF2-40B4-BE49-F238E27FC236}">
                <a16:creationId xmlns:a16="http://schemas.microsoft.com/office/drawing/2014/main" id="{1F776CC1-5181-C586-B0A4-A4B15B5DEA2E}"/>
              </a:ext>
            </a:extLst>
          </p:cNvPr>
          <p:cNvPicPr>
            <a:picLocks noChangeAspect="1"/>
          </p:cNvPicPr>
          <p:nvPr/>
        </p:nvPicPr>
        <p:blipFill>
          <a:blip r:embed="rId3"/>
          <a:srcRect/>
          <a:stretch/>
        </p:blipFill>
        <p:spPr>
          <a:xfrm>
            <a:off x="4025742" y="2561798"/>
            <a:ext cx="3391792" cy="1907269"/>
          </a:xfrm>
          <a:prstGeom prst="rect">
            <a:avLst/>
          </a:prstGeom>
        </p:spPr>
      </p:pic>
      <p:sp>
        <p:nvSpPr>
          <p:cNvPr id="2" name="TextBox 1">
            <a:extLst>
              <a:ext uri="{FF2B5EF4-FFF2-40B4-BE49-F238E27FC236}">
                <a16:creationId xmlns:a16="http://schemas.microsoft.com/office/drawing/2014/main" id="{2F0BDF82-1F3C-52E8-9114-1997EF11C568}"/>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a:t>
            </a:r>
            <a:r>
              <a:rPr lang="en-CA" sz="800">
                <a:solidFill>
                  <a:schemeClr val="bg2">
                    <a:lumMod val="75000"/>
                  </a:schemeClr>
                </a:solidFill>
                <a:latin typeface="Arial Narrow" panose="020B0606020202030204" pitchFamily="34" charset="0"/>
              </a:rPr>
              <a:t>02.2024</a:t>
            </a:r>
            <a:endParaRPr lang="en-CA" sz="800" dirty="0">
              <a:solidFill>
                <a:schemeClr val="bg2">
                  <a:lumMod val="75000"/>
                </a:schemeClr>
              </a:solidFill>
              <a:latin typeface="Arial Narrow" panose="020B0606020202030204" pitchFamily="34" charset="0"/>
            </a:endParaRPr>
          </a:p>
        </p:txBody>
      </p:sp>
      <p:sp>
        <p:nvSpPr>
          <p:cNvPr id="3" name="TextBox 32">
            <a:extLst>
              <a:ext uri="{FF2B5EF4-FFF2-40B4-BE49-F238E27FC236}">
                <a16:creationId xmlns:a16="http://schemas.microsoft.com/office/drawing/2014/main" id="{E6A8FA26-83D2-4359-9752-EE05CD58F14C}"/>
              </a:ext>
            </a:extLst>
          </p:cNvPr>
          <p:cNvSpPr txBox="1"/>
          <p:nvPr/>
        </p:nvSpPr>
        <p:spPr>
          <a:xfrm>
            <a:off x="321860" y="8696749"/>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450°F</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232°C</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1007</TotalTime>
  <Words>545</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FC-3000 BOARDS &amp; SHAPES</dc:title>
  <dc:creator>paul@pkobrien.com</dc:creator>
  <cp:keywords>FIBRECAST, BOARDS, SHAPES, 3000</cp:keywords>
  <cp:lastModifiedBy>Angie Torres Cardenas</cp:lastModifiedBy>
  <cp:revision>89</cp:revision>
  <cp:lastPrinted>2023-03-06T16:03:53Z</cp:lastPrinted>
  <dcterms:created xsi:type="dcterms:W3CDTF">2021-04-06T14:57:59Z</dcterms:created>
  <dcterms:modified xsi:type="dcterms:W3CDTF">2024-02-08T20:08:37Z</dcterms:modified>
  <cp:category>TECHNICAL DATA SHEET</cp:category>
</cp:coreProperties>
</file>