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Lst>
  <p:sldIdLst>
    <p:sldId id="259" r:id="rId2"/>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B81D"/>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60" autoAdjust="0"/>
    <p:restoredTop sz="96327"/>
  </p:normalViewPr>
  <p:slideViewPr>
    <p:cSldViewPr snapToGrid="0" snapToObjects="1" showGuides="1">
      <p:cViewPr>
        <p:scale>
          <a:sx n="200" d="100"/>
          <a:sy n="200" d="100"/>
        </p:scale>
        <p:origin x="204" y="144"/>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32821"/>
            <a:ext cx="7200900" cy="7170425"/>
          </a:xfrm>
        </p:spPr>
        <p:txBody>
          <a:bodyPr lIns="0" rIns="0">
            <a:noAutofit/>
          </a:bodyPr>
          <a:lstStyle>
            <a:lvl1pPr marL="0" indent="0">
              <a:buNone/>
              <a:defRPr sz="12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Text Placeholder 57">
            <a:extLst>
              <a:ext uri="{FF2B5EF4-FFF2-40B4-BE49-F238E27FC236}">
                <a16:creationId xmlns:a16="http://schemas.microsoft.com/office/drawing/2014/main" id="{E1C659FC-1AA9-4D3B-A51A-170D8C378A53}"/>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158036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AE544B28-5CBA-4424-9483-20556516BC19}"/>
              </a:ext>
            </a:extLst>
          </p:cNvPr>
          <p:cNvSpPr>
            <a:spLocks noGrp="1"/>
          </p:cNvSpPr>
          <p:nvPr>
            <p:ph type="tbl" sz="quarter" idx="25" hasCustomPrompt="1"/>
          </p:nvPr>
        </p:nvSpPr>
        <p:spPr>
          <a:xfrm>
            <a:off x="285750" y="3652092"/>
            <a:ext cx="7199887" cy="2821071"/>
          </a:xfrm>
        </p:spPr>
        <p:txBody>
          <a:bodyPr>
            <a:normAutofit/>
          </a:bodyPr>
          <a:lstStyle>
            <a:lvl1pPr marL="0" indent="0" algn="ctr">
              <a:buNone/>
              <a:defRPr sz="1000">
                <a:solidFill>
                  <a:schemeClr val="tx2"/>
                </a:solidFill>
              </a:defRPr>
            </a:lvl1pPr>
          </a:lstStyle>
          <a:p>
            <a:r>
              <a:rPr lang="en-CA" dirty="0"/>
              <a:t>Click to insert table</a:t>
            </a:r>
          </a:p>
        </p:txBody>
      </p:sp>
      <p:sp>
        <p:nvSpPr>
          <p:cNvPr id="58" name="Text Placeholder 57">
            <a:extLst>
              <a:ext uri="{FF2B5EF4-FFF2-40B4-BE49-F238E27FC236}">
                <a16:creationId xmlns:a16="http://schemas.microsoft.com/office/drawing/2014/main" id="{77353212-D351-4188-8D0E-BF1DA41E9F97}"/>
              </a:ext>
            </a:extLst>
          </p:cNvPr>
          <p:cNvSpPr>
            <a:spLocks noGrp="1"/>
          </p:cNvSpPr>
          <p:nvPr>
            <p:ph type="body" sz="quarter" idx="22"/>
          </p:nvPr>
        </p:nvSpPr>
        <p:spPr>
          <a:xfrm>
            <a:off x="285750" y="1520629"/>
            <a:ext cx="3312000" cy="1679118"/>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51" name="Text Placeholder 38">
            <a:extLst>
              <a:ext uri="{FF2B5EF4-FFF2-40B4-BE49-F238E27FC236}">
                <a16:creationId xmlns:a16="http://schemas.microsoft.com/office/drawing/2014/main" id="{9CC7B918-5686-4DF5-A679-F18687C043CC}"/>
              </a:ext>
            </a:extLst>
          </p:cNvPr>
          <p:cNvSpPr>
            <a:spLocks noGrp="1"/>
          </p:cNvSpPr>
          <p:nvPr>
            <p:ph type="body" sz="quarter" idx="21" hasCustomPrompt="1"/>
          </p:nvPr>
        </p:nvSpPr>
        <p:spPr>
          <a:xfrm>
            <a:off x="3957638" y="276226"/>
            <a:ext cx="3528000" cy="754379"/>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6" name="Picture Placeholder 43">
            <a:extLst>
              <a:ext uri="{FF2B5EF4-FFF2-40B4-BE49-F238E27FC236}">
                <a16:creationId xmlns:a16="http://schemas.microsoft.com/office/drawing/2014/main" id="{C01AC837-5434-4934-98EA-535A4E5DC1C5}"/>
              </a:ext>
            </a:extLst>
          </p:cNvPr>
          <p:cNvSpPr>
            <a:spLocks noGrp="1"/>
          </p:cNvSpPr>
          <p:nvPr>
            <p:ph type="pic" sz="quarter" idx="16" hasCustomPrompt="1"/>
          </p:nvPr>
        </p:nvSpPr>
        <p:spPr>
          <a:xfrm>
            <a:off x="5477097" y="6782026"/>
            <a:ext cx="2008541" cy="2015637"/>
          </a:xfrm>
        </p:spPr>
        <p:txBody>
          <a:bodyPr>
            <a:normAutofit/>
          </a:bodyPr>
          <a:lstStyle>
            <a:lvl1pPr marL="0" indent="0" algn="ctr">
              <a:buNone/>
              <a:defRPr sz="1000">
                <a:solidFill>
                  <a:schemeClr val="tx2"/>
                </a:solidFill>
              </a:defRPr>
            </a:lvl1pPr>
          </a:lstStyle>
          <a:p>
            <a:r>
              <a:rPr lang="en-CA" dirty="0"/>
              <a:t>insert picture</a:t>
            </a:r>
          </a:p>
        </p:txBody>
      </p:sp>
      <p:sp>
        <p:nvSpPr>
          <p:cNvPr id="47" name="Text Placeholder 38">
            <a:extLst>
              <a:ext uri="{FF2B5EF4-FFF2-40B4-BE49-F238E27FC236}">
                <a16:creationId xmlns:a16="http://schemas.microsoft.com/office/drawing/2014/main" id="{3350514B-457A-4449-9569-39731C328830}"/>
              </a:ext>
            </a:extLst>
          </p:cNvPr>
          <p:cNvSpPr>
            <a:spLocks noGrp="1"/>
          </p:cNvSpPr>
          <p:nvPr>
            <p:ph type="body" sz="quarter" idx="17" hasCustomPrompt="1"/>
          </p:nvPr>
        </p:nvSpPr>
        <p:spPr>
          <a:xfrm>
            <a:off x="3748722"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5" name="Picture Placeholder 43">
            <a:extLst>
              <a:ext uri="{FF2B5EF4-FFF2-40B4-BE49-F238E27FC236}">
                <a16:creationId xmlns:a16="http://schemas.microsoft.com/office/drawing/2014/main" id="{55AC6182-5EA8-4E99-BE20-983789034E35}"/>
              </a:ext>
            </a:extLst>
          </p:cNvPr>
          <p:cNvSpPr>
            <a:spLocks noGrp="1"/>
          </p:cNvSpPr>
          <p:nvPr>
            <p:ph type="pic" sz="quarter" idx="15" hasCustomPrompt="1"/>
          </p:nvPr>
        </p:nvSpPr>
        <p:spPr>
          <a:xfrm>
            <a:off x="5704650"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4" name="Picture Placeholder 43">
            <a:extLst>
              <a:ext uri="{FF2B5EF4-FFF2-40B4-BE49-F238E27FC236}">
                <a16:creationId xmlns:a16="http://schemas.microsoft.com/office/drawing/2014/main" id="{54E789C2-5666-4D6B-A001-690F47C2B3E4}"/>
              </a:ext>
            </a:extLst>
          </p:cNvPr>
          <p:cNvSpPr>
            <a:spLocks noGrp="1"/>
          </p:cNvSpPr>
          <p:nvPr>
            <p:ph type="pic" sz="quarter" idx="14" hasCustomPrompt="1"/>
          </p:nvPr>
        </p:nvSpPr>
        <p:spPr>
          <a:xfrm>
            <a:off x="3749417" y="1338565"/>
            <a:ext cx="1782000" cy="1666800"/>
          </a:xfrm>
        </p:spPr>
        <p:txBody>
          <a:bodyPr>
            <a:normAutofit/>
          </a:bodyPr>
          <a:lstStyle>
            <a:lvl1pPr marL="0" indent="0" algn="ctr">
              <a:buNone/>
              <a:defRPr sz="1000">
                <a:solidFill>
                  <a:schemeClr val="tx2"/>
                </a:solidFill>
              </a:defRPr>
            </a:lvl1pPr>
          </a:lstStyle>
          <a:p>
            <a:r>
              <a:rPr lang="en-CA" dirty="0"/>
              <a:t>insert picture</a:t>
            </a:r>
          </a:p>
        </p:txBody>
      </p:sp>
      <p:sp>
        <p:nvSpPr>
          <p:cNvPr id="42" name="Text Placeholder 38">
            <a:extLst>
              <a:ext uri="{FF2B5EF4-FFF2-40B4-BE49-F238E27FC236}">
                <a16:creationId xmlns:a16="http://schemas.microsoft.com/office/drawing/2014/main" id="{83A46CCF-90C0-4873-9D3D-9AAA95F57A4A}"/>
              </a:ext>
            </a:extLst>
          </p:cNvPr>
          <p:cNvSpPr>
            <a:spLocks noGrp="1"/>
          </p:cNvSpPr>
          <p:nvPr>
            <p:ph type="body" sz="quarter" idx="13" hasCustomPrompt="1"/>
          </p:nvPr>
        </p:nvSpPr>
        <p:spPr>
          <a:xfrm>
            <a:off x="285749" y="78143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1" name="Text Placeholder 38">
            <a:extLst>
              <a:ext uri="{FF2B5EF4-FFF2-40B4-BE49-F238E27FC236}">
                <a16:creationId xmlns:a16="http://schemas.microsoft.com/office/drawing/2014/main" id="{CB52BB56-5B23-4F4C-8A0A-CB2D0C61E851}"/>
              </a:ext>
            </a:extLst>
          </p:cNvPr>
          <p:cNvSpPr>
            <a:spLocks noGrp="1"/>
          </p:cNvSpPr>
          <p:nvPr>
            <p:ph type="body" sz="quarter" idx="12" hasCustomPrompt="1"/>
          </p:nvPr>
        </p:nvSpPr>
        <p:spPr>
          <a:xfrm>
            <a:off x="285749" y="6645951"/>
            <a:ext cx="4494209"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0" name="Text Placeholder 38">
            <a:extLst>
              <a:ext uri="{FF2B5EF4-FFF2-40B4-BE49-F238E27FC236}">
                <a16:creationId xmlns:a16="http://schemas.microsoft.com/office/drawing/2014/main" id="{F027EBEA-E26B-4B85-BA30-E49C0E34CAB5}"/>
              </a:ext>
            </a:extLst>
          </p:cNvPr>
          <p:cNvSpPr>
            <a:spLocks noGrp="1"/>
          </p:cNvSpPr>
          <p:nvPr>
            <p:ph type="body" sz="quarter" idx="11" hasCustomPrompt="1"/>
          </p:nvPr>
        </p:nvSpPr>
        <p:spPr>
          <a:xfrm>
            <a:off x="285749" y="3202727"/>
            <a:ext cx="7200893"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39" name="Text Placeholder 38">
            <a:extLst>
              <a:ext uri="{FF2B5EF4-FFF2-40B4-BE49-F238E27FC236}">
                <a16:creationId xmlns:a16="http://schemas.microsoft.com/office/drawing/2014/main" id="{42FAD240-5968-494C-9E13-B4F644222558}"/>
              </a:ext>
            </a:extLst>
          </p:cNvPr>
          <p:cNvSpPr>
            <a:spLocks noGrp="1"/>
          </p:cNvSpPr>
          <p:nvPr>
            <p:ph type="body" sz="quarter" idx="10" hasCustomPrompt="1"/>
          </p:nvPr>
        </p:nvSpPr>
        <p:spPr>
          <a:xfrm>
            <a:off x="285750" y="1058965"/>
            <a:ext cx="331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8" name="Text Placeholder 38">
            <a:extLst>
              <a:ext uri="{FF2B5EF4-FFF2-40B4-BE49-F238E27FC236}">
                <a16:creationId xmlns:a16="http://schemas.microsoft.com/office/drawing/2014/main" id="{FAB3F249-6E9D-4F68-9B20-6F75291F9C98}"/>
              </a:ext>
            </a:extLst>
          </p:cNvPr>
          <p:cNvSpPr>
            <a:spLocks noGrp="1"/>
          </p:cNvSpPr>
          <p:nvPr>
            <p:ph type="body" sz="quarter" idx="18" hasCustomPrompt="1"/>
          </p:nvPr>
        </p:nvSpPr>
        <p:spPr>
          <a:xfrm>
            <a:off x="5703955" y="1150165"/>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header</a:t>
            </a:r>
            <a:endParaRPr lang="en-CA" dirty="0"/>
          </a:p>
        </p:txBody>
      </p:sp>
      <p:sp>
        <p:nvSpPr>
          <p:cNvPr id="49" name="Text Placeholder 38">
            <a:extLst>
              <a:ext uri="{FF2B5EF4-FFF2-40B4-BE49-F238E27FC236}">
                <a16:creationId xmlns:a16="http://schemas.microsoft.com/office/drawing/2014/main" id="{4E23D755-77E4-44EB-A582-6089DEA2A587}"/>
              </a:ext>
            </a:extLst>
          </p:cNvPr>
          <p:cNvSpPr>
            <a:spLocks noGrp="1"/>
          </p:cNvSpPr>
          <p:nvPr>
            <p:ph type="body" sz="quarter" idx="19" hasCustomPrompt="1"/>
          </p:nvPr>
        </p:nvSpPr>
        <p:spPr>
          <a:xfrm>
            <a:off x="3748722"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50" name="Text Placeholder 38">
            <a:extLst>
              <a:ext uri="{FF2B5EF4-FFF2-40B4-BE49-F238E27FC236}">
                <a16:creationId xmlns:a16="http://schemas.microsoft.com/office/drawing/2014/main" id="{9206FD68-B5EB-4BB3-8100-8ED09892BD1C}"/>
              </a:ext>
            </a:extLst>
          </p:cNvPr>
          <p:cNvSpPr>
            <a:spLocks noGrp="1"/>
          </p:cNvSpPr>
          <p:nvPr>
            <p:ph type="body" sz="quarter" idx="20" hasCustomPrompt="1"/>
          </p:nvPr>
        </p:nvSpPr>
        <p:spPr>
          <a:xfrm>
            <a:off x="5703955" y="3012547"/>
            <a:ext cx="1782000" cy="187200"/>
          </a:xfrm>
          <a:noFill/>
        </p:spPr>
        <p:txBody>
          <a:bodyPr wrap="square" lIns="0" rIns="0" rtlCol="0" anchor="ctr">
            <a:noAutofit/>
          </a:bodyPr>
          <a:lstStyle>
            <a:lvl1pPr marL="0" indent="0" algn="ctr">
              <a:buNone/>
              <a:defRPr lang="en-CA" sz="1000" dirty="0">
                <a:solidFill>
                  <a:schemeClr val="bg2">
                    <a:lumMod val="50000"/>
                  </a:schemeClr>
                </a:solidFill>
              </a:defRPr>
            </a:lvl1pPr>
          </a:lstStyle>
          <a:p>
            <a:pPr marL="0" lvl="0" algn="ctr" defTabSz="457200"/>
            <a:r>
              <a:rPr lang="en-US" dirty="0"/>
              <a:t>insert footer</a:t>
            </a:r>
            <a:endParaRPr lang="en-CA" dirty="0"/>
          </a:p>
        </p:txBody>
      </p:sp>
      <p:sp>
        <p:nvSpPr>
          <p:cNvPr id="15" name="Text Placeholder 57">
            <a:extLst>
              <a:ext uri="{FF2B5EF4-FFF2-40B4-BE49-F238E27FC236}">
                <a16:creationId xmlns:a16="http://schemas.microsoft.com/office/drawing/2014/main" id="{21DA9B07-2206-40DF-BBB2-4CC98C9DF2E9}"/>
              </a:ext>
            </a:extLst>
          </p:cNvPr>
          <p:cNvSpPr>
            <a:spLocks noGrp="1"/>
          </p:cNvSpPr>
          <p:nvPr>
            <p:ph type="body" sz="quarter" idx="23"/>
          </p:nvPr>
        </p:nvSpPr>
        <p:spPr>
          <a:xfrm>
            <a:off x="285750" y="7118545"/>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6" name="Text Placeholder 57">
            <a:extLst>
              <a:ext uri="{FF2B5EF4-FFF2-40B4-BE49-F238E27FC236}">
                <a16:creationId xmlns:a16="http://schemas.microsoft.com/office/drawing/2014/main" id="{1E597BE8-FFD0-4996-A0C9-29B10155B05C}"/>
              </a:ext>
            </a:extLst>
          </p:cNvPr>
          <p:cNvSpPr>
            <a:spLocks noGrp="1"/>
          </p:cNvSpPr>
          <p:nvPr>
            <p:ph type="body" sz="quarter" idx="24"/>
          </p:nvPr>
        </p:nvSpPr>
        <p:spPr>
          <a:xfrm>
            <a:off x="285750" y="8275151"/>
            <a:ext cx="4494208" cy="695806"/>
          </a:xfrm>
        </p:spPr>
        <p:txBody>
          <a:bodyPr lIns="0" rIns="0">
            <a:noAutofit/>
          </a:bodyPr>
          <a:lstStyle>
            <a:lvl1pPr marL="171450" indent="-171450">
              <a:buFont typeface="Arial" panose="020B0604020202020204" pitchFamily="34" charset="0"/>
              <a:buChar char="•"/>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Tree>
    <p:extLst>
      <p:ext uri="{BB962C8B-B14F-4D97-AF65-F5344CB8AC3E}">
        <p14:creationId xmlns:p14="http://schemas.microsoft.com/office/powerpoint/2010/main" val="2365693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able Placeholder 19">
            <a:extLst>
              <a:ext uri="{FF2B5EF4-FFF2-40B4-BE49-F238E27FC236}">
                <a16:creationId xmlns:a16="http://schemas.microsoft.com/office/drawing/2014/main" id="{0EEF14FA-EB9C-452E-AE20-8AB369B7C7E7}"/>
              </a:ext>
            </a:extLst>
          </p:cNvPr>
          <p:cNvSpPr>
            <a:spLocks noGrp="1"/>
          </p:cNvSpPr>
          <p:nvPr>
            <p:ph type="tbl" sz="quarter" idx="26" hasCustomPrompt="1"/>
          </p:nvPr>
        </p:nvSpPr>
        <p:spPr>
          <a:xfrm>
            <a:off x="285751" y="4474958"/>
            <a:ext cx="3671886" cy="4228287"/>
          </a:xfrm>
        </p:spPr>
        <p:txBody>
          <a:bodyPr>
            <a:normAutofit/>
          </a:bodyPr>
          <a:lstStyle>
            <a:lvl1pPr marL="0" indent="0" algn="ctr">
              <a:buNone/>
              <a:defRPr sz="1000">
                <a:solidFill>
                  <a:schemeClr val="tx2"/>
                </a:solidFill>
              </a:defRPr>
            </a:lvl1pPr>
          </a:lstStyle>
          <a:p>
            <a:r>
              <a:rPr lang="en-CA" dirty="0"/>
              <a:t>Click to insert table</a:t>
            </a:r>
          </a:p>
        </p:txBody>
      </p:sp>
      <p:sp>
        <p:nvSpPr>
          <p:cNvPr id="16" name="Text Placeholder 38">
            <a:extLst>
              <a:ext uri="{FF2B5EF4-FFF2-40B4-BE49-F238E27FC236}">
                <a16:creationId xmlns:a16="http://schemas.microsoft.com/office/drawing/2014/main" id="{7AF5CB10-542E-40EA-B6CA-656D164EE983}"/>
              </a:ext>
            </a:extLst>
          </p:cNvPr>
          <p:cNvSpPr>
            <a:spLocks noGrp="1"/>
          </p:cNvSpPr>
          <p:nvPr>
            <p:ph type="body" sz="quarter" idx="24" hasCustomPrompt="1"/>
          </p:nvPr>
        </p:nvSpPr>
        <p:spPr>
          <a:xfrm>
            <a:off x="285750" y="4014158"/>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38">
            <a:extLst>
              <a:ext uri="{FF2B5EF4-FFF2-40B4-BE49-F238E27FC236}">
                <a16:creationId xmlns:a16="http://schemas.microsoft.com/office/drawing/2014/main" id="{1A0C58A3-4D76-42F1-BA69-3745584AC277}"/>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8" name="Text Placeholder 38">
            <a:extLst>
              <a:ext uri="{FF2B5EF4-FFF2-40B4-BE49-F238E27FC236}">
                <a16:creationId xmlns:a16="http://schemas.microsoft.com/office/drawing/2014/main" id="{47C72CA1-5C62-431D-A8B2-C746EDDD1C40}"/>
              </a:ext>
            </a:extLst>
          </p:cNvPr>
          <p:cNvSpPr>
            <a:spLocks noGrp="1"/>
          </p:cNvSpPr>
          <p:nvPr>
            <p:ph type="body" sz="quarter" idx="10" hasCustomPrompt="1"/>
          </p:nvPr>
        </p:nvSpPr>
        <p:spPr>
          <a:xfrm>
            <a:off x="285750" y="1058965"/>
            <a:ext cx="36720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15" name="Text Placeholder 57">
            <a:extLst>
              <a:ext uri="{FF2B5EF4-FFF2-40B4-BE49-F238E27FC236}">
                <a16:creationId xmlns:a16="http://schemas.microsoft.com/office/drawing/2014/main" id="{ED9E73AA-7F59-420F-82F9-A4589980582C}"/>
              </a:ext>
            </a:extLst>
          </p:cNvPr>
          <p:cNvSpPr>
            <a:spLocks noGrp="1"/>
          </p:cNvSpPr>
          <p:nvPr>
            <p:ph type="body" sz="quarter" idx="23"/>
          </p:nvPr>
        </p:nvSpPr>
        <p:spPr>
          <a:xfrm>
            <a:off x="285750" y="1520629"/>
            <a:ext cx="3671888" cy="2200192"/>
          </a:xfrm>
        </p:spPr>
        <p:txBody>
          <a:bodyPr lIns="0" rIns="0">
            <a:noAutofit/>
          </a:bodyPr>
          <a:lstStyle>
            <a:lvl1pPr marL="0" indent="0">
              <a:buNone/>
              <a:defRPr sz="10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18" name="Text Placeholder 57">
            <a:extLst>
              <a:ext uri="{FF2B5EF4-FFF2-40B4-BE49-F238E27FC236}">
                <a16:creationId xmlns:a16="http://schemas.microsoft.com/office/drawing/2014/main" id="{F018E05D-5E03-4E94-B5F8-749947DC8657}"/>
              </a:ext>
            </a:extLst>
          </p:cNvPr>
          <p:cNvSpPr>
            <a:spLocks noGrp="1"/>
          </p:cNvSpPr>
          <p:nvPr>
            <p:ph type="body" sz="quarter" idx="25"/>
          </p:nvPr>
        </p:nvSpPr>
        <p:spPr>
          <a:xfrm>
            <a:off x="4339238" y="1200149"/>
            <a:ext cx="3146400" cy="7503096"/>
          </a:xfrm>
          <a:solidFill>
            <a:schemeClr val="accent3"/>
          </a:solidFill>
        </p:spPr>
        <p:txBody>
          <a:bodyPr lIns="144000" rIns="144000">
            <a:noAutofit/>
          </a:bodyPr>
          <a:lstStyle>
            <a:lvl1pPr marL="0" indent="0">
              <a:lnSpc>
                <a:spcPct val="100000"/>
              </a:lnSpc>
              <a:spcBef>
                <a:spcPts val="0"/>
              </a:spcBef>
              <a:buNone/>
              <a:defRPr sz="1000">
                <a:solidFill>
                  <a:schemeClr val="bg1"/>
                </a:solidFill>
              </a:defRPr>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edit Master text styles</a:t>
            </a:r>
          </a:p>
        </p:txBody>
      </p:sp>
      <p:sp>
        <p:nvSpPr>
          <p:cNvPr id="21" name="Text Placeholder 57">
            <a:extLst>
              <a:ext uri="{FF2B5EF4-FFF2-40B4-BE49-F238E27FC236}">
                <a16:creationId xmlns:a16="http://schemas.microsoft.com/office/drawing/2014/main" id="{E5A4543B-4EDE-48BF-921B-D2CA4C5F2C69}"/>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351318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5750" y="2111671"/>
            <a:ext cx="7200899" cy="3119551"/>
          </a:xfrm>
        </p:spPr>
        <p:txBody>
          <a:bodyPr anchor="b"/>
          <a:lstStyle>
            <a:lvl1pPr>
              <a:defRPr sz="5100"/>
            </a:lvl1pPr>
          </a:lstStyle>
          <a:p>
            <a:r>
              <a:rPr lang="en-US" dirty="0"/>
              <a:t>Click to edit Master title style</a:t>
            </a:r>
          </a:p>
        </p:txBody>
      </p:sp>
      <p:sp>
        <p:nvSpPr>
          <p:cNvPr id="3" name="Text Placeholder 2"/>
          <p:cNvSpPr>
            <a:spLocks noGrp="1"/>
          </p:cNvSpPr>
          <p:nvPr>
            <p:ph type="body" idx="1"/>
          </p:nvPr>
        </p:nvSpPr>
        <p:spPr>
          <a:xfrm>
            <a:off x="285751" y="5270806"/>
            <a:ext cx="7200900" cy="1412866"/>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714935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85750" y="1532821"/>
            <a:ext cx="3529013" cy="7170425"/>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957638" y="1532821"/>
            <a:ext cx="3529012" cy="7170424"/>
          </a:xfrm>
        </p:spPr>
        <p:txBody>
          <a:bodyPr>
            <a:normAutofit/>
          </a:bodyPr>
          <a:lstStyle>
            <a:lvl1pPr>
              <a:defRPr sz="1200"/>
            </a:lvl1pPr>
            <a:lvl2pPr>
              <a:defRPr sz="1200"/>
            </a:lvl2pPr>
            <a:lvl3pPr>
              <a:defRPr sz="1050"/>
            </a:lvl3pPr>
            <a:lvl4pPr>
              <a:defRPr sz="1000"/>
            </a:lvl4pPr>
            <a:lvl5pPr>
              <a:defRPr sz="1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8">
            <a:extLst>
              <a:ext uri="{FF2B5EF4-FFF2-40B4-BE49-F238E27FC236}">
                <a16:creationId xmlns:a16="http://schemas.microsoft.com/office/drawing/2014/main" id="{33B7ACC7-989F-42D9-8935-4FF3BD9E3578}"/>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6" name="Text Placeholder 38">
            <a:extLst>
              <a:ext uri="{FF2B5EF4-FFF2-40B4-BE49-F238E27FC236}">
                <a16:creationId xmlns:a16="http://schemas.microsoft.com/office/drawing/2014/main" id="{3C75187A-8044-4724-993C-35E76774FD62}"/>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7" name="Text Placeholder 57">
            <a:extLst>
              <a:ext uri="{FF2B5EF4-FFF2-40B4-BE49-F238E27FC236}">
                <a16:creationId xmlns:a16="http://schemas.microsoft.com/office/drawing/2014/main" id="{522F17F5-FF52-4563-A611-9A4FCD95DBFE}"/>
              </a:ext>
            </a:extLst>
          </p:cNvPr>
          <p:cNvSpPr>
            <a:spLocks noGrp="1"/>
          </p:cNvSpPr>
          <p:nvPr>
            <p:ph type="body" sz="quarter" idx="27" hasCustomPrompt="1"/>
          </p:nvPr>
        </p:nvSpPr>
        <p:spPr>
          <a:xfrm>
            <a:off x="285750" y="8906218"/>
            <a:ext cx="7199888" cy="352800"/>
          </a:xfrm>
        </p:spPr>
        <p:txBody>
          <a:bodyPr lIns="0" rIns="0">
            <a:noAutofit/>
          </a:bodyPr>
          <a:lstStyle>
            <a:lvl1pPr marL="0" indent="0">
              <a:buNone/>
              <a:defRPr sz="600"/>
            </a:lvl1pPr>
            <a:lvl2pPr marL="388620" indent="0">
              <a:buNone/>
              <a:defRPr sz="1200"/>
            </a:lvl2pPr>
            <a:lvl3pPr marL="777240" indent="0">
              <a:buNone/>
              <a:defRPr sz="1050"/>
            </a:lvl3pPr>
            <a:lvl4pPr marL="1165860" indent="0">
              <a:buNone/>
              <a:defRPr sz="1000"/>
            </a:lvl4pPr>
            <a:lvl5pPr marL="1554480" indent="0">
              <a:buNone/>
              <a:defRPr sz="1000"/>
            </a:lvl5pPr>
          </a:lstStyle>
          <a:p>
            <a:pPr lvl="0"/>
            <a:r>
              <a:rPr lang="en-US" dirty="0"/>
              <a:t>Click to insert notes</a:t>
            </a:r>
          </a:p>
        </p:txBody>
      </p:sp>
    </p:spTree>
    <p:extLst>
      <p:ext uri="{BB962C8B-B14F-4D97-AF65-F5344CB8AC3E}">
        <p14:creationId xmlns:p14="http://schemas.microsoft.com/office/powerpoint/2010/main" val="759156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51" y="1028700"/>
            <a:ext cx="2756416" cy="1988820"/>
          </a:xfrm>
        </p:spPr>
        <p:txBody>
          <a:bodyPr anchor="b">
            <a:normAutofit/>
          </a:bodyPr>
          <a:lstStyle>
            <a:lvl1pPr>
              <a:defRPr sz="2000">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04282" y="1532820"/>
            <a:ext cx="4182368" cy="7170425"/>
          </a:xfrm>
        </p:spPr>
        <p:txBody>
          <a:bodyPr>
            <a:normAutofit/>
          </a:bodyPr>
          <a:lstStyle>
            <a:lvl1pPr>
              <a:defRPr sz="1200"/>
            </a:lvl1pPr>
            <a:lvl2pPr>
              <a:defRPr sz="1100"/>
            </a:lvl2pPr>
            <a:lvl3pPr>
              <a:defRPr sz="1100"/>
            </a:lvl3pPr>
            <a:lvl4pPr>
              <a:defRPr sz="1000"/>
            </a:lvl4pPr>
            <a:lvl5pPr>
              <a:defRPr sz="1000"/>
            </a:lvl5pPr>
            <a:lvl6pPr>
              <a:defRPr sz="1700"/>
            </a:lvl6pPr>
            <a:lvl7pPr>
              <a:defRPr sz="1700"/>
            </a:lvl7pPr>
            <a:lvl8pPr>
              <a:defRPr sz="1700"/>
            </a:lvl8pPr>
            <a:lvl9pPr>
              <a:defRPr sz="17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285751" y="3017520"/>
            <a:ext cx="2756416" cy="5685725"/>
          </a:xfrm>
        </p:spPr>
        <p:txBody>
          <a:bodyPr>
            <a:normAutofit/>
          </a:bodyPr>
          <a:lstStyle>
            <a:lvl1pPr marL="0" indent="0">
              <a:buNone/>
              <a:defRPr sz="100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dirty="0"/>
              <a:t>Click to edit Master text styles</a:t>
            </a:r>
          </a:p>
        </p:txBody>
      </p:sp>
      <p:sp>
        <p:nvSpPr>
          <p:cNvPr id="5" name="Text Placeholder 38">
            <a:extLst>
              <a:ext uri="{FF2B5EF4-FFF2-40B4-BE49-F238E27FC236}">
                <a16:creationId xmlns:a16="http://schemas.microsoft.com/office/drawing/2014/main" id="{4F8A2F33-874D-4AFB-BDC2-76E64BA3603E}"/>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226602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8667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sv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hyperlink" Target="mailto:sales@fibrecast.com" TargetMode="Externa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664372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Subtitle 2">
            <a:extLst>
              <a:ext uri="{FF2B5EF4-FFF2-40B4-BE49-F238E27FC236}">
                <a16:creationId xmlns:a16="http://schemas.microsoft.com/office/drawing/2014/main" id="{188EBC6A-54C0-425B-88E6-501A02AF7B5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16" name="Group 15">
            <a:extLst>
              <a:ext uri="{FF2B5EF4-FFF2-40B4-BE49-F238E27FC236}">
                <a16:creationId xmlns:a16="http://schemas.microsoft.com/office/drawing/2014/main" id="{37A139B4-70C9-4FBF-97D2-3034BBC00548}"/>
              </a:ext>
            </a:extLst>
          </p:cNvPr>
          <p:cNvGrpSpPr/>
          <p:nvPr userDrawn="1"/>
        </p:nvGrpSpPr>
        <p:grpSpPr>
          <a:xfrm>
            <a:off x="1202076" y="9540394"/>
            <a:ext cx="5208119" cy="45719"/>
            <a:chOff x="8458200" y="10414000"/>
            <a:chExt cx="12286556" cy="177800"/>
          </a:xfrm>
          <a:solidFill>
            <a:srgbClr val="1FB18A"/>
          </a:solidFill>
        </p:grpSpPr>
        <p:sp>
          <p:nvSpPr>
            <p:cNvPr id="17" name="Rectangle 16">
              <a:extLst>
                <a:ext uri="{FF2B5EF4-FFF2-40B4-BE49-F238E27FC236}">
                  <a16:creationId xmlns:a16="http://schemas.microsoft.com/office/drawing/2014/main" id="{634B29CF-AEC6-455A-B1EC-C9191092DEA3}"/>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8" name="Rectangle 17">
              <a:extLst>
                <a:ext uri="{FF2B5EF4-FFF2-40B4-BE49-F238E27FC236}">
                  <a16:creationId xmlns:a16="http://schemas.microsoft.com/office/drawing/2014/main" id="{9A0AFDF4-749C-40A0-B827-0441C89B9C4C}"/>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9" name="Rectangle 18">
              <a:extLst>
                <a:ext uri="{FF2B5EF4-FFF2-40B4-BE49-F238E27FC236}">
                  <a16:creationId xmlns:a16="http://schemas.microsoft.com/office/drawing/2014/main" id="{A5F05AD8-F771-48C4-B02A-4BA7AB61ED2D}"/>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20" name="Rectangle 19">
              <a:extLst>
                <a:ext uri="{FF2B5EF4-FFF2-40B4-BE49-F238E27FC236}">
                  <a16:creationId xmlns:a16="http://schemas.microsoft.com/office/drawing/2014/main" id="{8DBC8B67-DC17-423A-97F3-7C6F237DEDFF}"/>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21" name="Subtitle 2">
            <a:extLst>
              <a:ext uri="{FF2B5EF4-FFF2-40B4-BE49-F238E27FC236}">
                <a16:creationId xmlns:a16="http://schemas.microsoft.com/office/drawing/2014/main" id="{C3861E2F-8B15-4B2E-93D9-D298E0CDA27D}"/>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10"/>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Graphic 12">
            <a:extLst>
              <a:ext uri="{FF2B5EF4-FFF2-40B4-BE49-F238E27FC236}">
                <a16:creationId xmlns:a16="http://schemas.microsoft.com/office/drawing/2014/main" id="{0FFB5DB0-B918-4D44-9330-543353E5D263}"/>
              </a:ext>
            </a:extLst>
          </p:cNvPr>
          <p:cNvPicPr>
            <a:picLocks noChangeAspect="1"/>
          </p:cNvPicPr>
          <p:nvPr userDrawn="1"/>
        </p:nvPicPr>
        <p:blipFill rotWithShape="1">
          <a:blip r:embed="rId11">
            <a:extLst>
              <a:ext uri="{96DAC541-7B7A-43D3-8B79-37D633B846F1}">
                <asvg:svgBlip xmlns:asvg="http://schemas.microsoft.com/office/drawing/2016/SVG/main" r:embed="rId12"/>
              </a:ext>
            </a:extLst>
          </a:blip>
          <a:srcRect l="13223" t="34123" r="3376" b="35598"/>
          <a:stretch/>
        </p:blipFill>
        <p:spPr>
          <a:xfrm>
            <a:off x="258855" y="276226"/>
            <a:ext cx="3529014" cy="710134"/>
          </a:xfrm>
          <a:prstGeom prst="rect">
            <a:avLst/>
          </a:prstGeom>
        </p:spPr>
      </p:pic>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Lst>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Text Placeholder 26">
            <a:extLst>
              <a:ext uri="{FF2B5EF4-FFF2-40B4-BE49-F238E27FC236}">
                <a16:creationId xmlns:a16="http://schemas.microsoft.com/office/drawing/2014/main" id="{C118D890-CC2F-4482-970C-272FF5828A83}"/>
              </a:ext>
            </a:extLst>
          </p:cNvPr>
          <p:cNvSpPr>
            <a:spLocks noGrp="1"/>
          </p:cNvSpPr>
          <p:nvPr>
            <p:ph type="body" sz="quarter" idx="22"/>
          </p:nvPr>
        </p:nvSpPr>
        <p:spPr>
          <a:xfrm>
            <a:off x="285750" y="1474608"/>
            <a:ext cx="7199888" cy="970345"/>
          </a:xfrm>
        </p:spPr>
        <p:txBody>
          <a:bodyPr numCol="2" spcCol="216000"/>
          <a:lstStyle/>
          <a:p>
            <a:pPr algn="just"/>
            <a:r>
              <a:rPr lang="es-CO" dirty="0">
                <a:latin typeface="Franklin Gothic Book" panose="020B0503020102020204" pitchFamily="34" charset="0"/>
              </a:rPr>
              <a:t>Los productos </a:t>
            </a:r>
            <a:r>
              <a:rPr lang="es-CO" b="1" dirty="0">
                <a:latin typeface="Franklin Gothic Book" panose="020B0503020102020204" pitchFamily="34" charset="0"/>
              </a:rPr>
              <a:t>FC-3000</a:t>
            </a:r>
            <a:r>
              <a:rPr lang="es-CO" dirty="0">
                <a:latin typeface="Franklin Gothic Book" panose="020B0503020102020204" pitchFamily="34" charset="0"/>
              </a:rPr>
              <a:t> se fabrican mediante un proceso de formación al vacío húmedo que contiene fibras policristalinas a granel y aglutinantes. Las </a:t>
            </a:r>
            <a:r>
              <a:rPr lang="es-CO" b="1" dirty="0">
                <a:latin typeface="Franklin Gothic Book" panose="020B0503020102020204" pitchFamily="34" charset="0"/>
              </a:rPr>
              <a:t>FC-Placas</a:t>
            </a:r>
            <a:r>
              <a:rPr lang="es-CO" dirty="0">
                <a:latin typeface="Franklin Gothic Book" panose="020B0503020102020204" pitchFamily="34" charset="0"/>
              </a:rPr>
              <a:t> son relativamente livianas, autoportantes y fáciles de mecanizar y cortar. Todas son cepilladas suavemente por ambos lados con bordes mecanizados.</a:t>
            </a:r>
            <a:endParaRPr lang="es-CO" b="1" dirty="0">
              <a:latin typeface="Franklin Gothic Book" panose="020B0503020102020204" pitchFamily="34" charset="0"/>
            </a:endParaRPr>
          </a:p>
          <a:p>
            <a:pPr algn="just"/>
            <a:r>
              <a:rPr lang="es-CO" dirty="0">
                <a:latin typeface="Franklin Gothic Book" panose="020B0503020102020204" pitchFamily="34" charset="0"/>
              </a:rPr>
              <a:t>Las</a:t>
            </a:r>
            <a:r>
              <a:rPr lang="es-CO" b="1" dirty="0">
                <a:latin typeface="Franklin Gothic Book" panose="020B0503020102020204" pitchFamily="34" charset="0"/>
              </a:rPr>
              <a:t> FC-Piezas</a:t>
            </a:r>
            <a:r>
              <a:rPr lang="es-CO" dirty="0">
                <a:latin typeface="Franklin Gothic Book" panose="020B0503020102020204" pitchFamily="34" charset="0"/>
              </a:rPr>
              <a:t>  también se pueden convertir en mangas, formarse a medida o moldearse mediante </a:t>
            </a:r>
            <a:r>
              <a:rPr lang="es-CO" dirty="0" err="1">
                <a:latin typeface="Franklin Gothic Book" panose="020B0503020102020204" pitchFamily="34" charset="0"/>
              </a:rPr>
              <a:t>CNC</a:t>
            </a:r>
            <a:r>
              <a:rPr lang="es-CO" dirty="0">
                <a:latin typeface="Franklin Gothic Book" panose="020B0503020102020204" pitchFamily="34" charset="0"/>
              </a:rPr>
              <a:t>. Estas placas también son una excelente solución para revestir muchos hornos de laboratorio de alta temperatura. Para respaldar esto, </a:t>
            </a:r>
            <a:r>
              <a:rPr lang="es-CO" dirty="0" err="1">
                <a:latin typeface="Franklin Gothic Book" panose="020B0503020102020204" pitchFamily="34" charset="0"/>
              </a:rPr>
              <a:t>FibreCast</a:t>
            </a:r>
            <a:r>
              <a:rPr lang="es-CO" dirty="0">
                <a:latin typeface="Franklin Gothic Book" panose="020B0503020102020204" pitchFamily="34" charset="0"/>
              </a:rPr>
              <a:t> puede proporcionar placas </a:t>
            </a:r>
            <a:r>
              <a:rPr lang="es-CO" dirty="0" err="1">
                <a:latin typeface="Franklin Gothic Book" panose="020B0503020102020204" pitchFamily="34" charset="0"/>
              </a:rPr>
              <a:t>pre-cortadas</a:t>
            </a:r>
            <a:r>
              <a:rPr lang="es-CO" dirty="0">
                <a:latin typeface="Franklin Gothic Book" panose="020B0503020102020204" pitchFamily="34" charset="0"/>
              </a:rPr>
              <a:t> y mecanizadas al tamaño adecuado para adaptarse a cualquier diseño de horno.</a:t>
            </a:r>
          </a:p>
        </p:txBody>
      </p:sp>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21"/>
          </p:nvPr>
        </p:nvSpPr>
        <p:spPr/>
        <p:txBody>
          <a:bodyPr/>
          <a:lstStyle/>
          <a:p>
            <a:r>
              <a:rPr lang="es-CO" sz="2000" dirty="0">
                <a:solidFill>
                  <a:srgbClr val="000000"/>
                </a:solidFill>
                <a:latin typeface="Franklin Gothic Book" panose="020B0503020102020204" pitchFamily="34" charset="0"/>
              </a:rPr>
              <a:t>FC-3000 PLACAS Y PIEZAS</a:t>
            </a:r>
            <a:br>
              <a:rPr lang="es-CO" dirty="0">
                <a:solidFill>
                  <a:srgbClr val="000000"/>
                </a:solidFill>
              </a:rPr>
            </a:br>
            <a:r>
              <a:rPr lang="es-CO" sz="1800" b="1" dirty="0">
                <a:solidFill>
                  <a:schemeClr val="accent4">
                    <a:lumMod val="60000"/>
                    <a:lumOff val="40000"/>
                  </a:schemeClr>
                </a:solidFill>
                <a:latin typeface="Franklin Gothic Book" panose="020B0503020102020204" pitchFamily="34" charset="0"/>
              </a:rPr>
              <a:t>FICHA TÉCNICA</a:t>
            </a:r>
          </a:p>
        </p:txBody>
      </p:sp>
      <p:sp>
        <p:nvSpPr>
          <p:cNvPr id="16" name="Text Placeholder 15">
            <a:extLst>
              <a:ext uri="{FF2B5EF4-FFF2-40B4-BE49-F238E27FC236}">
                <a16:creationId xmlns:a16="http://schemas.microsoft.com/office/drawing/2014/main" id="{2ACAAAE5-6C0A-4495-B2CE-5F5FD6A4C8E8}"/>
              </a:ext>
            </a:extLst>
          </p:cNvPr>
          <p:cNvSpPr>
            <a:spLocks noGrp="1"/>
          </p:cNvSpPr>
          <p:nvPr>
            <p:ph type="body" sz="quarter" idx="11"/>
          </p:nvPr>
        </p:nvSpPr>
        <p:spPr>
          <a:xfrm>
            <a:off x="285750" y="4449824"/>
            <a:ext cx="7200893" cy="322920"/>
          </a:xfrm>
        </p:spPr>
        <p:txBody>
          <a:bodyPr/>
          <a:lstStyle/>
          <a:p>
            <a:r>
              <a:rPr lang="es-CO" sz="1600" b="1" dirty="0">
                <a:solidFill>
                  <a:schemeClr val="accent4">
                    <a:lumMod val="60000"/>
                    <a:lumOff val="40000"/>
                  </a:schemeClr>
                </a:solidFill>
                <a:latin typeface="Franklin Gothic Book" panose="020B0503020102020204" pitchFamily="34" charset="0"/>
              </a:rPr>
              <a:t>COMPARACIÓN TÉCNICA</a:t>
            </a:r>
          </a:p>
        </p:txBody>
      </p:sp>
      <p:sp>
        <p:nvSpPr>
          <p:cNvPr id="15" name="Text Placeholder 14">
            <a:extLst>
              <a:ext uri="{FF2B5EF4-FFF2-40B4-BE49-F238E27FC236}">
                <a16:creationId xmlns:a16="http://schemas.microsoft.com/office/drawing/2014/main" id="{45CBEE9F-3ECD-481F-834B-750F69745143}"/>
              </a:ext>
            </a:extLst>
          </p:cNvPr>
          <p:cNvSpPr>
            <a:spLocks noGrp="1"/>
          </p:cNvSpPr>
          <p:nvPr>
            <p:ph type="body" sz="quarter" idx="10"/>
          </p:nvPr>
        </p:nvSpPr>
        <p:spPr>
          <a:xfrm>
            <a:off x="285750" y="1126701"/>
            <a:ext cx="3312000" cy="460800"/>
          </a:xfrm>
        </p:spPr>
        <p:txBody>
          <a:bodyPr/>
          <a:lstStyle/>
          <a:p>
            <a:r>
              <a:rPr lang="es-CO" sz="1800" b="1" dirty="0">
                <a:solidFill>
                  <a:schemeClr val="accent4">
                    <a:lumMod val="60000"/>
                    <a:lumOff val="40000"/>
                  </a:schemeClr>
                </a:solidFill>
                <a:latin typeface="Franklin Gothic Book" panose="020B0503020102020204" pitchFamily="34" charset="0"/>
              </a:rPr>
              <a:t>FC-3000 PLACAS Y PIEZAS</a:t>
            </a:r>
          </a:p>
        </p:txBody>
      </p:sp>
      <p:graphicFrame>
        <p:nvGraphicFramePr>
          <p:cNvPr id="34" name="Table 35">
            <a:extLst>
              <a:ext uri="{FF2B5EF4-FFF2-40B4-BE49-F238E27FC236}">
                <a16:creationId xmlns:a16="http://schemas.microsoft.com/office/drawing/2014/main" id="{7954D559-AB9A-42CC-B476-077AA2CF6677}"/>
              </a:ext>
            </a:extLst>
          </p:cNvPr>
          <p:cNvGraphicFramePr>
            <a:graphicFrameLocks noGrp="1"/>
          </p:cNvGraphicFramePr>
          <p:nvPr>
            <p:ph type="tbl" sz="quarter" idx="25"/>
            <p:extLst>
              <p:ext uri="{D42A27DB-BD31-4B8C-83A1-F6EECF244321}">
                <p14:modId xmlns:p14="http://schemas.microsoft.com/office/powerpoint/2010/main" val="943997037"/>
              </p:ext>
            </p:extLst>
          </p:nvPr>
        </p:nvGraphicFramePr>
        <p:xfrm>
          <a:off x="309173" y="4772744"/>
          <a:ext cx="6028127" cy="2890449"/>
        </p:xfrm>
        <a:graphic>
          <a:graphicData uri="http://schemas.openxmlformats.org/drawingml/2006/table">
            <a:tbl>
              <a:tblPr firstRow="1" bandRow="1">
                <a:tableStyleId>{9D7B26C5-4107-4FEC-AEDC-1716B250A1EF}</a:tableStyleId>
              </a:tblPr>
              <a:tblGrid>
                <a:gridCol w="2084777">
                  <a:extLst>
                    <a:ext uri="{9D8B030D-6E8A-4147-A177-3AD203B41FA5}">
                      <a16:colId xmlns:a16="http://schemas.microsoft.com/office/drawing/2014/main" val="3647290184"/>
                    </a:ext>
                  </a:extLst>
                </a:gridCol>
                <a:gridCol w="888469">
                  <a:extLst>
                    <a:ext uri="{9D8B030D-6E8A-4147-A177-3AD203B41FA5}">
                      <a16:colId xmlns:a16="http://schemas.microsoft.com/office/drawing/2014/main" val="2804471609"/>
                    </a:ext>
                  </a:extLst>
                </a:gridCol>
                <a:gridCol w="1080031">
                  <a:extLst>
                    <a:ext uri="{9D8B030D-6E8A-4147-A177-3AD203B41FA5}">
                      <a16:colId xmlns:a16="http://schemas.microsoft.com/office/drawing/2014/main" val="2648636258"/>
                    </a:ext>
                  </a:extLst>
                </a:gridCol>
                <a:gridCol w="971550">
                  <a:extLst>
                    <a:ext uri="{9D8B030D-6E8A-4147-A177-3AD203B41FA5}">
                      <a16:colId xmlns:a16="http://schemas.microsoft.com/office/drawing/2014/main" val="622920296"/>
                    </a:ext>
                  </a:extLst>
                </a:gridCol>
                <a:gridCol w="1003300">
                  <a:extLst>
                    <a:ext uri="{9D8B030D-6E8A-4147-A177-3AD203B41FA5}">
                      <a16:colId xmlns:a16="http://schemas.microsoft.com/office/drawing/2014/main" val="3796486099"/>
                    </a:ext>
                  </a:extLst>
                </a:gridCol>
              </a:tblGrid>
              <a:tr h="218998">
                <a:tc>
                  <a:txBody>
                    <a:bodyPr/>
                    <a:lstStyle/>
                    <a:p>
                      <a:pPr algn="ctr"/>
                      <a:endParaRPr lang="es-CO" sz="1200" noProof="0" dirty="0">
                        <a:latin typeface="+mj-lt"/>
                      </a:endParaRPr>
                    </a:p>
                  </a:txBody>
                  <a:tcPr anchor="b"/>
                </a:tc>
                <a:tc gridSpan="2">
                  <a:txBody>
                    <a:bodyPr/>
                    <a:lstStyle/>
                    <a:p>
                      <a:pPr algn="ctr"/>
                      <a:r>
                        <a:rPr lang="es-CO" sz="1000" noProof="0" dirty="0">
                          <a:latin typeface="+mj-lt"/>
                        </a:rPr>
                        <a:t>FC-3000</a:t>
                      </a:r>
                    </a:p>
                  </a:txBody>
                  <a:tcPr marL="0" marR="0" anchor="b">
                    <a:solidFill>
                      <a:schemeClr val="tx2">
                        <a:lumMod val="20000"/>
                        <a:lumOff val="80000"/>
                      </a:schemeClr>
                    </a:solidFill>
                  </a:tcPr>
                </a:tc>
                <a:tc hMerge="1">
                  <a:txBody>
                    <a:bodyPr/>
                    <a:lstStyle/>
                    <a:p>
                      <a:endParaRPr lang="en-CA"/>
                    </a:p>
                  </a:txBody>
                  <a:tcPr/>
                </a:tc>
                <a:tc gridSpan="2">
                  <a:txBody>
                    <a:bodyPr/>
                    <a:lstStyle/>
                    <a:p>
                      <a:pPr algn="ctr"/>
                      <a:r>
                        <a:rPr lang="es-CO" sz="1000" noProof="0" dirty="0">
                          <a:latin typeface="+mj-lt"/>
                        </a:rPr>
                        <a:t>FC-3000-HD</a:t>
                      </a:r>
                    </a:p>
                  </a:txBody>
                  <a:tcPr marL="0" marR="0" anchor="b"/>
                </a:tc>
                <a:tc hMerge="1">
                  <a:txBody>
                    <a:bodyPr/>
                    <a:lstStyle/>
                    <a:p>
                      <a:endParaRPr lang="en-CA"/>
                    </a:p>
                  </a:txBody>
                  <a:tcPr/>
                </a:tc>
                <a:extLst>
                  <a:ext uri="{0D108BD9-81ED-4DB2-BD59-A6C34878D82A}">
                    <a16:rowId xmlns:a16="http://schemas.microsoft.com/office/drawing/2014/main" val="1532514866"/>
                  </a:ext>
                </a:extLst>
              </a:tr>
              <a:tr h="154812">
                <a:tc>
                  <a:txBody>
                    <a:bodyPr/>
                    <a:lstStyle/>
                    <a:p>
                      <a:r>
                        <a:rPr lang="es-CO" sz="800" noProof="0" dirty="0"/>
                        <a:t>Color</a:t>
                      </a:r>
                    </a:p>
                  </a:txBody>
                  <a:tcPr marL="0" marR="0" marT="0" marB="0" anchor="ctr">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Blanco</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a:t>Blanco</a:t>
                      </a:r>
                    </a:p>
                  </a:txBody>
                  <a:tcPr marL="0" marR="0" marT="36000" marB="36000" anchor="ctr">
                    <a:lnB w="9525" cap="flat" cmpd="sng" algn="ctr">
                      <a:solidFill>
                        <a:schemeClr val="tx1"/>
                      </a:solidFill>
                      <a:prstDash val="solid"/>
                      <a:round/>
                      <a:headEnd type="none" w="med" len="med"/>
                      <a:tailEnd type="none" w="med" len="med"/>
                    </a:lnB>
                    <a:noFill/>
                  </a:tcPr>
                </a:tc>
                <a:tc hMerge="1">
                  <a:txBody>
                    <a:bodyPr/>
                    <a:lstStyle/>
                    <a:p>
                      <a:endParaRPr lang="en-CA"/>
                    </a:p>
                  </a:txBody>
                  <a:tcPr/>
                </a:tc>
                <a:extLst>
                  <a:ext uri="{0D108BD9-81ED-4DB2-BD59-A6C34878D82A}">
                    <a16:rowId xmlns:a16="http://schemas.microsoft.com/office/drawing/2014/main" val="2373966592"/>
                  </a:ext>
                </a:extLst>
              </a:tr>
              <a:tr h="154812">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Grado de Temperatura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 </a:t>
                      </a:r>
                      <a:r>
                        <a:rPr lang="es-CO" sz="800" noProof="0" dirty="0" err="1"/>
                        <a:t>3000°F</a:t>
                      </a:r>
                      <a:r>
                        <a:rPr lang="es-CO" sz="800" noProof="0" dirty="0"/>
                        <a:t> (</a:t>
                      </a:r>
                      <a:r>
                        <a:rPr lang="es-CO" sz="800" noProof="0" dirty="0" err="1"/>
                        <a:t>1649°C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err="1"/>
                        <a:t>3000°F</a:t>
                      </a:r>
                      <a:r>
                        <a:rPr lang="es-CO" sz="800" noProof="0" dirty="0"/>
                        <a:t> (</a:t>
                      </a:r>
                      <a:r>
                        <a:rPr lang="es-CO" sz="800" noProof="0" dirty="0" err="1"/>
                        <a:t>1649°C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extLst>
                  <a:ext uri="{0D108BD9-81ED-4DB2-BD59-A6C34878D82A}">
                    <a16:rowId xmlns:a16="http://schemas.microsoft.com/office/drawing/2014/main" val="1331888447"/>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Temperatura de funcionamiento recomendada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err="1"/>
                        <a:t>2700°F</a:t>
                      </a:r>
                      <a:r>
                        <a:rPr lang="es-CO" sz="800" noProof="0" dirty="0"/>
                        <a:t> (</a:t>
                      </a:r>
                      <a:r>
                        <a:rPr lang="es-CO" sz="800" noProof="0" dirty="0" err="1"/>
                        <a:t>1482°C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err="1"/>
                        <a:t>2700°F</a:t>
                      </a:r>
                      <a:r>
                        <a:rPr lang="es-CO" sz="800" noProof="0" dirty="0"/>
                        <a:t> (</a:t>
                      </a:r>
                      <a:r>
                        <a:rPr lang="es-CO" sz="800" noProof="0" dirty="0" err="1"/>
                        <a:t>1482°C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extLst>
                  <a:ext uri="{0D108BD9-81ED-4DB2-BD59-A6C34878D82A}">
                    <a16:rowId xmlns:a16="http://schemas.microsoft.com/office/drawing/2014/main" val="1996237394"/>
                  </a:ext>
                </a:extLst>
              </a:tr>
              <a:tr h="154812">
                <a:tc>
                  <a:txBody>
                    <a:bodyPr/>
                    <a:lstStyle/>
                    <a:p>
                      <a:r>
                        <a:rPr lang="es-CO" sz="800" noProof="0" dirty="0"/>
                        <a:t>Punto de fusión</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3400°F</a:t>
                      </a:r>
                      <a:r>
                        <a:rPr lang="es-CO" sz="800" noProof="0" dirty="0"/>
                        <a:t> (</a:t>
                      </a:r>
                      <a:r>
                        <a:rPr lang="es-CO" sz="800" noProof="0" dirty="0" err="1"/>
                        <a:t>1871°C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3400°F</a:t>
                      </a:r>
                      <a:r>
                        <a:rPr lang="es-CO" sz="800" noProof="0" dirty="0"/>
                        <a:t> (</a:t>
                      </a:r>
                      <a:r>
                        <a:rPr lang="es-CO" sz="800" noProof="0" dirty="0" err="1"/>
                        <a:t>1871°C</a:t>
                      </a: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extLst>
                  <a:ext uri="{0D108BD9-81ED-4DB2-BD59-A6C34878D82A}">
                    <a16:rowId xmlns:a16="http://schemas.microsoft.com/office/drawing/2014/main" val="261126558"/>
                  </a:ext>
                </a:extLst>
              </a:tr>
              <a:tr h="154812">
                <a:tc>
                  <a:txBody>
                    <a:bodyPr/>
                    <a:lstStyle/>
                    <a:p>
                      <a:pPr>
                        <a:lnSpc>
                          <a:spcPct val="107000"/>
                        </a:lnSpc>
                        <a:spcAft>
                          <a:spcPts val="800"/>
                        </a:spcAft>
                      </a:pPr>
                      <a:r>
                        <a:rPr lang="es-CO" sz="800" dirty="0">
                          <a:effectLst/>
                          <a:latin typeface="Franklin Gothic Book" panose="020B0503020102020204" pitchFamily="34" charset="0"/>
                          <a:ea typeface="Aptos" panose="020B0004020202020204" pitchFamily="34" charset="0"/>
                          <a:cs typeface="Arial" panose="020B0604020202020204" pitchFamily="34" charset="0"/>
                        </a:rPr>
                        <a:t>Densidad, lb/</a:t>
                      </a:r>
                      <a:r>
                        <a:rPr lang="es-CO" sz="800" dirty="0" err="1">
                          <a:effectLst/>
                          <a:latin typeface="Franklin Gothic Book" panose="020B0503020102020204" pitchFamily="34" charset="0"/>
                          <a:ea typeface="Aptos" panose="020B0004020202020204" pitchFamily="34" charset="0"/>
                          <a:cs typeface="Arial" panose="020B0604020202020204" pitchFamily="34" charset="0"/>
                        </a:rPr>
                        <a:t>ft.</a:t>
                      </a:r>
                      <a:r>
                        <a:rPr lang="es-CO"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s-CO" sz="800" dirty="0">
                          <a:effectLst/>
                          <a:latin typeface="Franklin Gothic Book" panose="020B0503020102020204" pitchFamily="34" charset="0"/>
                          <a:ea typeface="Aptos" panose="020B0004020202020204" pitchFamily="34" charset="0"/>
                          <a:cs typeface="Arial" panose="020B0604020202020204" pitchFamily="34" charset="0"/>
                        </a:rPr>
                        <a:t> (kg/</a:t>
                      </a:r>
                      <a:r>
                        <a:rPr lang="es-CO" sz="800" dirty="0" err="1">
                          <a:effectLst/>
                          <a:latin typeface="Franklin Gothic Book" panose="020B0503020102020204" pitchFamily="34" charset="0"/>
                          <a:ea typeface="Aptos" panose="020B0004020202020204" pitchFamily="34" charset="0"/>
                          <a:cs typeface="Arial" panose="020B0604020202020204" pitchFamily="34" charset="0"/>
                        </a:rPr>
                        <a:t>m</a:t>
                      </a:r>
                      <a:r>
                        <a:rPr lang="es-CO" sz="800" baseline="30000" dirty="0" err="1">
                          <a:effectLst/>
                          <a:latin typeface="Franklin Gothic Book" panose="020B0503020102020204" pitchFamily="34" charset="0"/>
                          <a:ea typeface="Aptos" panose="020B0004020202020204" pitchFamily="34" charset="0"/>
                          <a:cs typeface="Arial" panose="020B0604020202020204" pitchFamily="34" charset="0"/>
                        </a:rPr>
                        <a:t>3</a:t>
                      </a:r>
                      <a:r>
                        <a:rPr lang="es-CO" sz="8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100" dirty="0">
                        <a:effectLst/>
                        <a:latin typeface="Aptos" panose="020B0004020202020204" pitchFamily="34" charset="0"/>
                        <a:ea typeface="Aptos" panose="020B0004020202020204" pitchFamily="34" charset="0"/>
                        <a:cs typeface="Arial" panose="020B0604020202020204" pitchFamily="34" charset="0"/>
                      </a:endParaRP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9 - 12  (144 - 192)</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a:t>18  (288)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extLst>
                  <a:ext uri="{0D108BD9-81ED-4DB2-BD59-A6C34878D82A}">
                    <a16:rowId xmlns:a16="http://schemas.microsoft.com/office/drawing/2014/main" val="3859607001"/>
                  </a:ext>
                </a:extLst>
              </a:tr>
              <a:tr h="154812">
                <a:tc>
                  <a:txBody>
                    <a:bodyPr/>
                    <a:lstStyle/>
                    <a:p>
                      <a:r>
                        <a:rPr lang="es-CO" sz="800" noProof="0" dirty="0"/>
                        <a:t>Módulo de ruptura (</a:t>
                      </a:r>
                      <a:r>
                        <a:rPr lang="es-CO" sz="800" noProof="0" dirty="0" err="1"/>
                        <a:t>MR</a:t>
                      </a:r>
                      <a:r>
                        <a:rPr lang="es-CO" sz="800" noProof="0" dirty="0"/>
                        <a:t>), PSI </a:t>
                      </a:r>
                    </a:p>
                    <a:p>
                      <a:r>
                        <a:rPr lang="es-CO" sz="800" noProof="0" dirty="0"/>
                        <a:t>24 horas a </a:t>
                      </a:r>
                      <a:r>
                        <a:rPr lang="es-CO" sz="800" noProof="0" dirty="0" err="1"/>
                        <a:t>2100°F</a:t>
                      </a:r>
                      <a:r>
                        <a:rPr lang="es-CO" sz="800" noProof="0" dirty="0"/>
                        <a:t> (</a:t>
                      </a:r>
                      <a:r>
                        <a:rPr lang="es-CO" sz="800" noProof="0" dirty="0" err="1"/>
                        <a:t>1149°C</a:t>
                      </a:r>
                      <a:r>
                        <a:rPr lang="es-CO" sz="800" noProof="0" dirty="0"/>
                        <a:t>)</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55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algn="ctr"/>
                      <a:r>
                        <a:rPr lang="es-CO" sz="800" noProof="0" dirty="0"/>
                        <a:t>90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extLst>
                  <a:ext uri="{0D108BD9-81ED-4DB2-BD59-A6C34878D82A}">
                    <a16:rowId xmlns:a16="http://schemas.microsoft.com/office/drawing/2014/main" val="3723399405"/>
                  </a:ext>
                </a:extLst>
              </a:tr>
              <a:tr h="154812">
                <a:tc>
                  <a:txBody>
                    <a:bodyPr/>
                    <a:lstStyle/>
                    <a:p>
                      <a:r>
                        <a:rPr lang="es-CO" sz="800" b="1" noProof="0" dirty="0">
                          <a:solidFill>
                            <a:schemeClr val="accent4">
                              <a:lumMod val="60000"/>
                              <a:lumOff val="40000"/>
                            </a:schemeClr>
                          </a:solidFill>
                        </a:rPr>
                        <a:t>CONDUCTIVIDAD TÉRMICA</a:t>
                      </a:r>
                    </a:p>
                  </a:txBody>
                  <a:tcPr marL="0" marR="0" marT="0" marB="0" anchor="b">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r>
                        <a:rPr lang="es-CO" sz="800" noProof="0" dirty="0"/>
                        <a:t>Temperatura</a:t>
                      </a: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nSpc>
                          <a:spcPct val="107000"/>
                        </a:lnSpc>
                        <a:spcAft>
                          <a:spcPts val="800"/>
                        </a:spcAft>
                      </a:pPr>
                      <a:r>
                        <a:rPr lang="en-CA" sz="80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800" dirty="0">
                          <a:effectLst/>
                          <a:latin typeface="Franklin Gothic Book" panose="020B0503020102020204" pitchFamily="34" charset="0"/>
                          <a:ea typeface="Aptos" panose="020B0004020202020204" pitchFamily="34" charset="0"/>
                          <a:cs typeface="Arial" panose="020B0604020202020204" pitchFamily="34" charset="0"/>
                        </a:rPr>
                        <a:t> °F(W/</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10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Temperatura</a:t>
                      </a: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nSpc>
                          <a:spcPct val="107000"/>
                        </a:lnSpc>
                        <a:spcAft>
                          <a:spcPts val="800"/>
                        </a:spcAft>
                      </a:pPr>
                      <a:r>
                        <a:rPr lang="en-CA" sz="800" dirty="0" err="1">
                          <a:effectLst/>
                          <a:latin typeface="Franklin Gothic Book" panose="020B0503020102020204" pitchFamily="34" charset="0"/>
                          <a:ea typeface="Aptos" panose="020B0004020202020204" pitchFamily="34" charset="0"/>
                          <a:cs typeface="Arial" panose="020B0604020202020204" pitchFamily="34" charset="0"/>
                        </a:rPr>
                        <a:t>BTU·in</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hr·ft²</a:t>
                      </a:r>
                      <a:r>
                        <a:rPr lang="en-CA" sz="800" dirty="0">
                          <a:effectLst/>
                          <a:latin typeface="Franklin Gothic Book" panose="020B0503020102020204" pitchFamily="34" charset="0"/>
                          <a:ea typeface="Aptos" panose="020B0004020202020204" pitchFamily="34" charset="0"/>
                          <a:cs typeface="Arial" panose="020B0604020202020204" pitchFamily="34" charset="0"/>
                        </a:rPr>
                        <a:t> °F(W/</a:t>
                      </a:r>
                      <a:r>
                        <a:rPr lang="en-CA" sz="800" dirty="0" err="1">
                          <a:effectLst/>
                          <a:latin typeface="Franklin Gothic Book" panose="020B0503020102020204" pitchFamily="34" charset="0"/>
                          <a:ea typeface="Aptos" panose="020B0004020202020204" pitchFamily="34" charset="0"/>
                          <a:cs typeface="Arial" panose="020B0604020202020204" pitchFamily="34" charset="0"/>
                        </a:rPr>
                        <a:t>m·K</a:t>
                      </a:r>
                      <a:r>
                        <a:rPr lang="en-CA" sz="800" dirty="0">
                          <a:effectLst/>
                          <a:latin typeface="Franklin Gothic Book" panose="020B0503020102020204" pitchFamily="34" charset="0"/>
                          <a:ea typeface="Aptos" panose="020B0004020202020204" pitchFamily="34" charset="0"/>
                          <a:cs typeface="Arial" panose="020B0604020202020204" pitchFamily="34" charset="0"/>
                        </a:rPr>
                        <a:t>)</a:t>
                      </a:r>
                      <a:endParaRPr lang="es-CO" sz="1100" dirty="0">
                        <a:effectLst/>
                        <a:latin typeface="Aptos" panose="020B0004020202020204" pitchFamily="34" charset="0"/>
                        <a:ea typeface="Aptos" panose="020B0004020202020204" pitchFamily="34" charset="0"/>
                        <a:cs typeface="Arial" panose="020B0604020202020204" pitchFamily="34" charset="0"/>
                      </a:endParaRPr>
                    </a:p>
                  </a:txBody>
                  <a:tcPr marL="0" marR="0" marT="36000" marB="36000" anchor="ctr">
                    <a:lnT w="952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393269339"/>
                  </a:ext>
                </a:extLst>
              </a:tr>
              <a:tr h="154812">
                <a:tc>
                  <a:txBody>
                    <a:bodyPr/>
                    <a:lstStyle/>
                    <a:p>
                      <a:endParaRPr lang="es-CO"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800°F</a:t>
                      </a:r>
                      <a:r>
                        <a:rPr lang="es-CO" sz="800" noProof="0" dirty="0"/>
                        <a:t>/</a:t>
                      </a:r>
                      <a:r>
                        <a:rPr lang="es-CO" sz="800" noProof="0" dirty="0" err="1"/>
                        <a:t>427°C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0.63 (0.091)</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800°F</a:t>
                      </a:r>
                      <a:r>
                        <a:rPr lang="es-CO" sz="800" noProof="0" dirty="0"/>
                        <a:t>/</a:t>
                      </a:r>
                      <a:r>
                        <a:rPr lang="es-CO" sz="800" noProof="0" dirty="0" err="1"/>
                        <a:t>427°C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1.18 (0.170)</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3742803470"/>
                  </a:ext>
                </a:extLst>
              </a:tr>
              <a:tr h="154812">
                <a:tc>
                  <a:txBody>
                    <a:bodyPr/>
                    <a:lstStyle/>
                    <a:p>
                      <a:endParaRPr lang="es-CO"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1300°F</a:t>
                      </a:r>
                      <a:r>
                        <a:rPr lang="es-CO" sz="800" noProof="0" dirty="0"/>
                        <a:t>/</a:t>
                      </a:r>
                      <a:r>
                        <a:rPr lang="es-CO" sz="800" noProof="0" dirty="0" err="1"/>
                        <a:t>705°C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algn="ctr"/>
                      <a:r>
                        <a:rPr lang="es-CO" sz="800" noProof="0" dirty="0"/>
                        <a:t>0.90 (0.129)</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1300°F</a:t>
                      </a:r>
                      <a:r>
                        <a:rPr lang="es-CO" sz="800" noProof="0" dirty="0"/>
                        <a:t>/</a:t>
                      </a:r>
                      <a:r>
                        <a:rPr lang="es-CO" sz="800" noProof="0" dirty="0" err="1"/>
                        <a:t>705°C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algn="ctr"/>
                      <a:r>
                        <a:rPr lang="es-CO" sz="800" noProof="0" dirty="0"/>
                        <a:t>1.39 (0.200)</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292883123"/>
                  </a:ext>
                </a:extLst>
              </a:tr>
              <a:tr h="154812">
                <a:tc>
                  <a:txBody>
                    <a:bodyPr/>
                    <a:lstStyle/>
                    <a:p>
                      <a:endParaRPr lang="es-CO" sz="800" noProof="0" dirty="0"/>
                    </a:p>
                  </a:txBody>
                  <a:tcPr marL="0" marR="0" marT="0" marB="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1800°F</a:t>
                      </a:r>
                      <a:r>
                        <a:rPr lang="es-CO" sz="800" noProof="0" dirty="0"/>
                        <a:t>/</a:t>
                      </a:r>
                      <a:r>
                        <a:rPr lang="es-CO" sz="800" noProof="0" dirty="0" err="1"/>
                        <a:t>983°C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1.3 (0.187)</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1800°F</a:t>
                      </a:r>
                      <a:r>
                        <a:rPr lang="es-CO" sz="800" noProof="0" dirty="0"/>
                        <a:t>/</a:t>
                      </a:r>
                      <a:r>
                        <a:rPr lang="es-CO" sz="800" noProof="0" dirty="0" err="1"/>
                        <a:t>983°C</a:t>
                      </a:r>
                      <a:endParaRPr lang="es-CO" sz="800" noProof="0" dirty="0"/>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a:t>1.80 (0.259)</a:t>
                      </a:r>
                    </a:p>
                  </a:txBody>
                  <a:tcPr marL="0" marR="0" marT="36000" marB="36000" anchor="ctr">
                    <a:lnT w="9525" cap="flat" cmpd="sng" algn="ctr">
                      <a:noFill/>
                      <a:prstDash val="solid"/>
                      <a:round/>
                      <a:headEnd type="none" w="med" len="med"/>
                      <a:tailEnd type="none" w="med" len="med"/>
                    </a:lnT>
                    <a:lnB w="9525" cap="flat" cmpd="sng" algn="ctr">
                      <a:noFill/>
                      <a:prstDash val="solid"/>
                      <a:round/>
                      <a:headEnd type="none" w="med" len="med"/>
                      <a:tailEnd type="none" w="med" len="med"/>
                    </a:lnB>
                    <a:noFill/>
                  </a:tcPr>
                </a:tc>
                <a:extLst>
                  <a:ext uri="{0D108BD9-81ED-4DB2-BD59-A6C34878D82A}">
                    <a16:rowId xmlns:a16="http://schemas.microsoft.com/office/drawing/2014/main" val="1949762412"/>
                  </a:ext>
                </a:extLst>
              </a:tr>
              <a:tr h="235439">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endParaRPr lang="es-CO" sz="800" noProof="0" dirty="0"/>
                    </a:p>
                  </a:txBody>
                  <a:tcPr marL="0" marR="0" marT="0" marB="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2300°F</a:t>
                      </a:r>
                      <a:r>
                        <a:rPr lang="es-CO" sz="800" noProof="0" dirty="0"/>
                        <a:t>/</a:t>
                      </a:r>
                      <a:r>
                        <a:rPr lang="es-CO" sz="800" noProof="0" dirty="0" err="1"/>
                        <a:t>1264°C</a:t>
                      </a:r>
                      <a:endParaRPr lang="es-CO" sz="800" noProof="0" dirty="0"/>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2.5 (0.361)</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noProof="0" dirty="0" err="1"/>
                        <a:t>2300°F</a:t>
                      </a:r>
                      <a:r>
                        <a:rPr lang="es-CO" sz="800" noProof="0" dirty="0"/>
                        <a:t>/</a:t>
                      </a:r>
                      <a:r>
                        <a:rPr lang="es-CO" sz="800" noProof="0" dirty="0" err="1"/>
                        <a:t>1264°C</a:t>
                      </a:r>
                      <a:endParaRPr lang="es-CO" sz="800" noProof="0" dirty="0"/>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2.53 (0.365)</a:t>
                      </a:r>
                    </a:p>
                  </a:txBody>
                  <a:tcPr marL="0" marR="0" marT="36000" marB="36000" anchor="ct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75011784"/>
                  </a:ext>
                </a:extLst>
              </a:tr>
              <a:tr h="154812">
                <a:tc>
                  <a:txBody>
                    <a:bodyPr/>
                    <a:lstStyle/>
                    <a:p>
                      <a:r>
                        <a:rPr lang="es-CO" sz="800" noProof="0" dirty="0"/>
                        <a:t>Contracción a </a:t>
                      </a:r>
                      <a:r>
                        <a:rPr lang="es-CO" sz="800" noProof="0" dirty="0" err="1"/>
                        <a:t>2700°F</a:t>
                      </a:r>
                      <a:r>
                        <a:rPr lang="es-CO" sz="800" noProof="0" dirty="0"/>
                        <a:t> (</a:t>
                      </a:r>
                      <a:r>
                        <a:rPr lang="es-CO" sz="800" noProof="0" dirty="0" err="1"/>
                        <a:t>1482°C</a:t>
                      </a:r>
                      <a:r>
                        <a:rPr lang="es-CO" sz="800" noProof="0" dirty="0"/>
                        <a:t>), (%) 24 horas</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algn="ctr"/>
                      <a:r>
                        <a:rPr lang="es-CO" sz="800" noProof="0" dirty="0"/>
                        <a:t>&lt;4.0%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r>
                        <a:rPr lang="en-US" sz="800" dirty="0"/>
                        <a:t>1.5%</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algn="ctr"/>
                      <a:r>
                        <a:rPr lang="es-CO" sz="800" noProof="0" dirty="0"/>
                        <a:t>&lt;4.0%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pPr algn="ctr"/>
                      <a:r>
                        <a:rPr lang="en-US" sz="800" dirty="0"/>
                        <a:t>1.9%</a:t>
                      </a:r>
                      <a:endParaRPr lang="en-CA" sz="800" dirty="0"/>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2247006"/>
                  </a:ext>
                </a:extLst>
              </a:tr>
              <a:tr h="154812">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0" noProof="0" dirty="0"/>
                        <a:t>Pérdida por ignición</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4 - 6%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endParaRPr lang="en-CA"/>
                    </a:p>
                  </a:txBody>
                  <a:tcPr/>
                </a:tc>
                <a:tc gridSpan="2">
                  <a:txBody>
                    <a:bodyPr/>
                    <a:lstStyle/>
                    <a:p>
                      <a:pPr marL="0" marR="0" lvl="0" indent="0" algn="ctr" defTabSz="777240" rtl="0" eaLnBrk="1" fontAlgn="auto" latinLnBrk="0" hangingPunct="1">
                        <a:lnSpc>
                          <a:spcPct val="100000"/>
                        </a:lnSpc>
                        <a:spcBef>
                          <a:spcPts val="0"/>
                        </a:spcBef>
                        <a:spcAft>
                          <a:spcPts val="0"/>
                        </a:spcAft>
                        <a:buClrTx/>
                        <a:buSzTx/>
                        <a:buFontTx/>
                        <a:buNone/>
                        <a:tabLst/>
                        <a:defRPr/>
                      </a:pPr>
                      <a:r>
                        <a:rPr lang="es-CO" sz="800" b="0" noProof="0" dirty="0"/>
                        <a:t>4 - 6%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hMerge="1">
                  <a:txBody>
                    <a:bodyPr/>
                    <a:lstStyle/>
                    <a:p>
                      <a:endParaRPr lang="en-CA"/>
                    </a:p>
                  </a:txBody>
                  <a:tcPr/>
                </a:tc>
                <a:extLst>
                  <a:ext uri="{0D108BD9-81ED-4DB2-BD59-A6C34878D82A}">
                    <a16:rowId xmlns:a16="http://schemas.microsoft.com/office/drawing/2014/main" val="2494169432"/>
                  </a:ext>
                </a:extLst>
              </a:tr>
            </a:tbl>
          </a:graphicData>
        </a:graphic>
      </p:graphicFrame>
      <p:graphicFrame>
        <p:nvGraphicFramePr>
          <p:cNvPr id="14" name="Table 35">
            <a:extLst>
              <a:ext uri="{FF2B5EF4-FFF2-40B4-BE49-F238E27FC236}">
                <a16:creationId xmlns:a16="http://schemas.microsoft.com/office/drawing/2014/main" id="{BEF90FD0-DCCF-9D46-9B6D-28B272BA4BA4}"/>
              </a:ext>
            </a:extLst>
          </p:cNvPr>
          <p:cNvGraphicFramePr>
            <a:graphicFrameLocks/>
          </p:cNvGraphicFramePr>
          <p:nvPr>
            <p:extLst>
              <p:ext uri="{D42A27DB-BD31-4B8C-83A1-F6EECF244321}">
                <p14:modId xmlns:p14="http://schemas.microsoft.com/office/powerpoint/2010/main" val="1053524673"/>
              </p:ext>
            </p:extLst>
          </p:nvPr>
        </p:nvGraphicFramePr>
        <p:xfrm>
          <a:off x="321860" y="7663193"/>
          <a:ext cx="6015440" cy="970345"/>
        </p:xfrm>
        <a:graphic>
          <a:graphicData uri="http://schemas.openxmlformats.org/drawingml/2006/table">
            <a:tbl>
              <a:tblPr firstRow="1" bandRow="1">
                <a:tableStyleId>{9D7B26C5-4107-4FEC-AEDC-1716B250A1EF}</a:tableStyleId>
              </a:tblPr>
              <a:tblGrid>
                <a:gridCol w="2072090">
                  <a:extLst>
                    <a:ext uri="{9D8B030D-6E8A-4147-A177-3AD203B41FA5}">
                      <a16:colId xmlns:a16="http://schemas.microsoft.com/office/drawing/2014/main" val="3647290184"/>
                    </a:ext>
                  </a:extLst>
                </a:gridCol>
                <a:gridCol w="1962150">
                  <a:extLst>
                    <a:ext uri="{9D8B030D-6E8A-4147-A177-3AD203B41FA5}">
                      <a16:colId xmlns:a16="http://schemas.microsoft.com/office/drawing/2014/main" val="2804471609"/>
                    </a:ext>
                  </a:extLst>
                </a:gridCol>
                <a:gridCol w="1981200">
                  <a:extLst>
                    <a:ext uri="{9D8B030D-6E8A-4147-A177-3AD203B41FA5}">
                      <a16:colId xmlns:a16="http://schemas.microsoft.com/office/drawing/2014/main" val="622920296"/>
                    </a:ext>
                  </a:extLst>
                </a:gridCol>
              </a:tblGrid>
              <a:tr h="154812">
                <a:tc>
                  <a:txBody>
                    <a:bodyPr/>
                    <a:lstStyle/>
                    <a:p>
                      <a:r>
                        <a:rPr lang="es-CO" sz="800" b="1" noProof="0" dirty="0">
                          <a:solidFill>
                            <a:schemeClr val="accent4">
                              <a:lumMod val="60000"/>
                              <a:lumOff val="40000"/>
                            </a:schemeClr>
                          </a:solidFill>
                        </a:rPr>
                        <a:t>COMPOSICIÓN QUÍMICA </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  </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 </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noProof="0" dirty="0"/>
                        <a:t>     </a:t>
                      </a:r>
                      <a:r>
                        <a:rPr lang="es-CO" sz="800" noProof="0" dirty="0" err="1"/>
                        <a:t>Al</a:t>
                      </a:r>
                      <a:r>
                        <a:rPr lang="es-CO" sz="800" baseline="-25000" noProof="0" dirty="0" err="1"/>
                        <a:t>2</a:t>
                      </a:r>
                      <a:r>
                        <a:rPr lang="es-CO" sz="800" noProof="0" dirty="0" err="1"/>
                        <a:t>O</a:t>
                      </a:r>
                      <a:r>
                        <a:rPr lang="es-CO" sz="800" baseline="-25000" noProof="0" dirty="0" err="1"/>
                        <a:t>3</a:t>
                      </a:r>
                      <a:endParaRPr lang="es-CO" sz="800" baseline="-250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81%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54812">
                <a:tc>
                  <a:txBody>
                    <a:bodyPr/>
                    <a:lstStyle/>
                    <a:p>
                      <a:r>
                        <a:rPr lang="es-CO" sz="800" noProof="0" dirty="0"/>
                        <a:t>     </a:t>
                      </a:r>
                      <a:r>
                        <a:rPr lang="es-CO" sz="800" noProof="0" dirty="0" err="1"/>
                        <a:t>SiO</a:t>
                      </a:r>
                      <a:r>
                        <a:rPr lang="es-CO" sz="800" baseline="-25000" noProof="0" dirty="0" err="1"/>
                        <a:t>3</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27%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18%</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1126558"/>
                  </a:ext>
                </a:extLst>
              </a:tr>
              <a:tr h="154812">
                <a:tc>
                  <a:txBody>
                    <a:bodyPr/>
                    <a:lstStyle/>
                    <a:p>
                      <a:r>
                        <a:rPr lang="es-CO" sz="800" noProof="0" dirty="0"/>
                        <a:t>     </a:t>
                      </a:r>
                      <a:r>
                        <a:rPr lang="es-CO" sz="800" noProof="0" dirty="0" err="1"/>
                        <a:t>ZrO</a:t>
                      </a:r>
                      <a:r>
                        <a:rPr lang="es-CO" sz="800" baseline="-25000" noProof="0" dirty="0" err="1"/>
                        <a:t>2</a:t>
                      </a:r>
                      <a:endParaRPr lang="es-CO" sz="800" noProof="0" dirty="0"/>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9607001"/>
                  </a:ext>
                </a:extLst>
              </a:tr>
              <a:tr h="154812">
                <a:tc>
                  <a:txBody>
                    <a:bodyPr/>
                    <a:lstStyle/>
                    <a:p>
                      <a:r>
                        <a:rPr lang="es-CO" sz="800" noProof="0" dirty="0"/>
                        <a:t>     Otros</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&lt;1%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&lt;1%</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23399405"/>
                  </a:ext>
                </a:extLst>
              </a:tr>
            </a:tbl>
          </a:graphicData>
        </a:graphic>
      </p:graphicFrame>
      <p:pic>
        <p:nvPicPr>
          <p:cNvPr id="18" name="Picture Placeholder 17" descr="A picture containing indoor, set&#10;&#10;Description automatically generated">
            <a:extLst>
              <a:ext uri="{FF2B5EF4-FFF2-40B4-BE49-F238E27FC236}">
                <a16:creationId xmlns:a16="http://schemas.microsoft.com/office/drawing/2014/main" id="{6B7293C4-AECC-4D60-2E5D-D4668062B401}"/>
              </a:ext>
              <a:ext uri="{C183D7F6-B498-43B3-948B-1728B52AA6E4}">
                <adec:decorative xmlns:adec="http://schemas.microsoft.com/office/drawing/2017/decorative" val="0"/>
              </a:ext>
            </a:extLst>
          </p:cNvPr>
          <p:cNvPicPr>
            <a:picLocks noGrp="1" noChangeAspect="1"/>
          </p:cNvPicPr>
          <p:nvPr>
            <p:ph type="pic" sz="quarter" idx="14"/>
          </p:nvPr>
        </p:nvPicPr>
        <p:blipFill rotWithShape="1">
          <a:blip r:embed="rId2"/>
          <a:srcRect l="1" r="114"/>
          <a:stretch/>
        </p:blipFill>
        <p:spPr>
          <a:xfrm>
            <a:off x="304787" y="2565421"/>
            <a:ext cx="3312000" cy="1863581"/>
          </a:xfrm>
        </p:spPr>
      </p:pic>
      <p:pic>
        <p:nvPicPr>
          <p:cNvPr id="21" name="Picture 20">
            <a:extLst>
              <a:ext uri="{FF2B5EF4-FFF2-40B4-BE49-F238E27FC236}">
                <a16:creationId xmlns:a16="http://schemas.microsoft.com/office/drawing/2014/main" id="{1F776CC1-5181-C586-B0A4-A4B15B5DEA2E}"/>
              </a:ext>
            </a:extLst>
          </p:cNvPr>
          <p:cNvPicPr>
            <a:picLocks noChangeAspect="1"/>
          </p:cNvPicPr>
          <p:nvPr/>
        </p:nvPicPr>
        <p:blipFill>
          <a:blip r:embed="rId3"/>
          <a:srcRect/>
          <a:stretch/>
        </p:blipFill>
        <p:spPr>
          <a:xfrm>
            <a:off x="4025742" y="2561798"/>
            <a:ext cx="3391792" cy="1907269"/>
          </a:xfrm>
          <a:prstGeom prst="rect">
            <a:avLst/>
          </a:prstGeom>
        </p:spPr>
      </p:pic>
      <p:sp>
        <p:nvSpPr>
          <p:cNvPr id="2" name="TextBox 1">
            <a:extLst>
              <a:ext uri="{FF2B5EF4-FFF2-40B4-BE49-F238E27FC236}">
                <a16:creationId xmlns:a16="http://schemas.microsoft.com/office/drawing/2014/main" id="{2F0BDF82-1F3C-52E8-9114-1997EF11C568}"/>
              </a:ext>
            </a:extLst>
          </p:cNvPr>
          <p:cNvSpPr txBox="1"/>
          <p:nvPr/>
        </p:nvSpPr>
        <p:spPr>
          <a:xfrm>
            <a:off x="6400796" y="977160"/>
            <a:ext cx="1181104" cy="215444"/>
          </a:xfrm>
          <a:prstGeom prst="rect">
            <a:avLst/>
          </a:prstGeom>
          <a:noFill/>
        </p:spPr>
        <p:txBody>
          <a:bodyPr wrap="square" rtlCol="0">
            <a:spAutoFit/>
          </a:bodyPr>
          <a:lstStyle/>
          <a:p>
            <a:pPr algn="r"/>
            <a:r>
              <a:rPr lang="en-CA" sz="800" dirty="0">
                <a:solidFill>
                  <a:schemeClr val="bg2">
                    <a:lumMod val="75000"/>
                  </a:schemeClr>
                </a:solidFill>
                <a:latin typeface="Arial Narrow" panose="020B0606020202030204" pitchFamily="34" charset="0"/>
              </a:rPr>
              <a:t>REV. </a:t>
            </a:r>
            <a:r>
              <a:rPr lang="en-CA" sz="800">
                <a:solidFill>
                  <a:schemeClr val="bg2">
                    <a:lumMod val="75000"/>
                  </a:schemeClr>
                </a:solidFill>
                <a:latin typeface="Arial Narrow" panose="020B0606020202030204" pitchFamily="34" charset="0"/>
              </a:rPr>
              <a:t>02.2024</a:t>
            </a:r>
            <a:endParaRPr lang="en-CA" sz="800" dirty="0">
              <a:solidFill>
                <a:schemeClr val="bg2">
                  <a:lumMod val="75000"/>
                </a:schemeClr>
              </a:solidFill>
              <a:latin typeface="Arial Narrow" panose="020B0606020202030204" pitchFamily="34" charset="0"/>
            </a:endParaRPr>
          </a:p>
        </p:txBody>
      </p:sp>
      <p:sp>
        <p:nvSpPr>
          <p:cNvPr id="3" name="TextBox 32">
            <a:extLst>
              <a:ext uri="{FF2B5EF4-FFF2-40B4-BE49-F238E27FC236}">
                <a16:creationId xmlns:a16="http://schemas.microsoft.com/office/drawing/2014/main" id="{E6A8FA26-83D2-4359-9752-EE05CD58F14C}"/>
              </a:ext>
            </a:extLst>
          </p:cNvPr>
          <p:cNvSpPr txBox="1"/>
          <p:nvPr/>
        </p:nvSpPr>
        <p:spPr>
          <a:xfrm>
            <a:off x="321860" y="8696749"/>
            <a:ext cx="7200900" cy="469900"/>
          </a:xfrm>
          <a:prstGeom prst="rect">
            <a:avLst/>
          </a:prstGeom>
          <a:noFill/>
        </p:spPr>
        <p:txBody>
          <a:bodyPr wrap="square" lIns="0" tIns="36000" rIns="0" bIns="36000" rtlCol="0">
            <a:noAutofit/>
          </a:bodyPr>
          <a:lstStyle/>
          <a:p>
            <a:pPr algn="just">
              <a:lnSpc>
                <a:spcPct val="107000"/>
              </a:lnSpc>
              <a:spcAft>
                <a:spcPts val="800"/>
              </a:spcAft>
            </a:pP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Nota: Durante el calentamiento inicial de las FC placas y piezas, una pequeña cantidad de aglutinante orgánico comenzará a quemarse a aproximadamente </a:t>
            </a:r>
            <a:r>
              <a:rPr lang="es-CO" sz="600" kern="1200" dirty="0" err="1">
                <a:solidFill>
                  <a:srgbClr val="000000"/>
                </a:solidFill>
                <a:effectLst/>
                <a:latin typeface="Aptos" panose="020B0004020202020204" pitchFamily="34" charset="0"/>
                <a:ea typeface="Aptos" panose="020B0004020202020204" pitchFamily="34" charset="0"/>
                <a:cs typeface="Arial" panose="020B0604020202020204" pitchFamily="34" charset="0"/>
              </a:rPr>
              <a:t>450°F</a:t>
            </a: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a:t>
            </a:r>
            <a:r>
              <a:rPr lang="es-CO" sz="600" kern="1200" dirty="0" err="1">
                <a:solidFill>
                  <a:srgbClr val="000000"/>
                </a:solidFill>
                <a:effectLst/>
                <a:latin typeface="Aptos" panose="020B0004020202020204" pitchFamily="34" charset="0"/>
                <a:ea typeface="Aptos" panose="020B0004020202020204" pitchFamily="34" charset="0"/>
                <a:cs typeface="Arial" panose="020B0604020202020204" pitchFamily="34" charset="0"/>
              </a:rPr>
              <a:t>232°C</a:t>
            </a:r>
            <a:r>
              <a:rPr lang="es-CO" sz="600" kern="1200" dirty="0">
                <a:solidFill>
                  <a:srgbClr val="000000"/>
                </a:solidFill>
                <a:effectLst/>
                <a:latin typeface="Aptos" panose="020B0004020202020204" pitchFamily="34" charset="0"/>
                <a:ea typeface="Aptos" panose="020B0004020202020204" pitchFamily="34" charset="0"/>
                <a:cs typeface="Arial" panose="020B0604020202020204" pitchFamily="34" charset="0"/>
              </a:rPr>
              <a:t>. Una vez que este material se haya quemado, no se producirán más desprendimientos de gases. Una vez que este material se haya quemado, no habrá más emisiones de gases. Debe tenerse precaución durante este periodo. Existen productos sin aglutinante orgánico. La temperatura de funcionamiento recomendada viene determinada por el cambio lineal irreversible, no por el punto de fusión. Almacenar de forma que se minimice el polvo en suspensión. Los datos se basan en los resultados de pruebas realizadas en condiciones estándar. Los resultados pueden variar. Los resultados se presentan sólo como guía.</a:t>
            </a:r>
            <a:endParaRPr lang="es-CO" sz="1100" dirty="0">
              <a:effectLst/>
              <a:latin typeface="Aptos" panose="020B00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270549081"/>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1007</TotalTime>
  <Words>545</Words>
  <Application>Microsoft Office PowerPoint</Application>
  <PresentationFormat>Custom</PresentationFormat>
  <Paragraphs>70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Arial</vt:lpstr>
      <vt:lpstr>Arial Narrow</vt:lpstr>
      <vt:lpstr>Franklin Gothic</vt:lpstr>
      <vt:lpstr>Franklin Gothic Book</vt:lpstr>
      <vt:lpstr>Franklin Gothic Medium</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FC-3000 BOARDS &amp; SHAPES</dc:title>
  <dc:creator>paul@pkobrien.com</dc:creator>
  <cp:keywords>FIBRECAST, BOARDS, SHAPES, 3000</cp:keywords>
  <cp:lastModifiedBy>Angie Torres Cardenas</cp:lastModifiedBy>
  <cp:revision>89</cp:revision>
  <cp:lastPrinted>2023-03-06T16:03:53Z</cp:lastPrinted>
  <dcterms:created xsi:type="dcterms:W3CDTF">2021-04-06T14:57:59Z</dcterms:created>
  <dcterms:modified xsi:type="dcterms:W3CDTF">2024-02-08T20:08:37Z</dcterms:modified>
  <cp:category>TECHNICAL DATA SHEET</cp:category>
</cp:coreProperties>
</file>