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81D"/>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0" autoAdjust="0"/>
    <p:restoredTop sz="96327"/>
  </p:normalViewPr>
  <p:slideViewPr>
    <p:cSldViewPr snapToGrid="0" snapToObjects="1" showGuides="1">
      <p:cViewPr>
        <p:scale>
          <a:sx n="150" d="100"/>
          <a:sy n="150" d="100"/>
        </p:scale>
        <p:origin x="1428" y="10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32821"/>
            <a:ext cx="7200900" cy="7170425"/>
          </a:xfrm>
        </p:spPr>
        <p:txBody>
          <a:bodyPr lIns="0" rIns="0">
            <a:noAutofit/>
          </a:bodyPr>
          <a:lstStyle>
            <a:lvl1pPr marL="0" indent="0">
              <a:buNone/>
              <a:defRPr sz="12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Text Placeholder 57">
            <a:extLst>
              <a:ext uri="{FF2B5EF4-FFF2-40B4-BE49-F238E27FC236}">
                <a16:creationId xmlns:a16="http://schemas.microsoft.com/office/drawing/2014/main" id="{E1C659FC-1AA9-4D3B-A51A-170D8C378A53}"/>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15803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AE544B28-5CBA-4424-9483-20556516BC19}"/>
              </a:ext>
            </a:extLst>
          </p:cNvPr>
          <p:cNvSpPr>
            <a:spLocks noGrp="1"/>
          </p:cNvSpPr>
          <p:nvPr>
            <p:ph type="tbl" sz="quarter" idx="25" hasCustomPrompt="1"/>
          </p:nvPr>
        </p:nvSpPr>
        <p:spPr>
          <a:xfrm>
            <a:off x="285750" y="3652092"/>
            <a:ext cx="7199887" cy="2821071"/>
          </a:xfrm>
        </p:spPr>
        <p:txBody>
          <a:bodyPr>
            <a:normAutofit/>
          </a:bodyPr>
          <a:lstStyle>
            <a:lvl1pPr marL="0" indent="0" algn="ctr">
              <a:buNone/>
              <a:defRPr sz="1000">
                <a:solidFill>
                  <a:schemeClr val="tx2"/>
                </a:solidFill>
              </a:defRPr>
            </a:lvl1pPr>
          </a:lstStyle>
          <a:p>
            <a:r>
              <a:rPr lang="en-CA" dirty="0"/>
              <a:t>Click to insert table</a:t>
            </a:r>
          </a:p>
        </p:txBody>
      </p:sp>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20629"/>
            <a:ext cx="3312000" cy="1679118"/>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4379"/>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6" name="Picture Placeholder 43">
            <a:extLst>
              <a:ext uri="{FF2B5EF4-FFF2-40B4-BE49-F238E27FC236}">
                <a16:creationId xmlns:a16="http://schemas.microsoft.com/office/drawing/2014/main" id="{C01AC837-5434-4934-98EA-535A4E5DC1C5}"/>
              </a:ext>
            </a:extLst>
          </p:cNvPr>
          <p:cNvSpPr>
            <a:spLocks noGrp="1"/>
          </p:cNvSpPr>
          <p:nvPr>
            <p:ph type="pic" sz="quarter" idx="16" hasCustomPrompt="1"/>
          </p:nvPr>
        </p:nvSpPr>
        <p:spPr>
          <a:xfrm>
            <a:off x="5477097" y="6782026"/>
            <a:ext cx="2008541" cy="2015637"/>
          </a:xfrm>
        </p:spPr>
        <p:txBody>
          <a:bodyPr>
            <a:normAutofit/>
          </a:bodyPr>
          <a:lstStyle>
            <a:lvl1pPr marL="0" indent="0" algn="ctr">
              <a:buNone/>
              <a:defRPr sz="1000">
                <a:solidFill>
                  <a:schemeClr val="tx2"/>
                </a:solidFill>
              </a:defRPr>
            </a:lvl1pPr>
          </a:lstStyle>
          <a:p>
            <a:r>
              <a:rPr lang="en-CA" dirty="0"/>
              <a:t>insert picture</a:t>
            </a:r>
          </a:p>
        </p:txBody>
      </p:sp>
      <p:sp>
        <p:nvSpPr>
          <p:cNvPr id="47" name="Text Placeholder 38">
            <a:extLst>
              <a:ext uri="{FF2B5EF4-FFF2-40B4-BE49-F238E27FC236}">
                <a16:creationId xmlns:a16="http://schemas.microsoft.com/office/drawing/2014/main" id="{3350514B-457A-4449-9569-39731C328830}"/>
              </a:ext>
            </a:extLst>
          </p:cNvPr>
          <p:cNvSpPr>
            <a:spLocks noGrp="1"/>
          </p:cNvSpPr>
          <p:nvPr>
            <p:ph type="body" sz="quarter" idx="17" hasCustomPrompt="1"/>
          </p:nvPr>
        </p:nvSpPr>
        <p:spPr>
          <a:xfrm>
            <a:off x="3748722"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5" name="Picture Placeholder 43">
            <a:extLst>
              <a:ext uri="{FF2B5EF4-FFF2-40B4-BE49-F238E27FC236}">
                <a16:creationId xmlns:a16="http://schemas.microsoft.com/office/drawing/2014/main" id="{55AC6182-5EA8-4E99-BE20-983789034E35}"/>
              </a:ext>
            </a:extLst>
          </p:cNvPr>
          <p:cNvSpPr>
            <a:spLocks noGrp="1"/>
          </p:cNvSpPr>
          <p:nvPr>
            <p:ph type="pic" sz="quarter" idx="15" hasCustomPrompt="1"/>
          </p:nvPr>
        </p:nvSpPr>
        <p:spPr>
          <a:xfrm>
            <a:off x="5704650"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4" name="Picture Placeholder 43">
            <a:extLst>
              <a:ext uri="{FF2B5EF4-FFF2-40B4-BE49-F238E27FC236}">
                <a16:creationId xmlns:a16="http://schemas.microsoft.com/office/drawing/2014/main" id="{54E789C2-5666-4D6B-A001-690F47C2B3E4}"/>
              </a:ext>
            </a:extLst>
          </p:cNvPr>
          <p:cNvSpPr>
            <a:spLocks noGrp="1"/>
          </p:cNvSpPr>
          <p:nvPr>
            <p:ph type="pic" sz="quarter" idx="14" hasCustomPrompt="1"/>
          </p:nvPr>
        </p:nvSpPr>
        <p:spPr>
          <a:xfrm>
            <a:off x="3749417"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2" name="Text Placeholder 38">
            <a:extLst>
              <a:ext uri="{FF2B5EF4-FFF2-40B4-BE49-F238E27FC236}">
                <a16:creationId xmlns:a16="http://schemas.microsoft.com/office/drawing/2014/main" id="{83A46CCF-90C0-4873-9D3D-9AAA95F57A4A}"/>
              </a:ext>
            </a:extLst>
          </p:cNvPr>
          <p:cNvSpPr>
            <a:spLocks noGrp="1"/>
          </p:cNvSpPr>
          <p:nvPr>
            <p:ph type="body" sz="quarter" idx="13" hasCustomPrompt="1"/>
          </p:nvPr>
        </p:nvSpPr>
        <p:spPr>
          <a:xfrm>
            <a:off x="285749" y="78143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1" name="Text Placeholder 38">
            <a:extLst>
              <a:ext uri="{FF2B5EF4-FFF2-40B4-BE49-F238E27FC236}">
                <a16:creationId xmlns:a16="http://schemas.microsoft.com/office/drawing/2014/main" id="{CB52BB56-5B23-4F4C-8A0A-CB2D0C61E851}"/>
              </a:ext>
            </a:extLst>
          </p:cNvPr>
          <p:cNvSpPr>
            <a:spLocks noGrp="1"/>
          </p:cNvSpPr>
          <p:nvPr>
            <p:ph type="body" sz="quarter" idx="12" hasCustomPrompt="1"/>
          </p:nvPr>
        </p:nvSpPr>
        <p:spPr>
          <a:xfrm>
            <a:off x="285749" y="66459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0" name="Text Placeholder 38">
            <a:extLst>
              <a:ext uri="{FF2B5EF4-FFF2-40B4-BE49-F238E27FC236}">
                <a16:creationId xmlns:a16="http://schemas.microsoft.com/office/drawing/2014/main" id="{F027EBEA-E26B-4B85-BA30-E49C0E34CAB5}"/>
              </a:ext>
            </a:extLst>
          </p:cNvPr>
          <p:cNvSpPr>
            <a:spLocks noGrp="1"/>
          </p:cNvSpPr>
          <p:nvPr>
            <p:ph type="body" sz="quarter" idx="11" hasCustomPrompt="1"/>
          </p:nvPr>
        </p:nvSpPr>
        <p:spPr>
          <a:xfrm>
            <a:off x="285749" y="3202727"/>
            <a:ext cx="7200893"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331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8" name="Text Placeholder 38">
            <a:extLst>
              <a:ext uri="{FF2B5EF4-FFF2-40B4-BE49-F238E27FC236}">
                <a16:creationId xmlns:a16="http://schemas.microsoft.com/office/drawing/2014/main" id="{FAB3F249-6E9D-4F68-9B20-6F75291F9C98}"/>
              </a:ext>
            </a:extLst>
          </p:cNvPr>
          <p:cNvSpPr>
            <a:spLocks noGrp="1"/>
          </p:cNvSpPr>
          <p:nvPr>
            <p:ph type="body" sz="quarter" idx="18" hasCustomPrompt="1"/>
          </p:nvPr>
        </p:nvSpPr>
        <p:spPr>
          <a:xfrm>
            <a:off x="5703955"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9" name="Text Placeholder 38">
            <a:extLst>
              <a:ext uri="{FF2B5EF4-FFF2-40B4-BE49-F238E27FC236}">
                <a16:creationId xmlns:a16="http://schemas.microsoft.com/office/drawing/2014/main" id="{4E23D755-77E4-44EB-A582-6089DEA2A587}"/>
              </a:ext>
            </a:extLst>
          </p:cNvPr>
          <p:cNvSpPr>
            <a:spLocks noGrp="1"/>
          </p:cNvSpPr>
          <p:nvPr>
            <p:ph type="body" sz="quarter" idx="19" hasCustomPrompt="1"/>
          </p:nvPr>
        </p:nvSpPr>
        <p:spPr>
          <a:xfrm>
            <a:off x="3748722"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50" name="Text Placeholder 38">
            <a:extLst>
              <a:ext uri="{FF2B5EF4-FFF2-40B4-BE49-F238E27FC236}">
                <a16:creationId xmlns:a16="http://schemas.microsoft.com/office/drawing/2014/main" id="{9206FD68-B5EB-4BB3-8100-8ED09892BD1C}"/>
              </a:ext>
            </a:extLst>
          </p:cNvPr>
          <p:cNvSpPr>
            <a:spLocks noGrp="1"/>
          </p:cNvSpPr>
          <p:nvPr>
            <p:ph type="body" sz="quarter" idx="20" hasCustomPrompt="1"/>
          </p:nvPr>
        </p:nvSpPr>
        <p:spPr>
          <a:xfrm>
            <a:off x="5703955"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15" name="Text Placeholder 57">
            <a:extLst>
              <a:ext uri="{FF2B5EF4-FFF2-40B4-BE49-F238E27FC236}">
                <a16:creationId xmlns:a16="http://schemas.microsoft.com/office/drawing/2014/main" id="{21DA9B07-2206-40DF-BBB2-4CC98C9DF2E9}"/>
              </a:ext>
            </a:extLst>
          </p:cNvPr>
          <p:cNvSpPr>
            <a:spLocks noGrp="1"/>
          </p:cNvSpPr>
          <p:nvPr>
            <p:ph type="body" sz="quarter" idx="23"/>
          </p:nvPr>
        </p:nvSpPr>
        <p:spPr>
          <a:xfrm>
            <a:off x="285750" y="7118545"/>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6" name="Text Placeholder 57">
            <a:extLst>
              <a:ext uri="{FF2B5EF4-FFF2-40B4-BE49-F238E27FC236}">
                <a16:creationId xmlns:a16="http://schemas.microsoft.com/office/drawing/2014/main" id="{1E597BE8-FFD0-4996-A0C9-29B10155B05C}"/>
              </a:ext>
            </a:extLst>
          </p:cNvPr>
          <p:cNvSpPr>
            <a:spLocks noGrp="1"/>
          </p:cNvSpPr>
          <p:nvPr>
            <p:ph type="body" sz="quarter" idx="24"/>
          </p:nvPr>
        </p:nvSpPr>
        <p:spPr>
          <a:xfrm>
            <a:off x="285750" y="8275151"/>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Tree>
    <p:extLst>
      <p:ext uri="{BB962C8B-B14F-4D97-AF65-F5344CB8AC3E}">
        <p14:creationId xmlns:p14="http://schemas.microsoft.com/office/powerpoint/2010/main" val="23656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able Placeholder 19">
            <a:extLst>
              <a:ext uri="{FF2B5EF4-FFF2-40B4-BE49-F238E27FC236}">
                <a16:creationId xmlns:a16="http://schemas.microsoft.com/office/drawing/2014/main" id="{0EEF14FA-EB9C-452E-AE20-8AB369B7C7E7}"/>
              </a:ext>
            </a:extLst>
          </p:cNvPr>
          <p:cNvSpPr>
            <a:spLocks noGrp="1"/>
          </p:cNvSpPr>
          <p:nvPr>
            <p:ph type="tbl" sz="quarter" idx="26" hasCustomPrompt="1"/>
          </p:nvPr>
        </p:nvSpPr>
        <p:spPr>
          <a:xfrm>
            <a:off x="285751" y="4474958"/>
            <a:ext cx="3671886" cy="4228287"/>
          </a:xfrm>
        </p:spPr>
        <p:txBody>
          <a:bodyPr>
            <a:normAutofit/>
          </a:bodyPr>
          <a:lstStyle>
            <a:lvl1pPr marL="0" indent="0" algn="ctr">
              <a:buNone/>
              <a:defRPr sz="1000">
                <a:solidFill>
                  <a:schemeClr val="tx2"/>
                </a:solidFill>
              </a:defRPr>
            </a:lvl1pPr>
          </a:lstStyle>
          <a:p>
            <a:r>
              <a:rPr lang="en-CA" dirty="0"/>
              <a:t>Click to insert table</a:t>
            </a:r>
          </a:p>
        </p:txBody>
      </p:sp>
      <p:sp>
        <p:nvSpPr>
          <p:cNvPr id="16" name="Text Placeholder 38">
            <a:extLst>
              <a:ext uri="{FF2B5EF4-FFF2-40B4-BE49-F238E27FC236}">
                <a16:creationId xmlns:a16="http://schemas.microsoft.com/office/drawing/2014/main" id="{7AF5CB10-542E-40EA-B6CA-656D164EE983}"/>
              </a:ext>
            </a:extLst>
          </p:cNvPr>
          <p:cNvSpPr>
            <a:spLocks noGrp="1"/>
          </p:cNvSpPr>
          <p:nvPr>
            <p:ph type="body" sz="quarter" idx="24" hasCustomPrompt="1"/>
          </p:nvPr>
        </p:nvSpPr>
        <p:spPr>
          <a:xfrm>
            <a:off x="285750" y="4014158"/>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38">
            <a:extLst>
              <a:ext uri="{FF2B5EF4-FFF2-40B4-BE49-F238E27FC236}">
                <a16:creationId xmlns:a16="http://schemas.microsoft.com/office/drawing/2014/main" id="{1A0C58A3-4D76-42F1-BA69-3745584AC277}"/>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8" name="Text Placeholder 38">
            <a:extLst>
              <a:ext uri="{FF2B5EF4-FFF2-40B4-BE49-F238E27FC236}">
                <a16:creationId xmlns:a16="http://schemas.microsoft.com/office/drawing/2014/main" id="{47C72CA1-5C62-431D-A8B2-C746EDDD1C40}"/>
              </a:ext>
            </a:extLst>
          </p:cNvPr>
          <p:cNvSpPr>
            <a:spLocks noGrp="1"/>
          </p:cNvSpPr>
          <p:nvPr>
            <p:ph type="body" sz="quarter" idx="10" hasCustomPrompt="1"/>
          </p:nvPr>
        </p:nvSpPr>
        <p:spPr>
          <a:xfrm>
            <a:off x="285750" y="1058965"/>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15" name="Text Placeholder 57">
            <a:extLst>
              <a:ext uri="{FF2B5EF4-FFF2-40B4-BE49-F238E27FC236}">
                <a16:creationId xmlns:a16="http://schemas.microsoft.com/office/drawing/2014/main" id="{ED9E73AA-7F59-420F-82F9-A4589980582C}"/>
              </a:ext>
            </a:extLst>
          </p:cNvPr>
          <p:cNvSpPr>
            <a:spLocks noGrp="1"/>
          </p:cNvSpPr>
          <p:nvPr>
            <p:ph type="body" sz="quarter" idx="23"/>
          </p:nvPr>
        </p:nvSpPr>
        <p:spPr>
          <a:xfrm>
            <a:off x="285750" y="1520629"/>
            <a:ext cx="3671888" cy="2200192"/>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8" name="Text Placeholder 57">
            <a:extLst>
              <a:ext uri="{FF2B5EF4-FFF2-40B4-BE49-F238E27FC236}">
                <a16:creationId xmlns:a16="http://schemas.microsoft.com/office/drawing/2014/main" id="{F018E05D-5E03-4E94-B5F8-749947DC8657}"/>
              </a:ext>
            </a:extLst>
          </p:cNvPr>
          <p:cNvSpPr>
            <a:spLocks noGrp="1"/>
          </p:cNvSpPr>
          <p:nvPr>
            <p:ph type="body" sz="quarter" idx="25"/>
          </p:nvPr>
        </p:nvSpPr>
        <p:spPr>
          <a:xfrm>
            <a:off x="4339238" y="1200149"/>
            <a:ext cx="3146400" cy="7503096"/>
          </a:xfrm>
          <a:solidFill>
            <a:schemeClr val="accent3"/>
          </a:solidFill>
        </p:spPr>
        <p:txBody>
          <a:bodyPr lIns="144000" rIns="144000">
            <a:noAutofit/>
          </a:bodyPr>
          <a:lstStyle>
            <a:lvl1pPr marL="0" indent="0">
              <a:lnSpc>
                <a:spcPct val="100000"/>
              </a:lnSpc>
              <a:spcBef>
                <a:spcPts val="0"/>
              </a:spcBef>
              <a:buNone/>
              <a:defRPr sz="1000">
                <a:solidFill>
                  <a:schemeClr val="bg1"/>
                </a:solidFill>
              </a:defRPr>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21" name="Text Placeholder 57">
            <a:extLst>
              <a:ext uri="{FF2B5EF4-FFF2-40B4-BE49-F238E27FC236}">
                <a16:creationId xmlns:a16="http://schemas.microsoft.com/office/drawing/2014/main" id="{E5A4543B-4EDE-48BF-921B-D2CA4C5F2C69}"/>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5131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5750" y="2111671"/>
            <a:ext cx="7200899" cy="3119551"/>
          </a:xfrm>
        </p:spPr>
        <p:txBody>
          <a:bodyPr anchor="b"/>
          <a:lstStyle>
            <a:lvl1pPr>
              <a:defRPr sz="5100"/>
            </a:lvl1pPr>
          </a:lstStyle>
          <a:p>
            <a:r>
              <a:rPr lang="en-US" dirty="0"/>
              <a:t>Click to edit Master title style</a:t>
            </a:r>
          </a:p>
        </p:txBody>
      </p:sp>
      <p:sp>
        <p:nvSpPr>
          <p:cNvPr id="3" name="Text Placeholder 2"/>
          <p:cNvSpPr>
            <a:spLocks noGrp="1"/>
          </p:cNvSpPr>
          <p:nvPr>
            <p:ph type="body" idx="1"/>
          </p:nvPr>
        </p:nvSpPr>
        <p:spPr>
          <a:xfrm>
            <a:off x="285751" y="5270806"/>
            <a:ext cx="7200900" cy="1412866"/>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149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5750" y="1532821"/>
            <a:ext cx="3529013" cy="7170425"/>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957638" y="1532821"/>
            <a:ext cx="3529012" cy="7170424"/>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8">
            <a:extLst>
              <a:ext uri="{FF2B5EF4-FFF2-40B4-BE49-F238E27FC236}">
                <a16:creationId xmlns:a16="http://schemas.microsoft.com/office/drawing/2014/main" id="{33B7ACC7-989F-42D9-8935-4FF3BD9E357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6" name="Text Placeholder 38">
            <a:extLst>
              <a:ext uri="{FF2B5EF4-FFF2-40B4-BE49-F238E27FC236}">
                <a16:creationId xmlns:a16="http://schemas.microsoft.com/office/drawing/2014/main" id="{3C75187A-8044-4724-993C-35E76774FD62}"/>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57">
            <a:extLst>
              <a:ext uri="{FF2B5EF4-FFF2-40B4-BE49-F238E27FC236}">
                <a16:creationId xmlns:a16="http://schemas.microsoft.com/office/drawing/2014/main" id="{522F17F5-FF52-4563-A611-9A4FCD95DBFE}"/>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75915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51" y="1028700"/>
            <a:ext cx="2756416" cy="1988820"/>
          </a:xfrm>
        </p:spPr>
        <p:txBody>
          <a:bodyPr anchor="b">
            <a:normAutofit/>
          </a:bodyPr>
          <a:lstStyle>
            <a:lvl1pPr>
              <a:defRPr sz="200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3304282" y="1532820"/>
            <a:ext cx="4182368" cy="7170425"/>
          </a:xfrm>
        </p:spPr>
        <p:txBody>
          <a:bodyPr>
            <a:normAutofit/>
          </a:bodyPr>
          <a:lstStyle>
            <a:lvl1pPr>
              <a:defRPr sz="1200"/>
            </a:lvl1pPr>
            <a:lvl2pPr>
              <a:defRPr sz="1100"/>
            </a:lvl2pPr>
            <a:lvl3pPr>
              <a:defRPr sz="1100"/>
            </a:lvl3pPr>
            <a:lvl4pPr>
              <a:defRPr sz="1000"/>
            </a:lvl4pPr>
            <a:lvl5pPr>
              <a:defRPr sz="1000"/>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85751" y="3017520"/>
            <a:ext cx="2756416" cy="5685725"/>
          </a:xfrm>
        </p:spPr>
        <p:txBody>
          <a:bodyPr>
            <a:normAutofit/>
          </a:bodyPr>
          <a:lstStyle>
            <a:lvl1pPr marL="0" indent="0">
              <a:buNone/>
              <a:defRPr sz="100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dirty="0"/>
              <a:t>Click to edit Master text styles</a:t>
            </a:r>
          </a:p>
        </p:txBody>
      </p:sp>
      <p:sp>
        <p:nvSpPr>
          <p:cNvPr id="5" name="Text Placeholder 38">
            <a:extLst>
              <a:ext uri="{FF2B5EF4-FFF2-40B4-BE49-F238E27FC236}">
                <a16:creationId xmlns:a16="http://schemas.microsoft.com/office/drawing/2014/main" id="{4F8A2F33-874D-4AFB-BDC2-76E64BA3603E}"/>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226602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667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mailto:sales@fibrecast.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664372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ubtitle 2">
            <a:extLst>
              <a:ext uri="{FF2B5EF4-FFF2-40B4-BE49-F238E27FC236}">
                <a16:creationId xmlns:a16="http://schemas.microsoft.com/office/drawing/2014/main" id="{188EBC6A-54C0-425B-88E6-501A02AF7B5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16" name="Group 15">
            <a:extLst>
              <a:ext uri="{FF2B5EF4-FFF2-40B4-BE49-F238E27FC236}">
                <a16:creationId xmlns:a16="http://schemas.microsoft.com/office/drawing/2014/main" id="{37A139B4-70C9-4FBF-97D2-3034BBC00548}"/>
              </a:ext>
            </a:extLst>
          </p:cNvPr>
          <p:cNvGrpSpPr/>
          <p:nvPr userDrawn="1"/>
        </p:nvGrpSpPr>
        <p:grpSpPr>
          <a:xfrm>
            <a:off x="1202076" y="9540394"/>
            <a:ext cx="5208119" cy="45719"/>
            <a:chOff x="8458200" y="10414000"/>
            <a:chExt cx="12286556" cy="177800"/>
          </a:xfrm>
          <a:solidFill>
            <a:srgbClr val="1FB18A"/>
          </a:solidFill>
        </p:grpSpPr>
        <p:sp>
          <p:nvSpPr>
            <p:cNvPr id="17" name="Rectangle 16">
              <a:extLst>
                <a:ext uri="{FF2B5EF4-FFF2-40B4-BE49-F238E27FC236}">
                  <a16:creationId xmlns:a16="http://schemas.microsoft.com/office/drawing/2014/main" id="{634B29CF-AEC6-455A-B1EC-C9191092DEA3}"/>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8" name="Rectangle 17">
              <a:extLst>
                <a:ext uri="{FF2B5EF4-FFF2-40B4-BE49-F238E27FC236}">
                  <a16:creationId xmlns:a16="http://schemas.microsoft.com/office/drawing/2014/main" id="{9A0AFDF4-749C-40A0-B827-0441C89B9C4C}"/>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9" name="Rectangle 18">
              <a:extLst>
                <a:ext uri="{FF2B5EF4-FFF2-40B4-BE49-F238E27FC236}">
                  <a16:creationId xmlns:a16="http://schemas.microsoft.com/office/drawing/2014/main" id="{A5F05AD8-F771-48C4-B02A-4BA7AB61ED2D}"/>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20" name="Rectangle 19">
              <a:extLst>
                <a:ext uri="{FF2B5EF4-FFF2-40B4-BE49-F238E27FC236}">
                  <a16:creationId xmlns:a16="http://schemas.microsoft.com/office/drawing/2014/main" id="{8DBC8B67-DC17-423A-97F3-7C6F237DEDFF}"/>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21" name="Subtitle 2">
            <a:extLst>
              <a:ext uri="{FF2B5EF4-FFF2-40B4-BE49-F238E27FC236}">
                <a16:creationId xmlns:a16="http://schemas.microsoft.com/office/drawing/2014/main" id="{C3861E2F-8B15-4B2E-93D9-D298E0CDA27D}"/>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10"/>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0FFB5DB0-B918-4D44-9330-543353E5D263}"/>
              </a:ext>
            </a:extLst>
          </p:cNvPr>
          <p:cNvPicPr>
            <a:picLocks noChangeAspect="1"/>
          </p:cNvPicPr>
          <p:nvPr userDrawn="1"/>
        </p:nvPicPr>
        <p:blipFill rotWithShape="1">
          <a:blip r:embed="rId11">
            <a:extLst>
              <a:ext uri="{96DAC541-7B7A-43D3-8B79-37D633B846F1}">
                <asvg:svgBlip xmlns:asvg="http://schemas.microsoft.com/office/drawing/2016/SVG/main" r:embed="rId12"/>
              </a:ext>
            </a:extLst>
          </a:blip>
          <a:srcRect l="13223" t="34123" r="3376" b="35598"/>
          <a:stretch/>
        </p:blipFill>
        <p:spPr>
          <a:xfrm>
            <a:off x="258855" y="276226"/>
            <a:ext cx="3529014" cy="710134"/>
          </a:xfrm>
          <a:prstGeom prst="rect">
            <a:avLst/>
          </a:prstGeom>
        </p:spPr>
      </p:pic>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C118D890-CC2F-4482-970C-272FF5828A83}"/>
              </a:ext>
            </a:extLst>
          </p:cNvPr>
          <p:cNvSpPr>
            <a:spLocks noGrp="1"/>
          </p:cNvSpPr>
          <p:nvPr>
            <p:ph type="body" sz="quarter" idx="22"/>
          </p:nvPr>
        </p:nvSpPr>
        <p:spPr>
          <a:xfrm>
            <a:off x="309173" y="1587501"/>
            <a:ext cx="3312000" cy="2640193"/>
          </a:xfrm>
        </p:spPr>
        <p:txBody>
          <a:bodyPr/>
          <a:lstStyle/>
          <a:p>
            <a:pPr algn="just"/>
            <a:r>
              <a:rPr lang="es-CO" dirty="0">
                <a:latin typeface="Franklin Gothic Book" panose="020B0503020102020204" pitchFamily="34" charset="0"/>
              </a:rPr>
              <a:t>Los productos </a:t>
            </a:r>
            <a:r>
              <a:rPr lang="es-CO" b="1" dirty="0">
                <a:latin typeface="Franklin Gothic Book" panose="020B0503020102020204" pitchFamily="34" charset="0"/>
              </a:rPr>
              <a:t>FC-2600</a:t>
            </a:r>
            <a:r>
              <a:rPr lang="es-CO" dirty="0">
                <a:latin typeface="Franklin Gothic Book" panose="020B0503020102020204" pitchFamily="34" charset="0"/>
              </a:rPr>
              <a:t> son fabricados en un proceso de formación al vacío húmedo utilizando mezcla de fibras de </a:t>
            </a:r>
            <a:r>
              <a:rPr lang="es-CO" dirty="0" err="1">
                <a:latin typeface="Franklin Gothic Book" panose="020B0503020102020204" pitchFamily="34" charset="0"/>
              </a:rPr>
              <a:t>aluminosilicato</a:t>
            </a:r>
            <a:r>
              <a:rPr lang="es-CO" dirty="0">
                <a:latin typeface="Franklin Gothic Book" panose="020B0503020102020204" pitchFamily="34" charset="0"/>
              </a:rPr>
              <a:t> y circonio y aglutinantes a granel, diseñadas para usarse hasta </a:t>
            </a:r>
            <a:r>
              <a:rPr lang="es-CO" dirty="0" err="1">
                <a:latin typeface="Franklin Gothic Book" panose="020B0503020102020204" pitchFamily="34" charset="0"/>
              </a:rPr>
              <a:t>2600°F</a:t>
            </a:r>
            <a:r>
              <a:rPr lang="es-CO" dirty="0">
                <a:latin typeface="Franklin Gothic Book" panose="020B0503020102020204" pitchFamily="34" charset="0"/>
              </a:rPr>
              <a:t> (</a:t>
            </a:r>
            <a:r>
              <a:rPr lang="es-CO" dirty="0" err="1">
                <a:latin typeface="Franklin Gothic Book" panose="020B0503020102020204" pitchFamily="34" charset="0"/>
              </a:rPr>
              <a:t>1427°C</a:t>
            </a:r>
            <a:r>
              <a:rPr lang="es-CO" dirty="0">
                <a:latin typeface="Franklin Gothic Book" panose="020B0503020102020204" pitchFamily="34" charset="0"/>
              </a:rPr>
              <a:t>).</a:t>
            </a:r>
          </a:p>
          <a:p>
            <a:pPr algn="just"/>
            <a:r>
              <a:rPr lang="es-CO" dirty="0">
                <a:latin typeface="Franklin Gothic Book" panose="020B0503020102020204" pitchFamily="34" charset="0"/>
              </a:rPr>
              <a:t>Las</a:t>
            </a:r>
            <a:r>
              <a:rPr lang="es-CO" b="1" dirty="0">
                <a:latin typeface="Franklin Gothic Book" panose="020B0503020102020204" pitchFamily="34" charset="0"/>
              </a:rPr>
              <a:t> </a:t>
            </a:r>
            <a:r>
              <a:rPr lang="es-CO" dirty="0">
                <a:latin typeface="Franklin Gothic Book" panose="020B0503020102020204" pitchFamily="34" charset="0"/>
              </a:rPr>
              <a:t>placas </a:t>
            </a:r>
            <a:r>
              <a:rPr lang="es-CO" b="1" dirty="0">
                <a:latin typeface="Franklin Gothic Book" panose="020B0503020102020204" pitchFamily="34" charset="0"/>
              </a:rPr>
              <a:t>FC-2600</a:t>
            </a:r>
            <a:r>
              <a:rPr lang="es-CO" dirty="0">
                <a:latin typeface="Franklin Gothic Book" panose="020B0503020102020204" pitchFamily="34" charset="0"/>
              </a:rPr>
              <a:t> son relativamente livianas, autoportantes y fáciles de mecanizar y cortar. Todas son cepilladas suavemente por ambos lados con bordes mecanizados. </a:t>
            </a:r>
            <a:r>
              <a:rPr lang="es-CO" b="1" dirty="0" err="1">
                <a:latin typeface="Franklin Gothic Book" panose="020B0503020102020204" pitchFamily="34" charset="0"/>
              </a:rPr>
              <a:t>FibreCast</a:t>
            </a:r>
            <a:r>
              <a:rPr lang="es-CO" dirty="0">
                <a:latin typeface="Franklin Gothic Book" panose="020B0503020102020204" pitchFamily="34" charset="0"/>
              </a:rPr>
              <a:t> puede personalizar fácilmente estas placas con agujeros, ranuras o cortes con nuestro equipo de </a:t>
            </a:r>
            <a:r>
              <a:rPr lang="es-CO" dirty="0" err="1">
                <a:latin typeface="Franklin Gothic Book" panose="020B0503020102020204" pitchFamily="34" charset="0"/>
              </a:rPr>
              <a:t>CNC</a:t>
            </a:r>
            <a:r>
              <a:rPr lang="es-CO" dirty="0">
                <a:latin typeface="Franklin Gothic Book" panose="020B0503020102020204" pitchFamily="34" charset="0"/>
              </a:rPr>
              <a:t> o </a:t>
            </a:r>
            <a:r>
              <a:rPr lang="es-CO" dirty="0" err="1">
                <a:latin typeface="Franklin Gothic Book" panose="020B0503020102020204" pitchFamily="34" charset="0"/>
              </a:rPr>
              <a:t>Waterjet</a:t>
            </a:r>
            <a:r>
              <a:rPr lang="es-CO" dirty="0">
                <a:latin typeface="Franklin Gothic Book" panose="020B0503020102020204" pitchFamily="34" charset="0"/>
              </a:rPr>
              <a:t>.</a:t>
            </a:r>
          </a:p>
          <a:p>
            <a:pPr algn="just"/>
            <a:r>
              <a:rPr lang="es-CO" dirty="0">
                <a:latin typeface="Franklin Gothic Book" panose="020B0503020102020204" pitchFamily="34" charset="0"/>
              </a:rPr>
              <a:t>Las piezas </a:t>
            </a:r>
            <a:r>
              <a:rPr lang="es-CO" b="1" dirty="0">
                <a:latin typeface="Franklin Gothic Book" panose="020B0503020102020204" pitchFamily="34" charset="0"/>
              </a:rPr>
              <a:t>FC-2600 </a:t>
            </a:r>
            <a:r>
              <a:rPr lang="es-CO" dirty="0">
                <a:latin typeface="Franklin Gothic Book" panose="020B0503020102020204" pitchFamily="34" charset="0"/>
              </a:rPr>
              <a:t>usan</a:t>
            </a:r>
            <a:r>
              <a:rPr lang="es-CO" b="1" dirty="0">
                <a:latin typeface="Franklin Gothic Book" panose="020B0503020102020204" pitchFamily="34" charset="0"/>
              </a:rPr>
              <a:t> </a:t>
            </a:r>
            <a:r>
              <a:rPr lang="es-CO" dirty="0">
                <a:latin typeface="Franklin Gothic Book" panose="020B0503020102020204" pitchFamily="34" charset="0"/>
              </a:rPr>
              <a:t>los mismos procesos de fabricación que las placas, pero usando herramientas especializadas. Las capacidades internas de fabricación de moldes e impresión </a:t>
            </a:r>
            <a:r>
              <a:rPr lang="es-CO" dirty="0" err="1">
                <a:latin typeface="Franklin Gothic Book" panose="020B0503020102020204" pitchFamily="34" charset="0"/>
              </a:rPr>
              <a:t>3D</a:t>
            </a:r>
            <a:r>
              <a:rPr lang="es-CO" dirty="0">
                <a:latin typeface="Franklin Gothic Book" panose="020B0503020102020204" pitchFamily="34" charset="0"/>
              </a:rPr>
              <a:t> de </a:t>
            </a:r>
            <a:r>
              <a:rPr lang="es-CO" b="1" dirty="0" err="1">
                <a:latin typeface="Franklin Gothic Book" panose="020B0503020102020204" pitchFamily="34" charset="0"/>
              </a:rPr>
              <a:t>FibreCast</a:t>
            </a:r>
            <a:r>
              <a:rPr lang="es-CO" dirty="0">
                <a:latin typeface="Franklin Gothic Book" panose="020B0503020102020204" pitchFamily="34" charset="0"/>
              </a:rPr>
              <a:t> pueden crear fácilmente piezas personalizadas según las especificaciones del cliente, desde cámaras de combustión y conos de extracción, hasta piezas con herrajes y estructuras de acero incrustados, como vasos de muestra.</a:t>
            </a:r>
            <a:r>
              <a:rPr lang="en-CA" b="1" dirty="0">
                <a:latin typeface="Franklin Gothic Book" panose="020B0503020102020204" pitchFamily="34" charset="0"/>
              </a:rPr>
              <a:t> </a:t>
            </a:r>
          </a:p>
          <a:p>
            <a:pPr algn="just"/>
            <a:endParaRPr lang="es-CO" dirty="0"/>
          </a:p>
        </p:txBody>
      </p:sp>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21"/>
          </p:nvPr>
        </p:nvSpPr>
        <p:spPr/>
        <p:txBody>
          <a:bodyPr/>
          <a:lstStyle/>
          <a:p>
            <a:r>
              <a:rPr lang="es-CO" sz="2000" dirty="0">
                <a:solidFill>
                  <a:srgbClr val="000000"/>
                </a:solidFill>
                <a:latin typeface="Franklin Gothic Book" panose="020B0503020102020204" pitchFamily="34" charset="0"/>
              </a:rPr>
              <a:t>FC-2600 PLACAS Y PIEZAS</a:t>
            </a:r>
            <a:br>
              <a:rPr lang="es-CO" dirty="0">
                <a:solidFill>
                  <a:srgbClr val="000000"/>
                </a:solidFill>
              </a:rPr>
            </a:br>
            <a:r>
              <a:rPr lang="es-CO" sz="1800" b="1" dirty="0">
                <a:solidFill>
                  <a:srgbClr val="00B0F0"/>
                </a:solidFill>
                <a:latin typeface="Franklin Gothic Book" panose="020B0503020102020204" pitchFamily="34" charset="0"/>
              </a:rPr>
              <a:t>FICHA TÉCNICA</a:t>
            </a:r>
          </a:p>
        </p:txBody>
      </p:sp>
      <p:sp>
        <p:nvSpPr>
          <p:cNvPr id="16" name="Text Placeholder 15">
            <a:extLst>
              <a:ext uri="{FF2B5EF4-FFF2-40B4-BE49-F238E27FC236}">
                <a16:creationId xmlns:a16="http://schemas.microsoft.com/office/drawing/2014/main" id="{2ACAAAE5-6C0A-4495-B2CE-5F5FD6A4C8E8}"/>
              </a:ext>
            </a:extLst>
          </p:cNvPr>
          <p:cNvSpPr>
            <a:spLocks noGrp="1"/>
          </p:cNvSpPr>
          <p:nvPr>
            <p:ph type="body" sz="quarter" idx="11"/>
          </p:nvPr>
        </p:nvSpPr>
        <p:spPr>
          <a:xfrm>
            <a:off x="311137" y="4434733"/>
            <a:ext cx="7200893" cy="300563"/>
          </a:xfrm>
        </p:spPr>
        <p:txBody>
          <a:bodyPr/>
          <a:lstStyle/>
          <a:p>
            <a:r>
              <a:rPr lang="es-CO" sz="1600" b="1" dirty="0">
                <a:solidFill>
                  <a:srgbClr val="00B0F0"/>
                </a:solidFill>
                <a:latin typeface="Franklin Gothic Book" panose="020B0503020102020204" pitchFamily="34" charset="0"/>
              </a:rPr>
              <a:t>COMPARACIÓN TÉCNICA</a:t>
            </a:r>
          </a:p>
        </p:txBody>
      </p:sp>
      <p:sp>
        <p:nvSpPr>
          <p:cNvPr id="15" name="Text Placeholder 14">
            <a:extLst>
              <a:ext uri="{FF2B5EF4-FFF2-40B4-BE49-F238E27FC236}">
                <a16:creationId xmlns:a16="http://schemas.microsoft.com/office/drawing/2014/main" id="{45CBEE9F-3ECD-481F-834B-750F69745143}"/>
              </a:ext>
            </a:extLst>
          </p:cNvPr>
          <p:cNvSpPr>
            <a:spLocks noGrp="1"/>
          </p:cNvSpPr>
          <p:nvPr>
            <p:ph type="body" sz="quarter" idx="10"/>
          </p:nvPr>
        </p:nvSpPr>
        <p:spPr>
          <a:xfrm>
            <a:off x="285750" y="1126701"/>
            <a:ext cx="3312000" cy="460800"/>
          </a:xfrm>
        </p:spPr>
        <p:txBody>
          <a:bodyPr/>
          <a:lstStyle/>
          <a:p>
            <a:r>
              <a:rPr lang="es-CO" sz="1800" b="1" dirty="0">
                <a:solidFill>
                  <a:srgbClr val="00B0F0"/>
                </a:solidFill>
                <a:latin typeface="Franklin Gothic Book" panose="020B0503020102020204" pitchFamily="34" charset="0"/>
              </a:rPr>
              <a:t>FC-2600 PLACAS Y PIEZAS</a:t>
            </a:r>
          </a:p>
        </p:txBody>
      </p:sp>
      <p:graphicFrame>
        <p:nvGraphicFramePr>
          <p:cNvPr id="34" name="Table 35">
            <a:extLst>
              <a:ext uri="{FF2B5EF4-FFF2-40B4-BE49-F238E27FC236}">
                <a16:creationId xmlns:a16="http://schemas.microsoft.com/office/drawing/2014/main" id="{7954D559-AB9A-42CC-B476-077AA2CF6677}"/>
              </a:ext>
            </a:extLst>
          </p:cNvPr>
          <p:cNvGraphicFramePr>
            <a:graphicFrameLocks noGrp="1"/>
          </p:cNvGraphicFramePr>
          <p:nvPr>
            <p:ph type="tbl" sz="quarter" idx="25"/>
            <p:extLst>
              <p:ext uri="{D42A27DB-BD31-4B8C-83A1-F6EECF244321}">
                <p14:modId xmlns:p14="http://schemas.microsoft.com/office/powerpoint/2010/main" val="281930153"/>
              </p:ext>
            </p:extLst>
          </p:nvPr>
        </p:nvGraphicFramePr>
        <p:xfrm>
          <a:off x="311137" y="4735296"/>
          <a:ext cx="7200900" cy="3017040"/>
        </p:xfrm>
        <a:graphic>
          <a:graphicData uri="http://schemas.openxmlformats.org/drawingml/2006/table">
            <a:tbl>
              <a:tblPr firstRow="1" bandRow="1">
                <a:tableStyleId>{9D7B26C5-4107-4FEC-AEDC-1716B250A1EF}</a:tableStyleId>
              </a:tblPr>
              <a:tblGrid>
                <a:gridCol w="1621226">
                  <a:extLst>
                    <a:ext uri="{9D8B030D-6E8A-4147-A177-3AD203B41FA5}">
                      <a16:colId xmlns:a16="http://schemas.microsoft.com/office/drawing/2014/main" val="3647290184"/>
                    </a:ext>
                  </a:extLst>
                </a:gridCol>
                <a:gridCol w="841694">
                  <a:extLst>
                    <a:ext uri="{9D8B030D-6E8A-4147-A177-3AD203B41FA5}">
                      <a16:colId xmlns:a16="http://schemas.microsoft.com/office/drawing/2014/main" val="2804471609"/>
                    </a:ext>
                  </a:extLst>
                </a:gridCol>
                <a:gridCol w="961706">
                  <a:extLst>
                    <a:ext uri="{9D8B030D-6E8A-4147-A177-3AD203B41FA5}">
                      <a16:colId xmlns:a16="http://schemas.microsoft.com/office/drawing/2014/main" val="2648636258"/>
                    </a:ext>
                  </a:extLst>
                </a:gridCol>
                <a:gridCol w="933486">
                  <a:extLst>
                    <a:ext uri="{9D8B030D-6E8A-4147-A177-3AD203B41FA5}">
                      <a16:colId xmlns:a16="http://schemas.microsoft.com/office/drawing/2014/main" val="622920296"/>
                    </a:ext>
                  </a:extLst>
                </a:gridCol>
                <a:gridCol w="947596">
                  <a:extLst>
                    <a:ext uri="{9D8B030D-6E8A-4147-A177-3AD203B41FA5}">
                      <a16:colId xmlns:a16="http://schemas.microsoft.com/office/drawing/2014/main" val="3796486099"/>
                    </a:ext>
                  </a:extLst>
                </a:gridCol>
                <a:gridCol w="947596">
                  <a:extLst>
                    <a:ext uri="{9D8B030D-6E8A-4147-A177-3AD203B41FA5}">
                      <a16:colId xmlns:a16="http://schemas.microsoft.com/office/drawing/2014/main" val="836946954"/>
                    </a:ext>
                  </a:extLst>
                </a:gridCol>
                <a:gridCol w="947596">
                  <a:extLst>
                    <a:ext uri="{9D8B030D-6E8A-4147-A177-3AD203B41FA5}">
                      <a16:colId xmlns:a16="http://schemas.microsoft.com/office/drawing/2014/main" val="3132804758"/>
                    </a:ext>
                  </a:extLst>
                </a:gridCol>
              </a:tblGrid>
              <a:tr h="218998">
                <a:tc>
                  <a:txBody>
                    <a:bodyPr/>
                    <a:lstStyle/>
                    <a:p>
                      <a:pPr algn="ctr"/>
                      <a:endParaRPr lang="en-CA" sz="1200" dirty="0">
                        <a:latin typeface="+mj-lt"/>
                      </a:endParaRPr>
                    </a:p>
                  </a:txBody>
                  <a:tcPr anchor="b"/>
                </a:tc>
                <a:tc gridSpan="2">
                  <a:txBody>
                    <a:bodyPr/>
                    <a:lstStyle/>
                    <a:p>
                      <a:pPr algn="ctr"/>
                      <a:r>
                        <a:rPr lang="en-US" sz="1000" dirty="0">
                          <a:latin typeface="+mj-lt"/>
                        </a:rPr>
                        <a:t>FC-2600-LD</a:t>
                      </a:r>
                      <a:endParaRPr lang="en-CA" sz="1000" dirty="0">
                        <a:latin typeface="+mj-lt"/>
                      </a:endParaRPr>
                    </a:p>
                  </a:txBody>
                  <a:tcPr marL="0" marR="0" anchor="b">
                    <a:solidFill>
                      <a:schemeClr val="tx2">
                        <a:lumMod val="20000"/>
                        <a:lumOff val="80000"/>
                      </a:schemeClr>
                    </a:solidFill>
                  </a:tcPr>
                </a:tc>
                <a:tc hMerge="1">
                  <a:txBody>
                    <a:bodyPr/>
                    <a:lstStyle/>
                    <a:p>
                      <a:endParaRPr lang="en-CA"/>
                    </a:p>
                  </a:txBody>
                  <a:tcPr/>
                </a:tc>
                <a:tc gridSpan="2">
                  <a:txBody>
                    <a:bodyPr/>
                    <a:lstStyle/>
                    <a:p>
                      <a:pPr algn="ctr"/>
                      <a:r>
                        <a:rPr lang="en-US" sz="1000" dirty="0">
                          <a:latin typeface="+mj-lt"/>
                        </a:rPr>
                        <a:t>FC-2600-HD</a:t>
                      </a:r>
                      <a:endParaRPr lang="en-CA" sz="1000" dirty="0">
                        <a:latin typeface="+mj-lt"/>
                      </a:endParaRPr>
                    </a:p>
                  </a:txBody>
                  <a:tcPr marL="0" marR="0" anchor="b"/>
                </a:tc>
                <a:tc hMerge="1">
                  <a:txBody>
                    <a:bodyPr/>
                    <a:lstStyle/>
                    <a:p>
                      <a:endParaRPr lang="en-CA"/>
                    </a:p>
                  </a:txBody>
                  <a:tcPr/>
                </a:tc>
                <a:tc gridSpan="2">
                  <a:txBody>
                    <a:bodyPr/>
                    <a:lstStyle/>
                    <a:p>
                      <a:pPr algn="ctr"/>
                      <a:r>
                        <a:rPr lang="en-US" sz="1000" dirty="0">
                          <a:latin typeface="+mj-lt"/>
                        </a:rPr>
                        <a:t>FC-2600-HD 45</a:t>
                      </a:r>
                      <a:endParaRPr lang="en-CA" sz="1000" dirty="0">
                        <a:latin typeface="+mj-lt"/>
                      </a:endParaRPr>
                    </a:p>
                  </a:txBody>
                  <a:tcPr marL="0" marR="0" anchor="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532514866"/>
                  </a:ext>
                </a:extLst>
              </a:tr>
              <a:tr h="154812">
                <a:tc>
                  <a:txBody>
                    <a:bodyPr/>
                    <a:lstStyle/>
                    <a:p>
                      <a:r>
                        <a:rPr lang="en-CA" sz="800" noProof="0" dirty="0"/>
                        <a:t>Color</a:t>
                      </a:r>
                    </a:p>
                  </a:txBody>
                  <a:tcPr marL="0" marR="0" marT="0" marB="0" anchor="ctr">
                    <a:lnB w="9525" cap="flat" cmpd="sng" algn="ctr">
                      <a:solidFill>
                        <a:schemeClr val="tx1"/>
                      </a:solidFill>
                      <a:prstDash val="solid"/>
                      <a:round/>
                      <a:headEnd type="none" w="med" len="med"/>
                      <a:tailEnd type="none" w="med" len="med"/>
                    </a:lnB>
                    <a:noFill/>
                  </a:tcPr>
                </a:tc>
                <a:tc gridSpan="2">
                  <a:txBody>
                    <a:bodyPr/>
                    <a:lstStyle/>
                    <a:p>
                      <a:pPr algn="ctr"/>
                      <a:r>
                        <a:rPr lang="en-CA" sz="800" noProof="0" dirty="0"/>
                        <a:t>Blanco</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n-CA" sz="800" noProof="0" dirty="0"/>
                        <a:t>Blanco</a:t>
                      </a:r>
                    </a:p>
                  </a:txBody>
                  <a:tcPr marL="0" marR="0" marT="36000" marB="36000" anchor="ctr">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algn="ctr"/>
                      <a:r>
                        <a:rPr lang="en-CA" sz="800" noProof="0" dirty="0"/>
                        <a:t>Blanco</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2373966592"/>
                  </a:ext>
                </a:extLst>
              </a:tr>
              <a:tr h="154812">
                <a:tc>
                  <a:txBody>
                    <a:bodyPr/>
                    <a:lstStyle/>
                    <a:p>
                      <a:r>
                        <a:rPr lang="es-CO" sz="800" noProof="0" dirty="0"/>
                        <a:t>Grado de Temperatura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n-CA" sz="800" noProof="0"/>
                        <a:t> 2600°F (1427°C)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n-CA" sz="800" noProof="0"/>
                        <a:t>2600°F (1427°C)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algn="ctr"/>
                      <a:r>
                        <a:rPr lang="en-CA" sz="800" noProof="0"/>
                        <a:t>2600°F (1427°C)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331888447"/>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Temperatura de funcionamiento recomendada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n-CA" sz="800" noProof="0"/>
                        <a:t>2450°F (1343°C)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n-CA" sz="800" noProof="0"/>
                        <a:t>2450°F (1343°C)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algn="ctr"/>
                      <a:r>
                        <a:rPr lang="en-CA" sz="800" noProof="0"/>
                        <a:t>2450°F (1343°C)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996237394"/>
                  </a:ext>
                </a:extLst>
              </a:tr>
              <a:tr h="154812">
                <a:tc>
                  <a:txBody>
                    <a:bodyPr/>
                    <a:lstStyle/>
                    <a:p>
                      <a:r>
                        <a:rPr lang="es-CO" sz="800" noProof="0" dirty="0"/>
                        <a:t>Punto de fusión</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3200°F (1760°C)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3200°F (1760°C)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3200°F (1760°C)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261126558"/>
                  </a:ext>
                </a:extLst>
              </a:tr>
              <a:tr h="154812">
                <a:tc>
                  <a:txBody>
                    <a:bodyPr/>
                    <a:lstStyle/>
                    <a:p>
                      <a:pPr>
                        <a:lnSpc>
                          <a:spcPct val="107000"/>
                        </a:lnSpc>
                        <a:spcAft>
                          <a:spcPts val="800"/>
                        </a:spcAft>
                      </a:pPr>
                      <a:r>
                        <a:rPr lang="es-CO" sz="800" dirty="0">
                          <a:effectLst/>
                          <a:latin typeface="Franklin Gothic Book" panose="020B0503020102020204" pitchFamily="34" charset="0"/>
                          <a:ea typeface="Aptos" panose="020B0004020202020204" pitchFamily="34" charset="0"/>
                          <a:cs typeface="Arial" panose="020B0604020202020204" pitchFamily="34" charset="0"/>
                        </a:rPr>
                        <a:t>Densidad</a:t>
                      </a:r>
                      <a:r>
                        <a:rPr lang="en-CA" sz="800" dirty="0">
                          <a:effectLst/>
                          <a:latin typeface="Franklin Gothic Book" panose="020B0503020102020204" pitchFamily="34" charset="0"/>
                          <a:ea typeface="Aptos" panose="020B0004020202020204" pitchFamily="34" charset="0"/>
                          <a:cs typeface="Arial" panose="020B0604020202020204" pitchFamily="34" charset="0"/>
                        </a:rPr>
                        <a:t>, lb/</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ft</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 (kg/</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m</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100" dirty="0">
                        <a:effectLst/>
                        <a:latin typeface="Aptos" panose="020B0004020202020204" pitchFamily="34" charset="0"/>
                        <a:ea typeface="Aptos" panose="020B0004020202020204" pitchFamily="34" charset="0"/>
                        <a:cs typeface="Arial" panose="020B0604020202020204" pitchFamily="34" charset="0"/>
                      </a:endParaRP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n-CA" sz="800" noProof="0"/>
                        <a:t>16 - 20  (256 - 320)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n-CA" sz="800" noProof="0"/>
                        <a:t>24 - 26  (384 - 416)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algn="ctr"/>
                      <a:r>
                        <a:rPr lang="en-CA" sz="800" noProof="0"/>
                        <a:t>40 - 45  (640 - 720)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3859607001"/>
                  </a:ext>
                </a:extLst>
              </a:tr>
              <a:tr h="154812">
                <a:tc>
                  <a:txBody>
                    <a:bodyPr/>
                    <a:lstStyle/>
                    <a:p>
                      <a:r>
                        <a:rPr lang="es-CO" sz="800" noProof="0" dirty="0"/>
                        <a:t>Módulo de ruptura (</a:t>
                      </a:r>
                      <a:r>
                        <a:rPr lang="es-CO" sz="800" noProof="0" dirty="0" err="1"/>
                        <a:t>MR</a:t>
                      </a:r>
                      <a:r>
                        <a:rPr lang="es-CO" sz="800" noProof="0" dirty="0"/>
                        <a:t>), PSI </a:t>
                      </a:r>
                    </a:p>
                    <a:p>
                      <a:r>
                        <a:rPr lang="es-CO" sz="800" noProof="0" dirty="0"/>
                        <a:t>24 horas a </a:t>
                      </a:r>
                      <a:r>
                        <a:rPr lang="es-CO" sz="800" noProof="0" dirty="0" err="1"/>
                        <a:t>2100°F</a:t>
                      </a:r>
                      <a:r>
                        <a:rPr lang="es-CO" sz="800" noProof="0" dirty="0"/>
                        <a:t> (</a:t>
                      </a:r>
                      <a:r>
                        <a:rPr lang="es-CO" sz="800" noProof="0" dirty="0" err="1"/>
                        <a:t>1149°C</a:t>
                      </a:r>
                      <a:r>
                        <a:rPr lang="es-CO" sz="800" noProof="0" dirty="0"/>
                        <a:t>)</a:t>
                      </a:r>
                    </a:p>
                  </a:txBody>
                  <a:tcPr marL="0" marR="0" marT="0" marB="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CA" sz="800" noProof="0"/>
                        <a:t>110</a:t>
                      </a:r>
                    </a:p>
                  </a:txBody>
                  <a:tcPr marL="0" marR="0" marT="36000" marB="3600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n-CA" sz="800" noProof="0"/>
                        <a:t>125</a:t>
                      </a:r>
                    </a:p>
                  </a:txBody>
                  <a:tcPr marL="0" marR="0" marT="36000" marB="3600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algn="ctr"/>
                      <a:r>
                        <a:rPr lang="en-CA" sz="800" noProof="0"/>
                        <a:t>227</a:t>
                      </a:r>
                    </a:p>
                  </a:txBody>
                  <a:tcPr marL="0" marR="0" marT="36000" marB="3600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3723399405"/>
                  </a:ext>
                </a:extLst>
              </a:tr>
              <a:tr h="161879">
                <a:tc>
                  <a:txBody>
                    <a:bodyPr/>
                    <a:lstStyle/>
                    <a:p>
                      <a:r>
                        <a:rPr lang="es-CO" sz="800" b="1" noProof="0" dirty="0">
                          <a:solidFill>
                            <a:srgbClr val="00B0F0"/>
                          </a:solidFill>
                        </a:rPr>
                        <a:t>CONDUCTIVIDAD TÉRMICA</a:t>
                      </a:r>
                    </a:p>
                  </a:txBody>
                  <a:tcPr marL="0" marR="0" marT="0" marB="0" anchor="ct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Temperatura</a:t>
                      </a:r>
                    </a:p>
                  </a:txBody>
                  <a:tcPr marL="0" marR="0" marT="36000" marB="36000" anchor="ct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nSpc>
                          <a:spcPct val="107000"/>
                        </a:lnSpc>
                        <a:spcAft>
                          <a:spcPts val="800"/>
                        </a:spcAft>
                      </a:pPr>
                      <a:r>
                        <a:rPr lang="en-CA" sz="70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700" dirty="0">
                          <a:effectLst/>
                          <a:latin typeface="Franklin Gothic Book" panose="020B0503020102020204" pitchFamily="34" charset="0"/>
                          <a:ea typeface="Aptos" panose="020B0004020202020204" pitchFamily="34" charset="0"/>
                          <a:cs typeface="Arial" panose="020B0604020202020204" pitchFamily="34" charset="0"/>
                        </a:rPr>
                        <a:t> °F(W/</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05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dirty="0"/>
                        <a:t>Temperatura</a:t>
                      </a:r>
                    </a:p>
                  </a:txBody>
                  <a:tcPr marL="0" marR="0" marT="36000" marB="36000" anchor="ct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nSpc>
                          <a:spcPct val="107000"/>
                        </a:lnSpc>
                        <a:spcAft>
                          <a:spcPts val="800"/>
                        </a:spcAft>
                      </a:pPr>
                      <a:r>
                        <a:rPr lang="en-CA" sz="70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700" dirty="0">
                          <a:effectLst/>
                          <a:latin typeface="Franklin Gothic Book" panose="020B0503020102020204" pitchFamily="34" charset="0"/>
                          <a:ea typeface="Aptos" panose="020B0004020202020204" pitchFamily="34" charset="0"/>
                          <a:cs typeface="Arial" panose="020B0604020202020204" pitchFamily="34" charset="0"/>
                        </a:rPr>
                        <a:t> °F(W/</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05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dirty="0"/>
                        <a:t>Temperatura</a:t>
                      </a:r>
                    </a:p>
                  </a:txBody>
                  <a:tcPr marL="0" marR="0" marT="36000" marB="36000" anchor="ct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nSpc>
                          <a:spcPct val="107000"/>
                        </a:lnSpc>
                        <a:spcAft>
                          <a:spcPts val="800"/>
                        </a:spcAft>
                      </a:pPr>
                      <a:r>
                        <a:rPr lang="en-CA" sz="70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700" dirty="0">
                          <a:effectLst/>
                          <a:latin typeface="Franklin Gothic Book" panose="020B0503020102020204" pitchFamily="34" charset="0"/>
                          <a:ea typeface="Aptos" panose="020B0004020202020204" pitchFamily="34" charset="0"/>
                          <a:cs typeface="Arial" panose="020B0604020202020204" pitchFamily="34" charset="0"/>
                        </a:rPr>
                        <a:t> °F(W/</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05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3269339"/>
                  </a:ext>
                </a:extLst>
              </a:tr>
              <a:tr h="154812">
                <a:tc>
                  <a:txBody>
                    <a:bodyPr/>
                    <a:lstStyle/>
                    <a:p>
                      <a:endParaRPr lang="es-CO" sz="800" noProof="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r>
                        <a:rPr lang="en-CA" sz="800" noProof="0"/>
                        <a:t>500°F/260°C</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gn="ctr"/>
                      <a:r>
                        <a:rPr lang="en-CA" sz="800" noProof="0"/>
                        <a:t>0.45 (0.065)</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600°F/316°C</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r>
                        <a:rPr lang="en-CA" sz="800" noProof="0" dirty="0"/>
                        <a:t>0.62 (0.089)</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500°F/260°C</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1.01 (0.145)</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06171539"/>
                  </a:ext>
                </a:extLst>
              </a:tr>
              <a:tr h="154812">
                <a:tc>
                  <a:txBody>
                    <a:bodyPr/>
                    <a:lstStyle/>
                    <a:p>
                      <a:endParaRPr lang="en-CA" sz="800" noProof="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1000°F/538°C</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gn="ctr"/>
                      <a:r>
                        <a:rPr lang="en-CA" sz="800" noProof="0"/>
                        <a:t>0.67 (0.097)</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1000°F/538°C</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r>
                        <a:rPr lang="en-CA" sz="800" noProof="0"/>
                        <a:t>0.85 (0.123)</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1000°F/538°C</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gn="ctr"/>
                      <a:r>
                        <a:rPr lang="en-CA" sz="800" noProof="0"/>
                        <a:t>0.95 (0.137)</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292883123"/>
                  </a:ext>
                </a:extLst>
              </a:tr>
              <a:tr h="157920">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CA" sz="800" noProof="0"/>
                    </a:p>
                  </a:txBody>
                  <a:tcPr marL="0" marR="0" marT="0" marB="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1500°F/815°C</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1.01 (0.146)</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dirty="0" err="1"/>
                        <a:t>1400°F</a:t>
                      </a:r>
                      <a:r>
                        <a:rPr lang="en-CA" sz="800" noProof="0" dirty="0"/>
                        <a:t>/</a:t>
                      </a:r>
                      <a:r>
                        <a:rPr lang="en-CA" sz="800" noProof="0" dirty="0" err="1"/>
                        <a:t>760°C</a:t>
                      </a:r>
                      <a:endParaRPr lang="en-CA" sz="800" noProof="0" dirty="0"/>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1.14 (0.164)</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1500°F/815°C</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1.16 (0.167)</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175011784"/>
                  </a:ext>
                </a:extLst>
              </a:tr>
              <a:tr h="157920">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n-CA" sz="800" noProof="0"/>
                    </a:p>
                  </a:txBody>
                  <a:tcPr marL="0" marR="0" marT="0" marB="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2000°F/1093°C</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1.49 (0.215)</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1800°F/982°C</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1.55 (0.223)</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2000°F/1093°C</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1.72 (0.248)</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53854803"/>
                  </a:ext>
                </a:extLst>
              </a:tr>
              <a:tr h="154812">
                <a:tc>
                  <a:txBody>
                    <a:bodyPr/>
                    <a:lstStyle/>
                    <a:p>
                      <a:r>
                        <a:rPr lang="es-CO" sz="800" noProof="0" dirty="0"/>
                        <a:t>Contracción (%) después de 24 horas</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2450°F/1343°C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1.5%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2300°F/1260°C</a:t>
                      </a:r>
                    </a:p>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2100°F/1149°C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&lt;4.0%</a:t>
                      </a:r>
                    </a:p>
                    <a:p>
                      <a:pPr algn="ctr"/>
                      <a:r>
                        <a:rPr lang="en-CA" sz="800" noProof="0"/>
                        <a:t>1.9%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2300°F/1260°C</a:t>
                      </a:r>
                    </a:p>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2000°F/1093°C</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4.5%</a:t>
                      </a:r>
                    </a:p>
                    <a:p>
                      <a:pPr algn="ctr"/>
                      <a:r>
                        <a:rPr lang="en-CA" sz="800" noProof="0"/>
                        <a:t>1.8%</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72247006"/>
                  </a:ext>
                </a:extLst>
              </a:tr>
              <a:tr h="154812">
                <a:tc>
                  <a:txBody>
                    <a:bodyPr/>
                    <a:lstStyle/>
                    <a:p>
                      <a:r>
                        <a:rPr lang="es-CO" sz="800" noProof="0" dirty="0"/>
                        <a:t>Pérdida por ignición</a:t>
                      </a:r>
                    </a:p>
                  </a:txBody>
                  <a:tcPr marL="0" marR="0" marT="0" marB="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b="0" noProof="0"/>
                        <a:t>4 - 5%</a:t>
                      </a:r>
                    </a:p>
                  </a:txBody>
                  <a:tcPr marL="0" marR="0" marT="36000" marB="3600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US" sz="800" b="0" dirty="0"/>
                        <a:t>4 - 5%</a:t>
                      </a:r>
                      <a:endParaRPr lang="en-CA" sz="800" b="0" dirty="0"/>
                    </a:p>
                    <a:p>
                      <a:pPr algn="ct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b="0" noProof="0"/>
                        <a:t>4 - 5%</a:t>
                      </a:r>
                    </a:p>
                  </a:txBody>
                  <a:tcPr marL="0" marR="0" marT="36000" marB="3600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b="0" noProof="0" dirty="0"/>
                        <a:t>4.4%</a:t>
                      </a:r>
                    </a:p>
                  </a:txBody>
                  <a:tcPr marL="0" marR="0" marT="36000" marB="3600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791314874"/>
                  </a:ext>
                </a:extLst>
              </a:tr>
            </a:tbl>
          </a:graphicData>
        </a:graphic>
      </p:graphicFrame>
      <p:graphicFrame>
        <p:nvGraphicFramePr>
          <p:cNvPr id="14" name="Table 35">
            <a:extLst>
              <a:ext uri="{FF2B5EF4-FFF2-40B4-BE49-F238E27FC236}">
                <a16:creationId xmlns:a16="http://schemas.microsoft.com/office/drawing/2014/main" id="{BEF90FD0-DCCF-9D46-9B6D-28B272BA4BA4}"/>
              </a:ext>
            </a:extLst>
          </p:cNvPr>
          <p:cNvGraphicFramePr>
            <a:graphicFrameLocks/>
          </p:cNvGraphicFramePr>
          <p:nvPr>
            <p:extLst>
              <p:ext uri="{D42A27DB-BD31-4B8C-83A1-F6EECF244321}">
                <p14:modId xmlns:p14="http://schemas.microsoft.com/office/powerpoint/2010/main" val="1781191837"/>
              </p:ext>
            </p:extLst>
          </p:nvPr>
        </p:nvGraphicFramePr>
        <p:xfrm>
          <a:off x="311138" y="7750409"/>
          <a:ext cx="7200899" cy="970345"/>
        </p:xfrm>
        <a:graphic>
          <a:graphicData uri="http://schemas.openxmlformats.org/drawingml/2006/table">
            <a:tbl>
              <a:tblPr firstRow="1" bandRow="1">
                <a:tableStyleId>{9D7B26C5-4107-4FEC-AEDC-1716B250A1EF}</a:tableStyleId>
              </a:tblPr>
              <a:tblGrid>
                <a:gridCol w="1625613">
                  <a:extLst>
                    <a:ext uri="{9D8B030D-6E8A-4147-A177-3AD203B41FA5}">
                      <a16:colId xmlns:a16="http://schemas.microsoft.com/office/drawing/2014/main" val="3647290184"/>
                    </a:ext>
                  </a:extLst>
                </a:gridCol>
                <a:gridCol w="1797050">
                  <a:extLst>
                    <a:ext uri="{9D8B030D-6E8A-4147-A177-3AD203B41FA5}">
                      <a16:colId xmlns:a16="http://schemas.microsoft.com/office/drawing/2014/main" val="2804471609"/>
                    </a:ext>
                  </a:extLst>
                </a:gridCol>
                <a:gridCol w="1883044">
                  <a:extLst>
                    <a:ext uri="{9D8B030D-6E8A-4147-A177-3AD203B41FA5}">
                      <a16:colId xmlns:a16="http://schemas.microsoft.com/office/drawing/2014/main" val="622920296"/>
                    </a:ext>
                  </a:extLst>
                </a:gridCol>
                <a:gridCol w="1895192">
                  <a:extLst>
                    <a:ext uri="{9D8B030D-6E8A-4147-A177-3AD203B41FA5}">
                      <a16:colId xmlns:a16="http://schemas.microsoft.com/office/drawing/2014/main" val="836946954"/>
                    </a:ext>
                  </a:extLst>
                </a:gridCol>
              </a:tblGrid>
              <a:tr h="154812">
                <a:tc>
                  <a:txBody>
                    <a:bodyPr/>
                    <a:lstStyle/>
                    <a:p>
                      <a:r>
                        <a:rPr lang="es-CO" sz="800" b="1" noProof="0" dirty="0">
                          <a:solidFill>
                            <a:srgbClr val="00B0F0"/>
                          </a:solidFill>
                        </a:rPr>
                        <a:t>COMPOSICIÓN QUÍMICA </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  </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 </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 </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331888447"/>
                  </a:ext>
                </a:extLst>
              </a:tr>
              <a:tr h="194665">
                <a:tc>
                  <a:txBody>
                    <a:bodyPr/>
                    <a:lstStyle/>
                    <a:p>
                      <a:r>
                        <a:rPr lang="es-CO" sz="800" noProof="0" dirty="0"/>
                        <a:t>     </a:t>
                      </a:r>
                      <a:r>
                        <a:rPr lang="es-CO" sz="800" noProof="0" dirty="0" err="1"/>
                        <a:t>Al</a:t>
                      </a:r>
                      <a:r>
                        <a:rPr lang="es-CO" sz="800" baseline="-25000" noProof="0" dirty="0" err="1"/>
                        <a:t>2</a:t>
                      </a:r>
                      <a:r>
                        <a:rPr lang="es-CO" sz="800" noProof="0" dirty="0" err="1"/>
                        <a:t>O</a:t>
                      </a:r>
                      <a:r>
                        <a:rPr lang="es-CO" sz="800" baseline="-25000" noProof="0" dirty="0" err="1"/>
                        <a:t>3</a:t>
                      </a:r>
                      <a:endParaRPr lang="es-CO" sz="800" baseline="-250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44%</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25%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996237394"/>
                  </a:ext>
                </a:extLst>
              </a:tr>
              <a:tr h="154812">
                <a:tc>
                  <a:txBody>
                    <a:bodyPr/>
                    <a:lstStyle/>
                    <a:p>
                      <a:r>
                        <a:rPr lang="es-CO" sz="800" noProof="0" dirty="0"/>
                        <a:t>     </a:t>
                      </a:r>
                      <a:r>
                        <a:rPr lang="es-CO" sz="800" noProof="0" dirty="0" err="1"/>
                        <a:t>SiO</a:t>
                      </a:r>
                      <a:r>
                        <a:rPr lang="es-CO" sz="800" baseline="-25000" noProof="0" dirty="0" err="1"/>
                        <a:t>3</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34%</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61126558"/>
                  </a:ext>
                </a:extLst>
              </a:tr>
              <a:tr h="154812">
                <a:tc>
                  <a:txBody>
                    <a:bodyPr/>
                    <a:lstStyle/>
                    <a:p>
                      <a:r>
                        <a:rPr lang="es-CO" sz="800" noProof="0" dirty="0"/>
                        <a:t>     </a:t>
                      </a:r>
                      <a:r>
                        <a:rPr lang="es-CO" sz="800" noProof="0" dirty="0" err="1"/>
                        <a:t>ZrO</a:t>
                      </a:r>
                      <a:r>
                        <a:rPr lang="es-CO" sz="800" baseline="-25000" noProof="0" dirty="0" err="1"/>
                        <a:t>2</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15%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859607001"/>
                  </a:ext>
                </a:extLst>
              </a:tr>
              <a:tr h="154812">
                <a:tc>
                  <a:txBody>
                    <a:bodyPr/>
                    <a:lstStyle/>
                    <a:p>
                      <a:r>
                        <a:rPr lang="es-CO" sz="800" noProof="0" dirty="0"/>
                        <a:t>     Otros</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&lt;1%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723399405"/>
                  </a:ext>
                </a:extLst>
              </a:tr>
            </a:tbl>
          </a:graphicData>
        </a:graphic>
      </p:graphicFrame>
      <p:pic>
        <p:nvPicPr>
          <p:cNvPr id="18" name="Picture Placeholder 17" descr="A picture containing indoor, set&#10;&#10;Description automatically generated">
            <a:extLst>
              <a:ext uri="{FF2B5EF4-FFF2-40B4-BE49-F238E27FC236}">
                <a16:creationId xmlns:a16="http://schemas.microsoft.com/office/drawing/2014/main" id="{6B7293C4-AECC-4D60-2E5D-D4668062B401}"/>
              </a:ext>
              <a:ext uri="{C183D7F6-B498-43B3-948B-1728B52AA6E4}">
                <adec:decorative xmlns:adec="http://schemas.microsoft.com/office/drawing/2017/decorative" val="0"/>
              </a:ext>
            </a:extLst>
          </p:cNvPr>
          <p:cNvPicPr>
            <a:picLocks noGrp="1" noChangeAspect="1"/>
          </p:cNvPicPr>
          <p:nvPr>
            <p:ph type="pic" sz="quarter" idx="14"/>
          </p:nvPr>
        </p:nvPicPr>
        <p:blipFill rotWithShape="1">
          <a:blip r:embed="rId2"/>
          <a:srcRect l="1" r="114"/>
          <a:stretch/>
        </p:blipFill>
        <p:spPr>
          <a:xfrm>
            <a:off x="4174652" y="1199478"/>
            <a:ext cx="2962275" cy="1666800"/>
          </a:xfrm>
        </p:spPr>
      </p:pic>
      <p:pic>
        <p:nvPicPr>
          <p:cNvPr id="21" name="Picture 20">
            <a:extLst>
              <a:ext uri="{FF2B5EF4-FFF2-40B4-BE49-F238E27FC236}">
                <a16:creationId xmlns:a16="http://schemas.microsoft.com/office/drawing/2014/main" id="{1F776CC1-5181-C586-B0A4-A4B15B5DEA2E}"/>
              </a:ext>
            </a:extLst>
          </p:cNvPr>
          <p:cNvPicPr>
            <a:picLocks noChangeAspect="1"/>
          </p:cNvPicPr>
          <p:nvPr/>
        </p:nvPicPr>
        <p:blipFill>
          <a:blip r:embed="rId3"/>
          <a:srcRect/>
          <a:stretch/>
        </p:blipFill>
        <p:spPr>
          <a:xfrm>
            <a:off x="4177381" y="2981380"/>
            <a:ext cx="2956815" cy="1662673"/>
          </a:xfrm>
          <a:prstGeom prst="rect">
            <a:avLst/>
          </a:prstGeom>
        </p:spPr>
      </p:pic>
      <p:sp>
        <p:nvSpPr>
          <p:cNvPr id="2" name="TextBox 1">
            <a:extLst>
              <a:ext uri="{FF2B5EF4-FFF2-40B4-BE49-F238E27FC236}">
                <a16:creationId xmlns:a16="http://schemas.microsoft.com/office/drawing/2014/main" id="{5BA8DE6C-41A7-D065-F4D1-978BB0FA87CC}"/>
              </a:ext>
            </a:extLst>
          </p:cNvPr>
          <p:cNvSpPr txBox="1"/>
          <p:nvPr/>
        </p:nvSpPr>
        <p:spPr>
          <a:xfrm>
            <a:off x="6400796" y="977160"/>
            <a:ext cx="1181104" cy="215444"/>
          </a:xfrm>
          <a:prstGeom prst="rect">
            <a:avLst/>
          </a:prstGeom>
          <a:noFill/>
        </p:spPr>
        <p:txBody>
          <a:bodyPr wrap="square" rtlCol="0">
            <a:spAutoFit/>
          </a:bodyPr>
          <a:lstStyle/>
          <a:p>
            <a:pPr algn="r"/>
            <a:r>
              <a:rPr lang="en-CA" sz="800" dirty="0">
                <a:solidFill>
                  <a:schemeClr val="bg2">
                    <a:lumMod val="75000"/>
                  </a:schemeClr>
                </a:solidFill>
                <a:latin typeface="Arial Narrow" panose="020B0606020202030204" pitchFamily="34" charset="0"/>
              </a:rPr>
              <a:t>REV. 02.2024</a:t>
            </a:r>
          </a:p>
        </p:txBody>
      </p:sp>
      <p:sp>
        <p:nvSpPr>
          <p:cNvPr id="3" name="TextBox 32">
            <a:extLst>
              <a:ext uri="{FF2B5EF4-FFF2-40B4-BE49-F238E27FC236}">
                <a16:creationId xmlns:a16="http://schemas.microsoft.com/office/drawing/2014/main" id="{E6A8FA26-83D2-4359-9752-EE05CD58F14C}"/>
              </a:ext>
            </a:extLst>
          </p:cNvPr>
          <p:cNvSpPr txBox="1"/>
          <p:nvPr/>
        </p:nvSpPr>
        <p:spPr>
          <a:xfrm>
            <a:off x="309173" y="8775700"/>
            <a:ext cx="7200900" cy="469900"/>
          </a:xfrm>
          <a:prstGeom prst="rect">
            <a:avLst/>
          </a:prstGeom>
          <a:noFill/>
        </p:spPr>
        <p:txBody>
          <a:bodyPr wrap="square" lIns="0" tIns="36000" rIns="0" bIns="36000" rtlCol="0">
            <a:noAutofit/>
          </a:bodyPr>
          <a:lstStyle/>
          <a:p>
            <a:pPr algn="just">
              <a:lnSpc>
                <a:spcPct val="107000"/>
              </a:lnSpc>
              <a:spcAft>
                <a:spcPts val="800"/>
              </a:spcAft>
            </a:pP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Nota: Durante el calentamiento inicial de las FC placas y piezas, una pequeña cantidad de aglutinante orgánico comenzará a quemarse a aproximadamente </a:t>
            </a:r>
            <a:r>
              <a:rPr lang="es-CO" sz="600" kern="1200" dirty="0" err="1">
                <a:solidFill>
                  <a:srgbClr val="000000"/>
                </a:solidFill>
                <a:effectLst/>
                <a:latin typeface="Aptos" panose="020B0004020202020204" pitchFamily="34" charset="0"/>
                <a:ea typeface="Aptos" panose="020B0004020202020204" pitchFamily="34" charset="0"/>
                <a:cs typeface="Arial" panose="020B0604020202020204" pitchFamily="34" charset="0"/>
              </a:rPr>
              <a:t>450°F</a:t>
            </a: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a:t>
            </a:r>
            <a:r>
              <a:rPr lang="es-CO" sz="600" kern="1200" dirty="0" err="1">
                <a:solidFill>
                  <a:srgbClr val="000000"/>
                </a:solidFill>
                <a:effectLst/>
                <a:latin typeface="Aptos" panose="020B0004020202020204" pitchFamily="34" charset="0"/>
                <a:ea typeface="Aptos" panose="020B0004020202020204" pitchFamily="34" charset="0"/>
                <a:cs typeface="Arial" panose="020B0604020202020204" pitchFamily="34" charset="0"/>
              </a:rPr>
              <a:t>232°C</a:t>
            </a: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 Una vez que este material se haya quemado, no se producirán más desprendimientos de gases. Una vez que este material se haya quemado, no habrá más emisiones de gases. Debe tenerse precaución durante este periodo. Existen productos sin aglutinante orgánico. La temperatura de funcionamiento recomendada viene determinada por el cambio lineal irreversible, no por el punto de fusión. Almacenar de forma que se minimice el polvo en suspensión. Los datos se basan en los resultados de pruebas realizadas en condiciones estándar. Los resultados pueden variar. Los resultados se presentan sólo como guía.</a:t>
            </a:r>
            <a:endParaRPr lang="es-CO" sz="1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70549081"/>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817</TotalTime>
  <Words>735</Words>
  <Application>Microsoft Office PowerPoint</Application>
  <PresentationFormat>Custom</PresentationFormat>
  <Paragraphs>102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Arial Narrow</vt:lpstr>
      <vt:lpstr>Franklin Gothic</vt:lpstr>
      <vt:lpstr>Franklin Gothic Book</vt:lpstr>
      <vt:lpstr>Franklin Gothic Medium</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FC-2600 BOARDS &amp; SHAPES</dc:title>
  <dc:creator>paul@pkobrien.com</dc:creator>
  <cp:keywords>FIBRECAST, BOARDS</cp:keywords>
  <cp:lastModifiedBy>Angie Torres Cardenas</cp:lastModifiedBy>
  <cp:revision>87</cp:revision>
  <cp:lastPrinted>2023-03-06T14:53:57Z</cp:lastPrinted>
  <dcterms:created xsi:type="dcterms:W3CDTF">2021-04-06T14:57:59Z</dcterms:created>
  <dcterms:modified xsi:type="dcterms:W3CDTF">2024-02-08T20:00:51Z</dcterms:modified>
  <cp:category>TECHNICAL DATA SHEET</cp:category>
</cp:coreProperties>
</file>