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81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varScale="1">
        <p:scale>
          <a:sx n="76" d="100"/>
          <a:sy n="76" d="100"/>
        </p:scale>
        <p:origin x="3342" y="102"/>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dirty="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dirty="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dirty="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dirty="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285750" y="1620657"/>
            <a:ext cx="3263900" cy="2379843"/>
          </a:xfrm>
        </p:spPr>
        <p:txBody>
          <a:bodyPr/>
          <a:lstStyle/>
          <a:p>
            <a:pPr algn="just"/>
            <a:r>
              <a:rPr lang="en-CA" b="1" dirty="0">
                <a:latin typeface="Franklin Gothic Book" panose="020B0503020102020204" pitchFamily="34" charset="0"/>
              </a:rPr>
              <a:t>FC-2000-AL </a:t>
            </a:r>
            <a:r>
              <a:rPr lang="es-CO" dirty="0">
                <a:latin typeface="Franklin Gothic Book" panose="020B0503020102020204" pitchFamily="34" charset="0"/>
              </a:rPr>
              <a:t>es un producto formulado específicamente a partir de una suspensión de fibras a granel de </a:t>
            </a:r>
            <a:r>
              <a:rPr lang="es-CO" dirty="0" err="1">
                <a:latin typeface="Franklin Gothic Book" panose="020B0503020102020204" pitchFamily="34" charset="0"/>
              </a:rPr>
              <a:t>Insulfrax</a:t>
            </a:r>
            <a:r>
              <a:rPr lang="es-CO" dirty="0">
                <a:latin typeface="Franklin Gothic Book" panose="020B0503020102020204" pitchFamily="34" charset="0"/>
              </a:rPr>
              <a:t> con aglutinantes orgánicos e inorgánicos seleccionados. Estas placas y piezas rígidas y livianas ofrecen una excelente estabilidad a altas temperaturas (hasta 2000°F (1100 °C)), así como baja conductividad térmica, densidad uniforme y excelente resistencia al choque térmico. </a:t>
            </a:r>
            <a:endParaRPr lang="en-CA" dirty="0">
              <a:latin typeface="Franklin Gothic Book" panose="020B0503020102020204" pitchFamily="34" charset="0"/>
            </a:endParaRPr>
          </a:p>
          <a:p>
            <a:pPr algn="just"/>
            <a:r>
              <a:rPr lang="es-CO" dirty="0">
                <a:latin typeface="Franklin Gothic Book" panose="020B0503020102020204" pitchFamily="34" charset="0"/>
              </a:rPr>
              <a:t>Las piezas </a:t>
            </a:r>
            <a:r>
              <a:rPr lang="es-CO" b="1" dirty="0">
                <a:latin typeface="Franklin Gothic Book" panose="020B0503020102020204" pitchFamily="34" charset="0"/>
              </a:rPr>
              <a:t>FC-2000-AL </a:t>
            </a:r>
            <a:r>
              <a:rPr lang="es-CO" dirty="0">
                <a:latin typeface="Franklin Gothic Book" panose="020B0503020102020204" pitchFamily="34" charset="0"/>
              </a:rPr>
              <a:t>emplean el mismo proceso de fabricación que las placas, pero utilizando herramientas especializadas. Las capacidades internas de fabricación de moldes e impresión 3D de </a:t>
            </a:r>
            <a:r>
              <a:rPr lang="es-CO" b="1" dirty="0">
                <a:latin typeface="Franklin Gothic Book" panose="020B0503020102020204" pitchFamily="34" charset="0"/>
              </a:rPr>
              <a:t>FibreCast</a:t>
            </a:r>
            <a:r>
              <a:rPr lang="es-CO" dirty="0">
                <a:latin typeface="Franklin Gothic Book" panose="020B0503020102020204" pitchFamily="34" charset="0"/>
              </a:rPr>
              <a:t> pueden crear fácilmente piezas personalizadas según las especificaciones del cliente, desde cámaras de combustión y conos de extracción, hasta piezas con herrajes y estructuras de acero incrustados, como vasos de muestra.</a:t>
            </a:r>
            <a:endParaRPr lang="en-CA" b="1" dirty="0">
              <a:latin typeface="Franklin Gothic Book" panose="020B0503020102020204" pitchFamily="34" charset="0"/>
            </a:endParaRPr>
          </a:p>
          <a:p>
            <a:pPr algn="just"/>
            <a:endParaRPr lang="en-CA" b="1" dirty="0">
              <a:latin typeface="Franklin Gothic Book" panose="020B0503020102020204" pitchFamily="34" charset="0"/>
            </a:endParaRP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a:xfrm>
            <a:off x="3597750" y="276226"/>
            <a:ext cx="3887888" cy="754379"/>
          </a:xfrm>
        </p:spPr>
        <p:txBody>
          <a:bodyPr/>
          <a:lstStyle/>
          <a:p>
            <a:r>
              <a:rPr lang="en-US" sz="2000" dirty="0">
                <a:solidFill>
                  <a:srgbClr val="000000"/>
                </a:solidFill>
                <a:latin typeface="Franklin Gothic Book" panose="020B0503020102020204" pitchFamily="34" charset="0"/>
              </a:rPr>
              <a:t>FC-2000-AL PLACAS Y PIEZAS</a:t>
            </a:r>
            <a:br>
              <a:rPr lang="en-US" dirty="0">
                <a:solidFill>
                  <a:srgbClr val="000000"/>
                </a:solidFill>
              </a:rPr>
            </a:br>
            <a:r>
              <a:rPr lang="en-US" sz="1800" b="1" dirty="0">
                <a:solidFill>
                  <a:schemeClr val="accent1"/>
                </a:solidFill>
                <a:latin typeface="Franklin Gothic Book" panose="020B0503020102020204" pitchFamily="34" charset="0"/>
              </a:rPr>
              <a:t>FICHA T</a:t>
            </a:r>
            <a:r>
              <a:rPr lang="es-CO" sz="1800" b="1" dirty="0">
                <a:solidFill>
                  <a:schemeClr val="accent1"/>
                </a:solidFill>
                <a:latin typeface="Franklin Gothic Book" panose="020B0503020102020204" pitchFamily="34" charset="0"/>
              </a:rPr>
              <a:t>É</a:t>
            </a:r>
            <a:r>
              <a:rPr lang="en-US" sz="1800" b="1" dirty="0">
                <a:solidFill>
                  <a:schemeClr val="accent1"/>
                </a:solidFill>
                <a:latin typeface="Franklin Gothic Book" panose="020B0503020102020204" pitchFamily="34" charset="0"/>
              </a:rPr>
              <a:t>CNICA</a:t>
            </a:r>
            <a:endParaRPr lang="en-CA" sz="1800" b="1" dirty="0">
              <a:solidFill>
                <a:schemeClr val="accent1"/>
              </a:solidFill>
              <a:latin typeface="Franklin Gothic Book" panose="020B0503020102020204" pitchFamily="34" charset="0"/>
            </a:endParaRP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4013805" y="3948287"/>
            <a:ext cx="3408552" cy="322920"/>
          </a:xfrm>
        </p:spPr>
        <p:txBody>
          <a:bodyPr/>
          <a:lstStyle/>
          <a:p>
            <a:r>
              <a:rPr lang="en-US" sz="1600" b="1">
                <a:solidFill>
                  <a:schemeClr val="accent1"/>
                </a:solidFill>
                <a:latin typeface="Franklin Gothic Book" panose="020B0503020102020204" pitchFamily="34" charset="0"/>
              </a:rPr>
              <a:t>ANALISIS DEL PRODUCTO</a:t>
            </a:r>
            <a:endParaRPr lang="en-CA" sz="1600" b="1">
              <a:solidFill>
                <a:schemeClr val="accent1"/>
              </a:solidFill>
              <a:latin typeface="Franklin Gothic Book" panose="020B0503020102020204" pitchFamily="34" charset="0"/>
            </a:endParaRP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49" y="1126701"/>
            <a:ext cx="3419475" cy="460800"/>
          </a:xfrm>
        </p:spPr>
        <p:txBody>
          <a:bodyPr/>
          <a:lstStyle/>
          <a:p>
            <a:r>
              <a:rPr lang="en-US" sz="1800" b="1" dirty="0">
                <a:solidFill>
                  <a:schemeClr val="accent1"/>
                </a:solidFill>
                <a:latin typeface="Franklin Gothic Book" panose="020B0503020102020204" pitchFamily="34" charset="0"/>
              </a:rPr>
              <a:t>FC-2000-AL PLACAS Y PIEZAS</a:t>
            </a:r>
            <a:endParaRPr lang="en-CA" sz="1800" b="1" dirty="0">
              <a:solidFill>
                <a:schemeClr val="accent1"/>
              </a:solidFill>
              <a:latin typeface="Franklin Gothic Book" panose="020B0503020102020204" pitchFamily="34" charset="0"/>
            </a:endParaRPr>
          </a:p>
        </p:txBody>
      </p:sp>
      <p:sp>
        <p:nvSpPr>
          <p:cNvPr id="33" name="TextBox 32">
            <a:extLst>
              <a:ext uri="{FF2B5EF4-FFF2-40B4-BE49-F238E27FC236}">
                <a16:creationId xmlns:a16="http://schemas.microsoft.com/office/drawing/2014/main" id="{E6A8FA26-83D2-4359-9752-EE05CD58F14C}"/>
              </a:ext>
            </a:extLst>
          </p:cNvPr>
          <p:cNvSpPr txBox="1"/>
          <p:nvPr/>
        </p:nvSpPr>
        <p:spPr>
          <a:xfrm>
            <a:off x="309173" y="8829718"/>
            <a:ext cx="7200900" cy="429848"/>
          </a:xfrm>
          <a:prstGeom prst="rect">
            <a:avLst/>
          </a:prstGeom>
          <a:noFill/>
        </p:spPr>
        <p:txBody>
          <a:bodyPr wrap="square" lIns="0" tIns="36000" rIns="0" bIns="36000" rtlCol="0">
            <a:noAutofit/>
          </a:bodyPr>
          <a:lstStyle/>
          <a:p>
            <a:pPr algn="just"/>
            <a:r>
              <a:rPr lang="es-CO" sz="600" dirty="0"/>
              <a:t>Nota: Durante el calentamiento inicial de las FC placas y piezas, una pequeña cantidad de aglutinante orgánico comenzará a quemarse a aproximadamente </a:t>
            </a:r>
            <a:r>
              <a:rPr lang="es-CO" sz="600" dirty="0" err="1"/>
              <a:t>450°F</a:t>
            </a:r>
            <a:r>
              <a:rPr lang="es-CO" sz="600" dirty="0"/>
              <a:t>/</a:t>
            </a:r>
            <a:r>
              <a:rPr lang="es-CO" sz="600" dirty="0" err="1"/>
              <a:t>232°C</a:t>
            </a:r>
            <a:r>
              <a:rPr lang="es-CO" sz="600" dirty="0"/>
              <a:t>.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a:t>
            </a:r>
            <a:r>
              <a:rPr lang="es-CO" sz="600"/>
              <a:t>Los resultados se presentan sólo como guía.</a:t>
            </a:r>
            <a:endParaRPr lang="en-CA" sz="600" dirty="0"/>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2191644495"/>
              </p:ext>
            </p:extLst>
          </p:nvPr>
        </p:nvGraphicFramePr>
        <p:xfrm>
          <a:off x="4013805" y="4271770"/>
          <a:ext cx="3471833" cy="2704185"/>
        </p:xfrm>
        <a:graphic>
          <a:graphicData uri="http://schemas.openxmlformats.org/drawingml/2006/table">
            <a:tbl>
              <a:tblPr firstRow="1" bandRow="1">
                <a:tableStyleId>{9D7B26C5-4107-4FEC-AEDC-1716B250A1EF}</a:tableStyleId>
              </a:tblPr>
              <a:tblGrid>
                <a:gridCol w="1610529">
                  <a:extLst>
                    <a:ext uri="{9D8B030D-6E8A-4147-A177-3AD203B41FA5}">
                      <a16:colId xmlns:a16="http://schemas.microsoft.com/office/drawing/2014/main" val="3647290184"/>
                    </a:ext>
                  </a:extLst>
                </a:gridCol>
                <a:gridCol w="896671">
                  <a:extLst>
                    <a:ext uri="{9D8B030D-6E8A-4147-A177-3AD203B41FA5}">
                      <a16:colId xmlns:a16="http://schemas.microsoft.com/office/drawing/2014/main" val="2804471609"/>
                    </a:ext>
                  </a:extLst>
                </a:gridCol>
                <a:gridCol w="964633">
                  <a:extLst>
                    <a:ext uri="{9D8B030D-6E8A-4147-A177-3AD203B41FA5}">
                      <a16:colId xmlns:a16="http://schemas.microsoft.com/office/drawing/2014/main" val="2648636258"/>
                    </a:ext>
                  </a:extLst>
                </a:gridCol>
              </a:tblGrid>
              <a:tr h="218998">
                <a:tc>
                  <a:txBody>
                    <a:bodyPr/>
                    <a:lstStyle/>
                    <a:p>
                      <a:pPr algn="ctr"/>
                      <a:endParaRPr lang="es-CO" sz="1200" noProof="0" dirty="0">
                        <a:latin typeface="+mj-lt"/>
                      </a:endParaRPr>
                    </a:p>
                  </a:txBody>
                  <a:tcPr anchor="b"/>
                </a:tc>
                <a:tc gridSpan="2">
                  <a:txBody>
                    <a:bodyPr/>
                    <a:lstStyle/>
                    <a:p>
                      <a:pPr algn="ctr"/>
                      <a:r>
                        <a:rPr lang="es-CO" sz="1000" noProof="0" dirty="0">
                          <a:latin typeface="+mj-lt"/>
                        </a:rPr>
                        <a:t>FC-2000-AL</a:t>
                      </a:r>
                    </a:p>
                  </a:txBody>
                  <a:tcPr marL="0" marR="0" anchor="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532514866"/>
                  </a:ext>
                </a:extLst>
              </a:tr>
              <a:tr h="154812">
                <a:tc>
                  <a:txBody>
                    <a:bodyPr/>
                    <a:lstStyle/>
                    <a:p>
                      <a:r>
                        <a:rPr lang="es-CO" sz="800" noProof="0" dirty="0"/>
                        <a:t>Color</a:t>
                      </a:r>
                    </a:p>
                  </a:txBody>
                  <a:tcPr marL="0" marR="0" marT="0" marB="0" anchor="ctr">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Blanco</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373966592"/>
                  </a:ext>
                </a:extLst>
              </a:tr>
              <a:tr h="192932">
                <a:tc>
                  <a:txBody>
                    <a:bodyPr/>
                    <a:lstStyle/>
                    <a:p>
                      <a:r>
                        <a:rPr lang="es-CO" sz="800" noProof="0" dirty="0"/>
                        <a:t>Grado de Temperatura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 </a:t>
                      </a:r>
                      <a:r>
                        <a:rPr lang="es-CO" sz="800" noProof="0" dirty="0" err="1"/>
                        <a:t>2100°F</a:t>
                      </a:r>
                      <a:r>
                        <a:rPr lang="es-CO" sz="800" noProof="0" dirty="0"/>
                        <a:t> (</a:t>
                      </a:r>
                      <a:r>
                        <a:rPr lang="es-CO" sz="800" noProof="0" dirty="0" err="1"/>
                        <a:t>1150°C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331888447"/>
                  </a:ext>
                </a:extLst>
              </a:tr>
              <a:tr h="194665">
                <a:tc>
                  <a:txBody>
                    <a:bodyPr/>
                    <a:lstStyle/>
                    <a:p>
                      <a:r>
                        <a:rPr lang="es-CO" sz="800" noProof="0" dirty="0"/>
                        <a:t>Temperatura de funcionamiento recomendada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err="1"/>
                        <a:t>2000°F</a:t>
                      </a:r>
                      <a:r>
                        <a:rPr lang="es-CO" sz="800" noProof="0" dirty="0"/>
                        <a:t> (</a:t>
                      </a:r>
                      <a:r>
                        <a:rPr lang="es-CO" sz="800" noProof="0" dirty="0" err="1"/>
                        <a:t>1100°C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996237394"/>
                  </a:ext>
                </a:extLst>
              </a:tr>
              <a:tr h="154812">
                <a:tc>
                  <a:txBody>
                    <a:bodyPr/>
                    <a:lstStyle/>
                    <a:p>
                      <a:r>
                        <a:rPr lang="es-CO" sz="800" noProof="0" dirty="0"/>
                        <a:t>Punto de fusión</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2400°F</a:t>
                      </a:r>
                      <a:r>
                        <a:rPr lang="es-CO" sz="800" noProof="0" dirty="0"/>
                        <a:t> (</a:t>
                      </a:r>
                      <a:r>
                        <a:rPr lang="es-CO" sz="800" noProof="0" dirty="0" err="1"/>
                        <a:t>1300°C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61126558"/>
                  </a:ext>
                </a:extLst>
              </a:tr>
              <a:tr h="154812">
                <a:tc>
                  <a:txBody>
                    <a:bodyPr/>
                    <a:lstStyle/>
                    <a:p>
                      <a:r>
                        <a:rPr lang="es-CO" sz="800" noProof="0" dirty="0"/>
                        <a:t>Densidad, lb/</a:t>
                      </a:r>
                      <a:r>
                        <a:rPr lang="es-CO" sz="800" noProof="0" dirty="0" err="1"/>
                        <a:t>ft.</a:t>
                      </a:r>
                      <a:r>
                        <a:rPr lang="es-CO" sz="800" baseline="30000" noProof="0" dirty="0" err="1"/>
                        <a:t>3</a:t>
                      </a:r>
                      <a:r>
                        <a:rPr lang="es-CO" sz="800" noProof="0" dirty="0"/>
                        <a:t> (kg/</a:t>
                      </a:r>
                      <a:r>
                        <a:rPr lang="es-CO" sz="800" noProof="0" dirty="0" err="1"/>
                        <a:t>m</a:t>
                      </a:r>
                      <a:r>
                        <a:rPr lang="es-CO" sz="800" baseline="30000" noProof="0" dirty="0" err="1"/>
                        <a:t>3</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14 - 18  (224 - 288)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859607001"/>
                  </a:ext>
                </a:extLst>
              </a:tr>
              <a:tr h="154812">
                <a:tc>
                  <a:txBody>
                    <a:bodyPr/>
                    <a:lstStyle/>
                    <a:p>
                      <a:r>
                        <a:rPr lang="es-CO" sz="800" noProof="0" dirty="0"/>
                        <a:t>Diámetro de fibra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3.2 </a:t>
                      </a:r>
                      <a:r>
                        <a:rPr lang="es-CO" sz="800" noProof="0" dirty="0" err="1"/>
                        <a:t>microns</a:t>
                      </a:r>
                      <a:r>
                        <a:rPr lang="es-CO" sz="800" noProof="0" dirty="0"/>
                        <a:t> (media)</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723399405"/>
                  </a:ext>
                </a:extLst>
              </a:tr>
              <a:tr h="154812">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Contracción a </a:t>
                      </a:r>
                      <a:r>
                        <a:rPr lang="es-CO" sz="800" noProof="0" dirty="0" err="1"/>
                        <a:t>2000°F</a:t>
                      </a:r>
                      <a:r>
                        <a:rPr lang="es-CO" sz="800" noProof="0" dirty="0"/>
                        <a:t> (</a:t>
                      </a:r>
                      <a:r>
                        <a:rPr lang="es-CO" sz="800" noProof="0" dirty="0" err="1"/>
                        <a:t>1100°C</a:t>
                      </a:r>
                      <a:r>
                        <a:rPr lang="es-CO" sz="800" noProof="0" dirty="0"/>
                        <a:t>), </a:t>
                      </a:r>
                    </a:p>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 después de 24 horas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&lt;4.0%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677450407"/>
                  </a:ext>
                </a:extLst>
              </a:tr>
              <a:tr h="154812">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Pérdida por ignición</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4 –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322244846"/>
                  </a:ext>
                </a:extLst>
              </a:tr>
              <a:tr h="154812">
                <a:tc>
                  <a:txBody>
                    <a:bodyPr/>
                    <a:lstStyle/>
                    <a:p>
                      <a:r>
                        <a:rPr lang="es-CO" sz="800" b="1" noProof="0" dirty="0">
                          <a:solidFill>
                            <a:schemeClr val="accent1"/>
                          </a:solidFill>
                        </a:rPr>
                        <a:t>CONDUCTIVIDAD TÉRMICA</a:t>
                      </a:r>
                    </a:p>
                  </a:txBody>
                  <a:tcPr marL="0" marR="0" marT="0" marB="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s-CO" sz="800" noProof="0" dirty="0"/>
                        <a:t>Temperatura</a:t>
                      </a: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CA" sz="8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hr·ft²°F</a:t>
                      </a:r>
                      <a:r>
                        <a:rPr lang="en-CA" sz="800" dirty="0">
                          <a:effectLst/>
                          <a:latin typeface="Franklin Gothic Book" panose="020B0503020102020204" pitchFamily="34" charset="0"/>
                          <a:ea typeface="Aptos" panose="020B0004020202020204" pitchFamily="34" charset="0"/>
                          <a:cs typeface="Arial" panose="020B0604020202020204" pitchFamily="34" charset="0"/>
                        </a:rPr>
                        <a:t>(W/</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20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3269339"/>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600°F</a:t>
                      </a:r>
                      <a:r>
                        <a:rPr lang="es-CO" sz="800" noProof="0" dirty="0"/>
                        <a:t>/</a:t>
                      </a:r>
                      <a:r>
                        <a:rPr lang="es-CO" sz="800" noProof="0" dirty="0" err="1"/>
                        <a:t>315°C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0.42 (0.061)</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742803470"/>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1000°F</a:t>
                      </a:r>
                      <a:r>
                        <a:rPr lang="es-CO" sz="800" noProof="0" dirty="0"/>
                        <a:t>/</a:t>
                      </a:r>
                      <a:r>
                        <a:rPr lang="es-CO" sz="800" noProof="0" dirty="0" err="1"/>
                        <a:t>540°C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s-CO" sz="800" noProof="0" dirty="0"/>
                        <a:t>0.62 (0.089)</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92883123"/>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1400°F</a:t>
                      </a:r>
                      <a:r>
                        <a:rPr lang="es-CO" sz="800" noProof="0" dirty="0"/>
                        <a:t>/</a:t>
                      </a:r>
                      <a:r>
                        <a:rPr lang="es-CO" sz="800" noProof="0" dirty="0" err="1"/>
                        <a:t>760°C</a:t>
                      </a:r>
                      <a:endParaRPr lang="es-CO" sz="800" noProof="0" dirty="0"/>
                    </a:p>
                  </a:txBody>
                  <a:tcPr marL="0" marR="0" marT="36000" marB="36000" anchor="ct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0.97 (0.140)</a:t>
                      </a:r>
                    </a:p>
                  </a:txBody>
                  <a:tcPr marL="0" marR="0" marT="36000" marB="36000" anchor="ct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49762412"/>
                  </a:ext>
                </a:extLst>
              </a:tr>
            </a:tbl>
          </a:graphicData>
        </a:graphic>
      </p:graphicFrame>
      <p:sp>
        <p:nvSpPr>
          <p:cNvPr id="2" name="TextBox 1">
            <a:extLst>
              <a:ext uri="{FF2B5EF4-FFF2-40B4-BE49-F238E27FC236}">
                <a16:creationId xmlns:a16="http://schemas.microsoft.com/office/drawing/2014/main" id="{2F0BDF82-1F3C-52E8-9114-1997EF11C568}"/>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sp>
        <p:nvSpPr>
          <p:cNvPr id="28" name="Text Placeholder 15">
            <a:extLst>
              <a:ext uri="{FF2B5EF4-FFF2-40B4-BE49-F238E27FC236}">
                <a16:creationId xmlns:a16="http://schemas.microsoft.com/office/drawing/2014/main" id="{05CFEB12-09EA-A967-4287-E0D6A32D9F8B}"/>
              </a:ext>
            </a:extLst>
          </p:cNvPr>
          <p:cNvSpPr txBox="1">
            <a:spLocks/>
          </p:cNvSpPr>
          <p:nvPr/>
        </p:nvSpPr>
        <p:spPr>
          <a:xfrm>
            <a:off x="285749" y="3952619"/>
            <a:ext cx="3287321" cy="322920"/>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1600" b="1" dirty="0">
                <a:solidFill>
                  <a:schemeClr val="accent1"/>
                </a:solidFill>
                <a:latin typeface="Franklin Gothic Book" panose="020B0503020102020204" pitchFamily="34" charset="0"/>
              </a:rPr>
              <a:t>APLICACIONES TÍPICAS</a:t>
            </a:r>
            <a:endParaRPr lang="en-CA" sz="1600" b="1" dirty="0">
              <a:solidFill>
                <a:schemeClr val="accent1"/>
              </a:solidFill>
              <a:latin typeface="Franklin Gothic Book" panose="020B0503020102020204" pitchFamily="34" charset="0"/>
            </a:endParaRPr>
          </a:p>
        </p:txBody>
      </p:sp>
      <p:sp>
        <p:nvSpPr>
          <p:cNvPr id="3" name="TextBox 2">
            <a:extLst>
              <a:ext uri="{FF2B5EF4-FFF2-40B4-BE49-F238E27FC236}">
                <a16:creationId xmlns:a16="http://schemas.microsoft.com/office/drawing/2014/main" id="{39C3F6B1-413A-72B3-D5A6-926E0E6C8DCF}"/>
              </a:ext>
            </a:extLst>
          </p:cNvPr>
          <p:cNvSpPr txBox="1"/>
          <p:nvPr/>
        </p:nvSpPr>
        <p:spPr>
          <a:xfrm>
            <a:off x="285748" y="4337223"/>
            <a:ext cx="3060701" cy="1554272"/>
          </a:xfrm>
          <a:prstGeom prst="rect">
            <a:avLst/>
          </a:prstGeom>
          <a:noFill/>
        </p:spPr>
        <p:txBody>
          <a:bodyPr wrap="square" rtlCol="0">
            <a:spAutoFit/>
          </a:bodyPr>
          <a:lstStyle/>
          <a:p>
            <a:pPr marL="171450" indent="-171450">
              <a:spcBef>
                <a:spcPts val="300"/>
              </a:spcBef>
              <a:spcAft>
                <a:spcPts val="300"/>
              </a:spcAft>
              <a:buClr>
                <a:schemeClr val="accent1"/>
              </a:buClr>
              <a:buFont typeface="Wingdings" panose="05000000000000000000" pitchFamily="2" charset="2"/>
              <a:buChar char="§"/>
            </a:pPr>
            <a:r>
              <a:rPr lang="es-CO" sz="1000" dirty="0"/>
              <a:t>Empaques (o juntas) y sellos rígidos para altas temperaturas</a:t>
            </a:r>
          </a:p>
          <a:p>
            <a:pPr marL="171450" indent="-171450">
              <a:spcBef>
                <a:spcPts val="300"/>
              </a:spcBef>
              <a:spcAft>
                <a:spcPts val="300"/>
              </a:spcAft>
              <a:buClr>
                <a:schemeClr val="accent1"/>
              </a:buClr>
              <a:buFont typeface="Wingdings" panose="05000000000000000000" pitchFamily="2" charset="2"/>
              <a:buChar char="§"/>
            </a:pPr>
            <a:r>
              <a:rPr lang="es-CO" sz="1000" dirty="0"/>
              <a:t>Respaldo refractario </a:t>
            </a:r>
          </a:p>
          <a:p>
            <a:pPr marL="171450" indent="-171450">
              <a:spcBef>
                <a:spcPts val="300"/>
              </a:spcBef>
              <a:spcAft>
                <a:spcPts val="300"/>
              </a:spcAft>
              <a:buClr>
                <a:schemeClr val="accent1"/>
              </a:buClr>
              <a:buFont typeface="Wingdings" panose="05000000000000000000" pitchFamily="2" charset="2"/>
              <a:buChar char="§"/>
            </a:pPr>
            <a:r>
              <a:rPr lang="es-CO" sz="1000" dirty="0"/>
              <a:t>Canales de transferencia (o canales de colada)</a:t>
            </a:r>
          </a:p>
          <a:p>
            <a:pPr marL="171450" indent="-171450">
              <a:spcBef>
                <a:spcPts val="300"/>
              </a:spcBef>
              <a:spcAft>
                <a:spcPts val="300"/>
              </a:spcAft>
              <a:buClr>
                <a:schemeClr val="accent1"/>
              </a:buClr>
              <a:buFont typeface="Wingdings" panose="05000000000000000000" pitchFamily="2" charset="2"/>
              <a:buChar char="§"/>
            </a:pPr>
            <a:r>
              <a:rPr lang="es-CO" sz="1000" dirty="0"/>
              <a:t>Tapas para hornos cuchara y canales </a:t>
            </a:r>
          </a:p>
          <a:p>
            <a:pPr marL="171450" indent="-171450">
              <a:spcBef>
                <a:spcPts val="300"/>
              </a:spcBef>
              <a:spcAft>
                <a:spcPts val="300"/>
              </a:spcAft>
              <a:buClr>
                <a:schemeClr val="accent1"/>
              </a:buClr>
              <a:buFont typeface="Wingdings" panose="05000000000000000000" pitchFamily="2" charset="2"/>
              <a:buChar char="§"/>
            </a:pPr>
            <a:r>
              <a:rPr lang="en-CA" sz="1000" dirty="0"/>
              <a:t>Mangas verticales</a:t>
            </a:r>
          </a:p>
          <a:p>
            <a:pPr marL="171450" indent="-171450">
              <a:spcBef>
                <a:spcPts val="300"/>
              </a:spcBef>
              <a:spcAft>
                <a:spcPts val="300"/>
              </a:spcAft>
              <a:buClr>
                <a:schemeClr val="accent1"/>
              </a:buClr>
              <a:buFont typeface="Wingdings" panose="05000000000000000000" pitchFamily="2" charset="2"/>
              <a:buChar char="§"/>
            </a:pPr>
            <a:r>
              <a:rPr lang="es-CO" sz="1000" dirty="0"/>
              <a:t>Conos de extracción</a:t>
            </a:r>
            <a:endParaRPr lang="en-CA" sz="1000" dirty="0"/>
          </a:p>
        </p:txBody>
      </p:sp>
      <p:pic>
        <p:nvPicPr>
          <p:cNvPr id="5" name="Picture 4">
            <a:extLst>
              <a:ext uri="{FF2B5EF4-FFF2-40B4-BE49-F238E27FC236}">
                <a16:creationId xmlns:a16="http://schemas.microsoft.com/office/drawing/2014/main" id="{5A9E3C4B-E966-8513-A9E8-51CD09D9E5FE}"/>
              </a:ext>
            </a:extLst>
          </p:cNvPr>
          <p:cNvPicPr>
            <a:picLocks noChangeAspect="1"/>
          </p:cNvPicPr>
          <p:nvPr/>
        </p:nvPicPr>
        <p:blipFill>
          <a:blip r:embed="rId2"/>
          <a:stretch>
            <a:fillRect/>
          </a:stretch>
        </p:blipFill>
        <p:spPr>
          <a:xfrm>
            <a:off x="4013805" y="1682506"/>
            <a:ext cx="3471833" cy="1952277"/>
          </a:xfrm>
          <a:prstGeom prst="rect">
            <a:avLst/>
          </a:prstGeom>
        </p:spPr>
      </p:pic>
      <p:pic>
        <p:nvPicPr>
          <p:cNvPr id="7" name="Picture 6" descr="A picture containing indoor, set&#10;&#10;Description automatically generated">
            <a:extLst>
              <a:ext uri="{FF2B5EF4-FFF2-40B4-BE49-F238E27FC236}">
                <a16:creationId xmlns:a16="http://schemas.microsoft.com/office/drawing/2014/main" id="{CF551575-E223-7187-0A92-56C9505FC484}"/>
              </a:ext>
            </a:extLst>
          </p:cNvPr>
          <p:cNvPicPr>
            <a:picLocks noChangeAspect="1"/>
          </p:cNvPicPr>
          <p:nvPr/>
        </p:nvPicPr>
        <p:blipFill rotWithShape="1">
          <a:blip r:embed="rId3"/>
          <a:srcRect l="36699"/>
          <a:stretch/>
        </p:blipFill>
        <p:spPr>
          <a:xfrm>
            <a:off x="285749" y="5937622"/>
            <a:ext cx="3000671" cy="2665593"/>
          </a:xfrm>
          <a:prstGeom prst="rect">
            <a:avLst/>
          </a:prstGeom>
        </p:spPr>
      </p:pic>
      <p:sp>
        <p:nvSpPr>
          <p:cNvPr id="8" name="Text Placeholder 15">
            <a:extLst>
              <a:ext uri="{FF2B5EF4-FFF2-40B4-BE49-F238E27FC236}">
                <a16:creationId xmlns:a16="http://schemas.microsoft.com/office/drawing/2014/main" id="{CB598948-0079-5A79-B64A-208FFB62CD6A}"/>
              </a:ext>
            </a:extLst>
          </p:cNvPr>
          <p:cNvSpPr txBox="1">
            <a:spLocks/>
          </p:cNvSpPr>
          <p:nvPr/>
        </p:nvSpPr>
        <p:spPr>
          <a:xfrm>
            <a:off x="4013805" y="7287037"/>
            <a:ext cx="3287321" cy="322920"/>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1400" b="1" dirty="0">
                <a:solidFill>
                  <a:schemeClr val="accent1"/>
                </a:solidFill>
                <a:latin typeface="Franklin Gothic Book" panose="020B0503020102020204" pitchFamily="34" charset="0"/>
              </a:rPr>
              <a:t>CARACTERÍSTICAS  </a:t>
            </a:r>
            <a:endParaRPr lang="en-CA" sz="1400" b="1" dirty="0">
              <a:solidFill>
                <a:schemeClr val="accent1"/>
              </a:solidFill>
              <a:latin typeface="Franklin Gothic Book" panose="020B0503020102020204" pitchFamily="34" charset="0"/>
            </a:endParaRPr>
          </a:p>
        </p:txBody>
      </p:sp>
      <p:sp>
        <p:nvSpPr>
          <p:cNvPr id="9" name="TextBox 8">
            <a:extLst>
              <a:ext uri="{FF2B5EF4-FFF2-40B4-BE49-F238E27FC236}">
                <a16:creationId xmlns:a16="http://schemas.microsoft.com/office/drawing/2014/main" id="{576C16C7-C0AF-6CD5-1CA4-24C4169E9337}"/>
              </a:ext>
            </a:extLst>
          </p:cNvPr>
          <p:cNvSpPr txBox="1"/>
          <p:nvPr/>
        </p:nvSpPr>
        <p:spPr>
          <a:xfrm>
            <a:off x="3953189" y="7595868"/>
            <a:ext cx="3408552" cy="938719"/>
          </a:xfrm>
          <a:prstGeom prst="rect">
            <a:avLst/>
          </a:prstGeom>
          <a:noFill/>
        </p:spPr>
        <p:txBody>
          <a:bodyPr wrap="square" rtlCol="0">
            <a:spAutoFit/>
          </a:bodyPr>
          <a:lstStyle/>
          <a:p>
            <a:pPr marL="171450" indent="-171450">
              <a:spcBef>
                <a:spcPts val="300"/>
              </a:spcBef>
              <a:spcAft>
                <a:spcPts val="300"/>
              </a:spcAft>
              <a:buClr>
                <a:schemeClr val="accent1"/>
              </a:buClr>
              <a:buFont typeface="Wingdings" panose="05000000000000000000" pitchFamily="2" charset="2"/>
              <a:buChar char="ü"/>
            </a:pPr>
            <a:r>
              <a:rPr lang="es-CO" sz="1000" dirty="0"/>
              <a:t>Excelente estabilidad a altas temperaturas</a:t>
            </a:r>
          </a:p>
          <a:p>
            <a:pPr marL="171450" indent="-171450">
              <a:spcBef>
                <a:spcPts val="300"/>
              </a:spcBef>
              <a:spcAft>
                <a:spcPts val="300"/>
              </a:spcAft>
              <a:buClr>
                <a:schemeClr val="accent1"/>
              </a:buClr>
              <a:buFont typeface="Wingdings" panose="05000000000000000000" pitchFamily="2" charset="2"/>
              <a:buChar char="ü"/>
            </a:pPr>
            <a:r>
              <a:rPr lang="es-CO" sz="1000" dirty="0"/>
              <a:t>Baja conductividad térmica</a:t>
            </a:r>
          </a:p>
          <a:p>
            <a:pPr marL="171450" indent="-171450">
              <a:spcBef>
                <a:spcPts val="300"/>
              </a:spcBef>
              <a:spcAft>
                <a:spcPts val="300"/>
              </a:spcAft>
              <a:buClr>
                <a:schemeClr val="accent1"/>
              </a:buClr>
              <a:buFont typeface="Wingdings" panose="05000000000000000000" pitchFamily="2" charset="2"/>
              <a:buChar char="ü"/>
            </a:pPr>
            <a:r>
              <a:rPr lang="es-CO" sz="1000" dirty="0"/>
              <a:t>Densidad uniforme</a:t>
            </a:r>
          </a:p>
          <a:p>
            <a:pPr marL="171450" indent="-171450">
              <a:spcBef>
                <a:spcPts val="300"/>
              </a:spcBef>
              <a:spcAft>
                <a:spcPts val="300"/>
              </a:spcAft>
              <a:buClr>
                <a:schemeClr val="accent1"/>
              </a:buClr>
              <a:buFont typeface="Wingdings" panose="05000000000000000000" pitchFamily="2" charset="2"/>
              <a:buChar char="ü"/>
            </a:pPr>
            <a:r>
              <a:rPr lang="es-CO" sz="1000" dirty="0"/>
              <a:t>Resistencia al choque térmico</a:t>
            </a:r>
            <a:endParaRPr lang="en-CA" sz="1000" dirty="0"/>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1468</TotalTime>
  <Words>476</Words>
  <Application>Microsoft Office PowerPoint</Application>
  <PresentationFormat>Custom</PresentationFormat>
  <Paragraphs>46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Arial Narrow</vt:lpstr>
      <vt:lpstr>Franklin Gothic</vt:lpstr>
      <vt:lpstr>Franklin Gothic Book</vt:lpstr>
      <vt:lpstr>Franklin Gothic Medium</vt:lpstr>
      <vt:lpstr>Wingdings</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FC-2000-AL BOARDS &amp; SHAPES</dc:title>
  <dc:creator>paul@pkobrien.com</dc:creator>
  <cp:keywords>FIBRECAST</cp:keywords>
  <cp:lastModifiedBy>Savannah Blackborow</cp:lastModifiedBy>
  <cp:revision>107</cp:revision>
  <cp:lastPrinted>2023-03-06T16:03:53Z</cp:lastPrinted>
  <dcterms:created xsi:type="dcterms:W3CDTF">2021-04-06T14:57:59Z</dcterms:created>
  <dcterms:modified xsi:type="dcterms:W3CDTF">2024-10-23T18:07:07Z</dcterms:modified>
  <cp:category>TECHNICAL DATA SHEET</cp:category>
</cp:coreProperties>
</file>