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9" r:id="rId1"/>
    <p:sldMasterId id="2147483678" r:id="rId2"/>
    <p:sldMasterId id="2147483690" r:id="rId3"/>
  </p:sldMasterIdLst>
  <p:notesMasterIdLst>
    <p:notesMasterId r:id="rId11"/>
  </p:notesMasterIdLst>
  <p:sldIdLst>
    <p:sldId id="259" r:id="rId4"/>
    <p:sldId id="260" r:id="rId5"/>
    <p:sldId id="261" r:id="rId6"/>
    <p:sldId id="262" r:id="rId7"/>
    <p:sldId id="263" r:id="rId8"/>
    <p:sldId id="266" r:id="rId9"/>
    <p:sldId id="267" r:id="rId10"/>
  </p:sldIdLst>
  <p:sldSz cx="77724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773" autoAdjust="0"/>
    <p:restoredTop sz="96327"/>
  </p:normalViewPr>
  <p:slideViewPr>
    <p:cSldViewPr snapToGrid="0" snapToObjects="1" showGuides="1">
      <p:cViewPr>
        <p:scale>
          <a:sx n="150" d="100"/>
          <a:sy n="150" d="100"/>
        </p:scale>
        <p:origin x="1206" y="-4368"/>
      </p:cViewPr>
      <p:guideLst>
        <p:guide orient="horz" pos="3168"/>
        <p:guide pos="2448"/>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tableStyles" Target="tableStyle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8FE9FA-D7DC-5B43-B174-B059C53A1C8C}" type="datetimeFigureOut">
              <a:rPr lang="en-US" smtClean="0"/>
              <a:t>4/5/2024</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BF8051-6210-AC48-8903-2C9451448A35}" type="slidenum">
              <a:rPr lang="en-US" smtClean="0"/>
              <a:t>‹#›</a:t>
            </a:fld>
            <a:endParaRPr lang="en-US"/>
          </a:p>
        </p:txBody>
      </p:sp>
    </p:spTree>
    <p:extLst>
      <p:ext uri="{BB962C8B-B14F-4D97-AF65-F5344CB8AC3E}">
        <p14:creationId xmlns:p14="http://schemas.microsoft.com/office/powerpoint/2010/main" val="9374713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BF8051-6210-AC48-8903-2C9451448A35}" type="slidenum">
              <a:rPr lang="en-US" smtClean="0"/>
              <a:t>5</a:t>
            </a:fld>
            <a:endParaRPr lang="en-US"/>
          </a:p>
        </p:txBody>
      </p:sp>
    </p:spTree>
    <p:extLst>
      <p:ext uri="{BB962C8B-B14F-4D97-AF65-F5344CB8AC3E}">
        <p14:creationId xmlns:p14="http://schemas.microsoft.com/office/powerpoint/2010/main" val="1317385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mailto:sales@fibrecast.com" TargetMode="Externa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ext Placeholder 38">
            <a:extLst>
              <a:ext uri="{FF2B5EF4-FFF2-40B4-BE49-F238E27FC236}">
                <a16:creationId xmlns:a16="http://schemas.microsoft.com/office/drawing/2014/main" id="{FD45EADB-9A20-4DBF-9A92-D057359AAB4F}"/>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 name="Text Placeholder 38">
            <a:extLst>
              <a:ext uri="{FF2B5EF4-FFF2-40B4-BE49-F238E27FC236}">
                <a16:creationId xmlns:a16="http://schemas.microsoft.com/office/drawing/2014/main" id="{FC6E531C-DDC7-4876-9F86-96ECAE812D28}"/>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Tree>
    <p:extLst>
      <p:ext uri="{BB962C8B-B14F-4D97-AF65-F5344CB8AC3E}">
        <p14:creationId xmlns:p14="http://schemas.microsoft.com/office/powerpoint/2010/main" val="701033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5F80A-7611-3343-8190-1292E7AEECB4}"/>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F45B2C1-EC44-6E4A-8539-87F436E74870}"/>
              </a:ext>
            </a:extLst>
          </p:cNvPr>
          <p:cNvSpPr>
            <a:spLocks noGrp="1"/>
          </p:cNvSpPr>
          <p:nvPr>
            <p:ph idx="1"/>
          </p:nvPr>
        </p:nvSpPr>
        <p:spPr>
          <a:xfrm>
            <a:off x="3303588" y="1447800"/>
            <a:ext cx="3935412" cy="71485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41C959B-EAE4-934D-8E89-52D4ACB2E58E}"/>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0C5A9EE-18E5-2E41-A160-3603584F5F89}"/>
              </a:ext>
            </a:extLst>
          </p:cNvPr>
          <p:cNvSpPr>
            <a:spLocks noGrp="1"/>
          </p:cNvSpPr>
          <p:nvPr>
            <p:ph type="dt" sz="half" idx="10"/>
          </p:nvPr>
        </p:nvSpPr>
        <p:spPr/>
        <p:txBody>
          <a:bodyPr/>
          <a:lstStyle/>
          <a:p>
            <a:fld id="{24F60C15-71E4-AB43-9B52-1101055B52E4}" type="datetimeFigureOut">
              <a:rPr lang="en-US" smtClean="0"/>
              <a:t>4/5/2024</a:t>
            </a:fld>
            <a:endParaRPr lang="en-US"/>
          </a:p>
        </p:txBody>
      </p:sp>
      <p:sp>
        <p:nvSpPr>
          <p:cNvPr id="6" name="Footer Placeholder 5">
            <a:extLst>
              <a:ext uri="{FF2B5EF4-FFF2-40B4-BE49-F238E27FC236}">
                <a16:creationId xmlns:a16="http://schemas.microsoft.com/office/drawing/2014/main" id="{D37645A0-255C-BB4E-AB4D-8EE2EE37CE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C86C37-567F-C144-B6AE-3B4812A99578}"/>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1041586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BFDDD-EE3F-064D-9430-CFE70543FABB}"/>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20041CA-BC4C-1740-B36A-87B538D4909C}"/>
              </a:ext>
            </a:extLst>
          </p:cNvPr>
          <p:cNvSpPr>
            <a:spLocks noGrp="1"/>
          </p:cNvSpPr>
          <p:nvPr>
            <p:ph type="pic" idx="1"/>
          </p:nvPr>
        </p:nvSpPr>
        <p:spPr>
          <a:xfrm>
            <a:off x="3303588" y="1447800"/>
            <a:ext cx="3935412" cy="71485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9666D54-8A33-8346-B1B4-84933D4E3985}"/>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FCF251-DE99-FA46-B85A-1C32C3E60A3B}"/>
              </a:ext>
            </a:extLst>
          </p:cNvPr>
          <p:cNvSpPr>
            <a:spLocks noGrp="1"/>
          </p:cNvSpPr>
          <p:nvPr>
            <p:ph type="dt" sz="half" idx="10"/>
          </p:nvPr>
        </p:nvSpPr>
        <p:spPr/>
        <p:txBody>
          <a:bodyPr/>
          <a:lstStyle/>
          <a:p>
            <a:fld id="{24F60C15-71E4-AB43-9B52-1101055B52E4}" type="datetimeFigureOut">
              <a:rPr lang="en-US" smtClean="0"/>
              <a:t>4/5/2024</a:t>
            </a:fld>
            <a:endParaRPr lang="en-US"/>
          </a:p>
        </p:txBody>
      </p:sp>
      <p:sp>
        <p:nvSpPr>
          <p:cNvPr id="6" name="Footer Placeholder 5">
            <a:extLst>
              <a:ext uri="{FF2B5EF4-FFF2-40B4-BE49-F238E27FC236}">
                <a16:creationId xmlns:a16="http://schemas.microsoft.com/office/drawing/2014/main" id="{FA95A95B-63BD-1F45-BAF7-295C5BD9F2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541E26-FB00-8042-B6FB-8E7FF835867A}"/>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40691234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B869A-62A7-464A-8E27-4C4A78679ED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90AE26A-0023-304E-A88E-B019C6DB7ED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8EE84F-EB58-5444-81BB-12D58971B466}"/>
              </a:ext>
            </a:extLst>
          </p:cNvPr>
          <p:cNvSpPr>
            <a:spLocks noGrp="1"/>
          </p:cNvSpPr>
          <p:nvPr>
            <p:ph type="dt" sz="half" idx="10"/>
          </p:nvPr>
        </p:nvSpPr>
        <p:spPr/>
        <p:txBody>
          <a:bodyPr/>
          <a:lstStyle/>
          <a:p>
            <a:fld id="{24F60C15-71E4-AB43-9B52-1101055B52E4}" type="datetimeFigureOut">
              <a:rPr lang="en-US" smtClean="0"/>
              <a:t>4/5/2024</a:t>
            </a:fld>
            <a:endParaRPr lang="en-US"/>
          </a:p>
        </p:txBody>
      </p:sp>
      <p:sp>
        <p:nvSpPr>
          <p:cNvPr id="5" name="Footer Placeholder 4">
            <a:extLst>
              <a:ext uri="{FF2B5EF4-FFF2-40B4-BE49-F238E27FC236}">
                <a16:creationId xmlns:a16="http://schemas.microsoft.com/office/drawing/2014/main" id="{8A58F77D-23C9-0140-B312-B57270DEA5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74C193-EC6B-7D43-99EE-63D8E22CDB03}"/>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7023827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0C9E42-D2D5-624F-9A69-F7089C529DB7}"/>
              </a:ext>
            </a:extLst>
          </p:cNvPr>
          <p:cNvSpPr>
            <a:spLocks noGrp="1"/>
          </p:cNvSpPr>
          <p:nvPr>
            <p:ph type="title" orient="vert"/>
          </p:nvPr>
        </p:nvSpPr>
        <p:spPr>
          <a:xfrm>
            <a:off x="5562600" y="534988"/>
            <a:ext cx="1674813" cy="852487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6331C6D-87AC-FE42-B53F-6EB518AE3312}"/>
              </a:ext>
            </a:extLst>
          </p:cNvPr>
          <p:cNvSpPr>
            <a:spLocks noGrp="1"/>
          </p:cNvSpPr>
          <p:nvPr>
            <p:ph type="body" orient="vert" idx="1"/>
          </p:nvPr>
        </p:nvSpPr>
        <p:spPr>
          <a:xfrm>
            <a:off x="534988" y="534988"/>
            <a:ext cx="4875212" cy="8524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9AC8B7-A377-2C45-BB00-53C66FC75A32}"/>
              </a:ext>
            </a:extLst>
          </p:cNvPr>
          <p:cNvSpPr>
            <a:spLocks noGrp="1"/>
          </p:cNvSpPr>
          <p:nvPr>
            <p:ph type="dt" sz="half" idx="10"/>
          </p:nvPr>
        </p:nvSpPr>
        <p:spPr/>
        <p:txBody>
          <a:bodyPr/>
          <a:lstStyle/>
          <a:p>
            <a:fld id="{24F60C15-71E4-AB43-9B52-1101055B52E4}" type="datetimeFigureOut">
              <a:rPr lang="en-US" smtClean="0"/>
              <a:t>4/5/2024</a:t>
            </a:fld>
            <a:endParaRPr lang="en-US"/>
          </a:p>
        </p:txBody>
      </p:sp>
      <p:sp>
        <p:nvSpPr>
          <p:cNvPr id="5" name="Footer Placeholder 4">
            <a:extLst>
              <a:ext uri="{FF2B5EF4-FFF2-40B4-BE49-F238E27FC236}">
                <a16:creationId xmlns:a16="http://schemas.microsoft.com/office/drawing/2014/main" id="{EAC6BF10-3381-7B43-8BFB-98FACDA8BB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660CB8-23A0-B74E-A90F-7C958B4329AA}"/>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9906574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853D4-DD53-7943-8DBF-6055CFD4CFC5}"/>
              </a:ext>
            </a:extLst>
          </p:cNvPr>
          <p:cNvSpPr>
            <a:spLocks noGrp="1"/>
          </p:cNvSpPr>
          <p:nvPr>
            <p:ph type="ctrTitle"/>
          </p:nvPr>
        </p:nvSpPr>
        <p:spPr>
          <a:xfrm>
            <a:off x="971550" y="1646238"/>
            <a:ext cx="5829300" cy="3502025"/>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88F7242-EFA2-2447-816B-D38668A55D35}"/>
              </a:ext>
            </a:extLst>
          </p:cNvPr>
          <p:cNvSpPr>
            <a:spLocks noGrp="1"/>
          </p:cNvSpPr>
          <p:nvPr>
            <p:ph type="subTitle" idx="1"/>
          </p:nvPr>
        </p:nvSpPr>
        <p:spPr>
          <a:xfrm>
            <a:off x="971550" y="5283200"/>
            <a:ext cx="5829300" cy="242887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11E0A91-0FB8-434F-AB64-D9FF4B3F9252}"/>
              </a:ext>
            </a:extLst>
          </p:cNvPr>
          <p:cNvSpPr>
            <a:spLocks noGrp="1"/>
          </p:cNvSpPr>
          <p:nvPr>
            <p:ph type="dt" sz="half" idx="10"/>
          </p:nvPr>
        </p:nvSpPr>
        <p:spPr/>
        <p:txBody>
          <a:bodyPr/>
          <a:lstStyle/>
          <a:p>
            <a:fld id="{E3134144-F0D3-DE40-BBB3-676D890594A3}" type="datetimeFigureOut">
              <a:rPr lang="en-US" smtClean="0"/>
              <a:t>4/5/2024</a:t>
            </a:fld>
            <a:endParaRPr lang="en-US"/>
          </a:p>
        </p:txBody>
      </p:sp>
      <p:sp>
        <p:nvSpPr>
          <p:cNvPr id="5" name="Footer Placeholder 4">
            <a:extLst>
              <a:ext uri="{FF2B5EF4-FFF2-40B4-BE49-F238E27FC236}">
                <a16:creationId xmlns:a16="http://schemas.microsoft.com/office/drawing/2014/main" id="{DF688BC2-B937-6B43-8880-836D458E9E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05E38B-26F6-7044-A2D6-CAB90532D120}"/>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24993863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6A373-3E58-9A49-86DF-27DBC95296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CE469D0-D818-7C43-AE83-81CAF9500E4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F2A765-AFB7-264B-A1CA-52F2CC8D626D}"/>
              </a:ext>
            </a:extLst>
          </p:cNvPr>
          <p:cNvSpPr>
            <a:spLocks noGrp="1"/>
          </p:cNvSpPr>
          <p:nvPr>
            <p:ph type="dt" sz="half" idx="10"/>
          </p:nvPr>
        </p:nvSpPr>
        <p:spPr/>
        <p:txBody>
          <a:bodyPr/>
          <a:lstStyle/>
          <a:p>
            <a:fld id="{E3134144-F0D3-DE40-BBB3-676D890594A3}" type="datetimeFigureOut">
              <a:rPr lang="en-US" smtClean="0"/>
              <a:t>4/5/2024</a:t>
            </a:fld>
            <a:endParaRPr lang="en-US"/>
          </a:p>
        </p:txBody>
      </p:sp>
      <p:sp>
        <p:nvSpPr>
          <p:cNvPr id="5" name="Footer Placeholder 4">
            <a:extLst>
              <a:ext uri="{FF2B5EF4-FFF2-40B4-BE49-F238E27FC236}">
                <a16:creationId xmlns:a16="http://schemas.microsoft.com/office/drawing/2014/main" id="{BDF6651C-8D61-CC43-B979-00199F5C8E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584922-4340-5948-B92E-42E1FD8263C6}"/>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0109238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20AE4-CE1D-9741-BA3A-5FF63B963D01}"/>
              </a:ext>
            </a:extLst>
          </p:cNvPr>
          <p:cNvSpPr>
            <a:spLocks noGrp="1"/>
          </p:cNvSpPr>
          <p:nvPr>
            <p:ph type="title"/>
          </p:nvPr>
        </p:nvSpPr>
        <p:spPr>
          <a:xfrm>
            <a:off x="530225" y="2508250"/>
            <a:ext cx="6704013" cy="418306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00B8AF9-460F-7C43-BCF0-C714BD98983D}"/>
              </a:ext>
            </a:extLst>
          </p:cNvPr>
          <p:cNvSpPr>
            <a:spLocks noGrp="1"/>
          </p:cNvSpPr>
          <p:nvPr>
            <p:ph type="body" idx="1"/>
          </p:nvPr>
        </p:nvSpPr>
        <p:spPr>
          <a:xfrm>
            <a:off x="530225" y="6731000"/>
            <a:ext cx="6704013" cy="22002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62C067-FAC7-7641-9BA4-E8A7E7DA5742}"/>
              </a:ext>
            </a:extLst>
          </p:cNvPr>
          <p:cNvSpPr>
            <a:spLocks noGrp="1"/>
          </p:cNvSpPr>
          <p:nvPr>
            <p:ph type="dt" sz="half" idx="10"/>
          </p:nvPr>
        </p:nvSpPr>
        <p:spPr/>
        <p:txBody>
          <a:bodyPr/>
          <a:lstStyle/>
          <a:p>
            <a:fld id="{E3134144-F0D3-DE40-BBB3-676D890594A3}" type="datetimeFigureOut">
              <a:rPr lang="en-US" smtClean="0"/>
              <a:t>4/5/2024</a:t>
            </a:fld>
            <a:endParaRPr lang="en-US"/>
          </a:p>
        </p:txBody>
      </p:sp>
      <p:sp>
        <p:nvSpPr>
          <p:cNvPr id="5" name="Footer Placeholder 4">
            <a:extLst>
              <a:ext uri="{FF2B5EF4-FFF2-40B4-BE49-F238E27FC236}">
                <a16:creationId xmlns:a16="http://schemas.microsoft.com/office/drawing/2014/main" id="{DB31DB18-4D9A-5447-9D01-5279D52345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24E16C-0B6B-2D4C-9796-7ABE7226F68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751977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379DC-13A5-834B-8F05-7AEF37BE92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FEEB913-44AD-C04D-A793-0BD19661E330}"/>
              </a:ext>
            </a:extLst>
          </p:cNvPr>
          <p:cNvSpPr>
            <a:spLocks noGrp="1"/>
          </p:cNvSpPr>
          <p:nvPr>
            <p:ph sz="half" idx="1"/>
          </p:nvPr>
        </p:nvSpPr>
        <p:spPr>
          <a:xfrm>
            <a:off x="534988" y="2678113"/>
            <a:ext cx="3275012"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4A63230-52D8-D24F-A8BD-5060E110DC3F}"/>
              </a:ext>
            </a:extLst>
          </p:cNvPr>
          <p:cNvSpPr>
            <a:spLocks noGrp="1"/>
          </p:cNvSpPr>
          <p:nvPr>
            <p:ph sz="half" idx="2"/>
          </p:nvPr>
        </p:nvSpPr>
        <p:spPr>
          <a:xfrm>
            <a:off x="3962400" y="2678113"/>
            <a:ext cx="3275013"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267566C-23A6-514B-A7FB-7A72C9315FE0}"/>
              </a:ext>
            </a:extLst>
          </p:cNvPr>
          <p:cNvSpPr>
            <a:spLocks noGrp="1"/>
          </p:cNvSpPr>
          <p:nvPr>
            <p:ph type="dt" sz="half" idx="10"/>
          </p:nvPr>
        </p:nvSpPr>
        <p:spPr/>
        <p:txBody>
          <a:bodyPr/>
          <a:lstStyle/>
          <a:p>
            <a:fld id="{E3134144-F0D3-DE40-BBB3-676D890594A3}" type="datetimeFigureOut">
              <a:rPr lang="en-US" smtClean="0"/>
              <a:t>4/5/2024</a:t>
            </a:fld>
            <a:endParaRPr lang="en-US"/>
          </a:p>
        </p:txBody>
      </p:sp>
      <p:sp>
        <p:nvSpPr>
          <p:cNvPr id="6" name="Footer Placeholder 5">
            <a:extLst>
              <a:ext uri="{FF2B5EF4-FFF2-40B4-BE49-F238E27FC236}">
                <a16:creationId xmlns:a16="http://schemas.microsoft.com/office/drawing/2014/main" id="{803A9762-8C71-3349-B746-05FCCBC8ED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41F76C-1015-2B46-A087-C7CD0D7FE74F}"/>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38103800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CDDD7-5788-5243-99B9-76F112654EC3}"/>
              </a:ext>
            </a:extLst>
          </p:cNvPr>
          <p:cNvSpPr>
            <a:spLocks noGrp="1"/>
          </p:cNvSpPr>
          <p:nvPr>
            <p:ph type="title"/>
          </p:nvPr>
        </p:nvSpPr>
        <p:spPr>
          <a:xfrm>
            <a:off x="534988" y="534988"/>
            <a:ext cx="6704012" cy="1944687"/>
          </a:xfrm>
        </p:spPr>
        <p:txBody>
          <a:bodyPr/>
          <a:lstStyle/>
          <a:p>
            <a:r>
              <a:rPr lang="en-US"/>
              <a:t>Click to edit Master title style</a:t>
            </a:r>
          </a:p>
        </p:txBody>
      </p:sp>
      <p:sp>
        <p:nvSpPr>
          <p:cNvPr id="3" name="Text Placeholder 2">
            <a:extLst>
              <a:ext uri="{FF2B5EF4-FFF2-40B4-BE49-F238E27FC236}">
                <a16:creationId xmlns:a16="http://schemas.microsoft.com/office/drawing/2014/main" id="{DCA95A7C-CC8A-784A-AD28-6A9C87A6211F}"/>
              </a:ext>
            </a:extLst>
          </p:cNvPr>
          <p:cNvSpPr>
            <a:spLocks noGrp="1"/>
          </p:cNvSpPr>
          <p:nvPr>
            <p:ph type="body" idx="1"/>
          </p:nvPr>
        </p:nvSpPr>
        <p:spPr>
          <a:xfrm>
            <a:off x="534988" y="2465388"/>
            <a:ext cx="3287712"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2D4B0FF-F6A3-2546-839F-DE98817F94F6}"/>
              </a:ext>
            </a:extLst>
          </p:cNvPr>
          <p:cNvSpPr>
            <a:spLocks noGrp="1"/>
          </p:cNvSpPr>
          <p:nvPr>
            <p:ph sz="half" idx="2"/>
          </p:nvPr>
        </p:nvSpPr>
        <p:spPr>
          <a:xfrm>
            <a:off x="534988" y="3673475"/>
            <a:ext cx="3287712"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64AF80B-0B12-DC47-B95E-B925E5752BF5}"/>
              </a:ext>
            </a:extLst>
          </p:cNvPr>
          <p:cNvSpPr>
            <a:spLocks noGrp="1"/>
          </p:cNvSpPr>
          <p:nvPr>
            <p:ph type="body" sz="quarter" idx="3"/>
          </p:nvPr>
        </p:nvSpPr>
        <p:spPr>
          <a:xfrm>
            <a:off x="3935413" y="2465388"/>
            <a:ext cx="3303587"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FD08319-C7B6-7041-92DB-57E9FFAF3004}"/>
              </a:ext>
            </a:extLst>
          </p:cNvPr>
          <p:cNvSpPr>
            <a:spLocks noGrp="1"/>
          </p:cNvSpPr>
          <p:nvPr>
            <p:ph sz="quarter" idx="4"/>
          </p:nvPr>
        </p:nvSpPr>
        <p:spPr>
          <a:xfrm>
            <a:off x="3935413" y="3673475"/>
            <a:ext cx="3303587"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737B2AB-D4A9-1E4F-8596-C25AEEE129D7}"/>
              </a:ext>
            </a:extLst>
          </p:cNvPr>
          <p:cNvSpPr>
            <a:spLocks noGrp="1"/>
          </p:cNvSpPr>
          <p:nvPr>
            <p:ph type="dt" sz="half" idx="10"/>
          </p:nvPr>
        </p:nvSpPr>
        <p:spPr/>
        <p:txBody>
          <a:bodyPr/>
          <a:lstStyle/>
          <a:p>
            <a:fld id="{E3134144-F0D3-DE40-BBB3-676D890594A3}" type="datetimeFigureOut">
              <a:rPr lang="en-US" smtClean="0"/>
              <a:t>4/5/2024</a:t>
            </a:fld>
            <a:endParaRPr lang="en-US"/>
          </a:p>
        </p:txBody>
      </p:sp>
      <p:sp>
        <p:nvSpPr>
          <p:cNvPr id="8" name="Footer Placeholder 7">
            <a:extLst>
              <a:ext uri="{FF2B5EF4-FFF2-40B4-BE49-F238E27FC236}">
                <a16:creationId xmlns:a16="http://schemas.microsoft.com/office/drawing/2014/main" id="{24DF08FE-3998-8F40-8A90-EBD96ED4FC2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AAB34FF-05FC-F342-983A-04F721894F5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8130686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FAB75-F3CD-DD4B-89D7-4F22ABCE2D2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81A7FE3-A52B-244D-886A-8D43A7611896}"/>
              </a:ext>
            </a:extLst>
          </p:cNvPr>
          <p:cNvSpPr>
            <a:spLocks noGrp="1"/>
          </p:cNvSpPr>
          <p:nvPr>
            <p:ph type="dt" sz="half" idx="10"/>
          </p:nvPr>
        </p:nvSpPr>
        <p:spPr/>
        <p:txBody>
          <a:bodyPr/>
          <a:lstStyle/>
          <a:p>
            <a:fld id="{E3134144-F0D3-DE40-BBB3-676D890594A3}" type="datetimeFigureOut">
              <a:rPr lang="en-US" smtClean="0"/>
              <a:t>4/5/2024</a:t>
            </a:fld>
            <a:endParaRPr lang="en-US"/>
          </a:p>
        </p:txBody>
      </p:sp>
      <p:sp>
        <p:nvSpPr>
          <p:cNvPr id="4" name="Footer Placeholder 3">
            <a:extLst>
              <a:ext uri="{FF2B5EF4-FFF2-40B4-BE49-F238E27FC236}">
                <a16:creationId xmlns:a16="http://schemas.microsoft.com/office/drawing/2014/main" id="{D85B5551-4F66-8141-B7C1-A051B8F0340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7D71CA-7440-804B-B52C-B6AF59BC74A8}"/>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3957997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Text Placeholder 38">
            <a:extLst>
              <a:ext uri="{FF2B5EF4-FFF2-40B4-BE49-F238E27FC236}">
                <a16:creationId xmlns:a16="http://schemas.microsoft.com/office/drawing/2014/main" id="{FD45EADB-9A20-4DBF-9A92-D057359AAB4F}"/>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 name="Text Placeholder 38">
            <a:extLst>
              <a:ext uri="{FF2B5EF4-FFF2-40B4-BE49-F238E27FC236}">
                <a16:creationId xmlns:a16="http://schemas.microsoft.com/office/drawing/2014/main" id="{FC6E531C-DDC7-4876-9F86-96ECAE812D28}"/>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5" name="Subtitle 2">
            <a:extLst>
              <a:ext uri="{FF2B5EF4-FFF2-40B4-BE49-F238E27FC236}">
                <a16:creationId xmlns:a16="http://schemas.microsoft.com/office/drawing/2014/main" id="{24A74F89-9079-8B4E-BC28-1437089EDE89}"/>
              </a:ext>
            </a:extLst>
          </p:cNvPr>
          <p:cNvSpPr txBox="1">
            <a:spLocks/>
          </p:cNvSpPr>
          <p:nvPr userDrawn="1"/>
        </p:nvSpPr>
        <p:spPr>
          <a:xfrm>
            <a:off x="82514" y="8972415"/>
            <a:ext cx="7607371" cy="519531"/>
          </a:xfrm>
          <a:prstGeom prst="rect">
            <a:avLst/>
          </a:prstGeom>
        </p:spPr>
        <p:txBody>
          <a:bodyPr anchor="b">
            <a:normAutofit/>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indent="0" algn="ctr">
              <a:buNone/>
            </a:pPr>
            <a:r>
              <a:rPr lang="en-US" sz="1050" dirty="0"/>
              <a:t>Refractories • Vacuum-Forming • Engineering • </a:t>
            </a:r>
            <a:r>
              <a:rPr lang="en-US" sz="1050" dirty="0">
                <a:latin typeface="Franklin Gothic Medium" panose="020B0603020102020204" pitchFamily="34" charset="0"/>
              </a:rPr>
              <a:t>fibrecast.com</a:t>
            </a:r>
          </a:p>
        </p:txBody>
      </p:sp>
      <p:grpSp>
        <p:nvGrpSpPr>
          <p:cNvPr id="6" name="Group 5">
            <a:extLst>
              <a:ext uri="{FF2B5EF4-FFF2-40B4-BE49-F238E27FC236}">
                <a16:creationId xmlns:a16="http://schemas.microsoft.com/office/drawing/2014/main" id="{33C38E0A-E4D2-C043-9A7F-A82993168BBC}"/>
              </a:ext>
            </a:extLst>
          </p:cNvPr>
          <p:cNvGrpSpPr/>
          <p:nvPr userDrawn="1"/>
        </p:nvGrpSpPr>
        <p:grpSpPr>
          <a:xfrm>
            <a:off x="1202076" y="9540394"/>
            <a:ext cx="5208119" cy="45719"/>
            <a:chOff x="8458200" y="10414000"/>
            <a:chExt cx="12286556" cy="177800"/>
          </a:xfrm>
          <a:solidFill>
            <a:srgbClr val="1FB18A"/>
          </a:solidFill>
        </p:grpSpPr>
        <p:sp>
          <p:nvSpPr>
            <p:cNvPr id="7" name="Rectangle 6">
              <a:extLst>
                <a:ext uri="{FF2B5EF4-FFF2-40B4-BE49-F238E27FC236}">
                  <a16:creationId xmlns:a16="http://schemas.microsoft.com/office/drawing/2014/main" id="{A164FC49-E72D-AD40-877F-897B28FDCB10}"/>
                </a:ext>
              </a:extLst>
            </p:cNvPr>
            <p:cNvSpPr/>
            <p:nvPr/>
          </p:nvSpPr>
          <p:spPr>
            <a:xfrm>
              <a:off x="8458200" y="10414000"/>
              <a:ext cx="3073400" cy="177800"/>
            </a:xfrm>
            <a:prstGeom prst="rect">
              <a:avLst/>
            </a:prstGeom>
            <a:solidFill>
              <a:srgbClr val="71BF44"/>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8" name="Rectangle 7">
              <a:extLst>
                <a:ext uri="{FF2B5EF4-FFF2-40B4-BE49-F238E27FC236}">
                  <a16:creationId xmlns:a16="http://schemas.microsoft.com/office/drawing/2014/main" id="{0327F2D5-3907-8A4A-9D2D-6FEB89F664F9}"/>
                </a:ext>
              </a:extLst>
            </p:cNvPr>
            <p:cNvSpPr/>
            <p:nvPr/>
          </p:nvSpPr>
          <p:spPr>
            <a:xfrm>
              <a:off x="11531600" y="10414000"/>
              <a:ext cx="3073400" cy="177800"/>
            </a:xfrm>
            <a:prstGeom prst="rect">
              <a:avLst/>
            </a:prstGeom>
            <a:solidFill>
              <a:srgbClr val="FFB81D"/>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9" name="Rectangle 8">
              <a:extLst>
                <a:ext uri="{FF2B5EF4-FFF2-40B4-BE49-F238E27FC236}">
                  <a16:creationId xmlns:a16="http://schemas.microsoft.com/office/drawing/2014/main" id="{9862936C-E43F-9147-994B-B9E0B7D39950}"/>
                </a:ext>
              </a:extLst>
            </p:cNvPr>
            <p:cNvSpPr/>
            <p:nvPr/>
          </p:nvSpPr>
          <p:spPr>
            <a:xfrm>
              <a:off x="14605000" y="10414000"/>
              <a:ext cx="3073400" cy="177800"/>
            </a:xfrm>
            <a:prstGeom prst="rect">
              <a:avLst/>
            </a:prstGeom>
            <a:solidFill>
              <a:srgbClr val="009BD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10" name="Rectangle 9">
              <a:extLst>
                <a:ext uri="{FF2B5EF4-FFF2-40B4-BE49-F238E27FC236}">
                  <a16:creationId xmlns:a16="http://schemas.microsoft.com/office/drawing/2014/main" id="{6AF6A63C-7807-C444-B06B-3C29EAF0EF4E}"/>
                </a:ext>
              </a:extLst>
            </p:cNvPr>
            <p:cNvSpPr/>
            <p:nvPr/>
          </p:nvSpPr>
          <p:spPr>
            <a:xfrm>
              <a:off x="17671355" y="10414000"/>
              <a:ext cx="3073401" cy="177800"/>
            </a:xfrm>
            <a:prstGeom prst="rect">
              <a:avLst/>
            </a:prstGeom>
            <a:solidFill>
              <a:srgbClr val="D70B8C"/>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grpSp>
      <p:sp>
        <p:nvSpPr>
          <p:cNvPr id="11" name="Subtitle 2">
            <a:extLst>
              <a:ext uri="{FF2B5EF4-FFF2-40B4-BE49-F238E27FC236}">
                <a16:creationId xmlns:a16="http://schemas.microsoft.com/office/drawing/2014/main" id="{D7EB7259-F35A-9A41-A018-90E7E2CFEDD8}"/>
              </a:ext>
            </a:extLst>
          </p:cNvPr>
          <p:cNvSpPr txBox="1">
            <a:spLocks/>
          </p:cNvSpPr>
          <p:nvPr userDrawn="1"/>
        </p:nvSpPr>
        <p:spPr>
          <a:xfrm>
            <a:off x="82514" y="9595010"/>
            <a:ext cx="7607371" cy="268287"/>
          </a:xfrm>
          <a:prstGeom prst="rect">
            <a:avLst/>
          </a:prstGeom>
        </p:spPr>
        <p:txBody>
          <a:bodyPr vert="horz" lIns="91440" tIns="45720" rIns="91440" bIns="45720" rtlCol="0" anchor="b">
            <a:normAutofit/>
          </a:bodyPr>
          <a:lstStyle>
            <a:lvl1pPr marL="0" indent="0" algn="ctr" defTabSz="777240" rtl="0" eaLnBrk="1" latinLnBrk="0" hangingPunct="1">
              <a:lnSpc>
                <a:spcPct val="90000"/>
              </a:lnSpc>
              <a:spcBef>
                <a:spcPts val="850"/>
              </a:spcBef>
              <a:buFont typeface="Arial" panose="020B0604020202020204" pitchFamily="34" charset="0"/>
              <a:buNone/>
              <a:defRPr sz="2040" kern="1200" baseline="0">
                <a:solidFill>
                  <a:schemeClr val="tx1"/>
                </a:solidFill>
                <a:latin typeface="Franklin Gothic Book" panose="020B0503020102020204" pitchFamily="34" charset="0"/>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Franklin Gothic Book" panose="020B0503020102020204" pitchFamily="34" charset="0"/>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Franklin Gothic Book" panose="020B0503020102020204" pitchFamily="34" charset="0"/>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r>
              <a:rPr lang="en-US" sz="1050" dirty="0"/>
              <a:t>Contact Us </a:t>
            </a:r>
            <a:r>
              <a:rPr lang="en-US" sz="1050" dirty="0">
                <a:hlinkClick r:id="rId2"/>
              </a:rPr>
              <a:t>sales@fibrecast.com</a:t>
            </a:r>
            <a:r>
              <a:rPr lang="en-US" sz="1050" dirty="0"/>
              <a:t> • +1 (905) 319-1080 • 3264 Mainway, Burlington, Ontario Canada L7M 1A7</a:t>
            </a:r>
            <a:endParaRPr lang="en-US" sz="1050" dirty="0">
              <a:latin typeface="Franklin Gothic Medium" panose="020B0603020102020204" pitchFamily="34" charset="0"/>
            </a:endParaRPr>
          </a:p>
        </p:txBody>
      </p:sp>
    </p:spTree>
    <p:extLst>
      <p:ext uri="{BB962C8B-B14F-4D97-AF65-F5344CB8AC3E}">
        <p14:creationId xmlns:p14="http://schemas.microsoft.com/office/powerpoint/2010/main" val="23975679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2C5F8CC-F8F6-414A-B4AB-9B49AD84EFE7}"/>
              </a:ext>
            </a:extLst>
          </p:cNvPr>
          <p:cNvSpPr>
            <a:spLocks noGrp="1"/>
          </p:cNvSpPr>
          <p:nvPr>
            <p:ph type="dt" sz="half" idx="10"/>
          </p:nvPr>
        </p:nvSpPr>
        <p:spPr/>
        <p:txBody>
          <a:bodyPr/>
          <a:lstStyle/>
          <a:p>
            <a:fld id="{E3134144-F0D3-DE40-BBB3-676D890594A3}" type="datetimeFigureOut">
              <a:rPr lang="en-US" smtClean="0"/>
              <a:t>4/5/2024</a:t>
            </a:fld>
            <a:endParaRPr lang="en-US"/>
          </a:p>
        </p:txBody>
      </p:sp>
      <p:sp>
        <p:nvSpPr>
          <p:cNvPr id="3" name="Footer Placeholder 2">
            <a:extLst>
              <a:ext uri="{FF2B5EF4-FFF2-40B4-BE49-F238E27FC236}">
                <a16:creationId xmlns:a16="http://schemas.microsoft.com/office/drawing/2014/main" id="{7F5A8C5D-10E8-BA44-B1E7-FD58A587A72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3544A6B-B4A3-E348-B134-9989628E0D3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2943464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44B92-C9A1-484C-9288-2ABDF56EE9CF}"/>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D4EAD9A-5301-804F-BCBC-A59231AADBD9}"/>
              </a:ext>
            </a:extLst>
          </p:cNvPr>
          <p:cNvSpPr>
            <a:spLocks noGrp="1"/>
          </p:cNvSpPr>
          <p:nvPr>
            <p:ph idx="1"/>
          </p:nvPr>
        </p:nvSpPr>
        <p:spPr>
          <a:xfrm>
            <a:off x="3303588" y="1447800"/>
            <a:ext cx="3935412" cy="71485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B59F7D0-54EB-C547-A952-C85A5A82ACA1}"/>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94C6AB-202F-E547-9DCF-A4C7FD0E5573}"/>
              </a:ext>
            </a:extLst>
          </p:cNvPr>
          <p:cNvSpPr>
            <a:spLocks noGrp="1"/>
          </p:cNvSpPr>
          <p:nvPr>
            <p:ph type="dt" sz="half" idx="10"/>
          </p:nvPr>
        </p:nvSpPr>
        <p:spPr/>
        <p:txBody>
          <a:bodyPr/>
          <a:lstStyle/>
          <a:p>
            <a:fld id="{E3134144-F0D3-DE40-BBB3-676D890594A3}" type="datetimeFigureOut">
              <a:rPr lang="en-US" smtClean="0"/>
              <a:t>4/5/2024</a:t>
            </a:fld>
            <a:endParaRPr lang="en-US"/>
          </a:p>
        </p:txBody>
      </p:sp>
      <p:sp>
        <p:nvSpPr>
          <p:cNvPr id="6" name="Footer Placeholder 5">
            <a:extLst>
              <a:ext uri="{FF2B5EF4-FFF2-40B4-BE49-F238E27FC236}">
                <a16:creationId xmlns:a16="http://schemas.microsoft.com/office/drawing/2014/main" id="{08ABABDB-E69A-D044-9F9B-2CDE1E6907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55902B-5ACA-9747-8D8D-9C07E3548C99}"/>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9101462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6CFEF-AF32-444D-A889-38B0A505D51D}"/>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AC8A348-71F4-5C40-BC11-F7F316A6DD30}"/>
              </a:ext>
            </a:extLst>
          </p:cNvPr>
          <p:cNvSpPr>
            <a:spLocks noGrp="1"/>
          </p:cNvSpPr>
          <p:nvPr>
            <p:ph type="pic" idx="1"/>
          </p:nvPr>
        </p:nvSpPr>
        <p:spPr>
          <a:xfrm>
            <a:off x="3303588" y="1447800"/>
            <a:ext cx="3935412" cy="71485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917F6E8-2809-B344-A902-812D5ED6297E}"/>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867C83-B8A3-2449-B70F-8F1942602903}"/>
              </a:ext>
            </a:extLst>
          </p:cNvPr>
          <p:cNvSpPr>
            <a:spLocks noGrp="1"/>
          </p:cNvSpPr>
          <p:nvPr>
            <p:ph type="dt" sz="half" idx="10"/>
          </p:nvPr>
        </p:nvSpPr>
        <p:spPr/>
        <p:txBody>
          <a:bodyPr/>
          <a:lstStyle/>
          <a:p>
            <a:fld id="{E3134144-F0D3-DE40-BBB3-676D890594A3}" type="datetimeFigureOut">
              <a:rPr lang="en-US" smtClean="0"/>
              <a:t>4/5/2024</a:t>
            </a:fld>
            <a:endParaRPr lang="en-US"/>
          </a:p>
        </p:txBody>
      </p:sp>
      <p:sp>
        <p:nvSpPr>
          <p:cNvPr id="6" name="Footer Placeholder 5">
            <a:extLst>
              <a:ext uri="{FF2B5EF4-FFF2-40B4-BE49-F238E27FC236}">
                <a16:creationId xmlns:a16="http://schemas.microsoft.com/office/drawing/2014/main" id="{70CD6B8B-4E47-444F-BEAC-B52F245A29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D43382-A653-7E4A-8B5D-106A39BE2ABC}"/>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594874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D09DE-49E4-A04C-A867-15BC04610D2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31505C0-C34B-E140-AC3B-31216F40DED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DF7853-F19A-5F46-B92A-A61E2C45F7DD}"/>
              </a:ext>
            </a:extLst>
          </p:cNvPr>
          <p:cNvSpPr>
            <a:spLocks noGrp="1"/>
          </p:cNvSpPr>
          <p:nvPr>
            <p:ph type="dt" sz="half" idx="10"/>
          </p:nvPr>
        </p:nvSpPr>
        <p:spPr/>
        <p:txBody>
          <a:bodyPr/>
          <a:lstStyle/>
          <a:p>
            <a:fld id="{E3134144-F0D3-DE40-BBB3-676D890594A3}" type="datetimeFigureOut">
              <a:rPr lang="en-US" smtClean="0"/>
              <a:t>4/5/2024</a:t>
            </a:fld>
            <a:endParaRPr lang="en-US"/>
          </a:p>
        </p:txBody>
      </p:sp>
      <p:sp>
        <p:nvSpPr>
          <p:cNvPr id="5" name="Footer Placeholder 4">
            <a:extLst>
              <a:ext uri="{FF2B5EF4-FFF2-40B4-BE49-F238E27FC236}">
                <a16:creationId xmlns:a16="http://schemas.microsoft.com/office/drawing/2014/main" id="{6E122ED8-CDDE-5345-989F-AE1CE296F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DA3FC5-6763-2F43-9FEC-D9417A1A4043}"/>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0833125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93D9F2-9FAF-E249-8627-E8FA10A41271}"/>
              </a:ext>
            </a:extLst>
          </p:cNvPr>
          <p:cNvSpPr>
            <a:spLocks noGrp="1"/>
          </p:cNvSpPr>
          <p:nvPr>
            <p:ph type="title" orient="vert"/>
          </p:nvPr>
        </p:nvSpPr>
        <p:spPr>
          <a:xfrm>
            <a:off x="5562600" y="534988"/>
            <a:ext cx="1674813" cy="852487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2A5C1A-7113-8A4C-808D-ACE7F93B7508}"/>
              </a:ext>
            </a:extLst>
          </p:cNvPr>
          <p:cNvSpPr>
            <a:spLocks noGrp="1"/>
          </p:cNvSpPr>
          <p:nvPr>
            <p:ph type="body" orient="vert" idx="1"/>
          </p:nvPr>
        </p:nvSpPr>
        <p:spPr>
          <a:xfrm>
            <a:off x="534988" y="534988"/>
            <a:ext cx="4875212" cy="8524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CFED08-7837-664C-A8B8-750D634C3961}"/>
              </a:ext>
            </a:extLst>
          </p:cNvPr>
          <p:cNvSpPr>
            <a:spLocks noGrp="1"/>
          </p:cNvSpPr>
          <p:nvPr>
            <p:ph type="dt" sz="half" idx="10"/>
          </p:nvPr>
        </p:nvSpPr>
        <p:spPr/>
        <p:txBody>
          <a:bodyPr/>
          <a:lstStyle/>
          <a:p>
            <a:fld id="{E3134144-F0D3-DE40-BBB3-676D890594A3}" type="datetimeFigureOut">
              <a:rPr lang="en-US" smtClean="0"/>
              <a:t>4/5/2024</a:t>
            </a:fld>
            <a:endParaRPr lang="en-US"/>
          </a:p>
        </p:txBody>
      </p:sp>
      <p:sp>
        <p:nvSpPr>
          <p:cNvPr id="5" name="Footer Placeholder 4">
            <a:extLst>
              <a:ext uri="{FF2B5EF4-FFF2-40B4-BE49-F238E27FC236}">
                <a16:creationId xmlns:a16="http://schemas.microsoft.com/office/drawing/2014/main" id="{A585F6B1-7D72-F54A-AA7E-374DB3784B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E927E0-9B21-6141-B2AD-B158D7F65524}"/>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389721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EFD27-E89A-4A4B-86AA-346D02F50597}"/>
              </a:ext>
            </a:extLst>
          </p:cNvPr>
          <p:cNvSpPr>
            <a:spLocks noGrp="1"/>
          </p:cNvSpPr>
          <p:nvPr>
            <p:ph type="ctrTitle"/>
          </p:nvPr>
        </p:nvSpPr>
        <p:spPr>
          <a:xfrm>
            <a:off x="971550" y="1646238"/>
            <a:ext cx="5829300" cy="3502025"/>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F3345DD-A5C6-EC47-B028-C6FD9497E7AC}"/>
              </a:ext>
            </a:extLst>
          </p:cNvPr>
          <p:cNvSpPr>
            <a:spLocks noGrp="1"/>
          </p:cNvSpPr>
          <p:nvPr>
            <p:ph type="subTitle" idx="1"/>
          </p:nvPr>
        </p:nvSpPr>
        <p:spPr>
          <a:xfrm>
            <a:off x="971550" y="5283200"/>
            <a:ext cx="5829300" cy="242887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7AA9272-F6C3-5247-82D7-ADE7FAEF58A2}"/>
              </a:ext>
            </a:extLst>
          </p:cNvPr>
          <p:cNvSpPr>
            <a:spLocks noGrp="1"/>
          </p:cNvSpPr>
          <p:nvPr>
            <p:ph type="dt" sz="half" idx="10"/>
          </p:nvPr>
        </p:nvSpPr>
        <p:spPr/>
        <p:txBody>
          <a:bodyPr/>
          <a:lstStyle/>
          <a:p>
            <a:fld id="{24F60C15-71E4-AB43-9B52-1101055B52E4}" type="datetimeFigureOut">
              <a:rPr lang="en-US" smtClean="0"/>
              <a:t>4/5/2024</a:t>
            </a:fld>
            <a:endParaRPr lang="en-US"/>
          </a:p>
        </p:txBody>
      </p:sp>
      <p:sp>
        <p:nvSpPr>
          <p:cNvPr id="5" name="Footer Placeholder 4">
            <a:extLst>
              <a:ext uri="{FF2B5EF4-FFF2-40B4-BE49-F238E27FC236}">
                <a16:creationId xmlns:a16="http://schemas.microsoft.com/office/drawing/2014/main" id="{C70CDB09-1FF3-C041-8664-EB758A048D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810AC5-A487-AD40-A7CC-64FD59D20EEF}"/>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57614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07236-A878-7A40-A3C1-26043A0B87A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5ACF30-B08B-EF4E-9D56-473A8168554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3B5A35-40AD-E145-85A6-4562118F3984}"/>
              </a:ext>
            </a:extLst>
          </p:cNvPr>
          <p:cNvSpPr>
            <a:spLocks noGrp="1"/>
          </p:cNvSpPr>
          <p:nvPr>
            <p:ph type="dt" sz="half" idx="10"/>
          </p:nvPr>
        </p:nvSpPr>
        <p:spPr/>
        <p:txBody>
          <a:bodyPr/>
          <a:lstStyle/>
          <a:p>
            <a:fld id="{24F60C15-71E4-AB43-9B52-1101055B52E4}" type="datetimeFigureOut">
              <a:rPr lang="en-US" smtClean="0"/>
              <a:t>4/5/2024</a:t>
            </a:fld>
            <a:endParaRPr lang="en-US"/>
          </a:p>
        </p:txBody>
      </p:sp>
      <p:sp>
        <p:nvSpPr>
          <p:cNvPr id="5" name="Footer Placeholder 4">
            <a:extLst>
              <a:ext uri="{FF2B5EF4-FFF2-40B4-BE49-F238E27FC236}">
                <a16:creationId xmlns:a16="http://schemas.microsoft.com/office/drawing/2014/main" id="{A6E6175D-EF86-2941-91E9-A61CE956E4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6E331D-0F74-C943-8273-7EFD748ECFCD}"/>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4118434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7F343-7A7C-5D4A-8395-EF13F4DDF4A0}"/>
              </a:ext>
            </a:extLst>
          </p:cNvPr>
          <p:cNvSpPr>
            <a:spLocks noGrp="1"/>
          </p:cNvSpPr>
          <p:nvPr>
            <p:ph type="title"/>
          </p:nvPr>
        </p:nvSpPr>
        <p:spPr>
          <a:xfrm>
            <a:off x="530225" y="2508250"/>
            <a:ext cx="6704013" cy="418306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78F0FA0-3D75-BC41-BF6E-129BF0572FA4}"/>
              </a:ext>
            </a:extLst>
          </p:cNvPr>
          <p:cNvSpPr>
            <a:spLocks noGrp="1"/>
          </p:cNvSpPr>
          <p:nvPr>
            <p:ph type="body" idx="1"/>
          </p:nvPr>
        </p:nvSpPr>
        <p:spPr>
          <a:xfrm>
            <a:off x="530225" y="6731000"/>
            <a:ext cx="6704013" cy="22002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6D7416F-7E00-4A42-8DEB-0883CE857626}"/>
              </a:ext>
            </a:extLst>
          </p:cNvPr>
          <p:cNvSpPr>
            <a:spLocks noGrp="1"/>
          </p:cNvSpPr>
          <p:nvPr>
            <p:ph type="dt" sz="half" idx="10"/>
          </p:nvPr>
        </p:nvSpPr>
        <p:spPr/>
        <p:txBody>
          <a:bodyPr/>
          <a:lstStyle/>
          <a:p>
            <a:fld id="{24F60C15-71E4-AB43-9B52-1101055B52E4}" type="datetimeFigureOut">
              <a:rPr lang="en-US" smtClean="0"/>
              <a:t>4/5/2024</a:t>
            </a:fld>
            <a:endParaRPr lang="en-US"/>
          </a:p>
        </p:txBody>
      </p:sp>
      <p:sp>
        <p:nvSpPr>
          <p:cNvPr id="5" name="Footer Placeholder 4">
            <a:extLst>
              <a:ext uri="{FF2B5EF4-FFF2-40B4-BE49-F238E27FC236}">
                <a16:creationId xmlns:a16="http://schemas.microsoft.com/office/drawing/2014/main" id="{D041A875-F1F2-CC44-A815-CA88D2B33A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1420ED-3971-2A49-AE58-72B4974E4038}"/>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286417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3584E-1534-D244-AAAC-F8B7E2FC48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6616FC-0488-7F41-BFB7-472AB4E409CD}"/>
              </a:ext>
            </a:extLst>
          </p:cNvPr>
          <p:cNvSpPr>
            <a:spLocks noGrp="1"/>
          </p:cNvSpPr>
          <p:nvPr>
            <p:ph sz="half" idx="1"/>
          </p:nvPr>
        </p:nvSpPr>
        <p:spPr>
          <a:xfrm>
            <a:off x="534988" y="2678113"/>
            <a:ext cx="3275012"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79EE7CB-9D08-BC45-9DF3-88E22F20EDCB}"/>
              </a:ext>
            </a:extLst>
          </p:cNvPr>
          <p:cNvSpPr>
            <a:spLocks noGrp="1"/>
          </p:cNvSpPr>
          <p:nvPr>
            <p:ph sz="half" idx="2"/>
          </p:nvPr>
        </p:nvSpPr>
        <p:spPr>
          <a:xfrm>
            <a:off x="3962400" y="2678113"/>
            <a:ext cx="3275013"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1BA702F-B7F5-A649-8415-ABFD27C1FAFE}"/>
              </a:ext>
            </a:extLst>
          </p:cNvPr>
          <p:cNvSpPr>
            <a:spLocks noGrp="1"/>
          </p:cNvSpPr>
          <p:nvPr>
            <p:ph type="dt" sz="half" idx="10"/>
          </p:nvPr>
        </p:nvSpPr>
        <p:spPr/>
        <p:txBody>
          <a:bodyPr/>
          <a:lstStyle/>
          <a:p>
            <a:fld id="{24F60C15-71E4-AB43-9B52-1101055B52E4}" type="datetimeFigureOut">
              <a:rPr lang="en-US" smtClean="0"/>
              <a:t>4/5/2024</a:t>
            </a:fld>
            <a:endParaRPr lang="en-US"/>
          </a:p>
        </p:txBody>
      </p:sp>
      <p:sp>
        <p:nvSpPr>
          <p:cNvPr id="6" name="Footer Placeholder 5">
            <a:extLst>
              <a:ext uri="{FF2B5EF4-FFF2-40B4-BE49-F238E27FC236}">
                <a16:creationId xmlns:a16="http://schemas.microsoft.com/office/drawing/2014/main" id="{B2B2173A-00EF-7347-BA3F-53ECDD5ED5E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88583E-2B4E-934E-9494-7387162F1FF7}"/>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1541854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D4261-8D76-2E4A-AD9A-A212F0E02A98}"/>
              </a:ext>
            </a:extLst>
          </p:cNvPr>
          <p:cNvSpPr>
            <a:spLocks noGrp="1"/>
          </p:cNvSpPr>
          <p:nvPr>
            <p:ph type="title"/>
          </p:nvPr>
        </p:nvSpPr>
        <p:spPr>
          <a:xfrm>
            <a:off x="534988" y="534988"/>
            <a:ext cx="6704012" cy="1944687"/>
          </a:xfrm>
        </p:spPr>
        <p:txBody>
          <a:bodyPr/>
          <a:lstStyle/>
          <a:p>
            <a:r>
              <a:rPr lang="en-US"/>
              <a:t>Click to edit Master title style</a:t>
            </a:r>
          </a:p>
        </p:txBody>
      </p:sp>
      <p:sp>
        <p:nvSpPr>
          <p:cNvPr id="3" name="Text Placeholder 2">
            <a:extLst>
              <a:ext uri="{FF2B5EF4-FFF2-40B4-BE49-F238E27FC236}">
                <a16:creationId xmlns:a16="http://schemas.microsoft.com/office/drawing/2014/main" id="{BC209505-1AD5-A241-950F-3AD878B3F9E3}"/>
              </a:ext>
            </a:extLst>
          </p:cNvPr>
          <p:cNvSpPr>
            <a:spLocks noGrp="1"/>
          </p:cNvSpPr>
          <p:nvPr>
            <p:ph type="body" idx="1"/>
          </p:nvPr>
        </p:nvSpPr>
        <p:spPr>
          <a:xfrm>
            <a:off x="534988" y="2465388"/>
            <a:ext cx="3287712"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C6AB45-4F9E-904A-AA0C-A63656E3E691}"/>
              </a:ext>
            </a:extLst>
          </p:cNvPr>
          <p:cNvSpPr>
            <a:spLocks noGrp="1"/>
          </p:cNvSpPr>
          <p:nvPr>
            <p:ph sz="half" idx="2"/>
          </p:nvPr>
        </p:nvSpPr>
        <p:spPr>
          <a:xfrm>
            <a:off x="534988" y="3673475"/>
            <a:ext cx="3287712"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F21C1A-3760-7F48-A18F-2BFADD4857BB}"/>
              </a:ext>
            </a:extLst>
          </p:cNvPr>
          <p:cNvSpPr>
            <a:spLocks noGrp="1"/>
          </p:cNvSpPr>
          <p:nvPr>
            <p:ph type="body" sz="quarter" idx="3"/>
          </p:nvPr>
        </p:nvSpPr>
        <p:spPr>
          <a:xfrm>
            <a:off x="3935413" y="2465388"/>
            <a:ext cx="3303587"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E05391B-6E80-8C4B-B4EA-1AEE54B221BF}"/>
              </a:ext>
            </a:extLst>
          </p:cNvPr>
          <p:cNvSpPr>
            <a:spLocks noGrp="1"/>
          </p:cNvSpPr>
          <p:nvPr>
            <p:ph sz="quarter" idx="4"/>
          </p:nvPr>
        </p:nvSpPr>
        <p:spPr>
          <a:xfrm>
            <a:off x="3935413" y="3673475"/>
            <a:ext cx="3303587"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9EF033E-FC3E-AD4A-AB9E-4D70BAFD8699}"/>
              </a:ext>
            </a:extLst>
          </p:cNvPr>
          <p:cNvSpPr>
            <a:spLocks noGrp="1"/>
          </p:cNvSpPr>
          <p:nvPr>
            <p:ph type="dt" sz="half" idx="10"/>
          </p:nvPr>
        </p:nvSpPr>
        <p:spPr/>
        <p:txBody>
          <a:bodyPr/>
          <a:lstStyle/>
          <a:p>
            <a:fld id="{24F60C15-71E4-AB43-9B52-1101055B52E4}" type="datetimeFigureOut">
              <a:rPr lang="en-US" smtClean="0"/>
              <a:t>4/5/2024</a:t>
            </a:fld>
            <a:endParaRPr lang="en-US"/>
          </a:p>
        </p:txBody>
      </p:sp>
      <p:sp>
        <p:nvSpPr>
          <p:cNvPr id="8" name="Footer Placeholder 7">
            <a:extLst>
              <a:ext uri="{FF2B5EF4-FFF2-40B4-BE49-F238E27FC236}">
                <a16:creationId xmlns:a16="http://schemas.microsoft.com/office/drawing/2014/main" id="{ED4126BC-43DE-3841-8DBE-14C6A94E18A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88F66A7-5F5D-5646-9DEA-59C541ADA45F}"/>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48710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F45F3-DB41-C84A-A0EF-6C3D1037AE1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42D9201-220C-2F48-AFD3-D9F29A8F4CAF}"/>
              </a:ext>
            </a:extLst>
          </p:cNvPr>
          <p:cNvSpPr>
            <a:spLocks noGrp="1"/>
          </p:cNvSpPr>
          <p:nvPr>
            <p:ph type="dt" sz="half" idx="10"/>
          </p:nvPr>
        </p:nvSpPr>
        <p:spPr/>
        <p:txBody>
          <a:bodyPr/>
          <a:lstStyle/>
          <a:p>
            <a:fld id="{24F60C15-71E4-AB43-9B52-1101055B52E4}" type="datetimeFigureOut">
              <a:rPr lang="en-US" smtClean="0"/>
              <a:t>4/5/2024</a:t>
            </a:fld>
            <a:endParaRPr lang="en-US"/>
          </a:p>
        </p:txBody>
      </p:sp>
      <p:sp>
        <p:nvSpPr>
          <p:cNvPr id="4" name="Footer Placeholder 3">
            <a:extLst>
              <a:ext uri="{FF2B5EF4-FFF2-40B4-BE49-F238E27FC236}">
                <a16:creationId xmlns:a16="http://schemas.microsoft.com/office/drawing/2014/main" id="{96F8CCFC-BEE4-194D-8942-83A5E8A6659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214660F-94DD-7941-94BF-79C2C6FA411B}"/>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280002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4CFA31-271B-324D-91FC-624642440CA9}"/>
              </a:ext>
            </a:extLst>
          </p:cNvPr>
          <p:cNvSpPr>
            <a:spLocks noGrp="1"/>
          </p:cNvSpPr>
          <p:nvPr>
            <p:ph type="dt" sz="half" idx="10"/>
          </p:nvPr>
        </p:nvSpPr>
        <p:spPr/>
        <p:txBody>
          <a:bodyPr/>
          <a:lstStyle/>
          <a:p>
            <a:fld id="{24F60C15-71E4-AB43-9B52-1101055B52E4}" type="datetimeFigureOut">
              <a:rPr lang="en-US" smtClean="0"/>
              <a:t>4/5/2024</a:t>
            </a:fld>
            <a:endParaRPr lang="en-US"/>
          </a:p>
        </p:txBody>
      </p:sp>
      <p:sp>
        <p:nvSpPr>
          <p:cNvPr id="3" name="Footer Placeholder 2">
            <a:extLst>
              <a:ext uri="{FF2B5EF4-FFF2-40B4-BE49-F238E27FC236}">
                <a16:creationId xmlns:a16="http://schemas.microsoft.com/office/drawing/2014/main" id="{21E4F012-3CB2-824A-8F83-FBEA8FBFE0D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6B96F0D-F016-964E-808B-2E08090031F0}"/>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9638843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sv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5750" y="1031186"/>
            <a:ext cx="7200901" cy="119443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85751" y="2328689"/>
            <a:ext cx="7200900" cy="745348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3" name="Graphic 22">
            <a:extLst>
              <a:ext uri="{FF2B5EF4-FFF2-40B4-BE49-F238E27FC236}">
                <a16:creationId xmlns:a16="http://schemas.microsoft.com/office/drawing/2014/main" id="{46EAC2A6-ECD3-49EB-9B61-B354AA24407F}"/>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13223" t="34123" r="3376" b="35598"/>
          <a:stretch/>
        </p:blipFill>
        <p:spPr>
          <a:xfrm>
            <a:off x="258855" y="276226"/>
            <a:ext cx="3529014" cy="710134"/>
          </a:xfrm>
          <a:prstGeom prst="rect">
            <a:avLst/>
          </a:prstGeom>
        </p:spPr>
      </p:pic>
      <p:cxnSp>
        <p:nvCxnSpPr>
          <p:cNvPr id="12" name="Straight Connector 11">
            <a:extLst>
              <a:ext uri="{FF2B5EF4-FFF2-40B4-BE49-F238E27FC236}">
                <a16:creationId xmlns:a16="http://schemas.microsoft.com/office/drawing/2014/main" id="{39BB7654-1925-49B1-BCC4-4E3CED90F02E}"/>
              </a:ext>
            </a:extLst>
          </p:cNvPr>
          <p:cNvCxnSpPr>
            <a:cxnSpLocks/>
          </p:cNvCxnSpPr>
          <p:nvPr userDrawn="1"/>
        </p:nvCxnSpPr>
        <p:spPr>
          <a:xfrm>
            <a:off x="285751" y="1031187"/>
            <a:ext cx="7200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8132711"/>
      </p:ext>
    </p:extLst>
  </p:cSld>
  <p:clrMap bg1="lt1" tx1="dk1" bg2="lt2" tx2="dk2" accent1="accent1" accent2="accent2" accent3="accent3" accent4="accent4" accent5="accent5" accent6="accent6" hlink="hlink" folHlink="folHlink"/>
  <p:sldLayoutIdLst>
    <p:sldLayoutId id="2147483676" r:id="rId1"/>
    <p:sldLayoutId id="2147483677" r:id="rId2"/>
  </p:sldLayoutIdLst>
  <p:hf sldNum="0" hdr="0" ftr="0" dt="0"/>
  <p:txStyles>
    <p:titleStyle>
      <a:lvl1pPr algn="l" defTabSz="777240" rtl="0" eaLnBrk="1" latinLnBrk="0" hangingPunct="1">
        <a:lnSpc>
          <a:spcPct val="90000"/>
        </a:lnSpc>
        <a:spcBef>
          <a:spcPct val="0"/>
        </a:spcBef>
        <a:buNone/>
        <a:defRPr sz="3740" kern="1200" baseline="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716">
          <p15:clr>
            <a:srgbClr val="F26B43"/>
          </p15:clr>
        </p15:guide>
        <p15:guide id="2" pos="180">
          <p15:clr>
            <a:srgbClr val="F26B43"/>
          </p15:clr>
        </p15:guide>
        <p15:guide id="3" orient="horz" pos="174">
          <p15:clr>
            <a:srgbClr val="F26B43"/>
          </p15:clr>
        </p15:guide>
        <p15:guide id="4" orient="horz" pos="6162">
          <p15:clr>
            <a:srgbClr val="F26B43"/>
          </p15:clr>
        </p15:guide>
        <p15:guide id="5" orient="horz" pos="3168">
          <p15:clr>
            <a:srgbClr val="F26B43"/>
          </p15:clr>
        </p15:guide>
        <p15:guide id="6" pos="2448">
          <p15:clr>
            <a:srgbClr val="F26B43"/>
          </p15:clr>
        </p15:guide>
        <p15:guide id="7" pos="2403">
          <p15:clr>
            <a:srgbClr val="F26B43"/>
          </p15:clr>
        </p15:guide>
        <p15:guide id="8" pos="249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8C43B9-9596-A441-8441-2C5360C9B174}"/>
              </a:ext>
            </a:extLst>
          </p:cNvPr>
          <p:cNvSpPr>
            <a:spLocks noGrp="1"/>
          </p:cNvSpPr>
          <p:nvPr>
            <p:ph type="title"/>
          </p:nvPr>
        </p:nvSpPr>
        <p:spPr>
          <a:xfrm>
            <a:off x="534988" y="534988"/>
            <a:ext cx="6702425" cy="194468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E0EF37A-43D8-8145-A559-9D05B166F23C}"/>
              </a:ext>
            </a:extLst>
          </p:cNvPr>
          <p:cNvSpPr>
            <a:spLocks noGrp="1"/>
          </p:cNvSpPr>
          <p:nvPr>
            <p:ph type="body" idx="1"/>
          </p:nvPr>
        </p:nvSpPr>
        <p:spPr>
          <a:xfrm>
            <a:off x="534988" y="2678113"/>
            <a:ext cx="6702425" cy="63817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364491-B672-CB47-9AC6-E4A8C769D1DF}"/>
              </a:ext>
            </a:extLst>
          </p:cNvPr>
          <p:cNvSpPr>
            <a:spLocks noGrp="1"/>
          </p:cNvSpPr>
          <p:nvPr>
            <p:ph type="dt" sz="half" idx="2"/>
          </p:nvPr>
        </p:nvSpPr>
        <p:spPr>
          <a:xfrm>
            <a:off x="534988" y="9323388"/>
            <a:ext cx="1747837" cy="534987"/>
          </a:xfrm>
          <a:prstGeom prst="rect">
            <a:avLst/>
          </a:prstGeom>
        </p:spPr>
        <p:txBody>
          <a:bodyPr vert="horz" lIns="91440" tIns="45720" rIns="91440" bIns="45720" rtlCol="0" anchor="ctr"/>
          <a:lstStyle>
            <a:lvl1pPr algn="l">
              <a:defRPr sz="1200">
                <a:solidFill>
                  <a:schemeClr val="tx1">
                    <a:tint val="75000"/>
                  </a:schemeClr>
                </a:solidFill>
              </a:defRPr>
            </a:lvl1pPr>
          </a:lstStyle>
          <a:p>
            <a:fld id="{24F60C15-71E4-AB43-9B52-1101055B52E4}" type="datetimeFigureOut">
              <a:rPr lang="en-US" smtClean="0"/>
              <a:t>4/5/2024</a:t>
            </a:fld>
            <a:endParaRPr lang="en-US"/>
          </a:p>
        </p:txBody>
      </p:sp>
      <p:sp>
        <p:nvSpPr>
          <p:cNvPr id="5" name="Footer Placeholder 4">
            <a:extLst>
              <a:ext uri="{FF2B5EF4-FFF2-40B4-BE49-F238E27FC236}">
                <a16:creationId xmlns:a16="http://schemas.microsoft.com/office/drawing/2014/main" id="{92380EA7-09EF-4C43-89A2-03D13F6054B2}"/>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CC52977-47BE-7D42-BE31-14F587D110F6}"/>
              </a:ext>
            </a:extLst>
          </p:cNvPr>
          <p:cNvSpPr>
            <a:spLocks noGrp="1"/>
          </p:cNvSpPr>
          <p:nvPr>
            <p:ph type="sldNum" sz="quarter" idx="4"/>
          </p:nvPr>
        </p:nvSpPr>
        <p:spPr>
          <a:xfrm>
            <a:off x="5489575" y="9323388"/>
            <a:ext cx="1747838" cy="534987"/>
          </a:xfrm>
          <a:prstGeom prst="rect">
            <a:avLst/>
          </a:prstGeom>
        </p:spPr>
        <p:txBody>
          <a:bodyPr vert="horz" lIns="91440" tIns="45720" rIns="91440" bIns="45720" rtlCol="0" anchor="ctr"/>
          <a:lstStyle>
            <a:lvl1pPr algn="r">
              <a:defRPr sz="1200">
                <a:solidFill>
                  <a:schemeClr val="tx1">
                    <a:tint val="75000"/>
                  </a:schemeClr>
                </a:solidFill>
              </a:defRPr>
            </a:lvl1pPr>
          </a:lstStyle>
          <a:p>
            <a:fld id="{E74EA6EA-8057-B54B-A8E8-3B10ADF12030}" type="slidenum">
              <a:rPr lang="en-US" smtClean="0"/>
              <a:t>‹#›</a:t>
            </a:fld>
            <a:endParaRPr lang="en-US"/>
          </a:p>
        </p:txBody>
      </p:sp>
    </p:spTree>
    <p:extLst>
      <p:ext uri="{BB962C8B-B14F-4D97-AF65-F5344CB8AC3E}">
        <p14:creationId xmlns:p14="http://schemas.microsoft.com/office/powerpoint/2010/main" val="233332664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52B5AD6-7001-D240-A8D2-73027F4DD228}"/>
              </a:ext>
            </a:extLst>
          </p:cNvPr>
          <p:cNvSpPr>
            <a:spLocks noGrp="1"/>
          </p:cNvSpPr>
          <p:nvPr>
            <p:ph type="title"/>
          </p:nvPr>
        </p:nvSpPr>
        <p:spPr>
          <a:xfrm>
            <a:off x="534988" y="534988"/>
            <a:ext cx="6702425" cy="194468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A30F40-8A14-804A-A9B3-32B9B8DB0540}"/>
              </a:ext>
            </a:extLst>
          </p:cNvPr>
          <p:cNvSpPr>
            <a:spLocks noGrp="1"/>
          </p:cNvSpPr>
          <p:nvPr>
            <p:ph type="body" idx="1"/>
          </p:nvPr>
        </p:nvSpPr>
        <p:spPr>
          <a:xfrm>
            <a:off x="534988" y="2678113"/>
            <a:ext cx="6702425" cy="63817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261BC8-7980-5F4C-92A0-9EBFC0C680AE}"/>
              </a:ext>
            </a:extLst>
          </p:cNvPr>
          <p:cNvSpPr>
            <a:spLocks noGrp="1"/>
          </p:cNvSpPr>
          <p:nvPr>
            <p:ph type="dt" sz="half" idx="2"/>
          </p:nvPr>
        </p:nvSpPr>
        <p:spPr>
          <a:xfrm>
            <a:off x="534988" y="9323388"/>
            <a:ext cx="1747837" cy="534987"/>
          </a:xfrm>
          <a:prstGeom prst="rect">
            <a:avLst/>
          </a:prstGeom>
        </p:spPr>
        <p:txBody>
          <a:bodyPr vert="horz" lIns="91440" tIns="45720" rIns="91440" bIns="45720" rtlCol="0" anchor="ctr"/>
          <a:lstStyle>
            <a:lvl1pPr algn="l">
              <a:defRPr sz="1200">
                <a:solidFill>
                  <a:schemeClr val="tx1">
                    <a:tint val="75000"/>
                  </a:schemeClr>
                </a:solidFill>
              </a:defRPr>
            </a:lvl1pPr>
          </a:lstStyle>
          <a:p>
            <a:fld id="{E3134144-F0D3-DE40-BBB3-676D890594A3}" type="datetimeFigureOut">
              <a:rPr lang="en-US" smtClean="0"/>
              <a:t>4/5/2024</a:t>
            </a:fld>
            <a:endParaRPr lang="en-US"/>
          </a:p>
        </p:txBody>
      </p:sp>
      <p:sp>
        <p:nvSpPr>
          <p:cNvPr id="5" name="Footer Placeholder 4">
            <a:extLst>
              <a:ext uri="{FF2B5EF4-FFF2-40B4-BE49-F238E27FC236}">
                <a16:creationId xmlns:a16="http://schemas.microsoft.com/office/drawing/2014/main" id="{FBE5F07E-CFF5-8048-A355-3771DB151CD8}"/>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C7C8EC9-A44E-AF44-AF30-1F3093196D18}"/>
              </a:ext>
            </a:extLst>
          </p:cNvPr>
          <p:cNvSpPr>
            <a:spLocks noGrp="1"/>
          </p:cNvSpPr>
          <p:nvPr>
            <p:ph type="sldNum" sz="quarter" idx="4"/>
          </p:nvPr>
        </p:nvSpPr>
        <p:spPr>
          <a:xfrm>
            <a:off x="5489575" y="9323388"/>
            <a:ext cx="1747838" cy="534987"/>
          </a:xfrm>
          <a:prstGeom prst="rect">
            <a:avLst/>
          </a:prstGeom>
        </p:spPr>
        <p:txBody>
          <a:bodyPr vert="horz" lIns="91440" tIns="45720" rIns="91440" bIns="45720" rtlCol="0" anchor="ctr"/>
          <a:lstStyle>
            <a:lvl1pPr algn="r">
              <a:defRPr sz="1200">
                <a:solidFill>
                  <a:schemeClr val="tx1">
                    <a:tint val="75000"/>
                  </a:schemeClr>
                </a:solidFill>
              </a:defRPr>
            </a:lvl1pPr>
          </a:lstStyle>
          <a:p>
            <a:fld id="{AE2AB71B-00E5-0143-9528-69C3C99C432E}" type="slidenum">
              <a:rPr lang="en-US" smtClean="0"/>
              <a:t>‹#›</a:t>
            </a:fld>
            <a:endParaRPr lang="en-US"/>
          </a:p>
        </p:txBody>
      </p:sp>
    </p:spTree>
    <p:extLst>
      <p:ext uri="{BB962C8B-B14F-4D97-AF65-F5344CB8AC3E}">
        <p14:creationId xmlns:p14="http://schemas.microsoft.com/office/powerpoint/2010/main" val="60848978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9854E371-0D01-4247-B46A-031A94A40360}"/>
              </a:ext>
            </a:extLst>
          </p:cNvPr>
          <p:cNvSpPr>
            <a:spLocks noGrp="1"/>
          </p:cNvSpPr>
          <p:nvPr>
            <p:ph type="body" sz="quarter" idx="10"/>
          </p:nvPr>
        </p:nvSpPr>
        <p:spPr>
          <a:xfrm>
            <a:off x="286762" y="2011359"/>
            <a:ext cx="7200900" cy="2998145"/>
          </a:xfrm>
        </p:spPr>
        <p:txBody>
          <a:bodyPr anchor="t"/>
          <a:lstStyle/>
          <a:p>
            <a:pPr marL="228600" indent="-228600" algn="just" defTabSz="228600">
              <a:buClr>
                <a:schemeClr val="accent2"/>
              </a:buClr>
              <a:buFont typeface="+mj-lt"/>
              <a:buAutoNum type="alphaLcPeriod"/>
              <a:tabLst>
                <a:tab pos="118872" algn="l"/>
              </a:tabLst>
            </a:pPr>
            <a:r>
              <a:rPr lang="es-CO" sz="1000" b="1" dirty="0">
                <a:solidFill>
                  <a:schemeClr val="tx1"/>
                </a:solidFill>
              </a:rPr>
              <a:t>Identificador del producto utilizado en la etiqueta:</a:t>
            </a:r>
            <a:r>
              <a:rPr lang="es-CO" sz="1000" dirty="0">
                <a:solidFill>
                  <a:schemeClr val="tx1"/>
                </a:solidFill>
              </a:rPr>
              <a:t> FC-2300 Steelboard </a:t>
            </a:r>
            <a:r>
              <a:rPr lang="es-CO" sz="1000" dirty="0" err="1">
                <a:solidFill>
                  <a:schemeClr val="tx1"/>
                </a:solidFill>
              </a:rPr>
              <a:t>XS</a:t>
            </a:r>
            <a:endParaRPr lang="es-CO" sz="1000" dirty="0">
              <a:solidFill>
                <a:schemeClr val="tx1"/>
              </a:solidFill>
            </a:endParaRPr>
          </a:p>
          <a:p>
            <a:pPr marL="228600" indent="-228600" algn="just" defTabSz="228600">
              <a:buClr>
                <a:schemeClr val="accent2"/>
              </a:buClr>
              <a:buFont typeface="+mj-lt"/>
              <a:buAutoNum type="alphaLcPeriod"/>
              <a:tabLst>
                <a:tab pos="118872" algn="l"/>
              </a:tabLst>
            </a:pPr>
            <a:r>
              <a:rPr lang="es-CO" sz="1000" b="1" dirty="0">
                <a:solidFill>
                  <a:schemeClr val="tx1"/>
                </a:solidFill>
              </a:rPr>
              <a:t>Otros medios de identificación:</a:t>
            </a:r>
            <a:r>
              <a:rPr lang="es-CO" sz="1000" dirty="0">
                <a:solidFill>
                  <a:schemeClr val="tx1"/>
                </a:solidFill>
              </a:rPr>
              <a:t> Producto aislante </a:t>
            </a:r>
            <a:r>
              <a:rPr lang="es-CO" sz="1000" dirty="0" err="1">
                <a:solidFill>
                  <a:schemeClr val="tx1"/>
                </a:solidFill>
              </a:rPr>
              <a:t>FCR</a:t>
            </a:r>
            <a:r>
              <a:rPr lang="es-CO" sz="1000" dirty="0">
                <a:solidFill>
                  <a:schemeClr val="tx1"/>
                </a:solidFill>
              </a:rPr>
              <a:t> de alta temperatura formado al vacío; tablillas y formas cerámicas aislantes de alta temperatura formadas al vacío; producto aislante de alta temperatura como mezcla de fibras cerámicas refractarias y aglutinantes; fibra cerámica refractaria (</a:t>
            </a:r>
            <a:r>
              <a:rPr lang="es-CO" sz="1000" dirty="0" err="1">
                <a:solidFill>
                  <a:schemeClr val="tx1"/>
                </a:solidFill>
              </a:rPr>
              <a:t>FCR</a:t>
            </a:r>
            <a:r>
              <a:rPr lang="es-CO" sz="1000" dirty="0">
                <a:solidFill>
                  <a:schemeClr val="tx1"/>
                </a:solidFill>
              </a:rPr>
              <a:t>); lana cerámica; fibra vítrea artificial (</a:t>
            </a:r>
            <a:r>
              <a:rPr lang="es-CO" sz="1000" dirty="0" err="1">
                <a:solidFill>
                  <a:schemeClr val="tx1"/>
                </a:solidFill>
              </a:rPr>
              <a:t>MMVF</a:t>
            </a:r>
            <a:r>
              <a:rPr lang="es-CO" sz="1000" dirty="0">
                <a:solidFill>
                  <a:schemeClr val="tx1"/>
                </a:solidFill>
              </a:rPr>
              <a:t>); lana aislante de alta temperatura (</a:t>
            </a:r>
            <a:r>
              <a:rPr lang="es-CO" sz="1000" dirty="0" err="1">
                <a:solidFill>
                  <a:schemeClr val="tx1"/>
                </a:solidFill>
              </a:rPr>
              <a:t>HTIW</a:t>
            </a:r>
            <a:r>
              <a:rPr lang="es-CO" sz="1000" dirty="0">
                <a:solidFill>
                  <a:schemeClr val="tx1"/>
                </a:solidFill>
              </a:rPr>
              <a:t>).</a:t>
            </a:r>
          </a:p>
          <a:p>
            <a:pPr marL="228600" indent="-228600" algn="just" defTabSz="228600">
              <a:buClr>
                <a:schemeClr val="accent2"/>
              </a:buClr>
              <a:buFont typeface="+mj-lt"/>
              <a:buAutoNum type="alphaLcPeriod"/>
              <a:tabLst>
                <a:tab pos="118872" algn="l"/>
              </a:tabLst>
            </a:pPr>
            <a:r>
              <a:rPr lang="es-ES" sz="1000" b="1" dirty="0">
                <a:solidFill>
                  <a:schemeClr val="tx1"/>
                </a:solidFill>
              </a:rPr>
              <a:t>Uso recomendado del producto químico y restricciones de uso:</a:t>
            </a:r>
            <a:r>
              <a:rPr lang="es-CO" sz="1000" dirty="0">
                <a:solidFill>
                  <a:schemeClr val="tx1"/>
                </a:solidFill>
              </a:rPr>
              <a:t>  </a:t>
            </a:r>
          </a:p>
          <a:p>
            <a:pPr marL="560070" lvl="1" indent="-171450" algn="just" defTabSz="228600">
              <a:buClr>
                <a:schemeClr val="accent2"/>
              </a:buClr>
              <a:buFont typeface="Wingdings" panose="05000000000000000000" pitchFamily="2" charset="2"/>
              <a:buChar char="§"/>
              <a:tabLst>
                <a:tab pos="118872" algn="l"/>
              </a:tabLst>
            </a:pPr>
            <a:r>
              <a:rPr lang="es-ES" sz="1000" u="sng" dirty="0">
                <a:solidFill>
                  <a:schemeClr val="tx1"/>
                </a:solidFill>
                <a:latin typeface="+mj-lt"/>
              </a:rPr>
              <a:t>Uso principal</a:t>
            </a:r>
            <a:r>
              <a:rPr lang="es-ES" sz="1000" dirty="0">
                <a:solidFill>
                  <a:schemeClr val="tx1"/>
                </a:solidFill>
                <a:latin typeface="+mj-lt"/>
              </a:rPr>
              <a:t>: Los materiales de fibra cerámica refractaria (</a:t>
            </a:r>
            <a:r>
              <a:rPr lang="es-ES" sz="1000" dirty="0" err="1">
                <a:solidFill>
                  <a:schemeClr val="tx1"/>
                </a:solidFill>
                <a:latin typeface="+mj-lt"/>
              </a:rPr>
              <a:t>FCR</a:t>
            </a:r>
            <a:r>
              <a:rPr lang="es-ES" sz="1000" dirty="0">
                <a:solidFill>
                  <a:schemeClr val="tx1"/>
                </a:solidFill>
                <a:latin typeface="+mj-lt"/>
              </a:rPr>
              <a:t>) se utilizan principalmente en aplicaciones industriales de aislamiento a alta temperatura. Los ejemplos incluyen aislamiento de respaldo para cucharas de acero fundido, hornos de arco eléctrico, carros torpedos, artesas, escudos térmicos, contención de calor, juntas de expansión, hornos industriales, hornos, calderas y otros equipos de proceso en aplicaciones de hasta </a:t>
            </a:r>
            <a:r>
              <a:rPr lang="es-ES" sz="1000" dirty="0" err="1">
                <a:solidFill>
                  <a:schemeClr val="tx1"/>
                </a:solidFill>
                <a:latin typeface="+mj-lt"/>
              </a:rPr>
              <a:t>1260°C</a:t>
            </a:r>
            <a:r>
              <a:rPr lang="es-ES" sz="1000" dirty="0">
                <a:solidFill>
                  <a:schemeClr val="tx1"/>
                </a:solidFill>
                <a:latin typeface="+mj-lt"/>
              </a:rPr>
              <a:t> (</a:t>
            </a:r>
            <a:r>
              <a:rPr lang="es-ES" sz="1000" dirty="0" err="1">
                <a:solidFill>
                  <a:schemeClr val="tx1"/>
                </a:solidFill>
                <a:latin typeface="+mj-lt"/>
              </a:rPr>
              <a:t>2300°F</a:t>
            </a:r>
            <a:r>
              <a:rPr lang="es-ES" sz="1000" dirty="0">
                <a:solidFill>
                  <a:schemeClr val="tx1"/>
                </a:solidFill>
                <a:latin typeface="+mj-lt"/>
              </a:rPr>
              <a:t>). El punto de fusión del producto es de </a:t>
            </a:r>
            <a:r>
              <a:rPr lang="es-ES" sz="1000" dirty="0" err="1">
                <a:solidFill>
                  <a:schemeClr val="tx1"/>
                </a:solidFill>
                <a:latin typeface="+mj-lt"/>
              </a:rPr>
              <a:t>1760°C</a:t>
            </a:r>
            <a:r>
              <a:rPr lang="es-ES" sz="1000" dirty="0">
                <a:solidFill>
                  <a:schemeClr val="tx1"/>
                </a:solidFill>
                <a:latin typeface="+mj-lt"/>
              </a:rPr>
              <a:t> o </a:t>
            </a:r>
            <a:r>
              <a:rPr lang="es-ES" sz="1000" dirty="0" err="1">
                <a:solidFill>
                  <a:schemeClr val="tx1"/>
                </a:solidFill>
                <a:latin typeface="+mj-lt"/>
              </a:rPr>
              <a:t>3200°F</a:t>
            </a:r>
            <a:r>
              <a:rPr lang="es-ES" sz="1000" dirty="0">
                <a:solidFill>
                  <a:schemeClr val="tx1"/>
                </a:solidFill>
                <a:latin typeface="+mj-lt"/>
              </a:rPr>
              <a:t>. Los productos a base de fibra cerámica no están destinados a la venta directa al público en general. Aunque la fibra cerámica se utiliza en la fabricación de algunos productos de consumo, como las alfombrillas catalizadoras y las estufas de leña, los materiales están contenidos, encapsulados o adheridos dentro de las unidades.</a:t>
            </a:r>
          </a:p>
          <a:p>
            <a:pPr marL="560070" lvl="1" indent="-171450" algn="just" defTabSz="228600">
              <a:buClr>
                <a:schemeClr val="accent2"/>
              </a:buClr>
              <a:buFont typeface="Wingdings" panose="05000000000000000000" pitchFamily="2" charset="2"/>
              <a:buChar char="§"/>
              <a:tabLst>
                <a:tab pos="118872" algn="l"/>
              </a:tabLst>
            </a:pPr>
            <a:r>
              <a:rPr lang="es-ES" sz="1000" u="sng" dirty="0">
                <a:latin typeface="+mj-lt"/>
              </a:rPr>
              <a:t>Uso terciario: </a:t>
            </a:r>
            <a:r>
              <a:rPr lang="es-ES" sz="1000" dirty="0">
                <a:latin typeface="+mj-lt"/>
              </a:rPr>
              <a:t>Instalación, retirada (industrial y profesional) / Mantenimiento y vida útil (industrial y profesional)</a:t>
            </a:r>
          </a:p>
          <a:p>
            <a:pPr marL="560070" lvl="1" indent="-171450" algn="just" defTabSz="228600">
              <a:buClr>
                <a:schemeClr val="accent2"/>
              </a:buClr>
              <a:buFont typeface="Wingdings" panose="05000000000000000000" pitchFamily="2" charset="2"/>
              <a:buChar char="§"/>
              <a:tabLst>
                <a:tab pos="118872" algn="l"/>
              </a:tabLst>
            </a:pPr>
            <a:r>
              <a:rPr lang="es-ES" sz="1000" u="sng" dirty="0">
                <a:solidFill>
                  <a:schemeClr val="tx1"/>
                </a:solidFill>
                <a:latin typeface="+mj-lt"/>
              </a:rPr>
              <a:t>Usos no recomendados: </a:t>
            </a:r>
            <a:r>
              <a:rPr lang="es-ES" sz="1000" dirty="0">
                <a:solidFill>
                  <a:schemeClr val="tx1"/>
                </a:solidFill>
                <a:latin typeface="+mj-lt"/>
              </a:rPr>
              <a:t>Desmontaje del producto para otras aplicaciones. </a:t>
            </a:r>
          </a:p>
          <a:p>
            <a:pPr marL="228600" indent="-228600" algn="just" defTabSz="228600">
              <a:buClr>
                <a:schemeClr val="accent2"/>
              </a:buClr>
              <a:buFont typeface="+mj-lt"/>
              <a:buAutoNum type="alphaLcPeriod"/>
              <a:tabLst>
                <a:tab pos="118872" algn="l"/>
              </a:tabLst>
            </a:pPr>
            <a:r>
              <a:rPr lang="es-CO" sz="1000" b="1" dirty="0">
                <a:solidFill>
                  <a:schemeClr val="tx1"/>
                </a:solidFill>
              </a:rPr>
              <a:t>Nombre del fabricante: </a:t>
            </a:r>
            <a:r>
              <a:rPr lang="es-CO" sz="1000" dirty="0">
                <a:solidFill>
                  <a:schemeClr val="tx1"/>
                </a:solidFill>
              </a:rPr>
              <a:t>FibreCast </a:t>
            </a:r>
            <a:r>
              <a:rPr lang="es-CO" sz="1000" dirty="0" err="1">
                <a:solidFill>
                  <a:schemeClr val="tx1"/>
                </a:solidFill>
              </a:rPr>
              <a:t>Incorporated</a:t>
            </a:r>
            <a:r>
              <a:rPr lang="es-CO" sz="1000" dirty="0">
                <a:solidFill>
                  <a:schemeClr val="tx1"/>
                </a:solidFill>
              </a:rPr>
              <a:t>, 3264 </a:t>
            </a:r>
            <a:r>
              <a:rPr lang="es-CO" sz="1000" dirty="0" err="1">
                <a:solidFill>
                  <a:schemeClr val="tx1"/>
                </a:solidFill>
              </a:rPr>
              <a:t>Mainway</a:t>
            </a:r>
            <a:r>
              <a:rPr lang="es-CO" sz="1000" dirty="0">
                <a:solidFill>
                  <a:schemeClr val="tx1"/>
                </a:solidFill>
              </a:rPr>
              <a:t>, Burlington, Ontario, Canadá, </a:t>
            </a:r>
            <a:r>
              <a:rPr lang="es-CO" sz="1000" dirty="0" err="1">
                <a:solidFill>
                  <a:schemeClr val="tx1"/>
                </a:solidFill>
              </a:rPr>
              <a:t>L7M1A7</a:t>
            </a:r>
            <a:r>
              <a:rPr lang="es-CO" sz="1000" dirty="0">
                <a:solidFill>
                  <a:schemeClr val="tx1"/>
                </a:solidFill>
              </a:rPr>
              <a:t> </a:t>
            </a:r>
            <a:br>
              <a:rPr lang="es-CO" sz="1000" dirty="0">
                <a:solidFill>
                  <a:schemeClr val="tx1"/>
                </a:solidFill>
              </a:rPr>
            </a:br>
            <a:r>
              <a:rPr lang="es-CO" sz="1000" dirty="0">
                <a:solidFill>
                  <a:schemeClr val="tx1"/>
                </a:solidFill>
              </a:rPr>
              <a:t>Teléfono: 905-319-1080, Fax: 905-319-7611, E-mail: sales@fibrecast.com </a:t>
            </a:r>
          </a:p>
          <a:p>
            <a:pPr marL="228600" indent="-228600" algn="just" defTabSz="228600">
              <a:buClr>
                <a:schemeClr val="accent2"/>
              </a:buClr>
              <a:buFont typeface="+mj-lt"/>
              <a:buAutoNum type="alphaLcPeriod"/>
              <a:tabLst>
                <a:tab pos="118872" algn="l"/>
              </a:tabLst>
            </a:pPr>
            <a:r>
              <a:rPr lang="es-CO" sz="1000" b="1" dirty="0">
                <a:solidFill>
                  <a:schemeClr val="tx1"/>
                </a:solidFill>
              </a:rPr>
              <a:t>Teléfono de emergencia #: </a:t>
            </a:r>
            <a:r>
              <a:rPr lang="es-CO" sz="1000" dirty="0" err="1">
                <a:solidFill>
                  <a:schemeClr val="tx1"/>
                </a:solidFill>
              </a:rPr>
              <a:t>CHEMTREC</a:t>
            </a:r>
            <a:r>
              <a:rPr lang="es-CO" sz="1000" dirty="0">
                <a:solidFill>
                  <a:schemeClr val="tx1"/>
                </a:solidFill>
              </a:rPr>
              <a:t> prestará asistencia en caso de emergencias químicas 1-800-424-9300.</a:t>
            </a:r>
          </a:p>
          <a:p>
            <a:pPr lvl="0" algn="just" defTabSz="320040">
              <a:tabLst>
                <a:tab pos="118872" algn="l"/>
              </a:tabLst>
            </a:pPr>
            <a:endParaRPr lang="es-CO" sz="1000" b="1" dirty="0">
              <a:solidFill>
                <a:srgbClr val="0F1919"/>
              </a:solidFill>
            </a:endParaRPr>
          </a:p>
        </p:txBody>
      </p:sp>
      <p:sp>
        <p:nvSpPr>
          <p:cNvPr id="40" name="Text Placeholder 39">
            <a:extLst>
              <a:ext uri="{FF2B5EF4-FFF2-40B4-BE49-F238E27FC236}">
                <a16:creationId xmlns:a16="http://schemas.microsoft.com/office/drawing/2014/main" id="{AA7E81A9-55CC-BA4B-80A9-C977FFB21EE6}"/>
              </a:ext>
            </a:extLst>
          </p:cNvPr>
          <p:cNvSpPr>
            <a:spLocks noGrp="1"/>
          </p:cNvSpPr>
          <p:nvPr>
            <p:ph type="body" sz="quarter" idx="21"/>
          </p:nvPr>
        </p:nvSpPr>
        <p:spPr/>
        <p:txBody>
          <a:bodyPr/>
          <a:lstStyle/>
          <a:p>
            <a:pPr>
              <a:lnSpc>
                <a:spcPct val="100000"/>
              </a:lnSpc>
            </a:pPr>
            <a:r>
              <a:rPr lang="es-CO" sz="2000" b="1" dirty="0"/>
              <a:t>FICHA DE DATOS DE SEGURIDAD</a:t>
            </a:r>
          </a:p>
          <a:p>
            <a:pPr>
              <a:spcBef>
                <a:spcPts val="0"/>
              </a:spcBef>
            </a:pPr>
            <a:r>
              <a:rPr lang="en-US" sz="1200" dirty="0">
                <a:solidFill>
                  <a:schemeClr val="tx2"/>
                </a:solidFill>
              </a:rPr>
              <a:t>FDS FC-2300 STEELBOARD XS 23 04 </a:t>
            </a:r>
          </a:p>
        </p:txBody>
      </p:sp>
      <p:sp>
        <p:nvSpPr>
          <p:cNvPr id="41" name="Rectangle 40">
            <a:extLst>
              <a:ext uri="{FF2B5EF4-FFF2-40B4-BE49-F238E27FC236}">
                <a16:creationId xmlns:a16="http://schemas.microsoft.com/office/drawing/2014/main" id="{70756CD6-C534-EF40-82FB-7BF6FD84D2FE}"/>
              </a:ext>
            </a:extLst>
          </p:cNvPr>
          <p:cNvSpPr/>
          <p:nvPr/>
        </p:nvSpPr>
        <p:spPr>
          <a:xfrm>
            <a:off x="286762" y="1140904"/>
            <a:ext cx="7199888" cy="34623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r>
              <a:rPr lang="es-CO" sz="1600" b="1" dirty="0">
                <a:solidFill>
                  <a:schemeClr val="bg1"/>
                </a:solidFill>
                <a:latin typeface="+mj-lt"/>
              </a:rPr>
              <a:t>FC-2300 STEELBOARD </a:t>
            </a:r>
            <a:r>
              <a:rPr lang="es-CO" sz="1600" b="1" dirty="0" err="1">
                <a:solidFill>
                  <a:schemeClr val="bg1"/>
                </a:solidFill>
                <a:latin typeface="+mj-lt"/>
              </a:rPr>
              <a:t>XS</a:t>
            </a:r>
            <a:r>
              <a:rPr lang="es-CO" sz="1600" b="1" dirty="0">
                <a:solidFill>
                  <a:schemeClr val="bg1"/>
                </a:solidFill>
                <a:latin typeface="+mj-lt"/>
              </a:rPr>
              <a:t>  </a:t>
            </a:r>
            <a:r>
              <a:rPr lang="es-CO" sz="1600" dirty="0">
                <a:solidFill>
                  <a:schemeClr val="bg1"/>
                </a:solidFill>
              </a:rPr>
              <a:t>               		       </a:t>
            </a:r>
            <a:r>
              <a:rPr lang="es-CO" sz="1400" dirty="0">
                <a:solidFill>
                  <a:schemeClr val="bg1"/>
                </a:solidFill>
              </a:rPr>
              <a:t>Fecha de vigencia: Febrero 11</a:t>
            </a:r>
            <a:r>
              <a:rPr lang="es-CO" sz="1400" baseline="30000" dirty="0">
                <a:solidFill>
                  <a:schemeClr val="bg1"/>
                </a:solidFill>
              </a:rPr>
              <a:t> </a:t>
            </a:r>
            <a:r>
              <a:rPr lang="es-CO" sz="1400" dirty="0">
                <a:solidFill>
                  <a:schemeClr val="bg1"/>
                </a:solidFill>
              </a:rPr>
              <a:t>del 2020</a:t>
            </a:r>
          </a:p>
        </p:txBody>
      </p:sp>
      <p:sp>
        <p:nvSpPr>
          <p:cNvPr id="2" name="Rectangle 1">
            <a:extLst>
              <a:ext uri="{FF2B5EF4-FFF2-40B4-BE49-F238E27FC236}">
                <a16:creationId xmlns:a16="http://schemas.microsoft.com/office/drawing/2014/main" id="{FC27E18B-F55D-0B6B-1C39-4E246738F3BC}"/>
              </a:ext>
            </a:extLst>
          </p:cNvPr>
          <p:cNvSpPr/>
          <p:nvPr/>
        </p:nvSpPr>
        <p:spPr>
          <a:xfrm>
            <a:off x="287774" y="1566284"/>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1. IDENTIFICACIÓN</a:t>
            </a:r>
          </a:p>
        </p:txBody>
      </p:sp>
      <p:sp>
        <p:nvSpPr>
          <p:cNvPr id="3" name="Rectangle 2">
            <a:extLst>
              <a:ext uri="{FF2B5EF4-FFF2-40B4-BE49-F238E27FC236}">
                <a16:creationId xmlns:a16="http://schemas.microsoft.com/office/drawing/2014/main" id="{1888F84E-C03F-C8D3-CACD-19CBF52FE8CF}"/>
              </a:ext>
            </a:extLst>
          </p:cNvPr>
          <p:cNvSpPr/>
          <p:nvPr/>
        </p:nvSpPr>
        <p:spPr>
          <a:xfrm>
            <a:off x="288786" y="5108349"/>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2. IDENTIFICACIÓN DE PELIGROS</a:t>
            </a:r>
          </a:p>
        </p:txBody>
      </p:sp>
      <p:sp>
        <p:nvSpPr>
          <p:cNvPr id="4" name="Text Placeholder 25">
            <a:extLst>
              <a:ext uri="{FF2B5EF4-FFF2-40B4-BE49-F238E27FC236}">
                <a16:creationId xmlns:a16="http://schemas.microsoft.com/office/drawing/2014/main" id="{2DA05CFE-9B39-7FC6-B73D-E8ED04608C80}"/>
              </a:ext>
            </a:extLst>
          </p:cNvPr>
          <p:cNvSpPr txBox="1">
            <a:spLocks/>
          </p:cNvSpPr>
          <p:nvPr/>
        </p:nvSpPr>
        <p:spPr>
          <a:xfrm>
            <a:off x="287774" y="5566783"/>
            <a:ext cx="7200900" cy="4173616"/>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2"/>
              </a:buClr>
              <a:buFont typeface="+mj-lt"/>
              <a:buAutoNum type="alphaLcPeriod"/>
              <a:tabLst>
                <a:tab pos="118872" algn="l"/>
              </a:tabLst>
            </a:pPr>
            <a:r>
              <a:rPr lang="es-ES" sz="1000" b="1" dirty="0">
                <a:solidFill>
                  <a:schemeClr val="tx1"/>
                </a:solidFill>
              </a:rPr>
              <a:t>La clasificación del producto químico se basa en Canadá en la 5ª edición revisada del Sistema Globalmente Armonizado de Clasificación y Etiquetado de Productos Químicos de la Comisión Económica para Europa de las Naciones Unidas y en EE.UU., se basa en las Normas de Comunicación de Peligros de la Administración de Seguridad y Salud Ocupacional de EE.UU. de 2012.</a:t>
            </a:r>
            <a:r>
              <a:rPr lang="es-CO" sz="1000" b="1" dirty="0">
                <a:solidFill>
                  <a:schemeClr val="tx1"/>
                </a:solidFill>
              </a:rPr>
              <a:t> </a:t>
            </a:r>
            <a:r>
              <a:rPr lang="es-ES" sz="1000" dirty="0">
                <a:solidFill>
                  <a:schemeClr val="tx1"/>
                </a:solidFill>
              </a:rPr>
              <a:t>Estas normas indican que el producto se considera del grupo </a:t>
            </a:r>
            <a:r>
              <a:rPr lang="es-ES" sz="1000" dirty="0" err="1">
                <a:solidFill>
                  <a:schemeClr val="tx1"/>
                </a:solidFill>
              </a:rPr>
              <a:t>2B</a:t>
            </a:r>
            <a:r>
              <a:rPr lang="es-ES" sz="1000" dirty="0">
                <a:solidFill>
                  <a:schemeClr val="tx1"/>
                </a:solidFill>
              </a:rPr>
              <a:t> de la </a:t>
            </a:r>
            <a:r>
              <a:rPr lang="es-ES" sz="1000" dirty="0" err="1">
                <a:solidFill>
                  <a:schemeClr val="tx1"/>
                </a:solidFill>
              </a:rPr>
              <a:t>IARC</a:t>
            </a:r>
            <a:r>
              <a:rPr lang="es-ES" sz="1000" dirty="0">
                <a:solidFill>
                  <a:schemeClr val="tx1"/>
                </a:solidFill>
              </a:rPr>
              <a:t>, lo que corresponde a una clasificación de carcinógeno de categoría 2.</a:t>
            </a:r>
            <a:endParaRPr lang="es-CO" sz="1000" b="1" dirty="0">
              <a:solidFill>
                <a:schemeClr val="tx1"/>
              </a:solidFill>
            </a:endParaRPr>
          </a:p>
          <a:p>
            <a:pPr marL="228600" indent="-228600" algn="just" defTabSz="228600">
              <a:buClr>
                <a:schemeClr val="accent2"/>
              </a:buClr>
              <a:buFont typeface="+mj-lt"/>
              <a:buAutoNum type="alphaLcPeriod"/>
              <a:tabLst>
                <a:tab pos="118872" algn="l"/>
              </a:tabLst>
            </a:pPr>
            <a:r>
              <a:rPr lang="es-ES" sz="1000" b="1" dirty="0">
                <a:solidFill>
                  <a:schemeClr val="tx1"/>
                </a:solidFill>
              </a:rPr>
              <a:t>Palabra de advertencia, indicación(es) de peligro, símbolo(s) y consejos de prudencia de conformidad con el párrafo (f) de §1910.1200. </a:t>
            </a:r>
            <a:r>
              <a:rPr lang="es-ES" sz="1000" dirty="0">
                <a:solidFill>
                  <a:schemeClr val="tx1"/>
                </a:solidFill>
              </a:rPr>
              <a:t>La fibra cerámica está clasificada como carcinógeno de categoría 2.</a:t>
            </a:r>
            <a:endParaRPr lang="es-CO" sz="1000" dirty="0">
              <a:solidFill>
                <a:schemeClr val="tx1"/>
              </a:solidFill>
            </a:endParaRPr>
          </a:p>
          <a:p>
            <a:pPr lvl="1" algn="just" defTabSz="228600">
              <a:buClr>
                <a:schemeClr val="accent1"/>
              </a:buClr>
              <a:tabLst>
                <a:tab pos="118872" algn="l"/>
              </a:tabLst>
            </a:pPr>
            <a:r>
              <a:rPr lang="es-CO" sz="1000" b="1" dirty="0">
                <a:solidFill>
                  <a:schemeClr val="tx1"/>
                </a:solidFill>
                <a:latin typeface="+mj-lt"/>
              </a:rPr>
              <a:t>Pictograma de peligro</a:t>
            </a:r>
          </a:p>
          <a:p>
            <a:pPr lvl="1" algn="just" defTabSz="228600">
              <a:buClr>
                <a:schemeClr val="accent1"/>
              </a:buClr>
              <a:tabLst>
                <a:tab pos="118872" algn="l"/>
              </a:tabLst>
            </a:pPr>
            <a:endParaRPr lang="es-CO" sz="1000" b="1" dirty="0">
              <a:solidFill>
                <a:schemeClr val="tx1"/>
              </a:solidFill>
              <a:latin typeface="+mj-lt"/>
            </a:endParaRPr>
          </a:p>
          <a:p>
            <a:pPr lvl="1" algn="just" defTabSz="228600">
              <a:buClr>
                <a:schemeClr val="accent1"/>
              </a:buClr>
              <a:tabLst>
                <a:tab pos="118872" algn="l"/>
              </a:tabLst>
            </a:pPr>
            <a:endParaRPr lang="es-CO" sz="1000" b="1" dirty="0">
              <a:solidFill>
                <a:schemeClr val="tx1"/>
              </a:solidFill>
              <a:latin typeface="+mj-lt"/>
            </a:endParaRPr>
          </a:p>
          <a:p>
            <a:pPr lvl="1" algn="just" defTabSz="320040">
              <a:buClr>
                <a:schemeClr val="accent1"/>
              </a:buClr>
              <a:tabLst>
                <a:tab pos="118872" algn="l"/>
              </a:tabLst>
            </a:pPr>
            <a:endParaRPr lang="es-CO" sz="1000" b="1" dirty="0">
              <a:solidFill>
                <a:srgbClr val="0F1919"/>
              </a:solidFill>
              <a:latin typeface="+mj-lt"/>
            </a:endParaRPr>
          </a:p>
          <a:p>
            <a:pPr lvl="1" algn="just" defTabSz="320040">
              <a:spcBef>
                <a:spcPts val="0"/>
              </a:spcBef>
              <a:buClr>
                <a:schemeClr val="accent1"/>
              </a:buClr>
              <a:tabLst>
                <a:tab pos="118872" algn="l"/>
              </a:tabLst>
            </a:pPr>
            <a:endParaRPr lang="es-CO" sz="1000" b="1" dirty="0">
              <a:solidFill>
                <a:srgbClr val="0F1919"/>
              </a:solidFill>
              <a:latin typeface="+mj-lt"/>
            </a:endParaRPr>
          </a:p>
          <a:p>
            <a:pPr lvl="1" algn="just" defTabSz="320040">
              <a:buClr>
                <a:schemeClr val="accent1"/>
              </a:buClr>
              <a:tabLst>
                <a:tab pos="118872" algn="l"/>
              </a:tabLst>
            </a:pPr>
            <a:endParaRPr lang="es-CO" sz="1000" b="1" dirty="0">
              <a:solidFill>
                <a:srgbClr val="0F1919"/>
              </a:solidFill>
              <a:latin typeface="+mj-lt"/>
            </a:endParaRPr>
          </a:p>
          <a:p>
            <a:pPr lvl="1" algn="just" defTabSz="320040">
              <a:buClr>
                <a:schemeClr val="accent1"/>
              </a:buClr>
              <a:tabLst>
                <a:tab pos="118872" algn="l"/>
              </a:tabLst>
            </a:pPr>
            <a:r>
              <a:rPr lang="es-CO" sz="1000" b="1" dirty="0">
                <a:solidFill>
                  <a:srgbClr val="0F1919"/>
                </a:solidFill>
                <a:latin typeface="+mj-lt"/>
              </a:rPr>
              <a:t>Palabra de señal: ADVERTENCIA</a:t>
            </a:r>
          </a:p>
          <a:p>
            <a:pPr lvl="1" algn="just" defTabSz="320040">
              <a:buClr>
                <a:schemeClr val="accent1"/>
              </a:buClr>
              <a:tabLst>
                <a:tab pos="118872" algn="l"/>
              </a:tabLst>
            </a:pPr>
            <a:r>
              <a:rPr lang="es-CO" sz="1000" b="1" dirty="0">
                <a:solidFill>
                  <a:srgbClr val="0F1919"/>
                </a:solidFill>
                <a:latin typeface="+mj-lt"/>
              </a:rPr>
              <a:t>Declaraciones de peligro: </a:t>
            </a:r>
            <a:r>
              <a:rPr lang="es-CO" sz="1000" dirty="0">
                <a:solidFill>
                  <a:srgbClr val="0F1919"/>
                </a:solidFill>
                <a:latin typeface="+mj-lt"/>
              </a:rPr>
              <a:t>Se sospecha que causa cáncer por inhalación.</a:t>
            </a:r>
            <a:endParaRPr lang="en-CA" sz="1000" dirty="0">
              <a:solidFill>
                <a:srgbClr val="0F1919"/>
              </a:solidFill>
              <a:latin typeface="+mj-lt"/>
            </a:endParaRPr>
          </a:p>
          <a:p>
            <a:pPr lvl="1" algn="just" defTabSz="320040">
              <a:buClr>
                <a:schemeClr val="accent1"/>
              </a:buClr>
              <a:tabLst>
                <a:tab pos="118872" algn="l"/>
              </a:tabLst>
            </a:pPr>
            <a:r>
              <a:rPr lang="es-CO" sz="1000" b="1" dirty="0">
                <a:solidFill>
                  <a:srgbClr val="0F1919"/>
                </a:solidFill>
                <a:latin typeface="+mj-lt"/>
              </a:rPr>
              <a:t>Declaraciones de precaución: </a:t>
            </a:r>
            <a:r>
              <a:rPr lang="es-CO" sz="1000" dirty="0">
                <a:solidFill>
                  <a:srgbClr val="0F1919"/>
                </a:solidFill>
                <a:latin typeface="+mj-lt"/>
              </a:rPr>
              <a:t>No lo manipule hasta que se hayan leído y comprendido todas las instrucciones de seguridad. Utilice protección respiratoria según sea necesario; ver sección 8 de la Ficha de Datos de Seguridad. Si le preocupa la exposición, busque atención médica. Almacenar de manera que se minimice el polvo en suspensión. Eliminar los residuos de acuerdo con las regulaciones locales, provinciales o estatales y federales</a:t>
            </a:r>
            <a:r>
              <a:rPr lang="en-US" sz="1000" dirty="0">
                <a:solidFill>
                  <a:srgbClr val="0F1919"/>
                </a:solidFill>
                <a:latin typeface="+mj-lt"/>
              </a:rPr>
              <a:t>.</a:t>
            </a:r>
          </a:p>
          <a:p>
            <a:pPr lvl="1" algn="just" defTabSz="320040">
              <a:buClr>
                <a:schemeClr val="accent1"/>
              </a:buClr>
              <a:tabLst>
                <a:tab pos="118872" algn="l"/>
              </a:tabLst>
            </a:pPr>
            <a:r>
              <a:rPr lang="es-CO" sz="1000" b="1" dirty="0">
                <a:solidFill>
                  <a:srgbClr val="0F1919"/>
                </a:solidFill>
                <a:latin typeface="+mj-lt"/>
              </a:rPr>
              <a:t>Información suplementaria: </a:t>
            </a:r>
            <a:r>
              <a:rPr lang="es-CO" sz="1000" dirty="0">
                <a:solidFill>
                  <a:srgbClr val="0F1919"/>
                </a:solidFill>
                <a:latin typeface="+mj-lt"/>
              </a:rPr>
              <a:t>Puede causar irritación mecánica temporal en los ojos, la piel o las vías respiratorias expuestos. Minimizar la exposición al polvo en suspensión</a:t>
            </a:r>
            <a:r>
              <a:rPr lang="en-CA" sz="1000" dirty="0">
                <a:solidFill>
                  <a:srgbClr val="0F1919"/>
                </a:solidFill>
                <a:latin typeface="+mj-lt"/>
              </a:rPr>
              <a:t>.</a:t>
            </a:r>
          </a:p>
          <a:p>
            <a:pPr marL="228600" indent="-228600" algn="just" defTabSz="228600">
              <a:buClr>
                <a:schemeClr val="accent2"/>
              </a:buClr>
              <a:buFont typeface="+mj-lt"/>
              <a:buAutoNum type="alphaLcPeriod"/>
              <a:tabLst>
                <a:tab pos="118872" algn="l"/>
              </a:tabLst>
            </a:pPr>
            <a:r>
              <a:rPr lang="es-ES" sz="1000" b="1" dirty="0">
                <a:solidFill>
                  <a:srgbClr val="0F1919"/>
                </a:solidFill>
              </a:rPr>
              <a:t>Describa cualquier peligro no clasificado que se haya identificado durante el proceso de clasificación: </a:t>
            </a:r>
            <a:r>
              <a:rPr lang="es-ES" sz="1000" dirty="0">
                <a:solidFill>
                  <a:srgbClr val="0F1919"/>
                </a:solidFill>
              </a:rPr>
              <a:t>La exposición puede provocar irritaciones mecánicas leves en la piel, los ojos y las vías respiratorias superiores. Estos efectos suelen ser temporales.</a:t>
            </a:r>
          </a:p>
          <a:p>
            <a:pPr marL="228600" indent="-228600" algn="just" defTabSz="228600">
              <a:buClr>
                <a:schemeClr val="accent2"/>
              </a:buClr>
              <a:buFont typeface="+mj-lt"/>
              <a:buAutoNum type="alphaLcPeriod"/>
              <a:tabLst>
                <a:tab pos="118872" algn="l"/>
              </a:tabLst>
            </a:pPr>
            <a:r>
              <a:rPr lang="es-ES" sz="1000" b="1" dirty="0">
                <a:solidFill>
                  <a:srgbClr val="0F1919"/>
                </a:solidFill>
              </a:rPr>
              <a:t>Regla de mezcla: </a:t>
            </a:r>
            <a:r>
              <a:rPr lang="es-ES" sz="1000" dirty="0">
                <a:solidFill>
                  <a:srgbClr val="0F1919"/>
                </a:solidFill>
              </a:rPr>
              <a:t>No aplicable.</a:t>
            </a:r>
          </a:p>
          <a:p>
            <a:pPr algn="just" defTabSz="320040">
              <a:tabLst>
                <a:tab pos="118872" algn="l"/>
              </a:tabLst>
            </a:pPr>
            <a:endParaRPr lang="es-CO" sz="1000" b="1" dirty="0">
              <a:solidFill>
                <a:srgbClr val="0F1919"/>
              </a:solidFill>
            </a:endParaRPr>
          </a:p>
          <a:p>
            <a:pPr algn="just" defTabSz="320040">
              <a:tabLst>
                <a:tab pos="118872" algn="l"/>
              </a:tabLst>
            </a:pPr>
            <a:endParaRPr lang="es-CO" sz="1000" b="1" dirty="0">
              <a:solidFill>
                <a:srgbClr val="0F1919"/>
              </a:solidFill>
            </a:endParaRPr>
          </a:p>
        </p:txBody>
      </p:sp>
      <p:pic>
        <p:nvPicPr>
          <p:cNvPr id="6" name="Picture 5">
            <a:extLst>
              <a:ext uri="{FF2B5EF4-FFF2-40B4-BE49-F238E27FC236}">
                <a16:creationId xmlns:a16="http://schemas.microsoft.com/office/drawing/2014/main" id="{2BBF8E96-81BD-7DA3-515B-F5DD015B7ADA}"/>
              </a:ext>
            </a:extLst>
          </p:cNvPr>
          <p:cNvPicPr>
            <a:picLocks noChangeAspect="1"/>
          </p:cNvPicPr>
          <p:nvPr/>
        </p:nvPicPr>
        <p:blipFill>
          <a:blip r:embed="rId2"/>
          <a:srcRect/>
          <a:stretch/>
        </p:blipFill>
        <p:spPr>
          <a:xfrm>
            <a:off x="3326130" y="6594731"/>
            <a:ext cx="1120140" cy="1120140"/>
          </a:xfrm>
          <a:prstGeom prst="rect">
            <a:avLst/>
          </a:prstGeom>
        </p:spPr>
      </p:pic>
    </p:spTree>
    <p:extLst>
      <p:ext uri="{BB962C8B-B14F-4D97-AF65-F5344CB8AC3E}">
        <p14:creationId xmlns:p14="http://schemas.microsoft.com/office/powerpoint/2010/main" val="3270549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 Placeholder 39">
            <a:extLst>
              <a:ext uri="{FF2B5EF4-FFF2-40B4-BE49-F238E27FC236}">
                <a16:creationId xmlns:a16="http://schemas.microsoft.com/office/drawing/2014/main" id="{AA7E81A9-55CC-BA4B-80A9-C977FFB21EE6}"/>
              </a:ext>
            </a:extLst>
          </p:cNvPr>
          <p:cNvSpPr>
            <a:spLocks noGrp="1"/>
          </p:cNvSpPr>
          <p:nvPr>
            <p:ph type="body" sz="quarter" idx="21"/>
          </p:nvPr>
        </p:nvSpPr>
        <p:spPr>
          <a:xfrm>
            <a:off x="4351020" y="701040"/>
            <a:ext cx="3134618" cy="327660"/>
          </a:xfrm>
        </p:spPr>
        <p:txBody>
          <a:bodyPr/>
          <a:lstStyle/>
          <a:p>
            <a:r>
              <a:rPr lang="en-US" dirty="0"/>
              <a:t> </a:t>
            </a:r>
            <a:r>
              <a:rPr lang="en-US" sz="1200" dirty="0">
                <a:solidFill>
                  <a:schemeClr val="tx2"/>
                </a:solidFill>
              </a:rPr>
              <a:t>FDS FC-2300 STEELBOARD XS 23 04 </a:t>
            </a:r>
          </a:p>
          <a:p>
            <a:endParaRPr lang="en-US" sz="1200" dirty="0">
              <a:solidFill>
                <a:schemeClr val="tx2"/>
              </a:solidFill>
            </a:endParaRPr>
          </a:p>
        </p:txBody>
      </p:sp>
      <p:graphicFrame>
        <p:nvGraphicFramePr>
          <p:cNvPr id="3" name="Table 35">
            <a:extLst>
              <a:ext uri="{FF2B5EF4-FFF2-40B4-BE49-F238E27FC236}">
                <a16:creationId xmlns:a16="http://schemas.microsoft.com/office/drawing/2014/main" id="{F3F32CD9-92A8-B81C-B062-1B3B6305EDB4}"/>
              </a:ext>
            </a:extLst>
          </p:cNvPr>
          <p:cNvGraphicFramePr>
            <a:graphicFrameLocks/>
          </p:cNvGraphicFramePr>
          <p:nvPr>
            <p:extLst>
              <p:ext uri="{D42A27DB-BD31-4B8C-83A1-F6EECF244321}">
                <p14:modId xmlns:p14="http://schemas.microsoft.com/office/powerpoint/2010/main" val="1351113601"/>
              </p:ext>
            </p:extLst>
          </p:nvPr>
        </p:nvGraphicFramePr>
        <p:xfrm>
          <a:off x="285751" y="1624070"/>
          <a:ext cx="7205663" cy="1192850"/>
        </p:xfrm>
        <a:graphic>
          <a:graphicData uri="http://schemas.openxmlformats.org/drawingml/2006/table">
            <a:tbl>
              <a:tblPr firstRow="1" bandRow="1">
                <a:tableStyleId>{9D7B26C5-4107-4FEC-AEDC-1716B250A1EF}</a:tableStyleId>
              </a:tblPr>
              <a:tblGrid>
                <a:gridCol w="4718744">
                  <a:extLst>
                    <a:ext uri="{9D8B030D-6E8A-4147-A177-3AD203B41FA5}">
                      <a16:colId xmlns:a16="http://schemas.microsoft.com/office/drawing/2014/main" val="3647290184"/>
                    </a:ext>
                  </a:extLst>
                </a:gridCol>
                <a:gridCol w="1249680">
                  <a:extLst>
                    <a:ext uri="{9D8B030D-6E8A-4147-A177-3AD203B41FA5}">
                      <a16:colId xmlns:a16="http://schemas.microsoft.com/office/drawing/2014/main" val="2804471609"/>
                    </a:ext>
                  </a:extLst>
                </a:gridCol>
                <a:gridCol w="1237239">
                  <a:extLst>
                    <a:ext uri="{9D8B030D-6E8A-4147-A177-3AD203B41FA5}">
                      <a16:colId xmlns:a16="http://schemas.microsoft.com/office/drawing/2014/main" val="622920296"/>
                    </a:ext>
                  </a:extLst>
                </a:gridCol>
              </a:tblGrid>
              <a:tr h="193936">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1000" b="1" kern="1200" noProof="0" dirty="0">
                          <a:solidFill>
                            <a:schemeClr val="tx1"/>
                          </a:solidFill>
                          <a:latin typeface="+mj-lt"/>
                          <a:ea typeface="+mn-ea"/>
                          <a:cs typeface="+mn-cs"/>
                        </a:rPr>
                        <a:t>NOMBRE QUÍMICO y COMÚN</a:t>
                      </a:r>
                    </a:p>
                  </a:txBody>
                  <a:tcPr anchor="b"/>
                </a:tc>
                <a:tc>
                  <a:txBody>
                    <a:bodyPr/>
                    <a:lstStyle/>
                    <a:p>
                      <a:pPr algn="ctr"/>
                      <a:r>
                        <a:rPr lang="es-CO" sz="1000" noProof="0" dirty="0">
                          <a:latin typeface="+mj-lt"/>
                        </a:rPr>
                        <a:t>NUMERO CAS</a:t>
                      </a:r>
                    </a:p>
                  </a:txBody>
                  <a:tcPr marL="0" marR="0" anchor="b">
                    <a:solidFill>
                      <a:schemeClr val="tx2">
                        <a:lumMod val="20000"/>
                        <a:lumOff val="80000"/>
                      </a:schemeClr>
                    </a:solidFill>
                  </a:tcPr>
                </a:tc>
                <a:tc>
                  <a:txBody>
                    <a:bodyPr/>
                    <a:lstStyle/>
                    <a:p>
                      <a:pPr algn="ctr"/>
                      <a:r>
                        <a:rPr lang="es-CO" sz="1000" noProof="0" dirty="0">
                          <a:latin typeface="+mj-lt"/>
                        </a:rPr>
                        <a:t>% POR PESO</a:t>
                      </a:r>
                    </a:p>
                  </a:txBody>
                  <a:tcPr marL="0" marR="0" anchor="b"/>
                </a:tc>
                <a:extLst>
                  <a:ext uri="{0D108BD9-81ED-4DB2-BD59-A6C34878D82A}">
                    <a16:rowId xmlns:a16="http://schemas.microsoft.com/office/drawing/2014/main" val="1532514866"/>
                  </a:ext>
                </a:extLst>
              </a:tr>
              <a:tr h="154812">
                <a:tc>
                  <a:txBody>
                    <a:bodyPr/>
                    <a:lstStyle/>
                    <a:p>
                      <a:pPr marL="108000"/>
                      <a:r>
                        <a:rPr lang="es-CO" sz="800" noProof="0" dirty="0"/>
                        <a:t>Refractarios, Fibras </a:t>
                      </a:r>
                      <a:r>
                        <a:rPr lang="es-CO" sz="800" noProof="0" dirty="0" err="1"/>
                        <a:t>Aluminosilicato</a:t>
                      </a:r>
                      <a:endParaRPr lang="es-CO" sz="800" noProof="0" dirty="0"/>
                    </a:p>
                    <a:p>
                      <a:pPr marL="108000"/>
                      <a:r>
                        <a:rPr lang="es-CO" sz="800" noProof="0" dirty="0"/>
                        <a:t>Sinónimos: </a:t>
                      </a:r>
                      <a:r>
                        <a:rPr lang="es-CO" sz="800" noProof="0" dirty="0" err="1"/>
                        <a:t>FCR</a:t>
                      </a:r>
                      <a:r>
                        <a:rPr lang="es-CO" sz="800" noProof="0" dirty="0"/>
                        <a:t>; fibra cerámica; lana de </a:t>
                      </a:r>
                      <a:r>
                        <a:rPr lang="es-CO" sz="800" noProof="0" dirty="0" err="1"/>
                        <a:t>aluminosilicato</a:t>
                      </a:r>
                      <a:r>
                        <a:rPr lang="es-CO" sz="800" noProof="0" dirty="0"/>
                        <a:t> (</a:t>
                      </a:r>
                      <a:r>
                        <a:rPr lang="es-CO" sz="800" noProof="0" dirty="0" err="1"/>
                        <a:t>ASW</a:t>
                      </a:r>
                      <a:r>
                        <a:rPr lang="es-CO" sz="800" noProof="0" dirty="0"/>
                        <a:t>); fibra vítrea sintética (</a:t>
                      </a:r>
                      <a:r>
                        <a:rPr lang="es-CO" sz="800" noProof="0" dirty="0" err="1"/>
                        <a:t>SVF</a:t>
                      </a:r>
                      <a:r>
                        <a:rPr lang="es-CO" sz="800" noProof="0" dirty="0"/>
                        <a:t>); fibra vítrea artificial (</a:t>
                      </a:r>
                      <a:r>
                        <a:rPr lang="es-CO" sz="800" noProof="0" dirty="0" err="1"/>
                        <a:t>MMFV</a:t>
                      </a:r>
                      <a:r>
                        <a:rPr lang="es-CO" sz="800" noProof="0" dirty="0"/>
                        <a:t>); fibra mineral artificial (</a:t>
                      </a:r>
                      <a:r>
                        <a:rPr lang="es-CO" sz="800" noProof="0" dirty="0" err="1"/>
                        <a:t>MMMF</a:t>
                      </a:r>
                      <a:r>
                        <a:rPr lang="es-CO" sz="800" noProof="0" dirty="0"/>
                        <a:t>); lana aislante de alta temperatura (</a:t>
                      </a:r>
                      <a:r>
                        <a:rPr lang="es-CO" sz="800" noProof="0" dirty="0" err="1"/>
                        <a:t>HTIW</a:t>
                      </a:r>
                      <a:r>
                        <a:rPr lang="es-CO" sz="800" noProof="0" dirty="0"/>
                        <a:t>)</a:t>
                      </a:r>
                    </a:p>
                  </a:txBody>
                  <a:tcPr marL="0" marR="0" marT="0" marB="0" anchor="ctr">
                    <a:lnB w="9525" cap="flat" cmpd="sng" algn="ctr">
                      <a:solidFill>
                        <a:schemeClr val="tx1"/>
                      </a:solidFill>
                      <a:prstDash val="solid"/>
                      <a:round/>
                      <a:headEnd type="none" w="med" len="med"/>
                      <a:tailEnd type="none" w="med" len="med"/>
                    </a:lnB>
                    <a:noFill/>
                  </a:tcPr>
                </a:tc>
                <a:tc>
                  <a:txBody>
                    <a:bodyPr/>
                    <a:lstStyle/>
                    <a:p>
                      <a:pPr algn="ctr"/>
                      <a:r>
                        <a:rPr lang="en-CA" sz="800" noProof="0" dirty="0"/>
                        <a:t>142844-00-66</a:t>
                      </a:r>
                    </a:p>
                  </a:txBody>
                  <a:tcPr marL="0" marR="0" marT="36000" marB="36000" anchor="ctr">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CA" sz="800" noProof="0" dirty="0"/>
                        <a:t>45 a 70</a:t>
                      </a:r>
                    </a:p>
                  </a:txBody>
                  <a:tcPr marL="0" marR="0" marT="36000" marB="36000" anchor="ctr">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3966592"/>
                  </a:ext>
                </a:extLst>
              </a:tr>
              <a:tr h="154812">
                <a:tc>
                  <a:txBody>
                    <a:bodyPr/>
                    <a:lstStyle/>
                    <a:p>
                      <a:pPr marL="108000"/>
                      <a:r>
                        <a:rPr lang="es-CO" sz="800" noProof="0" dirty="0"/>
                        <a:t>Dióxido de silicio (cuarzo)</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CA" sz="800" noProof="0" dirty="0"/>
                        <a:t>14808-60-7</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CA" sz="800" noProof="0" dirty="0"/>
                        <a:t>15 a 40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pPr marL="108000"/>
                      <a:r>
                        <a:rPr lang="es-CO" sz="800" noProof="0" dirty="0"/>
                        <a:t>Sílice coloidal</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CA" sz="800" noProof="0" dirty="0"/>
                        <a:t>7631-86-9</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CA" sz="800" noProof="0" dirty="0"/>
                        <a:t>7 a 13</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94665">
                <a:tc>
                  <a:txBody>
                    <a:bodyPr/>
                    <a:lstStyle/>
                    <a:p>
                      <a:pPr marL="108000"/>
                      <a:r>
                        <a:rPr lang="es-CO" sz="800" noProof="0" dirty="0"/>
                        <a:t>Éter de almidón catiónico</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CA" sz="800" noProof="0" dirty="0"/>
                        <a:t>56780-58-6</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CA" sz="800" noProof="0" dirty="0"/>
                        <a:t>1 a 5</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00701448"/>
                  </a:ext>
                </a:extLst>
              </a:tr>
            </a:tbl>
          </a:graphicData>
        </a:graphic>
      </p:graphicFrame>
      <p:sp>
        <p:nvSpPr>
          <p:cNvPr id="6" name="Rectangle 5">
            <a:extLst>
              <a:ext uri="{FF2B5EF4-FFF2-40B4-BE49-F238E27FC236}">
                <a16:creationId xmlns:a16="http://schemas.microsoft.com/office/drawing/2014/main" id="{C708FE68-9445-4241-E9BE-914A265DE5F5}"/>
              </a:ext>
            </a:extLst>
          </p:cNvPr>
          <p:cNvSpPr/>
          <p:nvPr/>
        </p:nvSpPr>
        <p:spPr>
          <a:xfrm>
            <a:off x="279976" y="1172509"/>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3. COMPOSICIÓN / INFORMACIÓN SOBRE LOS INGREDIENTES</a:t>
            </a:r>
          </a:p>
        </p:txBody>
      </p:sp>
      <p:sp>
        <p:nvSpPr>
          <p:cNvPr id="8" name="Rectangle 7">
            <a:extLst>
              <a:ext uri="{FF2B5EF4-FFF2-40B4-BE49-F238E27FC236}">
                <a16:creationId xmlns:a16="http://schemas.microsoft.com/office/drawing/2014/main" id="{AC688840-93F8-525B-E8E8-32CB59B8BD1F}"/>
              </a:ext>
            </a:extLst>
          </p:cNvPr>
          <p:cNvSpPr/>
          <p:nvPr/>
        </p:nvSpPr>
        <p:spPr>
          <a:xfrm>
            <a:off x="293548" y="3204415"/>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4. PRIMEROS AUXILIOS</a:t>
            </a:r>
          </a:p>
        </p:txBody>
      </p:sp>
      <p:sp>
        <p:nvSpPr>
          <p:cNvPr id="10" name="Rectangle 9">
            <a:extLst>
              <a:ext uri="{FF2B5EF4-FFF2-40B4-BE49-F238E27FC236}">
                <a16:creationId xmlns:a16="http://schemas.microsoft.com/office/drawing/2014/main" id="{920E125C-6618-06CB-F2C0-C6EEC17988C0}"/>
              </a:ext>
            </a:extLst>
          </p:cNvPr>
          <p:cNvSpPr/>
          <p:nvPr/>
        </p:nvSpPr>
        <p:spPr>
          <a:xfrm>
            <a:off x="284738" y="5664431"/>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5. MEDIDAS DE LUCHA CONTRA INCENDIOS</a:t>
            </a:r>
          </a:p>
        </p:txBody>
      </p:sp>
      <p:sp>
        <p:nvSpPr>
          <p:cNvPr id="12" name="Rectangle 11">
            <a:extLst>
              <a:ext uri="{FF2B5EF4-FFF2-40B4-BE49-F238E27FC236}">
                <a16:creationId xmlns:a16="http://schemas.microsoft.com/office/drawing/2014/main" id="{DC1EC396-F141-CD8A-6DD6-AA19DCB39A9C}"/>
              </a:ext>
            </a:extLst>
          </p:cNvPr>
          <p:cNvSpPr/>
          <p:nvPr/>
        </p:nvSpPr>
        <p:spPr>
          <a:xfrm>
            <a:off x="293548" y="8100264"/>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ES" sz="1200" b="1" dirty="0">
                <a:solidFill>
                  <a:schemeClr val="accent2"/>
                </a:solidFill>
                <a:latin typeface="+mj-lt"/>
              </a:rPr>
              <a:t>6. MEDIDAS EN CASO DE VERTIDO ACCIDENTAL</a:t>
            </a:r>
          </a:p>
        </p:txBody>
      </p:sp>
      <p:sp>
        <p:nvSpPr>
          <p:cNvPr id="2" name="Text Placeholder 25">
            <a:extLst>
              <a:ext uri="{FF2B5EF4-FFF2-40B4-BE49-F238E27FC236}">
                <a16:creationId xmlns:a16="http://schemas.microsoft.com/office/drawing/2014/main" id="{DB88734B-03C1-82B1-9272-774233E2AB42}"/>
              </a:ext>
            </a:extLst>
          </p:cNvPr>
          <p:cNvSpPr txBox="1">
            <a:spLocks/>
          </p:cNvSpPr>
          <p:nvPr/>
        </p:nvSpPr>
        <p:spPr>
          <a:xfrm>
            <a:off x="292536" y="2892711"/>
            <a:ext cx="7200900" cy="235913"/>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defTabSz="228600">
              <a:buClr>
                <a:schemeClr val="accent1"/>
              </a:buClr>
              <a:tabLst>
                <a:tab pos="118872" algn="l"/>
              </a:tabLst>
            </a:pPr>
            <a:r>
              <a:rPr lang="es-ES" sz="1000" b="1" dirty="0">
                <a:solidFill>
                  <a:schemeClr val="tx1"/>
                </a:solidFill>
              </a:rPr>
              <a:t>Impurezas y aditivos estabilizantes: </a:t>
            </a:r>
            <a:r>
              <a:rPr lang="es-ES" sz="1000" dirty="0">
                <a:solidFill>
                  <a:schemeClr val="tx1"/>
                </a:solidFill>
              </a:rPr>
              <a:t>No aplicable.</a:t>
            </a:r>
            <a:endParaRPr lang="es-CO" sz="1000" dirty="0">
              <a:solidFill>
                <a:srgbClr val="0F1919"/>
              </a:solidFill>
            </a:endParaRPr>
          </a:p>
        </p:txBody>
      </p:sp>
      <p:sp>
        <p:nvSpPr>
          <p:cNvPr id="14" name="Text Placeholder 25">
            <a:extLst>
              <a:ext uri="{FF2B5EF4-FFF2-40B4-BE49-F238E27FC236}">
                <a16:creationId xmlns:a16="http://schemas.microsoft.com/office/drawing/2014/main" id="{E837BD46-6912-7EE5-39A1-16EA134D5265}"/>
              </a:ext>
            </a:extLst>
          </p:cNvPr>
          <p:cNvSpPr txBox="1">
            <a:spLocks/>
          </p:cNvSpPr>
          <p:nvPr/>
        </p:nvSpPr>
        <p:spPr>
          <a:xfrm>
            <a:off x="284738" y="3647056"/>
            <a:ext cx="7200900" cy="1903187"/>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spcBef>
                <a:spcPts val="0"/>
              </a:spcBef>
              <a:buClr>
                <a:schemeClr val="accent2"/>
              </a:buClr>
              <a:buFont typeface="+mj-lt"/>
              <a:buAutoNum type="alphaLcPeriod"/>
              <a:tabLst>
                <a:tab pos="118872" algn="l"/>
              </a:tabLst>
            </a:pPr>
            <a:r>
              <a:rPr lang="es-CO" sz="1000" b="1" dirty="0">
                <a:solidFill>
                  <a:schemeClr val="tx1"/>
                </a:solidFill>
              </a:rPr>
              <a:t>Medidas de primeros auxilios por vía de exposición</a:t>
            </a:r>
            <a:r>
              <a:rPr lang="en-US" sz="1000" b="1" dirty="0">
                <a:solidFill>
                  <a:schemeClr val="tx1"/>
                </a:solidFill>
              </a:rPr>
              <a:t>: </a:t>
            </a:r>
          </a:p>
          <a:p>
            <a:pPr marL="617220" lvl="1" indent="-228600" algn="just" defTabSz="228600">
              <a:spcBef>
                <a:spcPts val="0"/>
              </a:spcBef>
              <a:buClr>
                <a:schemeClr val="accent2"/>
              </a:buClr>
              <a:buFont typeface="Wingdings" panose="05000000000000000000" pitchFamily="2" charset="2"/>
              <a:buChar char="§"/>
              <a:tabLst>
                <a:tab pos="118872" algn="l"/>
              </a:tabLst>
            </a:pPr>
            <a:r>
              <a:rPr lang="es-CO" sz="1000" u="sng" dirty="0">
                <a:latin typeface="+mj-lt"/>
              </a:rPr>
              <a:t>Piel:</a:t>
            </a:r>
            <a:r>
              <a:rPr lang="es-CO" sz="1000" dirty="0">
                <a:latin typeface="+mj-lt"/>
              </a:rPr>
              <a:t> La manipulación de este material puede generar una leve irritación mecánica temporal de la piel. Si esto ocurre, enjuague las áreas afectadas con agua y lávelas suavemente. No frote ni rasque la piel expuesta.</a:t>
            </a:r>
            <a:endParaRPr lang="en-US" sz="1000" dirty="0">
              <a:latin typeface="+mj-lt"/>
            </a:endParaRPr>
          </a:p>
          <a:p>
            <a:pPr marL="617220" lvl="1" indent="-228600" algn="just" defTabSz="228600">
              <a:spcBef>
                <a:spcPts val="0"/>
              </a:spcBef>
              <a:buClr>
                <a:schemeClr val="accent2"/>
              </a:buClr>
              <a:buFont typeface="Wingdings" panose="05000000000000000000" pitchFamily="2" charset="2"/>
              <a:buChar char="§"/>
              <a:tabLst>
                <a:tab pos="118872" algn="l"/>
              </a:tabLst>
            </a:pPr>
            <a:r>
              <a:rPr lang="es-CO" sz="1000" u="sng" dirty="0">
                <a:latin typeface="+mj-lt"/>
              </a:rPr>
              <a:t>Ojos:</a:t>
            </a:r>
            <a:r>
              <a:rPr lang="es-CO" sz="1000" dirty="0">
                <a:latin typeface="+mj-lt"/>
              </a:rPr>
              <a:t> En caso de contacto con los ojos, enjuagar abundantemente con agua; tener baño para ojos disponible. No se frote los ojos.</a:t>
            </a:r>
            <a:r>
              <a:rPr lang="en-US" sz="1000" dirty="0">
                <a:latin typeface="+mj-lt"/>
              </a:rPr>
              <a:t> </a:t>
            </a:r>
          </a:p>
          <a:p>
            <a:pPr marL="617220" lvl="1" indent="-228600" algn="just" defTabSz="228600">
              <a:spcBef>
                <a:spcPts val="0"/>
              </a:spcBef>
              <a:buClr>
                <a:schemeClr val="accent2"/>
              </a:buClr>
              <a:buFont typeface="Wingdings" panose="05000000000000000000" pitchFamily="2" charset="2"/>
              <a:buChar char="§"/>
              <a:tabLst>
                <a:tab pos="118872" algn="l"/>
              </a:tabLst>
            </a:pPr>
            <a:r>
              <a:rPr lang="es-CO" sz="1000" u="sng" dirty="0">
                <a:latin typeface="+mj-lt"/>
              </a:rPr>
              <a:t>Nariz y garganta</a:t>
            </a:r>
            <a:r>
              <a:rPr lang="es-CO" sz="1000" dirty="0">
                <a:latin typeface="+mj-lt"/>
              </a:rPr>
              <a:t>: si se irritan, vaya a un área libre de polvo, beba agua y suénese la nariz. Si los síntomas persisten, busque atención médica</a:t>
            </a:r>
            <a:r>
              <a:rPr lang="en-US" sz="1000" dirty="0">
                <a:latin typeface="+mj-lt"/>
              </a:rPr>
              <a:t>.</a:t>
            </a:r>
          </a:p>
          <a:p>
            <a:pPr marL="228600" indent="-228600" algn="just" defTabSz="228600">
              <a:buClr>
                <a:schemeClr val="accent2"/>
              </a:buClr>
              <a:buFont typeface="+mj-lt"/>
              <a:buAutoNum type="alphaLcPeriod"/>
              <a:tabLst>
                <a:tab pos="118872" algn="l"/>
              </a:tabLst>
            </a:pPr>
            <a:r>
              <a:rPr lang="es-CO" sz="1000" b="1" dirty="0">
                <a:solidFill>
                  <a:schemeClr val="tx1"/>
                </a:solidFill>
              </a:rPr>
              <a:t>Síntomas y efectos más importantes (agudos o retardados): </a:t>
            </a:r>
            <a:r>
              <a:rPr lang="es-CO" sz="1000" dirty="0">
                <a:solidFill>
                  <a:schemeClr val="tx1"/>
                </a:solidFill>
              </a:rPr>
              <a:t>La exposición puede provocar una leve irritación mecánica de la piel, los ojos y el sistema respiratorio superior. Estos efectos suelen ser temporales.</a:t>
            </a:r>
          </a:p>
          <a:p>
            <a:pPr marL="228600" indent="-228600" algn="just" defTabSz="228600">
              <a:buClr>
                <a:schemeClr val="accent2"/>
              </a:buClr>
              <a:buFont typeface="+mj-lt"/>
              <a:buAutoNum type="alphaLcPeriod"/>
              <a:tabLst>
                <a:tab pos="118872" algn="l"/>
              </a:tabLst>
            </a:pPr>
            <a:r>
              <a:rPr lang="es-CO" sz="1000" b="1" dirty="0">
                <a:solidFill>
                  <a:schemeClr val="tx1"/>
                </a:solidFill>
              </a:rPr>
              <a:t>Indicación de atención médica inmediata y tratamiento especial necesario, en caso de ser necesario. NOTAS PARA LOS MÉDICOS: </a:t>
            </a:r>
            <a:r>
              <a:rPr lang="es-CO" sz="1000" dirty="0">
                <a:solidFill>
                  <a:schemeClr val="tx1"/>
                </a:solidFill>
              </a:rPr>
              <a:t>Los efectos en la piel y las vías respiratorias son el resultado de una irritación mecánica leve y temporal; la exposición a la fibra no produce manifestaciones alérgicas.</a:t>
            </a:r>
          </a:p>
          <a:p>
            <a:pPr defTabSz="320040">
              <a:tabLst>
                <a:tab pos="118872" algn="l"/>
              </a:tabLst>
            </a:pPr>
            <a:endParaRPr lang="es-CO" sz="1000" b="1" dirty="0">
              <a:solidFill>
                <a:srgbClr val="0F1919"/>
              </a:solidFill>
            </a:endParaRPr>
          </a:p>
        </p:txBody>
      </p:sp>
      <p:sp>
        <p:nvSpPr>
          <p:cNvPr id="15" name="Text Placeholder 25">
            <a:extLst>
              <a:ext uri="{FF2B5EF4-FFF2-40B4-BE49-F238E27FC236}">
                <a16:creationId xmlns:a16="http://schemas.microsoft.com/office/drawing/2014/main" id="{A4237661-D595-99A0-D047-501DA599B31F}"/>
              </a:ext>
            </a:extLst>
          </p:cNvPr>
          <p:cNvSpPr txBox="1">
            <a:spLocks/>
          </p:cNvSpPr>
          <p:nvPr/>
        </p:nvSpPr>
        <p:spPr>
          <a:xfrm>
            <a:off x="278964" y="6116295"/>
            <a:ext cx="7200900" cy="1847951"/>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2"/>
              </a:buClr>
              <a:buFont typeface="+mj-lt"/>
              <a:buAutoNum type="alphaLcPeriod"/>
              <a:tabLst>
                <a:tab pos="118872" algn="l"/>
              </a:tabLst>
            </a:pPr>
            <a:r>
              <a:rPr lang="es-ES" sz="1000" b="1" dirty="0">
                <a:solidFill>
                  <a:schemeClr val="tx1"/>
                </a:solidFill>
              </a:rPr>
              <a:t>Medios de extinción adecuados (e inadecuados): </a:t>
            </a:r>
            <a:r>
              <a:rPr lang="es-ES" sz="1000" dirty="0">
                <a:solidFill>
                  <a:schemeClr val="tx1"/>
                </a:solidFill>
              </a:rPr>
              <a:t>Utilizar agente extintor adecuado para los materiales combustibles circundantes.</a:t>
            </a:r>
          </a:p>
          <a:p>
            <a:pPr marL="228600" indent="-228600" algn="just" defTabSz="228600">
              <a:buClr>
                <a:schemeClr val="accent2"/>
              </a:buClr>
              <a:buFont typeface="+mj-lt"/>
              <a:buAutoNum type="alphaLcPeriod"/>
              <a:tabLst>
                <a:tab pos="118872" algn="l"/>
              </a:tabLst>
            </a:pPr>
            <a:r>
              <a:rPr lang="es-ES" sz="1000" b="1" dirty="0">
                <a:solidFill>
                  <a:schemeClr val="tx1"/>
                </a:solidFill>
              </a:rPr>
              <a:t>Peligros específicos derivados del producto químico (por ejemplo, naturaleza de cualquier producto de combustión peligroso): </a:t>
            </a:r>
            <a:r>
              <a:rPr lang="es-ES" sz="1000" dirty="0">
                <a:solidFill>
                  <a:schemeClr val="tx1"/>
                </a:solidFill>
              </a:rPr>
              <a:t>Productos no combustibles, clase de reacción al fuego cero. El embalaje y los materiales circundantes pueden ser combustibles. </a:t>
            </a:r>
            <a:r>
              <a:rPr lang="es-ES" sz="1000" u="sng" dirty="0">
                <a:solidFill>
                  <a:schemeClr val="tx1"/>
                </a:solidFill>
              </a:rPr>
              <a:t>Calor inicial</a:t>
            </a:r>
            <a:r>
              <a:rPr lang="es-ES" sz="1000" dirty="0">
                <a:solidFill>
                  <a:schemeClr val="tx1"/>
                </a:solidFill>
              </a:rPr>
              <a:t>: Durante el calentamiento inicial del producto, se producirá cierta descomposición térmica del aglutinante orgánico a unos </a:t>
            </a:r>
            <a:r>
              <a:rPr lang="es-ES" sz="1000" dirty="0" err="1">
                <a:solidFill>
                  <a:schemeClr val="tx1"/>
                </a:solidFill>
              </a:rPr>
              <a:t>232°C</a:t>
            </a:r>
            <a:r>
              <a:rPr lang="es-ES" sz="1000" dirty="0">
                <a:solidFill>
                  <a:schemeClr val="tx1"/>
                </a:solidFill>
              </a:rPr>
              <a:t> (</a:t>
            </a:r>
            <a:r>
              <a:rPr lang="es-ES" sz="1000" dirty="0" err="1">
                <a:solidFill>
                  <a:schemeClr val="tx1"/>
                </a:solidFill>
              </a:rPr>
              <a:t>450°F</a:t>
            </a:r>
            <a:r>
              <a:rPr lang="es-ES" sz="1000" dirty="0">
                <a:solidFill>
                  <a:schemeClr val="tx1"/>
                </a:solidFill>
              </a:rPr>
              <a:t>) de este primer calor del producto. Esto puede liberar humo, monóxido de carbono y dióxido de carbono. Utilizar ventilación adecuada u otras precauciones para eliminar la exposición a los vapores resultantes de la descomposición térmica del ligante. La exposición a los vapores de descomposición térmica puede causar irritación de las vías respiratorias, hiperreactividad bronquial o una respuesta de tipo asmático. El producto que ha estado en servicio a 1800 °F o más puede sufrir una conversión parcial a cristobalita, una forma cristalina de sílice.</a:t>
            </a:r>
          </a:p>
          <a:p>
            <a:pPr marL="228600" indent="-228600" defTabSz="320040">
              <a:buClr>
                <a:schemeClr val="accent2"/>
              </a:buClr>
              <a:buFont typeface="+mj-lt"/>
              <a:buAutoNum type="alphaLcPeriod"/>
              <a:tabLst>
                <a:tab pos="118872" algn="l"/>
              </a:tabLst>
            </a:pPr>
            <a:r>
              <a:rPr lang="es-ES" sz="1000" b="1" dirty="0">
                <a:solidFill>
                  <a:schemeClr val="tx1"/>
                </a:solidFill>
              </a:rPr>
              <a:t>Equipos de protección especiales y precauciones para bomberos:		 									Códigos </a:t>
            </a:r>
            <a:r>
              <a:rPr lang="es-ES" sz="1000" b="1" dirty="0" err="1">
                <a:solidFill>
                  <a:schemeClr val="tx1"/>
                </a:solidFill>
              </a:rPr>
              <a:t>NFPA</a:t>
            </a:r>
            <a:r>
              <a:rPr lang="es-ES" sz="1000" b="1" dirty="0">
                <a:solidFill>
                  <a:schemeClr val="tx1"/>
                </a:solidFill>
              </a:rPr>
              <a:t>:*		Inflamabilidad: </a:t>
            </a:r>
            <a:r>
              <a:rPr lang="es-ES" sz="1000" dirty="0">
                <a:solidFill>
                  <a:schemeClr val="tx1"/>
                </a:solidFill>
              </a:rPr>
              <a:t>0</a:t>
            </a:r>
            <a:r>
              <a:rPr lang="es-ES" sz="1000" b="1" dirty="0">
                <a:solidFill>
                  <a:schemeClr val="tx1"/>
                </a:solidFill>
              </a:rPr>
              <a:t> 		Salud: </a:t>
            </a:r>
            <a:r>
              <a:rPr lang="es-ES" sz="1000" dirty="0">
                <a:solidFill>
                  <a:schemeClr val="tx1"/>
                </a:solidFill>
              </a:rPr>
              <a:t>1</a:t>
            </a:r>
            <a:r>
              <a:rPr lang="es-ES" sz="1000" b="1" dirty="0">
                <a:solidFill>
                  <a:schemeClr val="tx1"/>
                </a:solidFill>
              </a:rPr>
              <a:t> 		Reactividad: </a:t>
            </a:r>
            <a:r>
              <a:rPr lang="es-ES" sz="1000" dirty="0">
                <a:solidFill>
                  <a:schemeClr val="tx1"/>
                </a:solidFill>
              </a:rPr>
              <a:t>0</a:t>
            </a:r>
            <a:r>
              <a:rPr lang="es-ES" sz="1000" b="1" dirty="0">
                <a:solidFill>
                  <a:schemeClr val="tx1"/>
                </a:solidFill>
              </a:rPr>
              <a:t> 		Especial: </a:t>
            </a:r>
            <a:r>
              <a:rPr lang="es-ES" sz="1000" dirty="0">
                <a:solidFill>
                  <a:schemeClr val="tx1"/>
                </a:solidFill>
              </a:rPr>
              <a:t>0</a:t>
            </a:r>
            <a:br>
              <a:rPr lang="es-ES" sz="1000" b="1" dirty="0">
                <a:solidFill>
                  <a:schemeClr val="tx1"/>
                </a:solidFill>
              </a:rPr>
            </a:br>
            <a:r>
              <a:rPr lang="es-ES" sz="1000" baseline="-25000" dirty="0">
                <a:solidFill>
                  <a:schemeClr val="tx1"/>
                </a:solidFill>
              </a:rPr>
              <a:t>*Opuesto a las clasificaciones </a:t>
            </a:r>
            <a:r>
              <a:rPr lang="es-ES" sz="1000" baseline="-25000" dirty="0" err="1">
                <a:solidFill>
                  <a:schemeClr val="tx1"/>
                </a:solidFill>
              </a:rPr>
              <a:t>WHMIS</a:t>
            </a:r>
            <a:r>
              <a:rPr lang="es-ES" sz="1000" baseline="-25000" dirty="0">
                <a:solidFill>
                  <a:schemeClr val="tx1"/>
                </a:solidFill>
              </a:rPr>
              <a:t> 2015</a:t>
            </a:r>
          </a:p>
          <a:p>
            <a:pPr algn="just" defTabSz="320040">
              <a:tabLst>
                <a:tab pos="118872" algn="l"/>
              </a:tabLst>
            </a:pPr>
            <a:endParaRPr lang="es-CO" sz="1000" b="1" dirty="0">
              <a:solidFill>
                <a:srgbClr val="0F1919"/>
              </a:solidFill>
            </a:endParaRPr>
          </a:p>
        </p:txBody>
      </p:sp>
      <p:sp>
        <p:nvSpPr>
          <p:cNvPr id="16" name="Text Placeholder 25">
            <a:extLst>
              <a:ext uri="{FF2B5EF4-FFF2-40B4-BE49-F238E27FC236}">
                <a16:creationId xmlns:a16="http://schemas.microsoft.com/office/drawing/2014/main" id="{B7B60D0C-027F-854A-BD1E-5A25E4AECD54}"/>
              </a:ext>
            </a:extLst>
          </p:cNvPr>
          <p:cNvSpPr txBox="1">
            <a:spLocks/>
          </p:cNvSpPr>
          <p:nvPr/>
        </p:nvSpPr>
        <p:spPr>
          <a:xfrm>
            <a:off x="277952" y="8530298"/>
            <a:ext cx="7200900" cy="1007446"/>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2"/>
              </a:buClr>
              <a:buFont typeface="+mj-lt"/>
              <a:buAutoNum type="alphaLcPeriod"/>
              <a:tabLst>
                <a:tab pos="118872" algn="l"/>
              </a:tabLst>
            </a:pPr>
            <a:r>
              <a:rPr lang="es-CO" sz="1000" b="1" dirty="0">
                <a:solidFill>
                  <a:schemeClr val="tx1"/>
                </a:solidFill>
              </a:rPr>
              <a:t>Precauciones personales, equipo de protección y procedimientos de emergencia: </a:t>
            </a:r>
            <a:r>
              <a:rPr lang="es-ES" sz="1000" dirty="0">
                <a:solidFill>
                  <a:schemeClr val="tx1"/>
                </a:solidFill>
              </a:rPr>
              <a:t>Minimizar el polvo en suspensión. No debe utilizarse aire comprimido o barrido en seco para la limpieza. Ver Sección 8 "Controles de exposición / Protección personal" para las directrices de exposición</a:t>
            </a:r>
            <a:r>
              <a:rPr lang="en-US" sz="1000" dirty="0">
                <a:solidFill>
                  <a:schemeClr val="tx1"/>
                </a:solidFill>
              </a:rPr>
              <a:t>.</a:t>
            </a:r>
          </a:p>
          <a:p>
            <a:pPr marL="228600" indent="-228600" algn="just" defTabSz="228600">
              <a:buClr>
                <a:schemeClr val="accent2"/>
              </a:buClr>
              <a:buFont typeface="+mj-lt"/>
              <a:buAutoNum type="alphaLcPeriod"/>
              <a:tabLst>
                <a:tab pos="118872" algn="l"/>
              </a:tabLst>
            </a:pPr>
            <a:r>
              <a:rPr lang="es-CO" sz="1000" b="1" dirty="0">
                <a:solidFill>
                  <a:schemeClr val="tx1"/>
                </a:solidFill>
              </a:rPr>
              <a:t>Métodos y materiales de contención y limpieza: </a:t>
            </a:r>
            <a:r>
              <a:rPr lang="es-ES" sz="1000" dirty="0">
                <a:solidFill>
                  <a:schemeClr val="tx1"/>
                </a:solidFill>
              </a:rPr>
              <a:t>Limpie con frecuencia la zona de trabajo con una aspiradora de alta eficacia o barriendo en húmedo para minimizar la acumulación de residuos. No utilice aire comprimido para la limpieza, ya que la mayoría de las jurisdicciones limitan el uso de aire comprimido con fines de limpieza.</a:t>
            </a:r>
            <a:endParaRPr lang="en-US" sz="1000" dirty="0">
              <a:solidFill>
                <a:schemeClr val="tx1"/>
              </a:solidFill>
            </a:endParaRPr>
          </a:p>
          <a:p>
            <a:pPr algn="just" defTabSz="320040">
              <a:tabLst>
                <a:tab pos="118872" algn="l"/>
              </a:tabLst>
            </a:pPr>
            <a:endParaRPr lang="en-CA" sz="1000" b="1" dirty="0">
              <a:solidFill>
                <a:srgbClr val="0F1919"/>
              </a:solidFill>
            </a:endParaRPr>
          </a:p>
        </p:txBody>
      </p:sp>
    </p:spTree>
    <p:extLst>
      <p:ext uri="{BB962C8B-B14F-4D97-AF65-F5344CB8AC3E}">
        <p14:creationId xmlns:p14="http://schemas.microsoft.com/office/powerpoint/2010/main" val="2135899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9">
            <a:extLst>
              <a:ext uri="{FF2B5EF4-FFF2-40B4-BE49-F238E27FC236}">
                <a16:creationId xmlns:a16="http://schemas.microsoft.com/office/drawing/2014/main" id="{ECF0ACC0-C770-D9F3-EC34-6345F40D3A36}"/>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FC-2300 STEELBOARD XS 23 04</a:t>
            </a:r>
          </a:p>
        </p:txBody>
      </p:sp>
      <p:sp>
        <p:nvSpPr>
          <p:cNvPr id="8" name="Rectangle 7">
            <a:extLst>
              <a:ext uri="{FF2B5EF4-FFF2-40B4-BE49-F238E27FC236}">
                <a16:creationId xmlns:a16="http://schemas.microsoft.com/office/drawing/2014/main" id="{619AEF80-D040-EAF9-945C-757896EACB01}"/>
              </a:ext>
            </a:extLst>
          </p:cNvPr>
          <p:cNvSpPr/>
          <p:nvPr/>
        </p:nvSpPr>
        <p:spPr>
          <a:xfrm>
            <a:off x="286256" y="2820510"/>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ES" sz="1200" b="1" dirty="0">
                <a:solidFill>
                  <a:schemeClr val="accent2"/>
                </a:solidFill>
                <a:latin typeface="+mj-lt"/>
              </a:rPr>
              <a:t>8. CONTROLES DE EXPOSICIÓN / PROTECCIÓN PERSONAL</a:t>
            </a:r>
          </a:p>
        </p:txBody>
      </p:sp>
      <p:sp>
        <p:nvSpPr>
          <p:cNvPr id="3" name="Rectangle 2">
            <a:extLst>
              <a:ext uri="{FF2B5EF4-FFF2-40B4-BE49-F238E27FC236}">
                <a16:creationId xmlns:a16="http://schemas.microsoft.com/office/drawing/2014/main" id="{B2E4481B-98AA-8140-129D-18053C7776EA}"/>
              </a:ext>
            </a:extLst>
          </p:cNvPr>
          <p:cNvSpPr/>
          <p:nvPr/>
        </p:nvSpPr>
        <p:spPr>
          <a:xfrm>
            <a:off x="277952" y="1182465"/>
            <a:ext cx="7199888" cy="34560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7. MANIPULACIÓN Y ALMACENAMIENTO</a:t>
            </a:r>
          </a:p>
        </p:txBody>
      </p:sp>
      <p:sp>
        <p:nvSpPr>
          <p:cNvPr id="5" name="Text Placeholder 25">
            <a:extLst>
              <a:ext uri="{FF2B5EF4-FFF2-40B4-BE49-F238E27FC236}">
                <a16:creationId xmlns:a16="http://schemas.microsoft.com/office/drawing/2014/main" id="{E413B873-C722-1D5C-D89D-700F8889F170}"/>
              </a:ext>
            </a:extLst>
          </p:cNvPr>
          <p:cNvSpPr txBox="1">
            <a:spLocks/>
          </p:cNvSpPr>
          <p:nvPr/>
        </p:nvSpPr>
        <p:spPr>
          <a:xfrm>
            <a:off x="276940" y="1609881"/>
            <a:ext cx="7200900" cy="1119164"/>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2"/>
              </a:buClr>
              <a:buFont typeface="+mj-lt"/>
              <a:buAutoNum type="alphaLcPeriod"/>
              <a:tabLst>
                <a:tab pos="118872" algn="l"/>
              </a:tabLst>
            </a:pPr>
            <a:r>
              <a:rPr lang="es-CO" sz="1000" b="1" dirty="0">
                <a:solidFill>
                  <a:schemeClr val="tx1"/>
                </a:solidFill>
              </a:rPr>
              <a:t>Precauciones para una manipulación segura: </a:t>
            </a:r>
            <a:r>
              <a:rPr lang="es-ES" sz="1000" dirty="0">
                <a:solidFill>
                  <a:schemeClr val="tx1"/>
                </a:solidFill>
              </a:rPr>
              <a:t>Manipular el producto con cuidado para minimizar el polvo en suspensión. Limitar el uso de herramientas eléctricas a menos que se utilicen con ventilación local por aspiración. Utilizar herramientas manuales siempre que sea posible.</a:t>
            </a:r>
            <a:endParaRPr lang="es-CO" sz="1000" dirty="0">
              <a:solidFill>
                <a:schemeClr val="tx1"/>
              </a:solidFill>
            </a:endParaRPr>
          </a:p>
          <a:p>
            <a:pPr marL="228600" indent="-228600" algn="just" defTabSz="228600">
              <a:buClr>
                <a:schemeClr val="accent2"/>
              </a:buClr>
              <a:buFont typeface="+mj-lt"/>
              <a:buAutoNum type="alphaLcPeriod"/>
              <a:tabLst>
                <a:tab pos="118872" algn="l"/>
              </a:tabLst>
            </a:pPr>
            <a:r>
              <a:rPr lang="es-CO" sz="1000" b="1" dirty="0">
                <a:solidFill>
                  <a:schemeClr val="tx1"/>
                </a:solidFill>
              </a:rPr>
              <a:t>Condiciones para un almacenamiento seguro, incluidas cualesquiera incompatibilidades: </a:t>
            </a:r>
            <a:r>
              <a:rPr lang="es-CO" sz="1000" dirty="0">
                <a:solidFill>
                  <a:schemeClr val="tx1"/>
                </a:solidFill>
              </a:rPr>
              <a:t>Almacenar de forma que se minimice el polvo en suspensión.</a:t>
            </a:r>
            <a:endParaRPr lang="es-CO" sz="1000" dirty="0">
              <a:solidFill>
                <a:srgbClr val="0F1919"/>
              </a:solidFill>
            </a:endParaRPr>
          </a:p>
          <a:p>
            <a:pPr algn="just" defTabSz="320040">
              <a:tabLst>
                <a:tab pos="118872" algn="l"/>
              </a:tabLst>
            </a:pPr>
            <a:r>
              <a:rPr lang="es-CO" sz="1000" b="1" dirty="0">
                <a:solidFill>
                  <a:srgbClr val="0F1919"/>
                </a:solidFill>
              </a:rPr>
              <a:t>ENVASES VACÍOS: </a:t>
            </a:r>
            <a:r>
              <a:rPr lang="es-CO" sz="1000" dirty="0">
                <a:solidFill>
                  <a:srgbClr val="0F1919"/>
                </a:solidFill>
              </a:rPr>
              <a:t>El envase del producto puede contener residuos. No reutilizar.</a:t>
            </a:r>
          </a:p>
        </p:txBody>
      </p:sp>
      <p:sp>
        <p:nvSpPr>
          <p:cNvPr id="9" name="Text Placeholder 25">
            <a:extLst>
              <a:ext uri="{FF2B5EF4-FFF2-40B4-BE49-F238E27FC236}">
                <a16:creationId xmlns:a16="http://schemas.microsoft.com/office/drawing/2014/main" id="{F99C461A-F92C-818B-8EFD-670545782837}"/>
              </a:ext>
            </a:extLst>
          </p:cNvPr>
          <p:cNvSpPr txBox="1">
            <a:spLocks/>
          </p:cNvSpPr>
          <p:nvPr/>
        </p:nvSpPr>
        <p:spPr>
          <a:xfrm>
            <a:off x="286256" y="3279118"/>
            <a:ext cx="7200900" cy="5621697"/>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2"/>
              </a:buClr>
              <a:buFont typeface="+mj-lt"/>
              <a:buAutoNum type="alphaLcPeriod"/>
              <a:tabLst>
                <a:tab pos="118872" algn="l"/>
              </a:tabLst>
            </a:pPr>
            <a:r>
              <a:rPr lang="es-ES" sz="1000" b="1" dirty="0">
                <a:solidFill>
                  <a:schemeClr val="tx1"/>
                </a:solidFill>
              </a:rPr>
              <a:t> </a:t>
            </a:r>
            <a:r>
              <a:rPr lang="es-ES" sz="1000" dirty="0">
                <a:solidFill>
                  <a:schemeClr val="tx1"/>
                </a:solidFill>
              </a:rPr>
              <a:t>Los </a:t>
            </a:r>
            <a:r>
              <a:rPr lang="es-ES" sz="1000" dirty="0" err="1">
                <a:solidFill>
                  <a:schemeClr val="tx1"/>
                </a:solidFill>
              </a:rPr>
              <a:t>OEL</a:t>
            </a:r>
            <a:r>
              <a:rPr lang="es-ES" sz="1000" dirty="0">
                <a:solidFill>
                  <a:schemeClr val="tx1"/>
                </a:solidFill>
              </a:rPr>
              <a:t> provinciales canadienses (</a:t>
            </a:r>
            <a:r>
              <a:rPr lang="es-ES" sz="1000" dirty="0" err="1">
                <a:solidFill>
                  <a:schemeClr val="tx1"/>
                </a:solidFill>
              </a:rPr>
              <a:t>TWAEV</a:t>
            </a:r>
            <a:r>
              <a:rPr lang="es-ES" sz="1000" dirty="0">
                <a:solidFill>
                  <a:schemeClr val="tx1"/>
                </a:solidFill>
              </a:rPr>
              <a:t>) para fibra cerámica oscilan entre 0,2 y 1,0 f/</a:t>
            </a:r>
            <a:r>
              <a:rPr lang="es-ES" sz="1000" dirty="0" err="1">
                <a:solidFill>
                  <a:schemeClr val="tx1"/>
                </a:solidFill>
              </a:rPr>
              <a:t>cc</a:t>
            </a:r>
            <a:r>
              <a:rPr lang="es-ES" sz="1000" dirty="0">
                <a:solidFill>
                  <a:schemeClr val="tx1"/>
                </a:solidFill>
              </a:rPr>
              <a:t>, según la provincia. En Ontario, </a:t>
            </a:r>
            <a:r>
              <a:rPr lang="es-ES" sz="1000" b="1" dirty="0">
                <a:solidFill>
                  <a:schemeClr val="tx1"/>
                </a:solidFill>
              </a:rPr>
              <a:t>el </a:t>
            </a:r>
            <a:r>
              <a:rPr lang="es-ES" sz="1000" b="1" dirty="0" err="1">
                <a:solidFill>
                  <a:schemeClr val="tx1"/>
                </a:solidFill>
              </a:rPr>
              <a:t>TWAEV</a:t>
            </a:r>
            <a:r>
              <a:rPr lang="es-ES" sz="1000" b="1" dirty="0">
                <a:solidFill>
                  <a:schemeClr val="tx1"/>
                </a:solidFill>
              </a:rPr>
              <a:t> de Ontario para </a:t>
            </a:r>
            <a:r>
              <a:rPr lang="es-ES" sz="1000" b="1" dirty="0" err="1">
                <a:solidFill>
                  <a:schemeClr val="tx1"/>
                </a:solidFill>
              </a:rPr>
              <a:t>FCR</a:t>
            </a:r>
            <a:r>
              <a:rPr lang="es-ES" sz="1000" b="1" dirty="0">
                <a:solidFill>
                  <a:schemeClr val="tx1"/>
                </a:solidFill>
              </a:rPr>
              <a:t> </a:t>
            </a:r>
            <a:r>
              <a:rPr lang="es-ES" sz="1000" dirty="0">
                <a:solidFill>
                  <a:schemeClr val="tx1"/>
                </a:solidFill>
              </a:rPr>
              <a:t>(fibra cerámica refractaria) es de </a:t>
            </a:r>
            <a:r>
              <a:rPr lang="es-ES" sz="1000" b="1" dirty="0">
                <a:solidFill>
                  <a:schemeClr val="tx1"/>
                </a:solidFill>
              </a:rPr>
              <a:t>0,5 f/</a:t>
            </a:r>
            <a:r>
              <a:rPr lang="es-ES" sz="1000" b="1" dirty="0" err="1">
                <a:solidFill>
                  <a:schemeClr val="tx1"/>
                </a:solidFill>
              </a:rPr>
              <a:t>cc</a:t>
            </a:r>
            <a:r>
              <a:rPr lang="es-ES" sz="1000" b="1" dirty="0">
                <a:solidFill>
                  <a:schemeClr val="tx1"/>
                </a:solidFill>
              </a:rPr>
              <a:t>, 8 horas</a:t>
            </a:r>
            <a:r>
              <a:rPr lang="es-ES" sz="1000" dirty="0">
                <a:solidFill>
                  <a:schemeClr val="tx1"/>
                </a:solidFill>
              </a:rPr>
              <a:t>. Los objetivos y criterios subyacentes a cada una de estas decisiones </a:t>
            </a:r>
            <a:r>
              <a:rPr lang="es-ES" sz="1000" dirty="0" err="1">
                <a:solidFill>
                  <a:schemeClr val="tx1"/>
                </a:solidFill>
              </a:rPr>
              <a:t>OEL</a:t>
            </a:r>
            <a:r>
              <a:rPr lang="es-ES" sz="1000" dirty="0">
                <a:solidFill>
                  <a:schemeClr val="tx1"/>
                </a:solidFill>
              </a:rPr>
              <a:t> también varían. La evaluación de los límites de exposición ocupacional y la determinación de su aplicabilidad relativa al lugar de trabajo se realiza mejor, caso por caso, por parte de un higienista industrial calificado.</a:t>
            </a:r>
          </a:p>
          <a:p>
            <a:pPr algn="just" defTabSz="228600">
              <a:buClr>
                <a:schemeClr val="accent2"/>
              </a:buClr>
              <a:tabLst>
                <a:tab pos="118872" algn="l"/>
              </a:tabLst>
            </a:pPr>
            <a:endParaRPr lang="es-CO" sz="1000" dirty="0">
              <a:solidFill>
                <a:schemeClr val="tx1"/>
              </a:solidFill>
            </a:endParaRPr>
          </a:p>
          <a:p>
            <a:pPr marL="228600" indent="-228600" algn="just" defTabSz="228600">
              <a:buClr>
                <a:schemeClr val="accent2"/>
              </a:buClr>
              <a:buFont typeface="+mj-lt"/>
              <a:buAutoNum type="alphaLcPeriod"/>
              <a:tabLst>
                <a:tab pos="118872" algn="l"/>
              </a:tabLst>
            </a:pPr>
            <a:endParaRPr lang="es-CO" sz="1000" dirty="0">
              <a:solidFill>
                <a:schemeClr val="tx1"/>
              </a:solidFill>
            </a:endParaRPr>
          </a:p>
          <a:p>
            <a:pPr algn="just" defTabSz="228600">
              <a:buClr>
                <a:schemeClr val="accent1"/>
              </a:buClr>
              <a:tabLst>
                <a:tab pos="118872" algn="l"/>
              </a:tabLst>
            </a:pPr>
            <a:endParaRPr lang="es-CO" sz="1000" dirty="0">
              <a:solidFill>
                <a:schemeClr val="tx1"/>
              </a:solidFill>
            </a:endParaRPr>
          </a:p>
          <a:p>
            <a:pPr algn="just" defTabSz="228600">
              <a:buClr>
                <a:schemeClr val="accent1"/>
              </a:buClr>
              <a:tabLst>
                <a:tab pos="118872" algn="l"/>
              </a:tabLst>
            </a:pPr>
            <a:endParaRPr lang="es-CO" sz="1000" dirty="0">
              <a:solidFill>
                <a:schemeClr val="tx1"/>
              </a:solidFill>
            </a:endParaRPr>
          </a:p>
          <a:p>
            <a:pPr algn="just" defTabSz="228600">
              <a:buClr>
                <a:schemeClr val="accent1"/>
              </a:buClr>
              <a:tabLst>
                <a:tab pos="118872" algn="l"/>
              </a:tabLst>
            </a:pPr>
            <a:endParaRPr lang="es-CO" sz="1000" dirty="0">
              <a:solidFill>
                <a:schemeClr val="tx1"/>
              </a:solidFill>
            </a:endParaRPr>
          </a:p>
          <a:p>
            <a:pPr algn="just" defTabSz="228600">
              <a:spcBef>
                <a:spcPts val="0"/>
              </a:spcBef>
              <a:buClr>
                <a:schemeClr val="accent1"/>
              </a:buClr>
              <a:tabLst>
                <a:tab pos="118872" algn="l"/>
              </a:tabLst>
            </a:pPr>
            <a:r>
              <a:rPr lang="es-CO" sz="1000" dirty="0">
                <a:solidFill>
                  <a:schemeClr val="tx1"/>
                </a:solidFill>
              </a:rPr>
              <a:t>	</a:t>
            </a:r>
          </a:p>
          <a:p>
            <a:pPr marL="228600" indent="-228600" algn="just" defTabSz="228600">
              <a:buClr>
                <a:schemeClr val="accent2"/>
              </a:buClr>
              <a:buFont typeface="+mj-lt"/>
              <a:buAutoNum type="alphaLcPeriod" startAt="2"/>
              <a:tabLst>
                <a:tab pos="118872" algn="l"/>
              </a:tabLst>
            </a:pPr>
            <a:r>
              <a:rPr lang="es-CO" sz="1000" b="1" dirty="0">
                <a:solidFill>
                  <a:schemeClr val="tx1"/>
                </a:solidFill>
              </a:rPr>
              <a:t>Controles de ingeniería apropiados: </a:t>
            </a:r>
            <a:r>
              <a:rPr lang="es-CO" sz="1000" dirty="0">
                <a:solidFill>
                  <a:schemeClr val="tx1"/>
                </a:solidFill>
              </a:rPr>
              <a:t>Utilice controles de ingeniería como ventilación de escape local, recolección de polvo en el punto de generación y equipos de manejo de materiales diseñados para minimizar las emisiones de fibras en el aire.</a:t>
            </a:r>
          </a:p>
          <a:p>
            <a:pPr marL="228600" indent="-228600" defTabSz="228600">
              <a:buClr>
                <a:schemeClr val="accent2"/>
              </a:buClr>
              <a:buFont typeface="+mj-lt"/>
              <a:buAutoNum type="alphaLcPeriod" startAt="2"/>
              <a:tabLst>
                <a:tab pos="118872" algn="l"/>
              </a:tabLst>
            </a:pPr>
            <a:r>
              <a:rPr lang="es-ES" sz="1000" b="1" dirty="0">
                <a:solidFill>
                  <a:schemeClr val="tx1"/>
                </a:solidFill>
              </a:rPr>
              <a:t>Medidas de protección individual, como equipos de protección personal:</a:t>
            </a:r>
          </a:p>
          <a:p>
            <a:pPr marL="628650" lvl="1" indent="-266700" algn="just" defTabSz="228600">
              <a:buClr>
                <a:schemeClr val="accent2"/>
              </a:buClr>
              <a:buFont typeface="Wingdings" panose="05000000000000000000" pitchFamily="2" charset="2"/>
              <a:buChar char="§"/>
              <a:tabLst>
                <a:tab pos="118872" algn="l"/>
              </a:tabLst>
            </a:pPr>
            <a:r>
              <a:rPr lang="es-ES" sz="1000" b="1" dirty="0">
                <a:solidFill>
                  <a:schemeClr val="tx1"/>
                </a:solidFill>
                <a:latin typeface="+mj-lt"/>
              </a:rPr>
              <a:t>Protección de la piel: </a:t>
            </a:r>
            <a:r>
              <a:rPr lang="es-ES" sz="1000" dirty="0">
                <a:solidFill>
                  <a:schemeClr val="tx1"/>
                </a:solidFill>
                <a:latin typeface="+mj-lt"/>
              </a:rPr>
              <a:t>Use equipo de protección personal (por ejemplo, guantes, cubrecabezas), según sea necesario para evitar la irritación de la piel. Se podrá utilizar ropa lavable o desechable. Si es posible, no lleve a casa ropa sucia. Si es necesario llevarse a casa la ropa de trabajo sucia, se debe informar a los empleados sobre las mejores prácticas para minimizar la exposición al polvo fuera del trabajo (por ejemplo, aspirar la ropa antes de salir del área de trabajo, lavar la ropa de trabajo por separado y enjuagar la lavadora antes de lavar otra ropa del hogar).</a:t>
            </a:r>
          </a:p>
          <a:p>
            <a:pPr marL="628650" lvl="1" indent="-266700" algn="just" defTabSz="228600">
              <a:buClr>
                <a:schemeClr val="accent2"/>
              </a:buClr>
              <a:buFont typeface="Wingdings" panose="05000000000000000000" pitchFamily="2" charset="2"/>
              <a:buChar char="§"/>
              <a:tabLst>
                <a:tab pos="118872" algn="l"/>
              </a:tabLst>
            </a:pPr>
            <a:r>
              <a:rPr lang="es-CO" sz="1000" b="1" dirty="0">
                <a:solidFill>
                  <a:schemeClr val="tx1"/>
                </a:solidFill>
                <a:latin typeface="+mj-lt"/>
              </a:rPr>
              <a:t>Protección de los ojos: </a:t>
            </a:r>
            <a:r>
              <a:rPr lang="es-CO" sz="1000" dirty="0">
                <a:solidFill>
                  <a:schemeClr val="tx1"/>
                </a:solidFill>
                <a:latin typeface="+mj-lt"/>
              </a:rPr>
              <a:t>Según sea necesario, use gafas protectoras o gafas de seguridad con protectores laterales</a:t>
            </a:r>
            <a:r>
              <a:rPr lang="en-US" sz="1000" dirty="0">
                <a:solidFill>
                  <a:schemeClr val="tx1"/>
                </a:solidFill>
                <a:latin typeface="+mj-lt"/>
              </a:rPr>
              <a:t>.</a:t>
            </a:r>
          </a:p>
          <a:p>
            <a:pPr marL="628650" lvl="1" indent="-266700" algn="just" defTabSz="228600">
              <a:buClr>
                <a:schemeClr val="accent2"/>
              </a:buClr>
              <a:buFont typeface="Wingdings" panose="05000000000000000000" pitchFamily="2" charset="2"/>
              <a:buChar char="§"/>
              <a:tabLst>
                <a:tab pos="118872" algn="l"/>
              </a:tabLst>
            </a:pPr>
            <a:r>
              <a:rPr lang="es-CO" sz="1000" b="1" dirty="0">
                <a:solidFill>
                  <a:srgbClr val="0F1919"/>
                </a:solidFill>
                <a:latin typeface="+mj-lt"/>
              </a:rPr>
              <a:t>Protección respiratoria</a:t>
            </a:r>
            <a:r>
              <a:rPr lang="en-US" sz="1000" b="1" dirty="0">
                <a:solidFill>
                  <a:srgbClr val="0F1919"/>
                </a:solidFill>
                <a:latin typeface="+mj-lt"/>
              </a:rPr>
              <a:t>:</a:t>
            </a:r>
            <a:r>
              <a:rPr lang="en-US" sz="1000" b="1" dirty="0">
                <a:latin typeface="+mj-lt"/>
              </a:rPr>
              <a:t> </a:t>
            </a:r>
            <a:r>
              <a:rPr lang="es-ES" sz="1000" dirty="0">
                <a:solidFill>
                  <a:srgbClr val="0F1919"/>
                </a:solidFill>
                <a:latin typeface="+mj-lt"/>
              </a:rPr>
              <a:t>Cuando los controles de ingeniería y/o administrativos son insuficientes para mantener las concentraciones en el lugar de trabajo por debajo del límite de exposición recomendado (</a:t>
            </a:r>
            <a:r>
              <a:rPr lang="es-ES" sz="1000" dirty="0" err="1">
                <a:solidFill>
                  <a:srgbClr val="0F1919"/>
                </a:solidFill>
                <a:latin typeface="+mj-lt"/>
              </a:rPr>
              <a:t>REL</a:t>
            </a:r>
            <a:r>
              <a:rPr lang="es-ES" sz="1000" dirty="0">
                <a:solidFill>
                  <a:srgbClr val="0F1919"/>
                </a:solidFill>
                <a:latin typeface="+mj-lt"/>
              </a:rPr>
              <a:t>) de 0,5 f/</a:t>
            </a:r>
            <a:r>
              <a:rPr lang="es-ES" sz="1000" dirty="0" err="1">
                <a:solidFill>
                  <a:srgbClr val="0F1919"/>
                </a:solidFill>
                <a:latin typeface="+mj-lt"/>
              </a:rPr>
              <a:t>cc</a:t>
            </a:r>
            <a:r>
              <a:rPr lang="es-ES" sz="1000" dirty="0">
                <a:solidFill>
                  <a:srgbClr val="0F1919"/>
                </a:solidFill>
                <a:latin typeface="+mj-lt"/>
              </a:rPr>
              <a:t>, se recomienda el uso de protección respiratoria adecuada. Se debe utilizar un respirador certificado por </a:t>
            </a:r>
            <a:r>
              <a:rPr lang="es-ES" sz="1000" dirty="0" err="1">
                <a:solidFill>
                  <a:srgbClr val="0F1919"/>
                </a:solidFill>
                <a:latin typeface="+mj-lt"/>
              </a:rPr>
              <a:t>NIOSH</a:t>
            </a:r>
            <a:r>
              <a:rPr lang="es-ES" sz="1000" dirty="0">
                <a:solidFill>
                  <a:srgbClr val="0F1919"/>
                </a:solidFill>
                <a:latin typeface="+mj-lt"/>
              </a:rPr>
              <a:t> con una eficiencia de filtrado de al menos el 95 %. La recomendación de eficiencia del filtro del 95 % se basa en la secuencia lógica de selección de respiradores de </a:t>
            </a:r>
            <a:r>
              <a:rPr lang="es-ES" sz="1000" dirty="0" err="1">
                <a:solidFill>
                  <a:srgbClr val="0F1919"/>
                </a:solidFill>
                <a:latin typeface="+mj-lt"/>
              </a:rPr>
              <a:t>NIOSH</a:t>
            </a:r>
            <a:r>
              <a:rPr lang="es-ES" sz="1000" dirty="0">
                <a:solidFill>
                  <a:srgbClr val="0F1919"/>
                </a:solidFill>
                <a:latin typeface="+mj-lt"/>
              </a:rPr>
              <a:t> para exposición a fibras minerales artificiales. Los trabajadores deben someterse a una prueba de ajuste antes de usar un respirador purificador de aire específico.</a:t>
            </a:r>
          </a:p>
          <a:p>
            <a:pPr marL="628650" lvl="1" algn="just" defTabSz="228600">
              <a:buClr>
                <a:schemeClr val="accent2"/>
              </a:buClr>
              <a:tabLst>
                <a:tab pos="118872" algn="l"/>
              </a:tabLst>
            </a:pPr>
            <a:r>
              <a:rPr lang="es-ES" sz="1000" dirty="0">
                <a:solidFill>
                  <a:srgbClr val="0F1919"/>
                </a:solidFill>
                <a:latin typeface="+mj-lt"/>
              </a:rPr>
              <a:t>La evaluación de los riesgos en el lugar de trabajo y la identificación de la protección respiratoria adecuada la realiza mejor, caso por caso, un higienista industrial calificado.</a:t>
            </a:r>
            <a:endParaRPr lang="es-CO" sz="1000" dirty="0">
              <a:solidFill>
                <a:srgbClr val="0F1919"/>
              </a:solidFill>
              <a:latin typeface="+mj-lt"/>
            </a:endParaRPr>
          </a:p>
          <a:p>
            <a:pPr algn="just" defTabSz="228600">
              <a:tabLst>
                <a:tab pos="118872" algn="l"/>
              </a:tabLst>
            </a:pPr>
            <a:r>
              <a:rPr lang="es-ES" sz="1000" b="1" dirty="0">
                <a:solidFill>
                  <a:srgbClr val="0F1919"/>
                </a:solidFill>
              </a:rPr>
              <a:t>Otra información: </a:t>
            </a:r>
            <a:r>
              <a:rPr lang="es-ES" sz="1000" dirty="0">
                <a:solidFill>
                  <a:srgbClr val="0F1919"/>
                </a:solidFill>
              </a:rPr>
              <a:t>Concentraciones basadas en un promedio ponderado en el tiempo (TWA) de ocho horas según lo determinado por muestras de aire recolectadas y analizadas de acuerdo con el método </a:t>
            </a:r>
            <a:r>
              <a:rPr lang="es-ES" sz="1000" dirty="0" err="1">
                <a:solidFill>
                  <a:srgbClr val="0F1919"/>
                </a:solidFill>
              </a:rPr>
              <a:t>NIOSH</a:t>
            </a:r>
            <a:r>
              <a:rPr lang="es-ES" sz="1000" dirty="0">
                <a:solidFill>
                  <a:srgbClr val="0F1919"/>
                </a:solidFill>
              </a:rPr>
              <a:t> 7400 (B) para fibras en el aire. El fabricante recomienda el uso de un respirador purificador de aire que cubra toda la cara, equipado con un cartucho de filtro de partículas apropiado durante los eventos de arranque del horno y eliminación de </a:t>
            </a:r>
            <a:r>
              <a:rPr lang="es-ES" sz="1000" dirty="0" err="1">
                <a:solidFill>
                  <a:srgbClr val="0F1919"/>
                </a:solidFill>
              </a:rPr>
              <a:t>FCR</a:t>
            </a:r>
            <a:r>
              <a:rPr lang="es-ES" sz="1000" dirty="0">
                <a:solidFill>
                  <a:srgbClr val="0F1919"/>
                </a:solidFill>
              </a:rPr>
              <a:t>.</a:t>
            </a:r>
            <a:endParaRPr lang="es-CO" sz="1000" dirty="0">
              <a:solidFill>
                <a:srgbClr val="0F1919"/>
              </a:solidFill>
            </a:endParaRPr>
          </a:p>
        </p:txBody>
      </p:sp>
      <p:graphicFrame>
        <p:nvGraphicFramePr>
          <p:cNvPr id="7" name="Table 2">
            <a:extLst>
              <a:ext uri="{FF2B5EF4-FFF2-40B4-BE49-F238E27FC236}">
                <a16:creationId xmlns:a16="http://schemas.microsoft.com/office/drawing/2014/main" id="{4E33B167-9394-8F37-3F9D-F490462FEAA8}"/>
              </a:ext>
            </a:extLst>
          </p:cNvPr>
          <p:cNvGraphicFramePr>
            <a:graphicFrameLocks noGrp="1"/>
          </p:cNvGraphicFramePr>
          <p:nvPr>
            <p:extLst>
              <p:ext uri="{D42A27DB-BD31-4B8C-83A1-F6EECF244321}">
                <p14:modId xmlns:p14="http://schemas.microsoft.com/office/powerpoint/2010/main" val="3903081345"/>
              </p:ext>
            </p:extLst>
          </p:nvPr>
        </p:nvGraphicFramePr>
        <p:xfrm>
          <a:off x="516642" y="4029780"/>
          <a:ext cx="6968996" cy="1066800"/>
        </p:xfrm>
        <a:graphic>
          <a:graphicData uri="http://schemas.openxmlformats.org/drawingml/2006/table">
            <a:tbl>
              <a:tblPr firstRow="1" bandRow="1"/>
              <a:tblGrid>
                <a:gridCol w="1790602">
                  <a:extLst>
                    <a:ext uri="{9D8B030D-6E8A-4147-A177-3AD203B41FA5}">
                      <a16:colId xmlns:a16="http://schemas.microsoft.com/office/drawing/2014/main" val="3694911790"/>
                    </a:ext>
                  </a:extLst>
                </a:gridCol>
                <a:gridCol w="5178394">
                  <a:extLst>
                    <a:ext uri="{9D8B030D-6E8A-4147-A177-3AD203B41FA5}">
                      <a16:colId xmlns:a16="http://schemas.microsoft.com/office/drawing/2014/main" val="3913904673"/>
                    </a:ext>
                  </a:extLst>
                </a:gridCol>
              </a:tblGrid>
              <a:tr h="180602">
                <a:tc>
                  <a:txBody>
                    <a:bodyPr/>
                    <a:lstStyle/>
                    <a:p>
                      <a:r>
                        <a:rPr lang="es-CO" sz="800" b="1" noProof="0" dirty="0"/>
                        <a:t>NOMBRE</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CO" sz="800" b="1" noProof="0" dirty="0"/>
                        <a:t>ONTARIO </a:t>
                      </a:r>
                      <a:r>
                        <a:rPr lang="es-CO" sz="800" b="1" noProof="0" dirty="0" err="1"/>
                        <a:t>TWAEV</a:t>
                      </a:r>
                      <a:endParaRPr lang="es-CO" sz="800" b="1" noProof="0" dirty="0"/>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90368434"/>
                  </a:ext>
                </a:extLst>
              </a:tr>
              <a:tr h="194179">
                <a:tc>
                  <a:txBody>
                    <a:bodyPr/>
                    <a:lstStyle/>
                    <a:p>
                      <a:r>
                        <a:rPr lang="es-CO" sz="800" noProof="0" dirty="0"/>
                        <a:t>Fibra cerámica refractaria (</a:t>
                      </a:r>
                      <a:r>
                        <a:rPr lang="es-CO" sz="800" noProof="0" dirty="0" err="1"/>
                        <a:t>FCR</a:t>
                      </a:r>
                      <a:r>
                        <a:rPr lang="es-CO" sz="800" noProof="0" dirty="0"/>
                        <a:t>)</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solidFill>
                            <a:schemeClr val="tx1"/>
                          </a:solidFill>
                        </a:rPr>
                        <a:t>0.5 f/</a:t>
                      </a:r>
                      <a:r>
                        <a:rPr lang="es-CO" sz="800" noProof="0" dirty="0" err="1">
                          <a:solidFill>
                            <a:schemeClr val="tx1"/>
                          </a:solidFill>
                        </a:rPr>
                        <a:t>cc</a:t>
                      </a:r>
                      <a:r>
                        <a:rPr lang="es-CO" sz="800" noProof="0" dirty="0">
                          <a:solidFill>
                            <a:schemeClr val="tx1"/>
                          </a:solidFill>
                        </a:rPr>
                        <a:t>, 8-horas</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1819982"/>
                  </a:ext>
                </a:extLst>
              </a:tr>
              <a:tr h="194179">
                <a:tc>
                  <a:txBody>
                    <a:bodyPr/>
                    <a:lstStyle/>
                    <a:p>
                      <a:r>
                        <a:rPr lang="es-CO" sz="800" noProof="0" dirty="0"/>
                        <a:t>Dióxido de silicio</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solidFill>
                            <a:schemeClr val="tx1"/>
                          </a:solidFill>
                        </a:rPr>
                        <a:t>10 mg/</a:t>
                      </a:r>
                      <a:r>
                        <a:rPr lang="es-CO" sz="800" noProof="0" dirty="0" err="1">
                          <a:solidFill>
                            <a:schemeClr val="tx1"/>
                          </a:solidFill>
                        </a:rPr>
                        <a:t>m</a:t>
                      </a:r>
                      <a:r>
                        <a:rPr lang="es-CO" sz="800" baseline="30000" noProof="0" dirty="0" err="1">
                          <a:solidFill>
                            <a:schemeClr val="tx1"/>
                          </a:solidFill>
                        </a:rPr>
                        <a:t>3</a:t>
                      </a:r>
                      <a:r>
                        <a:rPr lang="es-CO" sz="800" noProof="0" dirty="0">
                          <a:solidFill>
                            <a:schemeClr val="tx1"/>
                          </a:solidFill>
                        </a:rPr>
                        <a:t> como partículas inhalables; 3 mg/</a:t>
                      </a:r>
                      <a:r>
                        <a:rPr lang="es-CO" sz="800" noProof="0" dirty="0" err="1">
                          <a:solidFill>
                            <a:schemeClr val="tx1"/>
                          </a:solidFill>
                        </a:rPr>
                        <a:t>m</a:t>
                      </a:r>
                      <a:r>
                        <a:rPr lang="es-CO" sz="800" baseline="30000" noProof="0" dirty="0" err="1">
                          <a:solidFill>
                            <a:schemeClr val="tx1"/>
                          </a:solidFill>
                        </a:rPr>
                        <a:t>3</a:t>
                      </a:r>
                      <a:r>
                        <a:rPr lang="es-CO" sz="800" noProof="0" dirty="0">
                          <a:solidFill>
                            <a:schemeClr val="tx1"/>
                          </a:solidFill>
                        </a:rPr>
                        <a:t> como partículas respirables</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5407864"/>
                  </a:ext>
                </a:extLst>
              </a:tr>
              <a:tr h="194179">
                <a:tc>
                  <a:txBody>
                    <a:bodyPr/>
                    <a:lstStyle/>
                    <a:p>
                      <a:r>
                        <a:rPr lang="es-CO" sz="800" noProof="0" dirty="0"/>
                        <a:t>Sílice coloidal</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solidFill>
                            <a:schemeClr val="tx1"/>
                          </a:solidFill>
                        </a:rPr>
                        <a:t>10 mg/</a:t>
                      </a:r>
                      <a:r>
                        <a:rPr lang="es-CO" sz="800" noProof="0" dirty="0" err="1">
                          <a:solidFill>
                            <a:schemeClr val="tx1"/>
                          </a:solidFill>
                        </a:rPr>
                        <a:t>m</a:t>
                      </a:r>
                      <a:r>
                        <a:rPr lang="es-CO" sz="800" baseline="30000" noProof="0" dirty="0" err="1">
                          <a:solidFill>
                            <a:schemeClr val="tx1"/>
                          </a:solidFill>
                        </a:rPr>
                        <a:t>3</a:t>
                      </a:r>
                      <a:r>
                        <a:rPr lang="es-CO" sz="800" noProof="0" dirty="0">
                          <a:solidFill>
                            <a:schemeClr val="tx1"/>
                          </a:solidFill>
                        </a:rPr>
                        <a:t> como partículas inhalables; 3 mg/</a:t>
                      </a:r>
                      <a:r>
                        <a:rPr lang="es-CO" sz="800" noProof="0" dirty="0" err="1">
                          <a:solidFill>
                            <a:schemeClr val="tx1"/>
                          </a:solidFill>
                        </a:rPr>
                        <a:t>m</a:t>
                      </a:r>
                      <a:r>
                        <a:rPr lang="es-CO" sz="800" baseline="30000" noProof="0" dirty="0" err="1">
                          <a:solidFill>
                            <a:schemeClr val="tx1"/>
                          </a:solidFill>
                        </a:rPr>
                        <a:t>3</a:t>
                      </a:r>
                      <a:r>
                        <a:rPr lang="es-CO" sz="800" noProof="0" dirty="0">
                          <a:solidFill>
                            <a:schemeClr val="tx1"/>
                          </a:solidFill>
                        </a:rPr>
                        <a:t> como partículas respirables</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62979431"/>
                  </a:ext>
                </a:extLst>
              </a:tr>
              <a:tr h="194179">
                <a:tc>
                  <a:txBody>
                    <a:bodyPr/>
                    <a:lstStyle/>
                    <a:p>
                      <a:r>
                        <a:rPr lang="es-CO" sz="800" noProof="0" dirty="0"/>
                        <a:t>Éter de almidón catiónico</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solidFill>
                            <a:schemeClr val="tx1"/>
                          </a:solidFill>
                        </a:rPr>
                        <a:t>10 mg/</a:t>
                      </a:r>
                      <a:r>
                        <a:rPr lang="es-CO" sz="800" noProof="0" dirty="0" err="1">
                          <a:solidFill>
                            <a:schemeClr val="tx1"/>
                          </a:solidFill>
                        </a:rPr>
                        <a:t>m</a:t>
                      </a:r>
                      <a:r>
                        <a:rPr lang="es-CO" sz="800" baseline="30000" noProof="0" dirty="0" err="1">
                          <a:solidFill>
                            <a:schemeClr val="tx1"/>
                          </a:solidFill>
                        </a:rPr>
                        <a:t>3</a:t>
                      </a:r>
                      <a:r>
                        <a:rPr lang="es-CO" sz="800" noProof="0" dirty="0">
                          <a:solidFill>
                            <a:schemeClr val="tx1"/>
                          </a:solidFill>
                        </a:rPr>
                        <a:t> como partículas inhalables; 3 mg/</a:t>
                      </a:r>
                      <a:r>
                        <a:rPr lang="es-CO" sz="800" noProof="0" dirty="0" err="1">
                          <a:solidFill>
                            <a:schemeClr val="tx1"/>
                          </a:solidFill>
                        </a:rPr>
                        <a:t>m</a:t>
                      </a:r>
                      <a:r>
                        <a:rPr lang="es-CO" sz="800" baseline="30000" noProof="0" dirty="0" err="1">
                          <a:solidFill>
                            <a:schemeClr val="tx1"/>
                          </a:solidFill>
                        </a:rPr>
                        <a:t>3</a:t>
                      </a:r>
                      <a:r>
                        <a:rPr lang="es-CO" sz="800" noProof="0" dirty="0">
                          <a:solidFill>
                            <a:schemeClr val="tx1"/>
                          </a:solidFill>
                        </a:rPr>
                        <a:t> como partículas respirables</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70377570"/>
                  </a:ext>
                </a:extLst>
              </a:tr>
            </a:tbl>
          </a:graphicData>
        </a:graphic>
      </p:graphicFrame>
    </p:spTree>
    <p:extLst>
      <p:ext uri="{BB962C8B-B14F-4D97-AF65-F5344CB8AC3E}">
        <p14:creationId xmlns:p14="http://schemas.microsoft.com/office/powerpoint/2010/main" val="17138629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35">
            <a:extLst>
              <a:ext uri="{FF2B5EF4-FFF2-40B4-BE49-F238E27FC236}">
                <a16:creationId xmlns:a16="http://schemas.microsoft.com/office/drawing/2014/main" id="{5DB136F2-FED7-6B42-D125-193227158789}"/>
              </a:ext>
            </a:extLst>
          </p:cNvPr>
          <p:cNvGraphicFramePr>
            <a:graphicFrameLocks/>
          </p:cNvGraphicFramePr>
          <p:nvPr>
            <p:extLst>
              <p:ext uri="{D42A27DB-BD31-4B8C-83A1-F6EECF244321}">
                <p14:modId xmlns:p14="http://schemas.microsoft.com/office/powerpoint/2010/main" val="3046020288"/>
              </p:ext>
            </p:extLst>
          </p:nvPr>
        </p:nvGraphicFramePr>
        <p:xfrm>
          <a:off x="286256" y="1646388"/>
          <a:ext cx="7199888" cy="1755268"/>
        </p:xfrm>
        <a:graphic>
          <a:graphicData uri="http://schemas.openxmlformats.org/drawingml/2006/table">
            <a:tbl>
              <a:tblPr firstRow="1" bandRow="1">
                <a:tableStyleId>{9D7B26C5-4107-4FEC-AEDC-1716B250A1EF}</a:tableStyleId>
              </a:tblPr>
              <a:tblGrid>
                <a:gridCol w="3504694">
                  <a:extLst>
                    <a:ext uri="{9D8B030D-6E8A-4147-A177-3AD203B41FA5}">
                      <a16:colId xmlns:a16="http://schemas.microsoft.com/office/drawing/2014/main" val="3647290184"/>
                    </a:ext>
                  </a:extLst>
                </a:gridCol>
                <a:gridCol w="3695194">
                  <a:extLst>
                    <a:ext uri="{9D8B030D-6E8A-4147-A177-3AD203B41FA5}">
                      <a16:colId xmlns:a16="http://schemas.microsoft.com/office/drawing/2014/main" val="622920296"/>
                    </a:ext>
                  </a:extLst>
                </a:gridCol>
              </a:tblGrid>
              <a:tr h="199438">
                <a:tc>
                  <a:txBody>
                    <a:bodyPr/>
                    <a:lstStyle/>
                    <a:p>
                      <a:r>
                        <a:rPr lang="es-CO" sz="800" b="1" noProof="0" dirty="0"/>
                        <a:t>APARIENCIA</a:t>
                      </a:r>
                      <a:r>
                        <a:rPr lang="fr-CA" sz="800" b="0" noProof="0" dirty="0"/>
                        <a:t>  </a:t>
                      </a:r>
                      <a:r>
                        <a:rPr lang="es-ES" sz="800" b="0" noProof="0" dirty="0"/>
                        <a:t>Material fibroso de color blanquecino fabricado en forma modular</a:t>
                      </a:r>
                      <a:endParaRPr lang="fr-CA" sz="800" b="0" noProof="0" dirty="0"/>
                    </a:p>
                  </a:txBody>
                  <a:tcPr marL="0" marR="0" marT="0" marB="0" anchor="ct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292608" algn="l"/>
                      <a:r>
                        <a:rPr lang="es-ES" sz="800" b="1" noProof="0" dirty="0"/>
                        <a:t>LÍMITES DE INFLAMABILIDAD/EXPLOSIVO </a:t>
                      </a:r>
                      <a:r>
                        <a:rPr lang="es-ES" sz="800" b="0" noProof="0" dirty="0"/>
                        <a:t>No aplicable</a:t>
                      </a:r>
                      <a:endParaRPr lang="fr-CA" sz="800" b="0" noProof="0" dirty="0"/>
                    </a:p>
                  </a:txBody>
                  <a:tcPr marL="0" marR="0" marT="36000" marB="36000"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3966592"/>
                  </a:ext>
                </a:extLst>
              </a:tr>
              <a:tr h="154812">
                <a:tc>
                  <a:txBody>
                    <a:bodyPr/>
                    <a:lstStyle/>
                    <a:p>
                      <a:r>
                        <a:rPr lang="es-CO" sz="800" b="1" noProof="0" dirty="0"/>
                        <a:t>OLOR  </a:t>
                      </a:r>
                      <a:r>
                        <a:rPr lang="es-CO" sz="800" b="0" noProof="0" dirty="0"/>
                        <a:t>Sin olor</a:t>
                      </a:r>
                      <a:endParaRPr lang="es-CO" sz="800" noProof="0" dirty="0"/>
                    </a:p>
                  </a:txBody>
                  <a:tcPr marL="0" marR="0" marT="0" marB="0" anchor="ct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292608" algn="l"/>
                      <a:r>
                        <a:rPr lang="es-ES" sz="800" b="1" noProof="0" dirty="0"/>
                        <a:t>PRESIÓN DE VAPOR </a:t>
                      </a:r>
                      <a:r>
                        <a:rPr lang="es-ES" sz="800" b="0" noProof="0" dirty="0"/>
                        <a:t>No aplicable</a:t>
                      </a:r>
                      <a:endParaRPr lang="es-CO" sz="800" b="0" noProof="0" dirty="0"/>
                    </a:p>
                  </a:txBody>
                  <a:tcPr marL="0" marR="0" marT="36000" marB="36000"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r>
                        <a:rPr lang="es-ES" sz="800" b="1" noProof="0" dirty="0"/>
                        <a:t>UMBRAL DE OLOR </a:t>
                      </a:r>
                      <a:r>
                        <a:rPr lang="es-ES" sz="800" b="0" noProof="0" dirty="0"/>
                        <a:t>No aplicable</a:t>
                      </a:r>
                      <a:endParaRPr lang="fr-CA" sz="800" b="0" noProof="0" dirty="0"/>
                    </a:p>
                  </a:txBody>
                  <a:tcPr marL="0" marR="0" marT="0" marB="0" anchor="ct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292608" algn="l"/>
                      <a:r>
                        <a:rPr lang="es-ES" sz="800" b="1" noProof="0" dirty="0"/>
                        <a:t>DENSIDAD DE VAPOR </a:t>
                      </a:r>
                      <a:r>
                        <a:rPr lang="es-ES" sz="800" b="0" noProof="0" dirty="0"/>
                        <a:t>No aplicable</a:t>
                      </a:r>
                      <a:endParaRPr lang="es-CO" sz="800" b="0" noProof="0" dirty="0"/>
                    </a:p>
                  </a:txBody>
                  <a:tcPr marL="0" marR="0" marT="36000" marB="36000"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94665">
                <a:tc>
                  <a:txBody>
                    <a:bodyPr/>
                    <a:lstStyle/>
                    <a:p>
                      <a:r>
                        <a:rPr lang="fr-CA" sz="800" b="1" noProof="0" dirty="0"/>
                        <a:t>pH  </a:t>
                      </a:r>
                      <a:r>
                        <a:rPr lang="es-ES" sz="800" b="0" noProof="0" dirty="0"/>
                        <a:t>No aplicable</a:t>
                      </a:r>
                      <a:endParaRPr lang="fr-CA" sz="800" noProof="0" dirty="0"/>
                    </a:p>
                  </a:txBody>
                  <a:tcPr marL="0" marR="0" marT="0" marB="0" anchor="ct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292608" algn="l"/>
                      <a:r>
                        <a:rPr lang="es-CO" sz="800" b="1" noProof="0" dirty="0"/>
                        <a:t>DENSIDAD</a:t>
                      </a:r>
                      <a:r>
                        <a:rPr lang="fr-CA" sz="800" b="1" noProof="0" dirty="0"/>
                        <a:t>  </a:t>
                      </a:r>
                      <a:r>
                        <a:rPr lang="fr-CA" sz="800" b="0" noProof="0" dirty="0"/>
                        <a:t>85</a:t>
                      </a:r>
                      <a:r>
                        <a:rPr lang="fr-CA" sz="800" noProof="0" dirty="0"/>
                        <a:t>#/ft</a:t>
                      </a:r>
                      <a:r>
                        <a:rPr lang="fr-CA" sz="800" baseline="30000" noProof="0" dirty="0"/>
                        <a:t>3</a:t>
                      </a:r>
                      <a:r>
                        <a:rPr lang="fr-CA" sz="800" noProof="0" dirty="0"/>
                        <a:t> </a:t>
                      </a:r>
                    </a:p>
                  </a:txBody>
                  <a:tcPr marL="0" marR="0" marT="36000" marB="36000"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5543927"/>
                  </a:ext>
                </a:extLst>
              </a:tr>
              <a:tr h="194665">
                <a:tc>
                  <a:txBody>
                    <a:bodyPr/>
                    <a:lstStyle/>
                    <a:p>
                      <a:r>
                        <a:rPr lang="fr-CA" sz="800" b="1" noProof="0" dirty="0"/>
                        <a:t>PUNTO DE FUSION </a:t>
                      </a:r>
                      <a:r>
                        <a:rPr lang="fr-CA" sz="800" noProof="0" dirty="0" err="1"/>
                        <a:t>1760°C</a:t>
                      </a:r>
                      <a:r>
                        <a:rPr lang="fr-CA" sz="800" noProof="0" dirty="0"/>
                        <a:t> (3200°F) </a:t>
                      </a:r>
                    </a:p>
                  </a:txBody>
                  <a:tcPr marL="0" marR="0" marT="0" marB="0" anchor="ct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292608" algn="l"/>
                      <a:r>
                        <a:rPr lang="es-CO" sz="800" b="1" noProof="0" dirty="0"/>
                        <a:t>SOLUBILIDAD </a:t>
                      </a:r>
                      <a:r>
                        <a:rPr lang="es-CO" sz="800" b="0" noProof="0" dirty="0"/>
                        <a:t>Insoluble</a:t>
                      </a:r>
                    </a:p>
                  </a:txBody>
                  <a:tcPr marL="0" marR="0" marT="36000" marB="36000"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r h="194665">
                <a:tc>
                  <a:txBody>
                    <a:bodyPr/>
                    <a:lstStyle/>
                    <a:p>
                      <a:r>
                        <a:rPr lang="es-ES" sz="800" b="1" noProof="0" dirty="0"/>
                        <a:t>PUNTO DE EBULLICIÓN INICIAL E RANGO DE EBULLICIÓN </a:t>
                      </a:r>
                      <a:r>
                        <a:rPr lang="es-ES" sz="800" b="0" noProof="0" dirty="0"/>
                        <a:t>No aplicable</a:t>
                      </a:r>
                      <a:endParaRPr lang="fr-CA" sz="800" b="0" noProof="0" dirty="0"/>
                    </a:p>
                  </a:txBody>
                  <a:tcPr marL="0" marR="0" marT="0" marB="0" anchor="ct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292608" marR="0" lvl="0" indent="0" algn="l" defTabSz="777240" rtl="0" eaLnBrk="1" fontAlgn="auto" latinLnBrk="0" hangingPunct="1">
                        <a:lnSpc>
                          <a:spcPct val="100000"/>
                        </a:lnSpc>
                        <a:spcBef>
                          <a:spcPts val="0"/>
                        </a:spcBef>
                        <a:spcAft>
                          <a:spcPts val="0"/>
                        </a:spcAft>
                        <a:buClrTx/>
                        <a:buSzTx/>
                        <a:buFontTx/>
                        <a:buNone/>
                        <a:tabLst/>
                        <a:defRPr/>
                      </a:pPr>
                      <a:r>
                        <a:rPr lang="es-ES" sz="800" b="1" noProof="0" dirty="0"/>
                        <a:t>COEFICIENTE DE PARTICIÓN: n-</a:t>
                      </a:r>
                      <a:r>
                        <a:rPr lang="es-ES" sz="800" b="1" noProof="0" dirty="0" err="1"/>
                        <a:t>octanol</a:t>
                      </a:r>
                      <a:r>
                        <a:rPr lang="es-ES" sz="800" b="1" noProof="0" dirty="0"/>
                        <a:t>/agua </a:t>
                      </a:r>
                      <a:r>
                        <a:rPr lang="es-ES" sz="800" b="0" noProof="0" dirty="0"/>
                        <a:t>No aplicable</a:t>
                      </a:r>
                      <a:endParaRPr lang="es-CO" sz="800" b="0" noProof="0" dirty="0"/>
                    </a:p>
                  </a:txBody>
                  <a:tcPr marL="0" marR="0" marT="36000" marB="36000"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58023790"/>
                  </a:ext>
                </a:extLst>
              </a:tr>
              <a:tr h="194665">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b="1" noProof="0" dirty="0"/>
                        <a:t>PUNTO DE INFLAMACIÓN </a:t>
                      </a:r>
                      <a:r>
                        <a:rPr lang="es-CO" sz="800" b="0" noProof="0" dirty="0"/>
                        <a:t>No aplicable</a:t>
                      </a:r>
                    </a:p>
                  </a:txBody>
                  <a:tcPr marL="0" marR="0" marT="0" marB="0" anchor="ct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292608" marR="0" lvl="0" indent="0" algn="l" defTabSz="777240" rtl="0" eaLnBrk="1" fontAlgn="auto" latinLnBrk="0" hangingPunct="1">
                        <a:lnSpc>
                          <a:spcPct val="100000"/>
                        </a:lnSpc>
                        <a:spcBef>
                          <a:spcPts val="0"/>
                        </a:spcBef>
                        <a:spcAft>
                          <a:spcPts val="0"/>
                        </a:spcAft>
                        <a:buClrTx/>
                        <a:buSzTx/>
                        <a:buFontTx/>
                        <a:buNone/>
                        <a:tabLst/>
                        <a:defRPr/>
                      </a:pPr>
                      <a:r>
                        <a:rPr lang="es-ES" sz="800" b="1" noProof="0" dirty="0"/>
                        <a:t>TEMPERATURA DE AUTOIGNICIÓN </a:t>
                      </a:r>
                      <a:r>
                        <a:rPr lang="es-ES" sz="800" b="0" noProof="0" dirty="0"/>
                        <a:t>No aplicable</a:t>
                      </a:r>
                    </a:p>
                  </a:txBody>
                  <a:tcPr marL="0" marR="0" marT="36000" marB="36000"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65187407"/>
                  </a:ext>
                </a:extLst>
              </a:tr>
              <a:tr h="194665">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b="1" noProof="0" dirty="0"/>
                        <a:t>TASA DE EVAPORACIÓN </a:t>
                      </a:r>
                      <a:r>
                        <a:rPr lang="es-CO" sz="800" b="0" noProof="0" dirty="0"/>
                        <a:t>No aplicable</a:t>
                      </a:r>
                      <a:endParaRPr lang="es-CO" sz="800" b="1" noProof="0" dirty="0"/>
                    </a:p>
                  </a:txBody>
                  <a:tcPr marL="0" marR="0" marT="0" marB="0" anchor="ct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292608" marR="0" lvl="0" indent="0" algn="l" defTabSz="777240" rtl="0" eaLnBrk="1" fontAlgn="auto" latinLnBrk="0" hangingPunct="1">
                        <a:lnSpc>
                          <a:spcPct val="100000"/>
                        </a:lnSpc>
                        <a:spcBef>
                          <a:spcPts val="0"/>
                        </a:spcBef>
                        <a:spcAft>
                          <a:spcPts val="0"/>
                        </a:spcAft>
                        <a:buClrTx/>
                        <a:buSzTx/>
                        <a:buFontTx/>
                        <a:buNone/>
                        <a:tabLst/>
                        <a:defRPr/>
                      </a:pPr>
                      <a:r>
                        <a:rPr lang="es-ES" sz="800" b="1" noProof="0" dirty="0"/>
                        <a:t>TEMPERATURA DE DESCOMPOSICIÓN </a:t>
                      </a:r>
                      <a:r>
                        <a:rPr lang="es-ES" sz="800" b="0" noProof="0" dirty="0"/>
                        <a:t>No aplicable</a:t>
                      </a:r>
                      <a:endParaRPr lang="es-CO" sz="800" b="0" noProof="0" dirty="0"/>
                    </a:p>
                  </a:txBody>
                  <a:tcPr marL="0" marR="0" marT="36000" marB="36000"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663042"/>
                  </a:ext>
                </a:extLst>
              </a:tr>
              <a:tr h="0">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b="1" noProof="0" dirty="0"/>
                        <a:t>INFLAMABILIDAD </a:t>
                      </a:r>
                      <a:r>
                        <a:rPr lang="es-CO" sz="800" b="0" noProof="0" dirty="0"/>
                        <a:t>No aplicable</a:t>
                      </a:r>
                    </a:p>
                  </a:txBody>
                  <a:tcPr marL="0" marR="0" marT="0" marB="0" anchor="ct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292608" marR="0" lvl="0" indent="0" algn="l" defTabSz="777240" rtl="0" eaLnBrk="1" fontAlgn="auto" latinLnBrk="0" hangingPunct="1">
                        <a:lnSpc>
                          <a:spcPct val="100000"/>
                        </a:lnSpc>
                        <a:spcBef>
                          <a:spcPts val="0"/>
                        </a:spcBef>
                        <a:spcAft>
                          <a:spcPts val="0"/>
                        </a:spcAft>
                        <a:buClrTx/>
                        <a:buSzTx/>
                        <a:buFontTx/>
                        <a:buNone/>
                        <a:tabLst/>
                        <a:defRPr/>
                      </a:pPr>
                      <a:r>
                        <a:rPr lang="es-CO" sz="800" b="1" noProof="0" dirty="0"/>
                        <a:t>VISCOSIDAD </a:t>
                      </a:r>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55687345"/>
                  </a:ext>
                </a:extLst>
              </a:tr>
            </a:tbl>
          </a:graphicData>
        </a:graphic>
      </p:graphicFrame>
      <p:sp>
        <p:nvSpPr>
          <p:cNvPr id="7" name="Text Placeholder 39">
            <a:extLst>
              <a:ext uri="{FF2B5EF4-FFF2-40B4-BE49-F238E27FC236}">
                <a16:creationId xmlns:a16="http://schemas.microsoft.com/office/drawing/2014/main" id="{09BBCF96-F469-BA50-715A-20E71678843A}"/>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CA" dirty="0"/>
              <a:t> </a:t>
            </a:r>
            <a:r>
              <a:rPr lang="en-US" sz="1200" dirty="0">
                <a:solidFill>
                  <a:schemeClr val="tx2"/>
                </a:solidFill>
              </a:rPr>
              <a:t>FDS FC-2300 STEELBOARD XS 23 04</a:t>
            </a:r>
            <a:endParaRPr lang="en-CA" sz="1200" dirty="0">
              <a:solidFill>
                <a:schemeClr val="tx2"/>
              </a:solidFill>
            </a:endParaRPr>
          </a:p>
        </p:txBody>
      </p:sp>
      <p:sp>
        <p:nvSpPr>
          <p:cNvPr id="11" name="Rectangle 10">
            <a:extLst>
              <a:ext uri="{FF2B5EF4-FFF2-40B4-BE49-F238E27FC236}">
                <a16:creationId xmlns:a16="http://schemas.microsoft.com/office/drawing/2014/main" id="{B5B8BD9D-C2E2-E98A-DE15-29971EA16B58}"/>
              </a:ext>
            </a:extLst>
          </p:cNvPr>
          <p:cNvSpPr/>
          <p:nvPr/>
        </p:nvSpPr>
        <p:spPr>
          <a:xfrm>
            <a:off x="286256" y="1195126"/>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ES" sz="1200" b="1" dirty="0">
                <a:solidFill>
                  <a:schemeClr val="accent2"/>
                </a:solidFill>
                <a:latin typeface="+mj-lt"/>
              </a:rPr>
              <a:t>9. PROPIEDADES FÍSICAS Y QUÍMICAS</a:t>
            </a:r>
          </a:p>
        </p:txBody>
      </p:sp>
      <p:sp>
        <p:nvSpPr>
          <p:cNvPr id="12" name="Rectangle 11">
            <a:extLst>
              <a:ext uri="{FF2B5EF4-FFF2-40B4-BE49-F238E27FC236}">
                <a16:creationId xmlns:a16="http://schemas.microsoft.com/office/drawing/2014/main" id="{6C055862-FAEB-4A6F-5D24-E54E07EACCCA}"/>
              </a:ext>
            </a:extLst>
          </p:cNvPr>
          <p:cNvSpPr/>
          <p:nvPr/>
        </p:nvSpPr>
        <p:spPr>
          <a:xfrm>
            <a:off x="285750" y="3541977"/>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10. ESTABILIDAD Y REACTIVIDAD</a:t>
            </a:r>
          </a:p>
        </p:txBody>
      </p:sp>
      <p:sp>
        <p:nvSpPr>
          <p:cNvPr id="13" name="Rectangle 12">
            <a:extLst>
              <a:ext uri="{FF2B5EF4-FFF2-40B4-BE49-F238E27FC236}">
                <a16:creationId xmlns:a16="http://schemas.microsoft.com/office/drawing/2014/main" id="{1A4CE944-7313-A5D2-B0D7-4A1F73803A74}"/>
              </a:ext>
            </a:extLst>
          </p:cNvPr>
          <p:cNvSpPr/>
          <p:nvPr/>
        </p:nvSpPr>
        <p:spPr>
          <a:xfrm>
            <a:off x="286256" y="5882141"/>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11. INFORMACIÓN TOXICOLÓGICA</a:t>
            </a:r>
          </a:p>
        </p:txBody>
      </p:sp>
      <p:sp>
        <p:nvSpPr>
          <p:cNvPr id="14" name="Text Placeholder 25">
            <a:extLst>
              <a:ext uri="{FF2B5EF4-FFF2-40B4-BE49-F238E27FC236}">
                <a16:creationId xmlns:a16="http://schemas.microsoft.com/office/drawing/2014/main" id="{1490323C-6AE1-7C1C-095D-F3017FCCE2F7}"/>
              </a:ext>
            </a:extLst>
          </p:cNvPr>
          <p:cNvSpPr txBox="1">
            <a:spLocks/>
          </p:cNvSpPr>
          <p:nvPr/>
        </p:nvSpPr>
        <p:spPr>
          <a:xfrm>
            <a:off x="286256" y="6310083"/>
            <a:ext cx="7200900" cy="3313977"/>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320040">
              <a:tabLst>
                <a:tab pos="118872" algn="l"/>
              </a:tabLst>
            </a:pPr>
            <a:r>
              <a:rPr lang="es-CO" sz="1000" b="1" dirty="0">
                <a:solidFill>
                  <a:srgbClr val="0F1919"/>
                </a:solidFill>
              </a:rPr>
              <a:t>TOXICOCINÉTICA, METABOLISMO Y DISTRIBUCIÓN</a:t>
            </a:r>
          </a:p>
          <a:p>
            <a:pPr algn="just" defTabSz="320040">
              <a:tabLst>
                <a:tab pos="118872" algn="l"/>
              </a:tabLst>
            </a:pPr>
            <a:r>
              <a:rPr lang="es-CO" sz="1000" b="1" dirty="0">
                <a:solidFill>
                  <a:srgbClr val="0F1919"/>
                </a:solidFill>
              </a:rPr>
              <a:t>Toxicocinética básica: </a:t>
            </a:r>
            <a:r>
              <a:rPr lang="es-ES" sz="1000" dirty="0">
                <a:solidFill>
                  <a:srgbClr val="0F1919"/>
                </a:solidFill>
              </a:rPr>
              <a:t>La exposición es predominantemente por inhalación o ingestión. No se ha demostrado que las fibras vítreas artificiales de un tamaño similar a la fibra cerámica migren desde el pulmón y/o el intestino y no se ubiquen en otros órganos del cuerpo.</a:t>
            </a:r>
            <a:endParaRPr lang="es-CO" sz="1000" dirty="0">
              <a:solidFill>
                <a:srgbClr val="0F1919"/>
              </a:solidFill>
            </a:endParaRPr>
          </a:p>
          <a:p>
            <a:pPr algn="just" defTabSz="320040">
              <a:tabLst>
                <a:tab pos="118872" algn="l"/>
              </a:tabLst>
            </a:pPr>
            <a:r>
              <a:rPr lang="es-ES" sz="1000" b="1" dirty="0">
                <a:solidFill>
                  <a:srgbClr val="0F1919"/>
                </a:solidFill>
              </a:rPr>
              <a:t>Datos toxicológicos humanos/datos epidemiológicos</a:t>
            </a:r>
            <a:r>
              <a:rPr lang="es-CO" sz="1000" b="1" dirty="0">
                <a:solidFill>
                  <a:srgbClr val="0F1919"/>
                </a:solidFill>
              </a:rPr>
              <a:t>: </a:t>
            </a:r>
            <a:r>
              <a:rPr lang="es-ES" sz="1000" dirty="0">
                <a:solidFill>
                  <a:srgbClr val="0F1919"/>
                </a:solidFill>
              </a:rPr>
              <a:t>Para determinar los posibles efectos en la salud humana después de la exposición a la fibra cerámica, la Universidad de Cincinnati ha estado realizando estudios de vigilancia médica en trabajadores de </a:t>
            </a:r>
            <a:r>
              <a:rPr lang="es-ES" sz="1000" dirty="0" err="1">
                <a:solidFill>
                  <a:srgbClr val="0F1919"/>
                </a:solidFill>
              </a:rPr>
              <a:t>FCR</a:t>
            </a:r>
            <a:r>
              <a:rPr lang="es-ES" sz="1000" dirty="0">
                <a:solidFill>
                  <a:srgbClr val="0F1919"/>
                </a:solidFill>
              </a:rPr>
              <a:t> en los EE. UU.; este estudio epidemiológico ha estado en curso durante más de 30 años y continúa la vigilancia médica de los trabajadores de </a:t>
            </a:r>
            <a:r>
              <a:rPr lang="es-ES" sz="1000" dirty="0" err="1">
                <a:solidFill>
                  <a:srgbClr val="0F1919"/>
                </a:solidFill>
              </a:rPr>
              <a:t>FCR</a:t>
            </a:r>
            <a:r>
              <a:rPr lang="es-CO" sz="1000" dirty="0">
                <a:solidFill>
                  <a:srgbClr val="0F1919"/>
                </a:solidFill>
              </a:rPr>
              <a:t>. </a:t>
            </a:r>
            <a:r>
              <a:rPr lang="es-ES" sz="1000" dirty="0">
                <a:solidFill>
                  <a:srgbClr val="0F1919"/>
                </a:solidFill>
              </a:rPr>
              <a:t>También se están realizando estudios de vigilancia médica de los trabajadores de </a:t>
            </a:r>
            <a:r>
              <a:rPr lang="es-ES" sz="1000" dirty="0" err="1">
                <a:solidFill>
                  <a:srgbClr val="0F1919"/>
                </a:solidFill>
              </a:rPr>
              <a:t>FCR</a:t>
            </a:r>
            <a:r>
              <a:rPr lang="es-ES" sz="1000" dirty="0">
                <a:solidFill>
                  <a:srgbClr val="0F1919"/>
                </a:solidFill>
              </a:rPr>
              <a:t> en instalaciones de fabricación europeas. Los estudios de morbilidad pulmonar entre los trabajadores de producción de EE.UU. y Europa han demostrado la ausencia de fibrosis intersticial. En el estudio europeo se ha identificado una reducción de la capacidad pulmonar entre los fumadores, sin embargo, según los últimos resultados de un estudio longitudinal de trabajadores en EE.UU. con más de 17 años de seguimiento, no se ha producido una tasa acelerada de pérdida de la función pulmonar. En el estudio longitudinal de EE.UU. se evidenció una correlación estadísticamente significativa entre las placas pleurales y la exposición acumulada al </a:t>
            </a:r>
            <a:r>
              <a:rPr lang="es-ES" sz="1000" dirty="0" err="1">
                <a:solidFill>
                  <a:srgbClr val="0F1919"/>
                </a:solidFill>
              </a:rPr>
              <a:t>FCR</a:t>
            </a:r>
            <a:r>
              <a:rPr lang="es-ES" sz="1000" dirty="0">
                <a:solidFill>
                  <a:srgbClr val="0F1919"/>
                </a:solidFill>
              </a:rPr>
              <a:t>. El estudio de mortalidad de EE.UU. no mostró un exceso de mortalidad relacionado con todas las muertes, todos los cánceres o neoplasias malignas.</a:t>
            </a:r>
            <a:endParaRPr lang="es-CO" sz="1000" dirty="0">
              <a:solidFill>
                <a:srgbClr val="0F1919"/>
              </a:solidFill>
            </a:endParaRPr>
          </a:p>
          <a:p>
            <a:pPr algn="just" defTabSz="320040">
              <a:tabLst>
                <a:tab pos="118872" algn="l"/>
              </a:tabLst>
            </a:pPr>
            <a:r>
              <a:rPr lang="es-CO" sz="1000" b="1" dirty="0">
                <a:solidFill>
                  <a:srgbClr val="0F1919"/>
                </a:solidFill>
              </a:rPr>
              <a:t>Propiedades irritantes: </a:t>
            </a:r>
            <a:r>
              <a:rPr lang="es-ES" sz="1000" dirty="0">
                <a:solidFill>
                  <a:srgbClr val="0F1919"/>
                </a:solidFill>
              </a:rPr>
              <a:t>Los datos en humanos confirman que en los humanos sólo se produce irritación mecánica, que produce picazón. Los análisis realizados en las plantas de los fabricantes en el Reino Unido no han demostrado ningún caso humano de afecciones de la piel relacionadas con la exposición a la fibra.</a:t>
            </a:r>
            <a:endParaRPr lang="es-CO" sz="1000" dirty="0">
              <a:solidFill>
                <a:srgbClr val="0F1919"/>
              </a:solidFill>
            </a:endParaRPr>
          </a:p>
          <a:p>
            <a:pPr defTabSz="320040">
              <a:tabLst>
                <a:tab pos="118872" algn="l"/>
              </a:tabLst>
            </a:pPr>
            <a:r>
              <a:rPr lang="es-ES" sz="1000" b="1" dirty="0">
                <a:solidFill>
                  <a:srgbClr val="0F1919"/>
                </a:solidFill>
              </a:rPr>
              <a:t>Agencia Internacional para la Investigación del Cáncer y Programa Nacional de </a:t>
            </a:r>
            <a:r>
              <a:rPr lang="es-ES" sz="1000" b="1" dirty="0" err="1">
                <a:solidFill>
                  <a:srgbClr val="0F1919"/>
                </a:solidFill>
              </a:rPr>
              <a:t>Toxicología:</a:t>
            </a:r>
            <a:r>
              <a:rPr lang="es-ES" sz="1000" dirty="0" err="1">
                <a:solidFill>
                  <a:srgbClr val="0F1919"/>
                </a:solidFill>
              </a:rPr>
              <a:t>La</a:t>
            </a:r>
            <a:r>
              <a:rPr lang="es-ES" sz="1000" dirty="0">
                <a:solidFill>
                  <a:srgbClr val="0F1919"/>
                </a:solidFill>
              </a:rPr>
              <a:t> </a:t>
            </a:r>
            <a:r>
              <a:rPr lang="es-ES" sz="1000" dirty="0" err="1">
                <a:solidFill>
                  <a:srgbClr val="0F1919"/>
                </a:solidFill>
              </a:rPr>
              <a:t>IARC</a:t>
            </a:r>
            <a:r>
              <a:rPr lang="es-ES" sz="1000" dirty="0">
                <a:solidFill>
                  <a:srgbClr val="0F1919"/>
                </a:solidFill>
              </a:rPr>
              <a:t> clasificó el </a:t>
            </a:r>
            <a:r>
              <a:rPr lang="es-ES" sz="1000" dirty="0" err="1">
                <a:solidFill>
                  <a:srgbClr val="0F1919"/>
                </a:solidFill>
              </a:rPr>
              <a:t>FCR</a:t>
            </a:r>
            <a:r>
              <a:rPr lang="es-ES" sz="1000" dirty="0">
                <a:solidFill>
                  <a:srgbClr val="0F1919"/>
                </a:solidFill>
              </a:rPr>
              <a:t> como posiblemente cancerígeno para los seres humanos (grupo </a:t>
            </a:r>
            <a:r>
              <a:rPr lang="es-ES" sz="1000" dirty="0" err="1">
                <a:solidFill>
                  <a:srgbClr val="0F1919"/>
                </a:solidFill>
              </a:rPr>
              <a:t>2B</a:t>
            </a:r>
            <a:r>
              <a:rPr lang="es-ES" sz="1000" dirty="0">
                <a:solidFill>
                  <a:srgbClr val="0F1919"/>
                </a:solidFill>
              </a:rPr>
              <a:t>). La </a:t>
            </a:r>
            <a:r>
              <a:rPr lang="es-ES" sz="1000" dirty="0" err="1">
                <a:solidFill>
                  <a:srgbClr val="0F1919"/>
                </a:solidFill>
              </a:rPr>
              <a:t>IARC</a:t>
            </a:r>
            <a:r>
              <a:rPr lang="es-ES" sz="1000" dirty="0">
                <a:solidFill>
                  <a:srgbClr val="0F1919"/>
                </a:solidFill>
              </a:rPr>
              <a:t> evaluó los posibles efectos del </a:t>
            </a:r>
            <a:r>
              <a:rPr lang="es-ES" sz="1000" dirty="0" err="1">
                <a:solidFill>
                  <a:srgbClr val="0F1919"/>
                </a:solidFill>
              </a:rPr>
              <a:t>FCR</a:t>
            </a:r>
            <a:r>
              <a:rPr lang="es-ES" sz="1000" dirty="0">
                <a:solidFill>
                  <a:srgbClr val="0F1919"/>
                </a:solidFill>
              </a:rPr>
              <a:t> sobre la salud de la siguiente manera: No hay pruebas suficientes en humanos de la carcinogenicidad del </a:t>
            </a:r>
            <a:r>
              <a:rPr lang="es-ES" sz="1000" dirty="0" err="1">
                <a:solidFill>
                  <a:srgbClr val="0F1919"/>
                </a:solidFill>
              </a:rPr>
              <a:t>FCR</a:t>
            </a:r>
            <a:r>
              <a:rPr lang="es-ES" sz="1000" dirty="0">
                <a:solidFill>
                  <a:srgbClr val="0F1919"/>
                </a:solidFill>
              </a:rPr>
              <a:t>. Existen pruebas suficientes de la carcinogenicidad del </a:t>
            </a:r>
            <a:r>
              <a:rPr lang="es-ES" sz="1000" dirty="0" err="1">
                <a:solidFill>
                  <a:srgbClr val="0F1919"/>
                </a:solidFill>
              </a:rPr>
              <a:t>FCR</a:t>
            </a:r>
            <a:r>
              <a:rPr lang="es-ES" sz="1000" dirty="0">
                <a:solidFill>
                  <a:srgbClr val="0F1919"/>
                </a:solidFill>
              </a:rPr>
              <a:t> en animales de experimentación. El Informe anual sobre carcinógenos clasificó el </a:t>
            </a:r>
            <a:r>
              <a:rPr lang="es-ES" sz="1000" dirty="0" err="1">
                <a:solidFill>
                  <a:srgbClr val="0F1919"/>
                </a:solidFill>
              </a:rPr>
              <a:t>FCR</a:t>
            </a:r>
            <a:r>
              <a:rPr lang="es-ES" sz="1000" dirty="0">
                <a:solidFill>
                  <a:srgbClr val="0F1919"/>
                </a:solidFill>
              </a:rPr>
              <a:t> respirable como "razonablemente previsible" como carcinógeno.</a:t>
            </a:r>
            <a:endParaRPr lang="en-US" sz="1000" dirty="0">
              <a:solidFill>
                <a:srgbClr val="0F1919"/>
              </a:solidFill>
            </a:endParaRPr>
          </a:p>
          <a:p>
            <a:pPr defTabSz="320040">
              <a:tabLst>
                <a:tab pos="118872" algn="l"/>
              </a:tabLst>
            </a:pPr>
            <a:endParaRPr lang="en-CA" sz="1000" b="1" dirty="0">
              <a:solidFill>
                <a:srgbClr val="0F1919"/>
              </a:solidFill>
            </a:endParaRPr>
          </a:p>
        </p:txBody>
      </p:sp>
      <p:graphicFrame>
        <p:nvGraphicFramePr>
          <p:cNvPr id="3" name="Table 35">
            <a:extLst>
              <a:ext uri="{FF2B5EF4-FFF2-40B4-BE49-F238E27FC236}">
                <a16:creationId xmlns:a16="http://schemas.microsoft.com/office/drawing/2014/main" id="{2B225FE9-C63B-DFFE-4B99-3102D9591903}"/>
              </a:ext>
            </a:extLst>
          </p:cNvPr>
          <p:cNvGraphicFramePr>
            <a:graphicFrameLocks/>
          </p:cNvGraphicFramePr>
          <p:nvPr>
            <p:extLst>
              <p:ext uri="{D42A27DB-BD31-4B8C-83A1-F6EECF244321}">
                <p14:modId xmlns:p14="http://schemas.microsoft.com/office/powerpoint/2010/main" val="3063095614"/>
              </p:ext>
            </p:extLst>
          </p:nvPr>
        </p:nvGraphicFramePr>
        <p:xfrm>
          <a:off x="286256" y="3997496"/>
          <a:ext cx="7199382" cy="1775355"/>
        </p:xfrm>
        <a:graphic>
          <a:graphicData uri="http://schemas.openxmlformats.org/drawingml/2006/table">
            <a:tbl>
              <a:tblPr firstRow="1" bandRow="1">
                <a:tableStyleId>{9D7B26C5-4107-4FEC-AEDC-1716B250A1EF}</a:tableStyleId>
              </a:tblPr>
              <a:tblGrid>
                <a:gridCol w="2252226">
                  <a:extLst>
                    <a:ext uri="{9D8B030D-6E8A-4147-A177-3AD203B41FA5}">
                      <a16:colId xmlns:a16="http://schemas.microsoft.com/office/drawing/2014/main" val="3647290184"/>
                    </a:ext>
                  </a:extLst>
                </a:gridCol>
                <a:gridCol w="4947156">
                  <a:extLst>
                    <a:ext uri="{9D8B030D-6E8A-4147-A177-3AD203B41FA5}">
                      <a16:colId xmlns:a16="http://schemas.microsoft.com/office/drawing/2014/main" val="622920296"/>
                    </a:ext>
                  </a:extLst>
                </a:gridCol>
              </a:tblGrid>
              <a:tr h="164496">
                <a:tc>
                  <a:txBody>
                    <a:bodyPr/>
                    <a:lstStyle/>
                    <a:p>
                      <a:pPr algn="just"/>
                      <a:r>
                        <a:rPr lang="es-CO" sz="800" b="1" noProof="0" dirty="0"/>
                        <a:t>REACTIVIDAD </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La fibra cerámica no es reactiva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54812">
                <a:tc>
                  <a:txBody>
                    <a:bodyPr/>
                    <a:lstStyle/>
                    <a:p>
                      <a:pPr algn="just"/>
                      <a:r>
                        <a:rPr lang="es-CO" sz="800" b="1" noProof="0" dirty="0"/>
                        <a:t>ESTABILIDAD QUÍMICA</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El producto suministrado es estable e inerte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4665">
                <a:tc>
                  <a:txBody>
                    <a:bodyPr/>
                    <a:lstStyle/>
                    <a:p>
                      <a:pPr algn="just"/>
                      <a:r>
                        <a:rPr lang="es-CO" sz="800" b="1" noProof="0" dirty="0"/>
                        <a:t>POSIBILIDAD DE REACCIONES PELIGROSAS</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Ninguno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6237394"/>
                  </a:ext>
                </a:extLst>
              </a:tr>
              <a:tr h="194665">
                <a:tc>
                  <a:txBody>
                    <a:bodyPr/>
                    <a:lstStyle/>
                    <a:p>
                      <a:pPr algn="just"/>
                      <a:r>
                        <a:rPr lang="es-CO" sz="800" b="1" noProof="0" dirty="0"/>
                        <a:t>CONDICIONES PARA EVITAR</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ES" sz="800" b="0" noProof="0" dirty="0"/>
                        <a:t>Consulte los consejos sobre manipulación y almacenamiento en la Sección 7</a:t>
                      </a:r>
                      <a:endParaRPr lang="es-CO" sz="800" b="0" noProof="0" dirty="0"/>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5543927"/>
                  </a:ext>
                </a:extLst>
              </a:tr>
              <a:tr h="194665">
                <a:tc>
                  <a:txBody>
                    <a:bodyPr/>
                    <a:lstStyle/>
                    <a:p>
                      <a:pPr algn="just"/>
                      <a:r>
                        <a:rPr lang="es-CO" sz="800" b="1" noProof="0" dirty="0"/>
                        <a:t>MATERIALES INCOMPATIBLES</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Ninguno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r h="194665">
                <a:tc>
                  <a:txBody>
                    <a:bodyPr/>
                    <a:lstStyle/>
                    <a:p>
                      <a:pPr algn="just">
                        <a:lnSpc>
                          <a:spcPct val="150000"/>
                        </a:lnSpc>
                      </a:pPr>
                      <a:r>
                        <a:rPr lang="es-CO" sz="800" b="1" noProof="0" dirty="0"/>
                        <a:t>PRODUCTOS DE DESCOMPOSICIÓN PELIGROSOS</a:t>
                      </a:r>
                    </a:p>
                  </a:txBody>
                  <a:tcPr marL="0" marR="0" marT="0" marB="0">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ES" sz="800" b="0" noProof="0" dirty="0"/>
                        <a:t>Durante el calentamiento inicial del producto, se producirá cierta descomposición térmica del aglutinante a unos </a:t>
                      </a:r>
                      <a:r>
                        <a:rPr lang="es-ES" sz="800" b="0" noProof="0" dirty="0" err="1"/>
                        <a:t>232°C</a:t>
                      </a:r>
                      <a:r>
                        <a:rPr lang="es-ES" sz="800" b="0" noProof="0" dirty="0"/>
                        <a:t> (</a:t>
                      </a:r>
                      <a:r>
                        <a:rPr lang="es-ES" sz="800" b="0" noProof="0" dirty="0" err="1"/>
                        <a:t>450°F</a:t>
                      </a:r>
                      <a:r>
                        <a:rPr lang="es-ES" sz="800" b="0" noProof="0" dirty="0"/>
                        <a:t>) del primer calentamiento del producto. Esto puede liberar humo, monóxido de carbono y dióxido de carbono. Utilice una ventilación adecuada u otras precauciones para eliminar la exposición a los vapores resultantes de la descomposición térmica del aglutinante. La exposición a los vapores de descomposición térmica puede causar irritación de las vías respiratorias, hiperreactividad bronquial o una respuesta de tipo asmático.</a:t>
                      </a:r>
                      <a:endParaRPr lang="es-CO" sz="800" b="0" noProof="0" dirty="0"/>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58023790"/>
                  </a:ext>
                </a:extLst>
              </a:tr>
            </a:tbl>
          </a:graphicData>
        </a:graphic>
      </p:graphicFrame>
    </p:spTree>
    <p:extLst>
      <p:ext uri="{BB962C8B-B14F-4D97-AF65-F5344CB8AC3E}">
        <p14:creationId xmlns:p14="http://schemas.microsoft.com/office/powerpoint/2010/main" val="494491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39">
            <a:extLst>
              <a:ext uri="{FF2B5EF4-FFF2-40B4-BE49-F238E27FC236}">
                <a16:creationId xmlns:a16="http://schemas.microsoft.com/office/drawing/2014/main" id="{BC9ABD90-5708-D636-5088-7D66CB6B9286}"/>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FC-2300 STEELBOARD XS 23 04</a:t>
            </a:r>
          </a:p>
        </p:txBody>
      </p:sp>
      <p:sp>
        <p:nvSpPr>
          <p:cNvPr id="11" name="Rectangle 10">
            <a:extLst>
              <a:ext uri="{FF2B5EF4-FFF2-40B4-BE49-F238E27FC236}">
                <a16:creationId xmlns:a16="http://schemas.microsoft.com/office/drawing/2014/main" id="{9BE8E031-F206-B59A-1231-3D265D051FC5}"/>
              </a:ext>
            </a:extLst>
          </p:cNvPr>
          <p:cNvSpPr/>
          <p:nvPr/>
        </p:nvSpPr>
        <p:spPr>
          <a:xfrm>
            <a:off x="286256" y="1138994"/>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ES" sz="1200" b="1" dirty="0">
                <a:solidFill>
                  <a:schemeClr val="accent2"/>
                </a:solidFill>
                <a:latin typeface="+mj-lt"/>
              </a:rPr>
              <a:t>12. INFORMACIÓN ECOLÓGICA (No obligatoria)</a:t>
            </a:r>
          </a:p>
        </p:txBody>
      </p:sp>
      <p:sp>
        <p:nvSpPr>
          <p:cNvPr id="12" name="Rectangle 11">
            <a:extLst>
              <a:ext uri="{FF2B5EF4-FFF2-40B4-BE49-F238E27FC236}">
                <a16:creationId xmlns:a16="http://schemas.microsoft.com/office/drawing/2014/main" id="{67594E7A-4FEF-F497-C26D-E1D582AC707C}"/>
              </a:ext>
            </a:extLst>
          </p:cNvPr>
          <p:cNvSpPr/>
          <p:nvPr/>
        </p:nvSpPr>
        <p:spPr>
          <a:xfrm>
            <a:off x="287268" y="3004265"/>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ES" sz="1200" b="1" dirty="0">
                <a:solidFill>
                  <a:schemeClr val="accent2"/>
                </a:solidFill>
                <a:latin typeface="+mj-lt"/>
              </a:rPr>
              <a:t>13. CONSIDERACIONES DE ELIMINACIÓN (No obligatorias)</a:t>
            </a:r>
          </a:p>
        </p:txBody>
      </p:sp>
      <p:sp>
        <p:nvSpPr>
          <p:cNvPr id="14" name="Rectangle 13">
            <a:extLst>
              <a:ext uri="{FF2B5EF4-FFF2-40B4-BE49-F238E27FC236}">
                <a16:creationId xmlns:a16="http://schemas.microsoft.com/office/drawing/2014/main" id="{D0C8AE89-A542-BD73-93EF-FA252FF618DA}"/>
              </a:ext>
            </a:extLst>
          </p:cNvPr>
          <p:cNvSpPr/>
          <p:nvPr/>
        </p:nvSpPr>
        <p:spPr>
          <a:xfrm>
            <a:off x="290810" y="4663869"/>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ES" sz="1200" b="1" dirty="0">
                <a:solidFill>
                  <a:schemeClr val="accent2"/>
                </a:solidFill>
                <a:latin typeface="+mj-lt"/>
              </a:rPr>
              <a:t>14. INFORMACIÓN DE TRANSPORTE (No obligatoria)</a:t>
            </a:r>
          </a:p>
        </p:txBody>
      </p:sp>
      <p:sp>
        <p:nvSpPr>
          <p:cNvPr id="16" name="Rectangle 15">
            <a:extLst>
              <a:ext uri="{FF2B5EF4-FFF2-40B4-BE49-F238E27FC236}">
                <a16:creationId xmlns:a16="http://schemas.microsoft.com/office/drawing/2014/main" id="{3CB1F3FE-FA7D-6279-C911-E726DE98E2F6}"/>
              </a:ext>
            </a:extLst>
          </p:cNvPr>
          <p:cNvSpPr/>
          <p:nvPr/>
        </p:nvSpPr>
        <p:spPr>
          <a:xfrm>
            <a:off x="284232" y="7071035"/>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ES" sz="1200" b="1" dirty="0">
                <a:solidFill>
                  <a:schemeClr val="accent2"/>
                </a:solidFill>
                <a:latin typeface="+mj-lt"/>
              </a:rPr>
              <a:t>15. INFORMACIÓN REGULATORIA (No obligatoria)</a:t>
            </a:r>
          </a:p>
        </p:txBody>
      </p:sp>
      <p:graphicFrame>
        <p:nvGraphicFramePr>
          <p:cNvPr id="4" name="Table 35">
            <a:extLst>
              <a:ext uri="{FF2B5EF4-FFF2-40B4-BE49-F238E27FC236}">
                <a16:creationId xmlns:a16="http://schemas.microsoft.com/office/drawing/2014/main" id="{D9B4AF1D-CCA4-3DD1-376C-8BBCF67F7990}"/>
              </a:ext>
            </a:extLst>
          </p:cNvPr>
          <p:cNvGraphicFramePr>
            <a:graphicFrameLocks/>
          </p:cNvGraphicFramePr>
          <p:nvPr>
            <p:extLst>
              <p:ext uri="{D42A27DB-BD31-4B8C-83A1-F6EECF244321}">
                <p14:modId xmlns:p14="http://schemas.microsoft.com/office/powerpoint/2010/main" val="717757657"/>
              </p:ext>
            </p:extLst>
          </p:nvPr>
        </p:nvGraphicFramePr>
        <p:xfrm>
          <a:off x="284738" y="1593058"/>
          <a:ext cx="7199382" cy="1221193"/>
        </p:xfrm>
        <a:graphic>
          <a:graphicData uri="http://schemas.openxmlformats.org/drawingml/2006/table">
            <a:tbl>
              <a:tblPr firstRow="1" bandRow="1">
                <a:tableStyleId>{9D7B26C5-4107-4FEC-AEDC-1716B250A1EF}</a:tableStyleId>
              </a:tblPr>
              <a:tblGrid>
                <a:gridCol w="3017262">
                  <a:extLst>
                    <a:ext uri="{9D8B030D-6E8A-4147-A177-3AD203B41FA5}">
                      <a16:colId xmlns:a16="http://schemas.microsoft.com/office/drawing/2014/main" val="3647290184"/>
                    </a:ext>
                  </a:extLst>
                </a:gridCol>
                <a:gridCol w="4182120">
                  <a:extLst>
                    <a:ext uri="{9D8B030D-6E8A-4147-A177-3AD203B41FA5}">
                      <a16:colId xmlns:a16="http://schemas.microsoft.com/office/drawing/2014/main" val="622920296"/>
                    </a:ext>
                  </a:extLst>
                </a:gridCol>
              </a:tblGrid>
              <a:tr h="199438">
                <a:tc>
                  <a:txBody>
                    <a:bodyPr/>
                    <a:lstStyle/>
                    <a:p>
                      <a:pPr algn="just"/>
                      <a:r>
                        <a:rPr lang="es-CO" sz="800" b="1" noProof="0" dirty="0"/>
                        <a:t>ECOTOXICIDAD (acuática y terrestre, si está disponible)</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7800" indent="0" algn="just"/>
                      <a:r>
                        <a:rPr lang="es-CO" sz="800" b="0" noProof="0" dirty="0"/>
                        <a:t>No se conoce toxicidad acuática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54812">
                <a:tc>
                  <a:txBody>
                    <a:bodyPr/>
                    <a:lstStyle/>
                    <a:p>
                      <a:pPr algn="just">
                        <a:lnSpc>
                          <a:spcPct val="150000"/>
                        </a:lnSpc>
                      </a:pPr>
                      <a:r>
                        <a:rPr lang="es-CO" sz="800" b="1" noProof="0" dirty="0"/>
                        <a:t>PERSISTENCIA Y DEGRADABILIDAD</a:t>
                      </a:r>
                    </a:p>
                  </a:txBody>
                  <a:tcPr marL="0" marR="0" marT="0" marB="0">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7800" indent="0" algn="just">
                        <a:tabLst>
                          <a:tab pos="177800" algn="l"/>
                          <a:tab pos="4127500" algn="l"/>
                        </a:tabLst>
                      </a:pPr>
                      <a:r>
                        <a:rPr lang="es-CO" sz="800" b="0" noProof="0" dirty="0"/>
                        <a:t>Estos productos son materiales insolubles que permanecen estables a lo largo del tiempo y son químicamente idénticos a los compuestos inorgánicos que se encuentran en el suelo y los sedimentos; permanecen inertes en el medio natural.</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4665">
                <a:tc>
                  <a:txBody>
                    <a:bodyPr/>
                    <a:lstStyle/>
                    <a:p>
                      <a:pPr algn="just"/>
                      <a:r>
                        <a:rPr lang="es-CO" sz="800" b="1" noProof="0" dirty="0"/>
                        <a:t>POTENCIAL DE BIOACUMULACIÓN</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100" indent="-114300" algn="just"/>
                      <a:r>
                        <a:rPr lang="es-CO" sz="800" b="0" noProof="0" dirty="0"/>
                        <a:t>Sin potencial bio-acumulativo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6237394"/>
                  </a:ext>
                </a:extLst>
              </a:tr>
              <a:tr h="194665">
                <a:tc>
                  <a:txBody>
                    <a:bodyPr/>
                    <a:lstStyle/>
                    <a:p>
                      <a:pPr algn="just"/>
                      <a:r>
                        <a:rPr lang="es-CO" sz="800" b="1" noProof="0" dirty="0"/>
                        <a:t>MOVILIDAD EN EL SUELO</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100" indent="-114300" algn="just"/>
                      <a:r>
                        <a:rPr lang="es-CO" sz="800" b="0" noProof="0" dirty="0"/>
                        <a:t>Sin movilidad en el suelo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5543927"/>
                  </a:ext>
                </a:extLst>
              </a:tr>
              <a:tr h="194665">
                <a:tc>
                  <a:txBody>
                    <a:bodyPr/>
                    <a:lstStyle/>
                    <a:p>
                      <a:pPr algn="just"/>
                      <a:r>
                        <a:rPr lang="es-CO" sz="800" b="1" noProof="0" dirty="0"/>
                        <a:t>OTROS EFECTOS ADVERSOS (como el peligro para la capa de ozono)</a:t>
                      </a:r>
                    </a:p>
                  </a:txBody>
                  <a:tcPr marL="0" marR="7200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100" indent="-114300" algn="just"/>
                      <a:r>
                        <a:rPr lang="es-CO" sz="800" b="0" noProof="0" dirty="0"/>
                        <a:t>No se prevén efectos adversos de este material sobre el medio ambiente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bl>
          </a:graphicData>
        </a:graphic>
      </p:graphicFrame>
      <p:sp>
        <p:nvSpPr>
          <p:cNvPr id="5" name="Text Placeholder 25">
            <a:extLst>
              <a:ext uri="{FF2B5EF4-FFF2-40B4-BE49-F238E27FC236}">
                <a16:creationId xmlns:a16="http://schemas.microsoft.com/office/drawing/2014/main" id="{0AACD279-DCF2-BA19-3931-525AA2E407A5}"/>
              </a:ext>
            </a:extLst>
          </p:cNvPr>
          <p:cNvSpPr txBox="1">
            <a:spLocks/>
          </p:cNvSpPr>
          <p:nvPr/>
        </p:nvSpPr>
        <p:spPr>
          <a:xfrm>
            <a:off x="287268" y="3435479"/>
            <a:ext cx="7200900" cy="1122986"/>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tabLst>
                <a:tab pos="118872" algn="l"/>
              </a:tabLst>
            </a:pPr>
            <a:r>
              <a:rPr lang="es-ES" sz="1000" b="1" dirty="0">
                <a:solidFill>
                  <a:schemeClr val="tx1"/>
                </a:solidFill>
              </a:rPr>
              <a:t>MANEJO DE RESIDUOS: </a:t>
            </a:r>
            <a:r>
              <a:rPr lang="es-ES" sz="1000" dirty="0">
                <a:solidFill>
                  <a:schemeClr val="tx1"/>
                </a:solidFill>
              </a:rPr>
              <a:t>Para evitar que los materiales de desecho se transporten por el aire durante el almacenamiento, transporte y eliminación de desechos, se recomienda un contenedor cubierto o una bolsa de plástico.</a:t>
            </a:r>
            <a:endParaRPr lang="en-US" sz="1000" dirty="0">
              <a:solidFill>
                <a:schemeClr val="tx1"/>
              </a:solidFill>
            </a:endParaRPr>
          </a:p>
          <a:p>
            <a:pPr algn="just" defTabSz="228600">
              <a:tabLst>
                <a:tab pos="118872" algn="l"/>
              </a:tabLst>
            </a:pPr>
            <a:r>
              <a:rPr lang="es-ES" sz="1000" b="1" dirty="0">
                <a:solidFill>
                  <a:schemeClr val="tx1"/>
                </a:solidFill>
              </a:rPr>
              <a:t>ELIMINACIÓN: </a:t>
            </a:r>
            <a:r>
              <a:rPr lang="es-ES" sz="1000" dirty="0">
                <a:solidFill>
                  <a:schemeClr val="tx1"/>
                </a:solidFill>
              </a:rPr>
              <a:t>Este producto, tal como se fabrica, no está clasificado como desecho peligroso según las regulaciones federales. Cualquier procesamiento, uso, alteración o adición de químicos al producto, tal como se compró, puede alterar los requisitos de eliminación. Según las regulaciones federales, es responsabilidad del generador de desechos caracterizar adecuadamente un material de desecho para determinar si es un desecho "peligroso". Consulte las regulaciones locales, regionales, estatales o provinciales para identificar todos los requisitos de eliminación aplicables.</a:t>
            </a:r>
            <a:endParaRPr lang="en-CA" sz="1000" dirty="0">
              <a:solidFill>
                <a:srgbClr val="0F1919"/>
              </a:solidFill>
            </a:endParaRPr>
          </a:p>
          <a:p>
            <a:pPr algn="just" defTabSz="320040">
              <a:tabLst>
                <a:tab pos="118872" algn="l"/>
              </a:tabLst>
            </a:pPr>
            <a:endParaRPr lang="en-CA" sz="1000" b="1" dirty="0">
              <a:solidFill>
                <a:srgbClr val="0F1919"/>
              </a:solidFill>
            </a:endParaRPr>
          </a:p>
        </p:txBody>
      </p:sp>
      <p:graphicFrame>
        <p:nvGraphicFramePr>
          <p:cNvPr id="9" name="Table 35">
            <a:extLst>
              <a:ext uri="{FF2B5EF4-FFF2-40B4-BE49-F238E27FC236}">
                <a16:creationId xmlns:a16="http://schemas.microsoft.com/office/drawing/2014/main" id="{2CF0643A-1535-CF93-B09B-A6D7D818C642}"/>
              </a:ext>
            </a:extLst>
          </p:cNvPr>
          <p:cNvGraphicFramePr>
            <a:graphicFrameLocks/>
          </p:cNvGraphicFramePr>
          <p:nvPr>
            <p:extLst>
              <p:ext uri="{D42A27DB-BD31-4B8C-83A1-F6EECF244321}">
                <p14:modId xmlns:p14="http://schemas.microsoft.com/office/powerpoint/2010/main" val="529778872"/>
              </p:ext>
            </p:extLst>
          </p:nvPr>
        </p:nvGraphicFramePr>
        <p:xfrm>
          <a:off x="288280" y="5123200"/>
          <a:ext cx="7199888" cy="1537778"/>
        </p:xfrm>
        <a:graphic>
          <a:graphicData uri="http://schemas.openxmlformats.org/drawingml/2006/table">
            <a:tbl>
              <a:tblPr firstRow="1" bandRow="1">
                <a:tableStyleId>{9D7B26C5-4107-4FEC-AEDC-1716B250A1EF}</a:tableStyleId>
              </a:tblPr>
              <a:tblGrid>
                <a:gridCol w="4057650">
                  <a:extLst>
                    <a:ext uri="{9D8B030D-6E8A-4147-A177-3AD203B41FA5}">
                      <a16:colId xmlns:a16="http://schemas.microsoft.com/office/drawing/2014/main" val="3647290184"/>
                    </a:ext>
                  </a:extLst>
                </a:gridCol>
                <a:gridCol w="3142238">
                  <a:extLst>
                    <a:ext uri="{9D8B030D-6E8A-4147-A177-3AD203B41FA5}">
                      <a16:colId xmlns:a16="http://schemas.microsoft.com/office/drawing/2014/main" val="622920296"/>
                    </a:ext>
                  </a:extLst>
                </a:gridCol>
              </a:tblGrid>
              <a:tr h="199438">
                <a:tc>
                  <a:txBody>
                    <a:bodyPr/>
                    <a:lstStyle/>
                    <a:p>
                      <a:pPr algn="just"/>
                      <a:r>
                        <a:rPr lang="es-CO" sz="800" b="1" noProof="0" dirty="0"/>
                        <a:t>Numero UN</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93920">
                <a:tc>
                  <a:txBody>
                    <a:bodyPr/>
                    <a:lstStyle/>
                    <a:p>
                      <a:pPr algn="just"/>
                      <a:r>
                        <a:rPr lang="es-CO" sz="800" b="1" noProof="0" dirty="0"/>
                        <a:t>Nombre de envío adecuado UN</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4665">
                <a:tc>
                  <a:txBody>
                    <a:bodyPr/>
                    <a:lstStyle/>
                    <a:p>
                      <a:pPr algn="just"/>
                      <a:r>
                        <a:rPr lang="es-CO" sz="800" b="1" noProof="0" dirty="0"/>
                        <a:t>Clase(s) de peligro para el transporte</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6237394"/>
                  </a:ext>
                </a:extLst>
              </a:tr>
              <a:tr h="194665">
                <a:tc>
                  <a:txBody>
                    <a:bodyPr/>
                    <a:lstStyle/>
                    <a:p>
                      <a:pPr algn="just"/>
                      <a:r>
                        <a:rPr lang="es-CO" sz="800" b="1" noProof="0" dirty="0"/>
                        <a:t>Grupo de embalaje, si corresponde</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5543927"/>
                  </a:ext>
                </a:extLst>
              </a:tr>
              <a:tr h="194665">
                <a:tc>
                  <a:txBody>
                    <a:bodyPr/>
                    <a:lstStyle/>
                    <a:p>
                      <a:pPr algn="just"/>
                      <a:r>
                        <a:rPr lang="es-CO" sz="800" b="1" noProof="0" dirty="0"/>
                        <a:t>Peligros ambientales (p. ej., contaminante marino (Sí/No))</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es un contaminante marino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r h="194665">
                <a:tc>
                  <a:txBody>
                    <a:bodyPr/>
                    <a:lstStyle/>
                    <a:p>
                      <a:pPr algn="just"/>
                      <a:r>
                        <a:rPr lang="es-CO" sz="800" b="1" noProof="0" dirty="0"/>
                        <a:t>Transporte a granel (según el Anexo II del </a:t>
                      </a:r>
                      <a:r>
                        <a:rPr lang="es-CO" sz="800" b="1" noProof="0" dirty="0" err="1"/>
                        <a:t>MARPOL</a:t>
                      </a:r>
                      <a:r>
                        <a:rPr lang="es-CO" sz="800" b="1" noProof="0" dirty="0"/>
                        <a:t> 73/78 y el Código IBC)</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270314"/>
                  </a:ext>
                </a:extLst>
              </a:tr>
              <a:tr h="365760">
                <a:tc>
                  <a:txBody>
                    <a:bodyPr/>
                    <a:lstStyle/>
                    <a:p>
                      <a:pPr algn="just"/>
                      <a:r>
                        <a:rPr lang="es-CO" sz="800" b="1" noProof="0" dirty="0"/>
                        <a:t>Precauciones especiales que un usuario debe conocer o cumplir en relación con el transporte, ya sea dentro o fuera de sus instalaciones.</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50222226"/>
                  </a:ext>
                </a:extLst>
              </a:tr>
            </a:tbl>
          </a:graphicData>
        </a:graphic>
      </p:graphicFrame>
      <p:sp>
        <p:nvSpPr>
          <p:cNvPr id="18" name="Text Placeholder 25">
            <a:extLst>
              <a:ext uri="{FF2B5EF4-FFF2-40B4-BE49-F238E27FC236}">
                <a16:creationId xmlns:a16="http://schemas.microsoft.com/office/drawing/2014/main" id="{6C05EBE0-33CD-D4B2-1F2B-4694DDDBF9BB}"/>
              </a:ext>
            </a:extLst>
          </p:cNvPr>
          <p:cNvSpPr txBox="1">
            <a:spLocks/>
          </p:cNvSpPr>
          <p:nvPr/>
        </p:nvSpPr>
        <p:spPr>
          <a:xfrm>
            <a:off x="287268" y="6732445"/>
            <a:ext cx="7200900" cy="245832"/>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defTabSz="228600">
              <a:tabLst>
                <a:tab pos="118872" algn="l"/>
              </a:tabLst>
            </a:pPr>
            <a:r>
              <a:rPr lang="es-CO" sz="900" b="1" dirty="0">
                <a:solidFill>
                  <a:schemeClr val="tx1"/>
                </a:solidFill>
              </a:rPr>
              <a:t>Clase de peligro </a:t>
            </a:r>
            <a:r>
              <a:rPr lang="es-CO" sz="900" b="1" dirty="0" err="1">
                <a:solidFill>
                  <a:schemeClr val="tx1"/>
                </a:solidFill>
              </a:rPr>
              <a:t>TDG</a:t>
            </a:r>
            <a:r>
              <a:rPr lang="es-CO" sz="900" b="1" dirty="0">
                <a:solidFill>
                  <a:schemeClr val="tx1"/>
                </a:solidFill>
              </a:rPr>
              <a:t> canadiense y PIN: No regulado. </a:t>
            </a:r>
            <a:r>
              <a:rPr lang="es-CO" sz="900" dirty="0">
                <a:solidFill>
                  <a:schemeClr val="tx1"/>
                </a:solidFill>
              </a:rPr>
              <a:t>No clasificado como mercancías peligrosas según ADR (carretera), </a:t>
            </a:r>
            <a:r>
              <a:rPr lang="es-CO" sz="900" dirty="0" err="1">
                <a:solidFill>
                  <a:schemeClr val="tx1"/>
                </a:solidFill>
              </a:rPr>
              <a:t>RIDE</a:t>
            </a:r>
            <a:r>
              <a:rPr lang="es-CO" sz="900" dirty="0">
                <a:solidFill>
                  <a:schemeClr val="tx1"/>
                </a:solidFill>
              </a:rPr>
              <a:t> (tren) o </a:t>
            </a:r>
            <a:r>
              <a:rPr lang="es-CO" sz="900" dirty="0" err="1">
                <a:solidFill>
                  <a:schemeClr val="tx1"/>
                </a:solidFill>
              </a:rPr>
              <a:t>IMDG</a:t>
            </a:r>
            <a:r>
              <a:rPr lang="es-CO" sz="900" dirty="0">
                <a:solidFill>
                  <a:schemeClr val="tx1"/>
                </a:solidFill>
              </a:rPr>
              <a:t> (barco).</a:t>
            </a:r>
            <a:endParaRPr lang="en-CA" sz="900" dirty="0">
              <a:solidFill>
                <a:srgbClr val="0F1919"/>
              </a:solidFill>
            </a:endParaRPr>
          </a:p>
        </p:txBody>
      </p:sp>
      <p:sp>
        <p:nvSpPr>
          <p:cNvPr id="19" name="Text Placeholder 25">
            <a:extLst>
              <a:ext uri="{FF2B5EF4-FFF2-40B4-BE49-F238E27FC236}">
                <a16:creationId xmlns:a16="http://schemas.microsoft.com/office/drawing/2014/main" id="{F258F0A7-BABD-FF51-5833-688904EB882D}"/>
              </a:ext>
            </a:extLst>
          </p:cNvPr>
          <p:cNvSpPr txBox="1">
            <a:spLocks/>
          </p:cNvSpPr>
          <p:nvPr/>
        </p:nvSpPr>
        <p:spPr>
          <a:xfrm>
            <a:off x="284738" y="7543378"/>
            <a:ext cx="7200900" cy="997440"/>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spcBef>
                <a:spcPts val="0"/>
              </a:spcBef>
              <a:tabLst>
                <a:tab pos="118872" algn="l"/>
              </a:tabLst>
            </a:pPr>
            <a:r>
              <a:rPr lang="es-CO" sz="1000" b="1" u="sng" dirty="0">
                <a:solidFill>
                  <a:schemeClr val="tx1"/>
                </a:solidFill>
              </a:rPr>
              <a:t>REGULACIONES CANADIENSES</a:t>
            </a:r>
          </a:p>
          <a:p>
            <a:pPr algn="just" defTabSz="228600">
              <a:spcBef>
                <a:spcPts val="0"/>
              </a:spcBef>
              <a:tabLst>
                <a:tab pos="118872" algn="l"/>
              </a:tabLst>
            </a:pPr>
            <a:r>
              <a:rPr lang="es-CO" sz="1000" b="1" dirty="0">
                <a:solidFill>
                  <a:schemeClr val="tx1"/>
                </a:solidFill>
              </a:rPr>
              <a:t>Canadá Sistema canadiense de información sobre materiales peligrosos en el lugar de trabajo (</a:t>
            </a:r>
            <a:r>
              <a:rPr lang="es-CO" sz="1000" b="1" dirty="0" err="1">
                <a:solidFill>
                  <a:schemeClr val="tx1"/>
                </a:solidFill>
              </a:rPr>
              <a:t>WHMIS</a:t>
            </a:r>
            <a:r>
              <a:rPr lang="es-CO" sz="1000" b="1" dirty="0">
                <a:solidFill>
                  <a:schemeClr val="tx1"/>
                </a:solidFill>
              </a:rPr>
              <a:t> 2015) </a:t>
            </a:r>
            <a:r>
              <a:rPr lang="es-CO" sz="1000" dirty="0">
                <a:solidFill>
                  <a:schemeClr val="tx1"/>
                </a:solidFill>
              </a:rPr>
              <a:t>– Clasificado como Clase </a:t>
            </a:r>
            <a:r>
              <a:rPr lang="es-CO" sz="1000" dirty="0" err="1">
                <a:solidFill>
                  <a:schemeClr val="tx1"/>
                </a:solidFill>
              </a:rPr>
              <a:t>D2A</a:t>
            </a:r>
            <a:r>
              <a:rPr lang="es-CO" sz="1000" dirty="0">
                <a:solidFill>
                  <a:schemeClr val="tx1"/>
                </a:solidFill>
              </a:rPr>
              <a:t> – Materiales que causan otros efectos tóxicos.</a:t>
            </a:r>
          </a:p>
          <a:p>
            <a:pPr algn="just" defTabSz="228600">
              <a:spcBef>
                <a:spcPts val="0"/>
              </a:spcBef>
              <a:tabLst>
                <a:tab pos="118872" algn="l"/>
              </a:tabLst>
            </a:pPr>
            <a:r>
              <a:rPr lang="es-CO" sz="1000" b="1" dirty="0">
                <a:solidFill>
                  <a:schemeClr val="tx1"/>
                </a:solidFill>
              </a:rPr>
              <a:t>Ley Canadiense de Protección Ambiental (CEPA): </a:t>
            </a:r>
            <a:r>
              <a:rPr lang="es-CO" sz="1000" dirty="0">
                <a:solidFill>
                  <a:schemeClr val="tx1"/>
                </a:solidFill>
              </a:rPr>
              <a:t>todas las sustancias de este producto están incluidas, según sea necesario, en la Lista de Sustancias Nacionales (DSL - </a:t>
            </a:r>
            <a:r>
              <a:rPr lang="es-CO" sz="1000" dirty="0" err="1">
                <a:solidFill>
                  <a:schemeClr val="tx1"/>
                </a:solidFill>
              </a:rPr>
              <a:t>Domestic</a:t>
            </a:r>
            <a:r>
              <a:rPr lang="es-CO" sz="1000" dirty="0">
                <a:solidFill>
                  <a:schemeClr val="tx1"/>
                </a:solidFill>
              </a:rPr>
              <a:t> </a:t>
            </a:r>
            <a:r>
              <a:rPr lang="es-CO" sz="1000" dirty="0" err="1">
                <a:solidFill>
                  <a:schemeClr val="tx1"/>
                </a:solidFill>
              </a:rPr>
              <a:t>Substance</a:t>
            </a:r>
            <a:r>
              <a:rPr lang="es-CO" sz="1000" dirty="0">
                <a:solidFill>
                  <a:schemeClr val="tx1"/>
                </a:solidFill>
              </a:rPr>
              <a:t> </a:t>
            </a:r>
            <a:r>
              <a:rPr lang="es-CO" sz="1000" dirty="0" err="1">
                <a:solidFill>
                  <a:schemeClr val="tx1"/>
                </a:solidFill>
              </a:rPr>
              <a:t>List</a:t>
            </a:r>
            <a:r>
              <a:rPr lang="es-CO" sz="1000" dirty="0">
                <a:solidFill>
                  <a:schemeClr val="tx1"/>
                </a:solidFill>
              </a:rPr>
              <a:t>).</a:t>
            </a:r>
          </a:p>
          <a:p>
            <a:pPr defTabSz="228600">
              <a:spcBef>
                <a:spcPts val="0"/>
              </a:spcBef>
              <a:tabLst>
                <a:tab pos="118872" algn="l"/>
              </a:tabLst>
            </a:pPr>
            <a:endParaRPr lang="es-CO" sz="1000" dirty="0">
              <a:solidFill>
                <a:schemeClr val="tx1"/>
              </a:solidFill>
            </a:endParaRPr>
          </a:p>
          <a:p>
            <a:pPr defTabSz="228600">
              <a:spcBef>
                <a:spcPts val="0"/>
              </a:spcBef>
              <a:tabLst>
                <a:tab pos="118872" algn="l"/>
              </a:tabLst>
            </a:pPr>
            <a:r>
              <a:rPr lang="es-CO" sz="1000" b="1" u="sng" dirty="0">
                <a:solidFill>
                  <a:schemeClr val="tx1"/>
                </a:solidFill>
              </a:rPr>
              <a:t>REGULACIONES DE ESTADOS UNIDOS</a:t>
            </a:r>
          </a:p>
          <a:p>
            <a:pPr defTabSz="228600">
              <a:spcBef>
                <a:spcPts val="0"/>
              </a:spcBef>
              <a:tabLst>
                <a:tab pos="118872" algn="l"/>
              </a:tabLst>
            </a:pPr>
            <a:endParaRPr lang="es-CO" sz="1000" dirty="0">
              <a:solidFill>
                <a:schemeClr val="tx1"/>
              </a:solidFill>
            </a:endParaRPr>
          </a:p>
        </p:txBody>
      </p:sp>
      <p:graphicFrame>
        <p:nvGraphicFramePr>
          <p:cNvPr id="20" name="Table 35">
            <a:extLst>
              <a:ext uri="{FF2B5EF4-FFF2-40B4-BE49-F238E27FC236}">
                <a16:creationId xmlns:a16="http://schemas.microsoft.com/office/drawing/2014/main" id="{E8B384C9-E65C-DC2C-F33F-9E35AB2A02BB}"/>
              </a:ext>
            </a:extLst>
          </p:cNvPr>
          <p:cNvGraphicFramePr>
            <a:graphicFrameLocks/>
          </p:cNvGraphicFramePr>
          <p:nvPr>
            <p:extLst>
              <p:ext uri="{D42A27DB-BD31-4B8C-83A1-F6EECF244321}">
                <p14:modId xmlns:p14="http://schemas.microsoft.com/office/powerpoint/2010/main" val="3096476064"/>
              </p:ext>
            </p:extLst>
          </p:nvPr>
        </p:nvGraphicFramePr>
        <p:xfrm>
          <a:off x="287268" y="8560620"/>
          <a:ext cx="7199888" cy="1191360"/>
        </p:xfrm>
        <a:graphic>
          <a:graphicData uri="http://schemas.openxmlformats.org/drawingml/2006/table">
            <a:tbl>
              <a:tblPr firstRow="1" bandRow="1">
                <a:tableStyleId>{9D7B26C5-4107-4FEC-AEDC-1716B250A1EF}</a:tableStyleId>
              </a:tblPr>
              <a:tblGrid>
                <a:gridCol w="954792">
                  <a:extLst>
                    <a:ext uri="{9D8B030D-6E8A-4147-A177-3AD203B41FA5}">
                      <a16:colId xmlns:a16="http://schemas.microsoft.com/office/drawing/2014/main" val="3647290184"/>
                    </a:ext>
                  </a:extLst>
                </a:gridCol>
                <a:gridCol w="6245096">
                  <a:extLst>
                    <a:ext uri="{9D8B030D-6E8A-4147-A177-3AD203B41FA5}">
                      <a16:colId xmlns:a16="http://schemas.microsoft.com/office/drawing/2014/main" val="622920296"/>
                    </a:ext>
                  </a:extLst>
                </a:gridCol>
              </a:tblGrid>
              <a:tr h="194665">
                <a:tc>
                  <a:txBody>
                    <a:bodyPr/>
                    <a:lstStyle/>
                    <a:p>
                      <a:r>
                        <a:rPr lang="es-CO" sz="800" b="1" noProof="0" dirty="0" err="1"/>
                        <a:t>OSHA</a:t>
                      </a:r>
                      <a:endParaRPr lang="es-CO" sz="800" b="1" noProof="0" dirty="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0" noProof="0" dirty="0"/>
                        <a:t>Cumplir con las </a:t>
                      </a:r>
                      <a:r>
                        <a:rPr lang="es-CO" sz="800" b="1" noProof="0" dirty="0"/>
                        <a:t>Normas de Comunicación de Riesgos </a:t>
                      </a:r>
                      <a:r>
                        <a:rPr lang="es-CO" sz="800" b="0" noProof="0" dirty="0"/>
                        <a:t>29 </a:t>
                      </a:r>
                      <a:r>
                        <a:rPr lang="es-CO" sz="800" b="0" noProof="0" dirty="0" err="1"/>
                        <a:t>CFR</a:t>
                      </a:r>
                      <a:r>
                        <a:rPr lang="es-CO" sz="800" b="0" noProof="0" dirty="0"/>
                        <a:t> 1910.1200 y 29 </a:t>
                      </a:r>
                      <a:r>
                        <a:rPr lang="es-CO" sz="800" b="0" noProof="0" dirty="0" err="1"/>
                        <a:t>CFR</a:t>
                      </a:r>
                      <a:r>
                        <a:rPr lang="es-CO" sz="800" b="0" noProof="0" dirty="0"/>
                        <a:t> 1926.59 y las </a:t>
                      </a:r>
                      <a:r>
                        <a:rPr lang="es-CO" sz="800" b="1" noProof="0" dirty="0"/>
                        <a:t>Normas de Protección Respiratoria</a:t>
                      </a:r>
                      <a:r>
                        <a:rPr lang="es-CO" sz="800" b="0" noProof="0" dirty="0"/>
                        <a:t> 29 </a:t>
                      </a:r>
                      <a:r>
                        <a:rPr lang="es-CO" sz="800" b="0" noProof="0" dirty="0" err="1"/>
                        <a:t>CFR</a:t>
                      </a:r>
                      <a:r>
                        <a:rPr lang="es-CO" sz="800" b="0" noProof="0" dirty="0"/>
                        <a:t> 1910.134 y 29 </a:t>
                      </a:r>
                      <a:r>
                        <a:rPr lang="es-CO" sz="800" b="0" noProof="0" dirty="0" err="1"/>
                        <a:t>CFR</a:t>
                      </a:r>
                      <a:r>
                        <a:rPr lang="es-CO" sz="800" b="0" noProof="0" dirty="0"/>
                        <a:t> 1926.103.</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r h="194665">
                <a:tc>
                  <a:txBody>
                    <a:bodyPr/>
                    <a:lstStyle/>
                    <a:p>
                      <a:r>
                        <a:rPr lang="es-CO" sz="800" b="1" noProof="0" dirty="0"/>
                        <a:t>CALIFORNIA</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0" noProof="0" dirty="0"/>
                        <a:t>Las “fibras cerámicas (partículas transportadas por el aire de tamaño respirable)” figuran en la </a:t>
                      </a:r>
                      <a:r>
                        <a:rPr lang="es-CO" sz="800" b="1" noProof="0" dirty="0"/>
                        <a:t>Proposición 65, Ley de control de sustancias tóxicas y agua potable segura de 1986</a:t>
                      </a:r>
                      <a:r>
                        <a:rPr lang="es-CO" sz="800" b="0" noProof="0" dirty="0"/>
                        <a:t>, como una sustancia química que el estado de California considera causante de cáncer.</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9863985"/>
                  </a:ext>
                </a:extLst>
              </a:tr>
              <a:tr h="365760">
                <a:tc>
                  <a:txBody>
                    <a:bodyPr/>
                    <a:lstStyle/>
                    <a:p>
                      <a:r>
                        <a:rPr lang="es-CO" sz="800" b="1" noProof="0" dirty="0"/>
                        <a:t>OTROS ESTADOS</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0" noProof="0" dirty="0"/>
                        <a:t>No se sabe que los productos que contienen </a:t>
                      </a:r>
                      <a:r>
                        <a:rPr lang="es-CO" sz="800" b="0" noProof="0" dirty="0" err="1"/>
                        <a:t>RCF</a:t>
                      </a:r>
                      <a:r>
                        <a:rPr lang="es-CO" sz="800" b="0" noProof="0" dirty="0"/>
                        <a:t> estén regulados por otros estados además de California; Sin embargo, es posible que se apliquen a estos productos las regulaciones locales y estatales de </a:t>
                      </a:r>
                      <a:r>
                        <a:rPr lang="es-CO" sz="800" b="0" noProof="0" dirty="0" err="1"/>
                        <a:t>OSHA</a:t>
                      </a:r>
                      <a:r>
                        <a:rPr lang="es-CO" sz="800" b="0" noProof="0" dirty="0"/>
                        <a:t> y EPA. En caso de duda, comuníquese con su agencia reguladora local.</a:t>
                      </a:r>
                    </a:p>
                  </a:txBody>
                  <a:tcPr marL="0" marR="0" marT="36000" marB="36000">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0222226"/>
                  </a:ext>
                </a:extLst>
              </a:tr>
            </a:tbl>
          </a:graphicData>
        </a:graphic>
      </p:graphicFrame>
    </p:spTree>
    <p:extLst>
      <p:ext uri="{BB962C8B-B14F-4D97-AF65-F5344CB8AC3E}">
        <p14:creationId xmlns:p14="http://schemas.microsoft.com/office/powerpoint/2010/main" val="4106822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954CA14-D3B4-7D78-0CE5-32CD6889C62A}"/>
              </a:ext>
            </a:extLst>
          </p:cNvPr>
          <p:cNvSpPr/>
          <p:nvPr/>
        </p:nvSpPr>
        <p:spPr>
          <a:xfrm>
            <a:off x="286256" y="1160385"/>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16. OTRA INFORMACIÓN</a:t>
            </a:r>
          </a:p>
        </p:txBody>
      </p:sp>
      <p:sp>
        <p:nvSpPr>
          <p:cNvPr id="7" name="Text Placeholder 25">
            <a:extLst>
              <a:ext uri="{FF2B5EF4-FFF2-40B4-BE49-F238E27FC236}">
                <a16:creationId xmlns:a16="http://schemas.microsoft.com/office/drawing/2014/main" id="{84B684A8-32F8-1ADE-1E9A-9F98A7E8159E}"/>
              </a:ext>
            </a:extLst>
          </p:cNvPr>
          <p:cNvSpPr txBox="1">
            <a:spLocks/>
          </p:cNvSpPr>
          <p:nvPr/>
        </p:nvSpPr>
        <p:spPr>
          <a:xfrm>
            <a:off x="285244" y="1566970"/>
            <a:ext cx="7200900" cy="2981016"/>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spcBef>
                <a:spcPts val="0"/>
              </a:spcBef>
              <a:tabLst>
                <a:tab pos="118872" algn="l"/>
              </a:tabLst>
            </a:pPr>
            <a:r>
              <a:rPr lang="es-CO" sz="1000" b="1" dirty="0">
                <a:solidFill>
                  <a:schemeClr val="tx1"/>
                </a:solidFill>
              </a:rPr>
              <a:t>Desvitrificación</a:t>
            </a:r>
          </a:p>
          <a:p>
            <a:pPr algn="just" defTabSz="228600">
              <a:spcBef>
                <a:spcPts val="0"/>
              </a:spcBef>
              <a:tabLst>
                <a:tab pos="118872" algn="l"/>
              </a:tabLst>
            </a:pPr>
            <a:r>
              <a:rPr lang="es-CO" sz="1000" dirty="0">
                <a:solidFill>
                  <a:schemeClr val="tx1"/>
                </a:solidFill>
              </a:rPr>
              <a:t>Medidas de precaución que deben tomarse después del servicio al retirarla: La lana aislante de alta temperatura (</a:t>
            </a:r>
            <a:r>
              <a:rPr lang="es-CO" sz="1000" dirty="0" err="1">
                <a:solidFill>
                  <a:schemeClr val="tx1"/>
                </a:solidFill>
              </a:rPr>
              <a:t>HTIW</a:t>
            </a:r>
            <a:r>
              <a:rPr lang="es-CO" sz="1000" dirty="0">
                <a:solidFill>
                  <a:schemeClr val="tx1"/>
                </a:solidFill>
              </a:rPr>
              <a:t>) se utiliza normalmente en aplicaciones de aislamiento para mantener la temperatura de exposición a </a:t>
            </a:r>
            <a:r>
              <a:rPr lang="es-CO" sz="1000" dirty="0" err="1">
                <a:solidFill>
                  <a:schemeClr val="tx1"/>
                </a:solidFill>
              </a:rPr>
              <a:t>900°C</a:t>
            </a:r>
            <a:r>
              <a:rPr lang="es-CO" sz="1000" dirty="0">
                <a:solidFill>
                  <a:schemeClr val="tx1"/>
                </a:solidFill>
              </a:rPr>
              <a:t> o más en un espacio cerrado. La temperatura máxima de exposición se produce en la superficie de la cara caliente del aislamiento. La exposición al calor en el aislamiento disminuye de la cara caliente a la cara fría a medida que el aislamiento "se aísla a sí mismo". </a:t>
            </a:r>
            <a:r>
              <a:rPr lang="es-ES" sz="1000" dirty="0">
                <a:solidFill>
                  <a:schemeClr val="tx1"/>
                </a:solidFill>
              </a:rPr>
              <a:t>Como resultado, sólo se desvitrifican las capas finas de la superficie de la cara caliente del aislamiento y el polvo respirable generado durante las operaciones de retirada no suele contener niveles detectables de sílice cristalina. La evaluación toxicológica del efecto de la presencia de sílice cristalina en el material </a:t>
            </a:r>
            <a:r>
              <a:rPr lang="es-ES" sz="1000" dirty="0" err="1">
                <a:solidFill>
                  <a:schemeClr val="tx1"/>
                </a:solidFill>
              </a:rPr>
              <a:t>HTIW</a:t>
            </a:r>
            <a:r>
              <a:rPr lang="es-ES" sz="1000" dirty="0">
                <a:solidFill>
                  <a:schemeClr val="tx1"/>
                </a:solidFill>
              </a:rPr>
              <a:t> calentado artificialmente no ha mostrado ningún aumento de la toxicidad in vitro e in vivo.</a:t>
            </a:r>
            <a:r>
              <a:rPr lang="es-CO" sz="1000" dirty="0">
                <a:solidFill>
                  <a:schemeClr val="tx1"/>
                </a:solidFill>
              </a:rPr>
              <a:t> </a:t>
            </a:r>
            <a:r>
              <a:rPr lang="es-ES" sz="1000" dirty="0">
                <a:solidFill>
                  <a:schemeClr val="tx1"/>
                </a:solidFill>
              </a:rPr>
              <a:t>Los resultados de diferentes combinaciones de factores, como el aumento de la fragilidad de las fibras o los microcristales incrustados en la estructura de vidrio de la fibra y, por tanto, no biológicamente disponibles, pueden explicar la falta de efectos toxicológicos. La evaluación de la </a:t>
            </a:r>
            <a:r>
              <a:rPr lang="es-ES" sz="1000" dirty="0" err="1">
                <a:solidFill>
                  <a:schemeClr val="tx1"/>
                </a:solidFill>
              </a:rPr>
              <a:t>IARC</a:t>
            </a:r>
            <a:r>
              <a:rPr lang="es-ES" sz="1000" dirty="0">
                <a:solidFill>
                  <a:schemeClr val="tx1"/>
                </a:solidFill>
              </a:rPr>
              <a:t> que figura en la Monografía 68 no es pertinente, ya que la sílice cristalina no está biológicamente disponible en las </a:t>
            </a:r>
            <a:r>
              <a:rPr lang="es-ES" sz="1000" dirty="0" err="1">
                <a:solidFill>
                  <a:schemeClr val="tx1"/>
                </a:solidFill>
              </a:rPr>
              <a:t>HTIW</a:t>
            </a:r>
            <a:r>
              <a:rPr lang="es-ES" sz="1000" dirty="0">
                <a:solidFill>
                  <a:schemeClr val="tx1"/>
                </a:solidFill>
              </a:rPr>
              <a:t> después del servicio</a:t>
            </a:r>
            <a:r>
              <a:rPr lang="en-US" sz="1000" dirty="0">
                <a:solidFill>
                  <a:schemeClr val="tx1"/>
                </a:solidFill>
              </a:rPr>
              <a:t>.</a:t>
            </a:r>
          </a:p>
          <a:p>
            <a:pPr defTabSz="228600">
              <a:spcBef>
                <a:spcPts val="0"/>
              </a:spcBef>
              <a:tabLst>
                <a:tab pos="118872" algn="l"/>
              </a:tabLst>
            </a:pPr>
            <a:endParaRPr lang="en-US" sz="1000" dirty="0">
              <a:solidFill>
                <a:schemeClr val="tx1"/>
              </a:solidFill>
            </a:endParaRPr>
          </a:p>
          <a:p>
            <a:pPr algn="just" defTabSz="228600">
              <a:spcBef>
                <a:spcPts val="0"/>
              </a:spcBef>
              <a:tabLst>
                <a:tab pos="118872" algn="l"/>
              </a:tabLst>
            </a:pPr>
            <a:r>
              <a:rPr lang="es-ES" sz="1000" b="1" dirty="0">
                <a:solidFill>
                  <a:schemeClr val="tx1"/>
                </a:solidFill>
              </a:rPr>
              <a:t>Sistema de identificación de materiales peligrosos</a:t>
            </a:r>
          </a:p>
          <a:p>
            <a:pPr algn="just" defTabSz="228600">
              <a:spcBef>
                <a:spcPts val="0"/>
              </a:spcBef>
              <a:tabLst>
                <a:tab pos="118872" algn="l"/>
              </a:tabLst>
            </a:pPr>
            <a:r>
              <a:rPr lang="es-ES" sz="1000" dirty="0">
                <a:solidFill>
                  <a:schemeClr val="tx1"/>
                </a:solidFill>
              </a:rPr>
              <a:t>Esta clasificación de peligros (</a:t>
            </a:r>
            <a:r>
              <a:rPr lang="es-ES" sz="1000" dirty="0" err="1">
                <a:solidFill>
                  <a:schemeClr val="tx1"/>
                </a:solidFill>
              </a:rPr>
              <a:t>HMIS</a:t>
            </a:r>
            <a:r>
              <a:rPr lang="es-ES" sz="1000" dirty="0">
                <a:solidFill>
                  <a:schemeClr val="tx1"/>
                </a:solidFill>
              </a:rPr>
              <a:t>) [este sistema de clasificación se remonta a principios de los años 60].</a:t>
            </a:r>
          </a:p>
          <a:p>
            <a:pPr algn="just" defTabSz="228600">
              <a:spcBef>
                <a:spcPts val="0"/>
              </a:spcBef>
              <a:tabLst>
                <a:tab pos="118872" algn="l"/>
              </a:tabLst>
            </a:pPr>
            <a:r>
              <a:rPr lang="es-CO" sz="1000" dirty="0" err="1">
                <a:solidFill>
                  <a:schemeClr val="tx1"/>
                </a:solidFill>
              </a:rPr>
              <a:t>HMIS</a:t>
            </a:r>
            <a:r>
              <a:rPr lang="es-CO" sz="1000" dirty="0">
                <a:solidFill>
                  <a:schemeClr val="tx1"/>
                </a:solidFill>
              </a:rPr>
              <a:t> Salud 1* (* denota potencial de efectos crónicos); </a:t>
            </a:r>
            <a:r>
              <a:rPr lang="es-CO" sz="1000" dirty="0" err="1">
                <a:solidFill>
                  <a:schemeClr val="tx1"/>
                </a:solidFill>
              </a:rPr>
              <a:t>HMIS</a:t>
            </a:r>
            <a:r>
              <a:rPr lang="es-CO" sz="1000" dirty="0">
                <a:solidFill>
                  <a:schemeClr val="tx1"/>
                </a:solidFill>
              </a:rPr>
              <a:t> Inflamabilidad 0; </a:t>
            </a:r>
            <a:r>
              <a:rPr lang="es-CO" sz="1000" dirty="0" err="1">
                <a:solidFill>
                  <a:schemeClr val="tx1"/>
                </a:solidFill>
              </a:rPr>
              <a:t>HMIS</a:t>
            </a:r>
            <a:r>
              <a:rPr lang="es-CO" sz="1000" dirty="0">
                <a:solidFill>
                  <a:schemeClr val="tx1"/>
                </a:solidFill>
              </a:rPr>
              <a:t> Reactividad 0; </a:t>
            </a:r>
            <a:r>
              <a:rPr lang="es-CO" sz="1000" dirty="0" err="1">
                <a:solidFill>
                  <a:schemeClr val="tx1"/>
                </a:solidFill>
              </a:rPr>
              <a:t>HMIS</a:t>
            </a:r>
            <a:r>
              <a:rPr lang="es-CO" sz="1000" dirty="0">
                <a:solidFill>
                  <a:schemeClr val="tx1"/>
                </a:solidFill>
              </a:rPr>
              <a:t> Equipo de protección individual X (A determinar por el usuario).</a:t>
            </a:r>
            <a:endParaRPr lang="es-CO" sz="1000" b="1" dirty="0">
              <a:solidFill>
                <a:schemeClr val="tx1"/>
              </a:solidFill>
            </a:endParaRPr>
          </a:p>
          <a:p>
            <a:pPr algn="just" defTabSz="228600">
              <a:spcBef>
                <a:spcPts val="0"/>
              </a:spcBef>
              <a:tabLst>
                <a:tab pos="118872" algn="l"/>
              </a:tabLst>
            </a:pPr>
            <a:endParaRPr lang="en-US" sz="1000" b="1" dirty="0">
              <a:solidFill>
                <a:schemeClr val="tx1"/>
              </a:solidFill>
            </a:endParaRPr>
          </a:p>
          <a:p>
            <a:pPr algn="just" defTabSz="228600">
              <a:spcBef>
                <a:spcPts val="0"/>
              </a:spcBef>
              <a:tabLst>
                <a:tab pos="118872" algn="l"/>
              </a:tabLst>
            </a:pPr>
            <a:r>
              <a:rPr lang="es-CO" sz="1000" b="1" dirty="0">
                <a:solidFill>
                  <a:schemeClr val="tx1"/>
                </a:solidFill>
              </a:rPr>
              <a:t>Resumen de la revisión</a:t>
            </a:r>
          </a:p>
          <a:p>
            <a:pPr algn="just" defTabSz="228600">
              <a:spcBef>
                <a:spcPts val="0"/>
              </a:spcBef>
              <a:tabLst>
                <a:tab pos="118872" algn="l"/>
              </a:tabLst>
            </a:pPr>
            <a:r>
              <a:rPr lang="es-CO" sz="1000" dirty="0">
                <a:solidFill>
                  <a:schemeClr val="tx1"/>
                </a:solidFill>
              </a:rPr>
              <a:t>FDS actualizada para alinearse con la nueva normativa </a:t>
            </a:r>
            <a:r>
              <a:rPr lang="es-CO" sz="1000" dirty="0" err="1">
                <a:solidFill>
                  <a:schemeClr val="tx1"/>
                </a:solidFill>
              </a:rPr>
              <a:t>WHMIS</a:t>
            </a:r>
            <a:r>
              <a:rPr lang="es-CO" sz="1000" dirty="0">
                <a:solidFill>
                  <a:schemeClr val="tx1"/>
                </a:solidFill>
              </a:rPr>
              <a:t> 2015 introducida el 11 de febrero de 2015.</a:t>
            </a:r>
          </a:p>
          <a:p>
            <a:pPr algn="just" defTabSz="228600">
              <a:spcBef>
                <a:spcPts val="0"/>
              </a:spcBef>
              <a:tabLst>
                <a:tab pos="118872" algn="l"/>
              </a:tabLst>
            </a:pPr>
            <a:r>
              <a:rPr lang="es-CO" sz="1000" b="1" dirty="0">
                <a:solidFill>
                  <a:schemeClr val="tx1"/>
                </a:solidFill>
              </a:rPr>
              <a:t>Fecha de revisión de la FDS: </a:t>
            </a:r>
            <a:r>
              <a:rPr lang="es-CO" sz="1000" dirty="0">
                <a:solidFill>
                  <a:schemeClr val="tx1"/>
                </a:solidFill>
              </a:rPr>
              <a:t>Febrero 11 del 2020</a:t>
            </a:r>
          </a:p>
          <a:p>
            <a:pPr defTabSz="228600">
              <a:spcBef>
                <a:spcPts val="0"/>
              </a:spcBef>
              <a:tabLst>
                <a:tab pos="118872" algn="l"/>
              </a:tabLst>
            </a:pPr>
            <a:r>
              <a:rPr lang="es-CO" sz="1000" b="1" dirty="0">
                <a:solidFill>
                  <a:schemeClr val="tx1"/>
                </a:solidFill>
              </a:rPr>
              <a:t>FDS </a:t>
            </a:r>
            <a:r>
              <a:rPr lang="es-CO" sz="1000" b="1" dirty="0" err="1">
                <a:solidFill>
                  <a:schemeClr val="tx1"/>
                </a:solidFill>
              </a:rPr>
              <a:t>Prepared</a:t>
            </a:r>
            <a:r>
              <a:rPr lang="es-CO" sz="1000" b="1" dirty="0">
                <a:solidFill>
                  <a:schemeClr val="tx1"/>
                </a:solidFill>
              </a:rPr>
              <a:t> </a:t>
            </a:r>
            <a:r>
              <a:rPr lang="es-CO" sz="1000" b="1" dirty="0" err="1">
                <a:solidFill>
                  <a:schemeClr val="tx1"/>
                </a:solidFill>
              </a:rPr>
              <a:t>By</a:t>
            </a:r>
            <a:r>
              <a:rPr lang="es-CO" sz="1000" b="1" dirty="0">
                <a:solidFill>
                  <a:schemeClr val="tx1"/>
                </a:solidFill>
              </a:rPr>
              <a:t>: </a:t>
            </a:r>
            <a:r>
              <a:rPr lang="en-US" sz="1000" dirty="0">
                <a:solidFill>
                  <a:schemeClr val="tx1"/>
                </a:solidFill>
              </a:rPr>
              <a:t>G.E. Menzies P. Eng. ROH</a:t>
            </a:r>
            <a:endParaRPr lang="en-CA" sz="1000" dirty="0">
              <a:solidFill>
                <a:srgbClr val="0F1919"/>
              </a:solidFill>
            </a:endParaRPr>
          </a:p>
        </p:txBody>
      </p:sp>
      <p:sp>
        <p:nvSpPr>
          <p:cNvPr id="10" name="Text Placeholder 39">
            <a:extLst>
              <a:ext uri="{FF2B5EF4-FFF2-40B4-BE49-F238E27FC236}">
                <a16:creationId xmlns:a16="http://schemas.microsoft.com/office/drawing/2014/main" id="{87B1CED8-6EF5-EAE3-F546-8DF8CCE77680}"/>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FC-2300 STEELBOARD XS 23 04</a:t>
            </a:r>
          </a:p>
        </p:txBody>
      </p:sp>
      <p:sp>
        <p:nvSpPr>
          <p:cNvPr id="2" name="Rectangle 1">
            <a:extLst>
              <a:ext uri="{FF2B5EF4-FFF2-40B4-BE49-F238E27FC236}">
                <a16:creationId xmlns:a16="http://schemas.microsoft.com/office/drawing/2014/main" id="{269533A3-27BB-0C3B-947E-3BF6B5F33945}"/>
              </a:ext>
            </a:extLst>
          </p:cNvPr>
          <p:cNvSpPr/>
          <p:nvPr/>
        </p:nvSpPr>
        <p:spPr>
          <a:xfrm>
            <a:off x="278894" y="4588837"/>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DEFINICIONES</a:t>
            </a:r>
          </a:p>
        </p:txBody>
      </p:sp>
      <p:graphicFrame>
        <p:nvGraphicFramePr>
          <p:cNvPr id="3" name="Table 35">
            <a:extLst>
              <a:ext uri="{FF2B5EF4-FFF2-40B4-BE49-F238E27FC236}">
                <a16:creationId xmlns:a16="http://schemas.microsoft.com/office/drawing/2014/main" id="{814A9DD1-F5F2-10C2-95E2-234A800CAFD8}"/>
              </a:ext>
            </a:extLst>
          </p:cNvPr>
          <p:cNvGraphicFramePr>
            <a:graphicFrameLocks/>
          </p:cNvGraphicFramePr>
          <p:nvPr>
            <p:extLst>
              <p:ext uri="{D42A27DB-BD31-4B8C-83A1-F6EECF244321}">
                <p14:modId xmlns:p14="http://schemas.microsoft.com/office/powerpoint/2010/main" val="749200161"/>
              </p:ext>
            </p:extLst>
          </p:nvPr>
        </p:nvGraphicFramePr>
        <p:xfrm>
          <a:off x="277376" y="5016721"/>
          <a:ext cx="7199889" cy="1559770"/>
        </p:xfrm>
        <a:graphic>
          <a:graphicData uri="http://schemas.openxmlformats.org/drawingml/2006/table">
            <a:tbl>
              <a:tblPr firstRow="1" bandRow="1">
                <a:tableStyleId>{9D7B26C5-4107-4FEC-AEDC-1716B250A1EF}</a:tableStyleId>
              </a:tblPr>
              <a:tblGrid>
                <a:gridCol w="987426">
                  <a:extLst>
                    <a:ext uri="{9D8B030D-6E8A-4147-A177-3AD203B41FA5}">
                      <a16:colId xmlns:a16="http://schemas.microsoft.com/office/drawing/2014/main" val="3647290184"/>
                    </a:ext>
                  </a:extLst>
                </a:gridCol>
                <a:gridCol w="2927119">
                  <a:extLst>
                    <a:ext uri="{9D8B030D-6E8A-4147-A177-3AD203B41FA5}">
                      <a16:colId xmlns:a16="http://schemas.microsoft.com/office/drawing/2014/main" val="622920296"/>
                    </a:ext>
                  </a:extLst>
                </a:gridCol>
                <a:gridCol w="3285344">
                  <a:extLst>
                    <a:ext uri="{9D8B030D-6E8A-4147-A177-3AD203B41FA5}">
                      <a16:colId xmlns:a16="http://schemas.microsoft.com/office/drawing/2014/main" val="2528902335"/>
                    </a:ext>
                  </a:extLst>
                </a:gridCol>
              </a:tblGrid>
              <a:tr h="222920">
                <a:tc>
                  <a:txBody>
                    <a:bodyPr/>
                    <a:lstStyle/>
                    <a:p>
                      <a:pPr marL="177800" indent="-68263"/>
                      <a:r>
                        <a:rPr lang="es-CO" sz="800" b="1" noProof="0" dirty="0" err="1">
                          <a:solidFill>
                            <a:srgbClr val="0F1919"/>
                          </a:solidFill>
                        </a:rPr>
                        <a:t>ACGIH</a:t>
                      </a:r>
                      <a:endParaRPr lang="es-CO" sz="800" b="1" noProof="0" dirty="0">
                        <a:solidFill>
                          <a:srgbClr val="0F1919"/>
                        </a:solidFill>
                      </a:endParaRP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American </a:t>
                      </a:r>
                      <a:r>
                        <a:rPr lang="es-CO" sz="800" b="0" kern="1200" noProof="0" dirty="0" err="1">
                          <a:solidFill>
                            <a:schemeClr val="tx1"/>
                          </a:solidFill>
                          <a:latin typeface="+mn-lt"/>
                          <a:ea typeface="+mn-ea"/>
                          <a:cs typeface="+mn-cs"/>
                        </a:rPr>
                        <a:t>Conference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Governmental</a:t>
                      </a:r>
                      <a:r>
                        <a:rPr lang="es-CO" sz="800" b="0" kern="1200" noProof="0" dirty="0">
                          <a:solidFill>
                            <a:schemeClr val="tx1"/>
                          </a:solidFill>
                          <a:latin typeface="+mn-lt"/>
                          <a:ea typeface="+mn-ea"/>
                          <a:cs typeface="+mn-cs"/>
                        </a:rPr>
                        <a:t> Industrial </a:t>
                      </a:r>
                      <a:r>
                        <a:rPr lang="es-CO" sz="800" b="0" kern="1200" noProof="0" dirty="0" err="1">
                          <a:solidFill>
                            <a:schemeClr val="tx1"/>
                          </a:solidFill>
                          <a:latin typeface="+mn-lt"/>
                          <a:ea typeface="+mn-ea"/>
                          <a:cs typeface="+mn-cs"/>
                        </a:rPr>
                        <a:t>Hygienists</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Conferencia Americana de Higienistas Industriales Gubernamentales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90500">
                <a:tc>
                  <a:txBody>
                    <a:bodyPr/>
                    <a:lstStyle/>
                    <a:p>
                      <a:pPr marL="109728"/>
                      <a:r>
                        <a:rPr lang="es-CO" sz="800" b="1" noProof="0" dirty="0">
                          <a:solidFill>
                            <a:srgbClr val="0F1919"/>
                          </a:solidFill>
                        </a:rPr>
                        <a:t>ADR</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Carriage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Good </a:t>
                      </a:r>
                      <a:r>
                        <a:rPr lang="es-CO" sz="800" b="0" kern="1200" noProof="0" dirty="0" err="1">
                          <a:solidFill>
                            <a:schemeClr val="tx1"/>
                          </a:solidFill>
                          <a:latin typeface="+mn-lt"/>
                          <a:ea typeface="+mn-ea"/>
                          <a:cs typeface="+mn-cs"/>
                        </a:rPr>
                        <a:t>by</a:t>
                      </a:r>
                      <a:r>
                        <a:rPr lang="es-CO" sz="800" b="0" kern="1200" noProof="0" dirty="0">
                          <a:solidFill>
                            <a:schemeClr val="tx1"/>
                          </a:solidFill>
                          <a:latin typeface="+mn-lt"/>
                          <a:ea typeface="+mn-ea"/>
                          <a:cs typeface="+mn-cs"/>
                        </a:rPr>
                        <a:t> Road (International </a:t>
                      </a:r>
                      <a:r>
                        <a:rPr lang="es-CO" sz="800" b="0" kern="1200" noProof="0" dirty="0" err="1">
                          <a:solidFill>
                            <a:schemeClr val="tx1"/>
                          </a:solidFill>
                          <a:latin typeface="+mn-lt"/>
                          <a:ea typeface="+mn-ea"/>
                          <a:cs typeface="+mn-cs"/>
                        </a:rPr>
                        <a:t>Regulation</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 por carretera (Reglamento internacional)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3920">
                <a:tc>
                  <a:txBody>
                    <a:bodyPr/>
                    <a:lstStyle/>
                    <a:p>
                      <a:pPr marL="109728"/>
                      <a:r>
                        <a:rPr lang="es-CO" sz="800" b="1" noProof="0" dirty="0"/>
                        <a:t>AES</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Alkaline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Earth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Silicate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8890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Lanas de silicato alcalinotérreo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5533959"/>
                  </a:ext>
                </a:extLst>
              </a:tr>
              <a:tr h="193920">
                <a:tc>
                  <a:txBody>
                    <a:bodyPr/>
                    <a:lstStyle/>
                    <a:p>
                      <a:pPr marL="109728"/>
                      <a:r>
                        <a:rPr lang="es-CO" sz="800" b="1" noProof="0" dirty="0" err="1"/>
                        <a:t>ASW</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Alumino-Silicate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just" defTabSz="777240" rtl="0" eaLnBrk="1" latinLnBrk="0" hangingPunct="1">
                        <a:lnSpc>
                          <a:spcPct val="100000"/>
                        </a:lnSpc>
                        <a:spcBef>
                          <a:spcPts val="0"/>
                        </a:spcBef>
                        <a:tabLst/>
                      </a:pPr>
                      <a:r>
                        <a:rPr lang="es-CO" sz="800" b="0" kern="1200" noProof="0" dirty="0">
                          <a:solidFill>
                            <a:schemeClr val="tx1"/>
                          </a:solidFill>
                          <a:latin typeface="+mn-lt"/>
                          <a:ea typeface="+mn-ea"/>
                          <a:cs typeface="+mn-cs"/>
                        </a:rPr>
                        <a:t>Lanas de </a:t>
                      </a:r>
                      <a:r>
                        <a:rPr lang="es-CO" sz="800" b="0" kern="1200" noProof="0" dirty="0" err="1">
                          <a:solidFill>
                            <a:schemeClr val="tx1"/>
                          </a:solidFill>
                          <a:latin typeface="+mn-lt"/>
                          <a:ea typeface="+mn-ea"/>
                          <a:cs typeface="+mn-cs"/>
                        </a:rPr>
                        <a:t>alumino</a:t>
                      </a:r>
                      <a:r>
                        <a:rPr lang="es-CO" sz="800" b="0" kern="1200" noProof="0" dirty="0">
                          <a:solidFill>
                            <a:schemeClr val="tx1"/>
                          </a:solidFill>
                          <a:latin typeface="+mn-lt"/>
                          <a:ea typeface="+mn-ea"/>
                          <a:cs typeface="+mn-cs"/>
                        </a:rPr>
                        <a:t>-silicato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8802691"/>
                  </a:ext>
                </a:extLst>
              </a:tr>
              <a:tr h="194665">
                <a:tc>
                  <a:txBody>
                    <a:bodyPr/>
                    <a:lstStyle/>
                    <a:p>
                      <a:pPr marL="109728"/>
                      <a:r>
                        <a:rPr lang="es-CO" sz="800" b="1" noProof="0" dirty="0">
                          <a:solidFill>
                            <a:srgbClr val="0F1919"/>
                          </a:solidFill>
                        </a:rPr>
                        <a:t>CAA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Clean</a:t>
                      </a:r>
                      <a:r>
                        <a:rPr lang="es-CO" sz="800" b="0" kern="1200" noProof="0" dirty="0">
                          <a:solidFill>
                            <a:schemeClr val="tx1"/>
                          </a:solidFill>
                          <a:latin typeface="+mn-lt"/>
                          <a:ea typeface="+mn-ea"/>
                          <a:cs typeface="+mn-cs"/>
                        </a:rPr>
                        <a:t> Air </a:t>
                      </a:r>
                      <a:r>
                        <a:rPr lang="es-CO" sz="800" b="0" kern="1200" noProof="0" dirty="0" err="1">
                          <a:solidFill>
                            <a:schemeClr val="tx1"/>
                          </a:solidFill>
                          <a:latin typeface="+mn-lt"/>
                          <a:ea typeface="+mn-ea"/>
                          <a:cs typeface="+mn-cs"/>
                        </a:rPr>
                        <a:t>Act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8890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Aire Limpio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r h="194665">
                <a:tc>
                  <a:txBody>
                    <a:bodyPr/>
                    <a:lstStyle/>
                    <a:p>
                      <a:pPr marL="109728"/>
                      <a:r>
                        <a:rPr lang="es-CO" sz="800" b="1" noProof="0" dirty="0">
                          <a:solidFill>
                            <a:srgbClr val="0F1919"/>
                          </a:solidFill>
                        </a:rPr>
                        <a:t>CAS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Chemical </a:t>
                      </a:r>
                      <a:r>
                        <a:rPr lang="es-CO" sz="800" b="0" kern="1200" noProof="0" dirty="0" err="1">
                          <a:solidFill>
                            <a:schemeClr val="tx1"/>
                          </a:solidFill>
                          <a:latin typeface="+mn-lt"/>
                          <a:ea typeface="+mn-ea"/>
                          <a:cs typeface="+mn-cs"/>
                        </a:rPr>
                        <a:t>Abstracts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Service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Servicio de Resúmenes Químicos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270314"/>
                  </a:ext>
                </a:extLst>
              </a:tr>
              <a:tr h="194665">
                <a:tc>
                  <a:txBody>
                    <a:bodyPr/>
                    <a:lstStyle/>
                    <a:p>
                      <a:pPr marL="109728"/>
                      <a:r>
                        <a:rPr lang="es-CO" sz="800" b="1" noProof="0" dirty="0" err="1">
                          <a:solidFill>
                            <a:srgbClr val="0F1919"/>
                          </a:solidFill>
                        </a:rPr>
                        <a:t>CERCLA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Comprehensive </a:t>
                      </a:r>
                      <a:r>
                        <a:rPr lang="es-CO" sz="800" b="0" kern="1200" noProof="0" dirty="0" err="1">
                          <a:solidFill>
                            <a:schemeClr val="tx1"/>
                          </a:solidFill>
                          <a:latin typeface="+mn-lt"/>
                          <a:ea typeface="+mn-ea"/>
                          <a:cs typeface="+mn-cs"/>
                        </a:rPr>
                        <a:t>Environmental</a:t>
                      </a:r>
                      <a:r>
                        <a:rPr lang="es-CO" sz="800" b="0" kern="1200" noProof="0" dirty="0">
                          <a:solidFill>
                            <a:schemeClr val="tx1"/>
                          </a:solidFill>
                          <a:latin typeface="+mn-lt"/>
                          <a:ea typeface="+mn-ea"/>
                          <a:cs typeface="+mn-cs"/>
                        </a:rPr>
                        <a:t> Response, </a:t>
                      </a:r>
                      <a:r>
                        <a:rPr lang="es-CO" sz="800" b="0" kern="1200" noProof="0" dirty="0" err="1">
                          <a:solidFill>
                            <a:schemeClr val="tx1"/>
                          </a:solidFill>
                          <a:latin typeface="+mn-lt"/>
                          <a:ea typeface="+mn-ea"/>
                          <a:cs typeface="+mn-cs"/>
                        </a:rPr>
                        <a:t>Compensation</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Liability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endParaRPr lang="es-CO" sz="800" b="0" kern="1200" noProof="0" dirty="0">
                        <a:solidFill>
                          <a:schemeClr val="tx1"/>
                        </a:solidFill>
                        <a:latin typeface="+mn-lt"/>
                        <a:ea typeface="+mn-ea"/>
                        <a:cs typeface="+mn-cs"/>
                      </a:endParaRPr>
                    </a:p>
                  </a:txBody>
                  <a:tcPr marL="0" marR="5400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Responsabilidad, Compensación y Respuesta Medioambiental Global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83534831"/>
                  </a:ext>
                </a:extLst>
              </a:tr>
            </a:tbl>
          </a:graphicData>
        </a:graphic>
      </p:graphicFrame>
      <p:graphicFrame>
        <p:nvGraphicFramePr>
          <p:cNvPr id="6" name="Table 5">
            <a:extLst>
              <a:ext uri="{FF2B5EF4-FFF2-40B4-BE49-F238E27FC236}">
                <a16:creationId xmlns:a16="http://schemas.microsoft.com/office/drawing/2014/main" id="{3C190C04-DA2F-9326-2E5F-5B6B4C9EE8F9}"/>
              </a:ext>
            </a:extLst>
          </p:cNvPr>
          <p:cNvGraphicFramePr>
            <a:graphicFrameLocks noGrp="1"/>
          </p:cNvGraphicFramePr>
          <p:nvPr>
            <p:extLst>
              <p:ext uri="{D42A27DB-BD31-4B8C-83A1-F6EECF244321}">
                <p14:modId xmlns:p14="http://schemas.microsoft.com/office/powerpoint/2010/main" val="787425537"/>
              </p:ext>
            </p:extLst>
          </p:nvPr>
        </p:nvGraphicFramePr>
        <p:xfrm>
          <a:off x="278157" y="6578615"/>
          <a:ext cx="7199889" cy="583995"/>
        </p:xfrm>
        <a:graphic>
          <a:graphicData uri="http://schemas.openxmlformats.org/drawingml/2006/table">
            <a:tbl>
              <a:tblPr firstRow="1" bandRow="1">
                <a:tableStyleId>{9D7B26C5-4107-4FEC-AEDC-1716B250A1EF}</a:tableStyleId>
              </a:tblPr>
              <a:tblGrid>
                <a:gridCol w="987426">
                  <a:extLst>
                    <a:ext uri="{9D8B030D-6E8A-4147-A177-3AD203B41FA5}">
                      <a16:colId xmlns:a16="http://schemas.microsoft.com/office/drawing/2014/main" val="2137924001"/>
                    </a:ext>
                  </a:extLst>
                </a:gridCol>
                <a:gridCol w="2927856">
                  <a:extLst>
                    <a:ext uri="{9D8B030D-6E8A-4147-A177-3AD203B41FA5}">
                      <a16:colId xmlns:a16="http://schemas.microsoft.com/office/drawing/2014/main" val="2323178489"/>
                    </a:ext>
                  </a:extLst>
                </a:gridCol>
                <a:gridCol w="3284607">
                  <a:extLst>
                    <a:ext uri="{9D8B030D-6E8A-4147-A177-3AD203B41FA5}">
                      <a16:colId xmlns:a16="http://schemas.microsoft.com/office/drawing/2014/main" val="4085273813"/>
                    </a:ext>
                  </a:extLst>
                </a:gridCol>
              </a:tblGrid>
              <a:tr h="194665">
                <a:tc>
                  <a:txBody>
                    <a:bodyPr/>
                    <a:lstStyle/>
                    <a:p>
                      <a:pPr marL="109728"/>
                      <a:r>
                        <a:rPr lang="es-CO" sz="800" b="1" noProof="0" dirty="0">
                          <a:solidFill>
                            <a:srgbClr val="0F1919"/>
                          </a:solidFill>
                        </a:rPr>
                        <a:t>DSL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Domestic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List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Lista de sustancias domésticas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5854028"/>
                  </a:ext>
                </a:extLst>
              </a:tr>
              <a:tr h="194665">
                <a:tc>
                  <a:txBody>
                    <a:bodyPr/>
                    <a:lstStyle/>
                    <a:p>
                      <a:pPr marL="109728"/>
                      <a:r>
                        <a:rPr lang="es-CO" sz="800" b="1" noProof="0" dirty="0">
                          <a:solidFill>
                            <a:srgbClr val="0F1919"/>
                          </a:solidFill>
                        </a:rPr>
                        <a:t>EPA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Environmental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Agency</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Agencia de Protección Ambiental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44550354"/>
                  </a:ext>
                </a:extLst>
              </a:tr>
              <a:tr h="194665">
                <a:tc>
                  <a:txBody>
                    <a:bodyPr/>
                    <a:lstStyle/>
                    <a:p>
                      <a:pPr marL="109728"/>
                      <a:r>
                        <a:rPr lang="es-CO" sz="800" b="1" noProof="0" dirty="0">
                          <a:solidFill>
                            <a:srgbClr val="0F1919"/>
                          </a:solidFill>
                        </a:rPr>
                        <a:t>EU</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European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Union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Unión Europea</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1479781"/>
                  </a:ext>
                </a:extLst>
              </a:tr>
            </a:tbl>
          </a:graphicData>
        </a:graphic>
      </p:graphicFrame>
      <p:graphicFrame>
        <p:nvGraphicFramePr>
          <p:cNvPr id="11" name="Table 10">
            <a:extLst>
              <a:ext uri="{FF2B5EF4-FFF2-40B4-BE49-F238E27FC236}">
                <a16:creationId xmlns:a16="http://schemas.microsoft.com/office/drawing/2014/main" id="{8DB494FB-5018-E66D-4A80-1CD6CFF06136}"/>
              </a:ext>
            </a:extLst>
          </p:cNvPr>
          <p:cNvGraphicFramePr>
            <a:graphicFrameLocks noGrp="1"/>
          </p:cNvGraphicFramePr>
          <p:nvPr>
            <p:extLst>
              <p:ext uri="{D42A27DB-BD31-4B8C-83A1-F6EECF244321}">
                <p14:modId xmlns:p14="http://schemas.microsoft.com/office/powerpoint/2010/main" val="984568470"/>
              </p:ext>
            </p:extLst>
          </p:nvPr>
        </p:nvGraphicFramePr>
        <p:xfrm>
          <a:off x="278525" y="7357275"/>
          <a:ext cx="7199889" cy="194665"/>
        </p:xfrm>
        <a:graphic>
          <a:graphicData uri="http://schemas.openxmlformats.org/drawingml/2006/table">
            <a:tbl>
              <a:tblPr firstRow="1" bandRow="1">
                <a:tableStyleId>{9D7B26C5-4107-4FEC-AEDC-1716B250A1EF}</a:tableStyleId>
              </a:tblPr>
              <a:tblGrid>
                <a:gridCol w="986046">
                  <a:extLst>
                    <a:ext uri="{9D8B030D-6E8A-4147-A177-3AD203B41FA5}">
                      <a16:colId xmlns:a16="http://schemas.microsoft.com/office/drawing/2014/main" val="3877969740"/>
                    </a:ext>
                  </a:extLst>
                </a:gridCol>
                <a:gridCol w="2930550">
                  <a:extLst>
                    <a:ext uri="{9D8B030D-6E8A-4147-A177-3AD203B41FA5}">
                      <a16:colId xmlns:a16="http://schemas.microsoft.com/office/drawing/2014/main" val="3303139435"/>
                    </a:ext>
                  </a:extLst>
                </a:gridCol>
                <a:gridCol w="3283293">
                  <a:extLst>
                    <a:ext uri="{9D8B030D-6E8A-4147-A177-3AD203B41FA5}">
                      <a16:colId xmlns:a16="http://schemas.microsoft.com/office/drawing/2014/main" val="1307413947"/>
                    </a:ext>
                  </a:extLst>
                </a:gridCol>
              </a:tblGrid>
              <a:tr h="194665">
                <a:tc>
                  <a:txBody>
                    <a:bodyPr/>
                    <a:lstStyle/>
                    <a:p>
                      <a:pPr marL="109728"/>
                      <a:r>
                        <a:rPr lang="es-CO" sz="800" b="1" noProof="0" dirty="0" err="1">
                          <a:solidFill>
                            <a:srgbClr val="0F1919"/>
                          </a:solidFill>
                        </a:rPr>
                        <a:t>HEPA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High </a:t>
                      </a:r>
                      <a:r>
                        <a:rPr lang="es-CO" sz="800" b="0" kern="1200" noProof="0" dirty="0" err="1">
                          <a:solidFill>
                            <a:schemeClr val="tx1"/>
                          </a:solidFill>
                          <a:latin typeface="+mn-lt"/>
                          <a:ea typeface="+mn-ea"/>
                          <a:cs typeface="+mn-cs"/>
                        </a:rPr>
                        <a:t>Efficiency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Particulate</a:t>
                      </a:r>
                      <a:r>
                        <a:rPr lang="es-CO" sz="800" b="0" kern="1200" noProof="0" dirty="0">
                          <a:solidFill>
                            <a:schemeClr val="tx1"/>
                          </a:solidFill>
                          <a:latin typeface="+mn-lt"/>
                          <a:ea typeface="+mn-ea"/>
                          <a:cs typeface="+mn-cs"/>
                        </a:rPr>
                        <a:t> Air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Aire con partículas de alta eficacia</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2280784"/>
                  </a:ext>
                </a:extLst>
              </a:tr>
            </a:tbl>
          </a:graphicData>
        </a:graphic>
      </p:graphicFrame>
      <p:graphicFrame>
        <p:nvGraphicFramePr>
          <p:cNvPr id="12" name="Table 11">
            <a:extLst>
              <a:ext uri="{FF2B5EF4-FFF2-40B4-BE49-F238E27FC236}">
                <a16:creationId xmlns:a16="http://schemas.microsoft.com/office/drawing/2014/main" id="{DAF25D4E-5B19-BA71-EF64-A530CA2B4D8C}"/>
              </a:ext>
            </a:extLst>
          </p:cNvPr>
          <p:cNvGraphicFramePr>
            <a:graphicFrameLocks noGrp="1"/>
          </p:cNvGraphicFramePr>
          <p:nvPr>
            <p:extLst>
              <p:ext uri="{D42A27DB-BD31-4B8C-83A1-F6EECF244321}">
                <p14:modId xmlns:p14="http://schemas.microsoft.com/office/powerpoint/2010/main" val="2890399174"/>
              </p:ext>
            </p:extLst>
          </p:nvPr>
        </p:nvGraphicFramePr>
        <p:xfrm>
          <a:off x="277376" y="7162610"/>
          <a:ext cx="7199889" cy="194665"/>
        </p:xfrm>
        <a:graphic>
          <a:graphicData uri="http://schemas.openxmlformats.org/drawingml/2006/table">
            <a:tbl>
              <a:tblPr firstRow="1" bandRow="1">
                <a:tableStyleId>{9D7B26C5-4107-4FEC-AEDC-1716B250A1EF}</a:tableStyleId>
              </a:tblPr>
              <a:tblGrid>
                <a:gridCol w="987426">
                  <a:extLst>
                    <a:ext uri="{9D8B030D-6E8A-4147-A177-3AD203B41FA5}">
                      <a16:colId xmlns:a16="http://schemas.microsoft.com/office/drawing/2014/main" val="463091591"/>
                    </a:ext>
                  </a:extLst>
                </a:gridCol>
                <a:gridCol w="2930294">
                  <a:extLst>
                    <a:ext uri="{9D8B030D-6E8A-4147-A177-3AD203B41FA5}">
                      <a16:colId xmlns:a16="http://schemas.microsoft.com/office/drawing/2014/main" val="4010894147"/>
                    </a:ext>
                  </a:extLst>
                </a:gridCol>
                <a:gridCol w="3282169">
                  <a:extLst>
                    <a:ext uri="{9D8B030D-6E8A-4147-A177-3AD203B41FA5}">
                      <a16:colId xmlns:a16="http://schemas.microsoft.com/office/drawing/2014/main" val="4201506479"/>
                    </a:ext>
                  </a:extLst>
                </a:gridCol>
              </a:tblGrid>
              <a:tr h="194665">
                <a:tc>
                  <a:txBody>
                    <a:bodyPr/>
                    <a:lstStyle/>
                    <a:p>
                      <a:pPr marL="109728"/>
                      <a:r>
                        <a:rPr lang="es-CO" sz="800" b="1" noProof="0" dirty="0">
                          <a:solidFill>
                            <a:srgbClr val="0F1919"/>
                          </a:solidFill>
                        </a:rPr>
                        <a:t>f/</a:t>
                      </a:r>
                      <a:r>
                        <a:rPr lang="es-CO" sz="800" b="1" noProof="0" dirty="0" err="1">
                          <a:solidFill>
                            <a:srgbClr val="0F1919"/>
                          </a:solidFill>
                        </a:rPr>
                        <a:t>cc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Fibres</a:t>
                      </a:r>
                      <a:r>
                        <a:rPr lang="es-CO" sz="800" b="0" kern="1200" noProof="0" dirty="0">
                          <a:solidFill>
                            <a:schemeClr val="tx1"/>
                          </a:solidFill>
                          <a:latin typeface="+mn-lt"/>
                          <a:ea typeface="+mn-ea"/>
                          <a:cs typeface="+mn-cs"/>
                        </a:rPr>
                        <a:t> per </a:t>
                      </a:r>
                      <a:r>
                        <a:rPr lang="es-CO" sz="800" b="0" kern="1200" noProof="0" dirty="0" err="1">
                          <a:solidFill>
                            <a:schemeClr val="tx1"/>
                          </a:solidFill>
                          <a:latin typeface="+mn-lt"/>
                          <a:ea typeface="+mn-ea"/>
                          <a:cs typeface="+mn-cs"/>
                        </a:rPr>
                        <a:t>cubic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centimeter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Fibras por centímetro cúbico</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878814"/>
                  </a:ext>
                </a:extLst>
              </a:tr>
            </a:tbl>
          </a:graphicData>
        </a:graphic>
      </p:graphicFrame>
      <p:graphicFrame>
        <p:nvGraphicFramePr>
          <p:cNvPr id="13" name="Table 12">
            <a:extLst>
              <a:ext uri="{FF2B5EF4-FFF2-40B4-BE49-F238E27FC236}">
                <a16:creationId xmlns:a16="http://schemas.microsoft.com/office/drawing/2014/main" id="{222F12BD-C769-1F47-EBFE-E598346A6173}"/>
              </a:ext>
            </a:extLst>
          </p:cNvPr>
          <p:cNvGraphicFramePr>
            <a:graphicFrameLocks noGrp="1"/>
          </p:cNvGraphicFramePr>
          <p:nvPr>
            <p:extLst>
              <p:ext uri="{D42A27DB-BD31-4B8C-83A1-F6EECF244321}">
                <p14:modId xmlns:p14="http://schemas.microsoft.com/office/powerpoint/2010/main" val="804417617"/>
              </p:ext>
            </p:extLst>
          </p:nvPr>
        </p:nvGraphicFramePr>
        <p:xfrm>
          <a:off x="278893" y="7551940"/>
          <a:ext cx="7199889" cy="389330"/>
        </p:xfrm>
        <a:graphic>
          <a:graphicData uri="http://schemas.openxmlformats.org/drawingml/2006/table">
            <a:tbl>
              <a:tblPr firstRow="1" bandRow="1">
                <a:tableStyleId>{5940675A-B579-460E-94D1-54222C63F5DA}</a:tableStyleId>
              </a:tblPr>
              <a:tblGrid>
                <a:gridCol w="985678">
                  <a:extLst>
                    <a:ext uri="{9D8B030D-6E8A-4147-A177-3AD203B41FA5}">
                      <a16:colId xmlns:a16="http://schemas.microsoft.com/office/drawing/2014/main" val="1576097758"/>
                    </a:ext>
                  </a:extLst>
                </a:gridCol>
                <a:gridCol w="2930525">
                  <a:extLst>
                    <a:ext uri="{9D8B030D-6E8A-4147-A177-3AD203B41FA5}">
                      <a16:colId xmlns:a16="http://schemas.microsoft.com/office/drawing/2014/main" val="122268426"/>
                    </a:ext>
                  </a:extLst>
                </a:gridCol>
                <a:gridCol w="3283686">
                  <a:extLst>
                    <a:ext uri="{9D8B030D-6E8A-4147-A177-3AD203B41FA5}">
                      <a16:colId xmlns:a16="http://schemas.microsoft.com/office/drawing/2014/main" val="469231137"/>
                    </a:ext>
                  </a:extLst>
                </a:gridCol>
              </a:tblGrid>
              <a:tr h="194665">
                <a:tc>
                  <a:txBody>
                    <a:bodyPr/>
                    <a:lstStyle/>
                    <a:p>
                      <a:pPr marL="109728" algn="l" defTabSz="777240" rtl="0" eaLnBrk="1" latinLnBrk="0" hangingPunct="1"/>
                      <a:r>
                        <a:rPr lang="es-CO" sz="800" b="1" kern="1200" noProof="0" dirty="0" err="1">
                          <a:solidFill>
                            <a:schemeClr val="tx1"/>
                          </a:solidFill>
                          <a:latin typeface="+mn-lt"/>
                          <a:ea typeface="+mn-ea"/>
                          <a:cs typeface="+mn-cs"/>
                        </a:rPr>
                        <a:t>HMIS</a:t>
                      </a:r>
                      <a:endParaRPr lang="es-CO" sz="800" b="1" kern="1200" noProof="0" dirty="0">
                        <a:solidFill>
                          <a:schemeClr val="tx1"/>
                        </a:solidFill>
                        <a:latin typeface="+mn-lt"/>
                        <a:ea typeface="+mn-ea"/>
                        <a:cs typeface="+mn-cs"/>
                      </a:endParaRPr>
                    </a:p>
                  </a:txBody>
                  <a:tcPr marL="0" marR="0" marT="0" marB="0" anchor="ctr">
                    <a:lnL w="12700" cmpd="sng">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err="1">
                          <a:solidFill>
                            <a:schemeClr val="tx1"/>
                          </a:solidFill>
                        </a:rPr>
                        <a:t>Hazardous</a:t>
                      </a:r>
                      <a:r>
                        <a:rPr lang="es-CO" sz="800" b="0" kern="1200" noProof="0" dirty="0">
                          <a:solidFill>
                            <a:schemeClr val="tx1"/>
                          </a:solidFill>
                        </a:rPr>
                        <a:t> </a:t>
                      </a:r>
                      <a:r>
                        <a:rPr lang="es-CO" sz="800" b="0" kern="1200" noProof="0" dirty="0" err="1">
                          <a:solidFill>
                            <a:schemeClr val="tx1"/>
                          </a:solidFill>
                        </a:rPr>
                        <a:t>Materials</a:t>
                      </a:r>
                      <a:r>
                        <a:rPr lang="es-CO" sz="800" b="0" kern="1200" noProof="0" dirty="0">
                          <a:solidFill>
                            <a:schemeClr val="tx1"/>
                          </a:solidFill>
                        </a:rPr>
                        <a:t> </a:t>
                      </a:r>
                      <a:r>
                        <a:rPr lang="es-CO" sz="800" b="0" kern="1200" noProof="0" dirty="0" err="1">
                          <a:solidFill>
                            <a:schemeClr val="tx1"/>
                          </a:solidFill>
                        </a:rPr>
                        <a:t>Identification</a:t>
                      </a:r>
                      <a:r>
                        <a:rPr lang="es-CO" sz="800" b="0" kern="1200" noProof="0" dirty="0">
                          <a:solidFill>
                            <a:schemeClr val="tx1"/>
                          </a:solidFill>
                        </a:rPr>
                        <a:t> </a:t>
                      </a:r>
                      <a:r>
                        <a:rPr lang="es-CO" sz="800" b="0" kern="1200" noProof="0" dirty="0" err="1">
                          <a:solidFill>
                            <a:schemeClr val="tx1"/>
                          </a:solidFill>
                        </a:rPr>
                        <a:t>System</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Sistema de identificación de materiales peligrosos</a:t>
                      </a:r>
                    </a:p>
                  </a:txBody>
                  <a:tcPr marL="0" marR="0" marT="0" marB="0" anchor="ctr">
                    <a:lnL w="3175" cap="flat" cmpd="sng" algn="ctr">
                      <a:solidFill>
                        <a:schemeClr val="tx1"/>
                      </a:solidFill>
                      <a:prstDash val="solid"/>
                      <a:round/>
                      <a:headEnd type="none" w="med" len="med"/>
                      <a:tailEnd type="none" w="med" len="med"/>
                    </a:lnL>
                    <a:lnR w="12700" cmpd="sng">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72159337"/>
                  </a:ext>
                </a:extLst>
              </a:tr>
              <a:tr h="194665">
                <a:tc>
                  <a:txBody>
                    <a:bodyPr/>
                    <a:lstStyle/>
                    <a:p>
                      <a:pPr marL="109728" algn="l" defTabSz="777240" rtl="0" eaLnBrk="1" latinLnBrk="0" hangingPunct="1"/>
                      <a:r>
                        <a:rPr lang="es-CO" sz="800" b="1" kern="1200" noProof="0" dirty="0" err="1">
                          <a:solidFill>
                            <a:schemeClr val="tx1"/>
                          </a:solidFill>
                          <a:latin typeface="+mn-lt"/>
                          <a:ea typeface="+mn-ea"/>
                          <a:cs typeface="+mn-cs"/>
                        </a:rPr>
                        <a:t>HTIW</a:t>
                      </a:r>
                      <a:endParaRPr lang="es-CO" sz="800" b="1" kern="1200" noProof="0" dirty="0">
                        <a:solidFill>
                          <a:schemeClr val="tx1"/>
                        </a:solidFill>
                        <a:latin typeface="+mn-lt"/>
                        <a:ea typeface="+mn-ea"/>
                        <a:cs typeface="+mn-cs"/>
                      </a:endParaRPr>
                    </a:p>
                  </a:txBody>
                  <a:tcPr marL="0" marR="0" marT="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rPr>
                        <a:t>North American High </a:t>
                      </a:r>
                      <a:r>
                        <a:rPr lang="es-CO" sz="800" b="0" kern="1200" noProof="0" dirty="0" err="1">
                          <a:solidFill>
                            <a:schemeClr val="tx1"/>
                          </a:solidFill>
                        </a:rPr>
                        <a:t>Temperature</a:t>
                      </a:r>
                      <a:r>
                        <a:rPr lang="es-CO" sz="800" b="0" kern="1200" noProof="0" dirty="0">
                          <a:solidFill>
                            <a:schemeClr val="tx1"/>
                          </a:solidFill>
                        </a:rPr>
                        <a:t> </a:t>
                      </a:r>
                      <a:r>
                        <a:rPr lang="es-CO" sz="800" b="0" kern="1200" noProof="0" dirty="0" err="1">
                          <a:solidFill>
                            <a:schemeClr val="tx1"/>
                          </a:solidFill>
                        </a:rPr>
                        <a:t>Wool</a:t>
                      </a:r>
                      <a:r>
                        <a:rPr lang="es-CO" sz="800" b="0" kern="1200" noProof="0" dirty="0">
                          <a:solidFill>
                            <a:schemeClr val="tx1"/>
                          </a:solidFill>
                        </a:rPr>
                        <a:t> </a:t>
                      </a:r>
                      <a:r>
                        <a:rPr lang="es-CO" sz="800" b="0" kern="1200" noProof="0" dirty="0" err="1">
                          <a:solidFill>
                            <a:schemeClr val="tx1"/>
                          </a:solidFill>
                        </a:rPr>
                        <a:t>Industry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Industria norteamericana de la lana para altas temperaturas</a:t>
                      </a:r>
                    </a:p>
                  </a:txBody>
                  <a:tcPr marL="0" marR="0" marT="0" marB="0" anchor="ctr">
                    <a:lnL w="3175" cap="flat" cmpd="sng" algn="ctr">
                      <a:solidFill>
                        <a:schemeClr val="tx1"/>
                      </a:solidFill>
                      <a:prstDash val="solid"/>
                      <a:round/>
                      <a:headEnd type="none" w="med" len="med"/>
                      <a:tailEnd type="none" w="med" len="med"/>
                    </a:lnL>
                    <a:lnR w="12700" cmpd="sng">
                      <a:noFill/>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2482037"/>
                  </a:ext>
                </a:extLst>
              </a:tr>
            </a:tbl>
          </a:graphicData>
        </a:graphic>
      </p:graphicFrame>
      <p:graphicFrame>
        <p:nvGraphicFramePr>
          <p:cNvPr id="14" name="Table 35">
            <a:extLst>
              <a:ext uri="{FF2B5EF4-FFF2-40B4-BE49-F238E27FC236}">
                <a16:creationId xmlns:a16="http://schemas.microsoft.com/office/drawing/2014/main" id="{7E169BE2-7EB8-DE4C-F767-9DFD8FE39151}"/>
              </a:ext>
            </a:extLst>
          </p:cNvPr>
          <p:cNvGraphicFramePr>
            <a:graphicFrameLocks/>
          </p:cNvGraphicFramePr>
          <p:nvPr>
            <p:extLst>
              <p:ext uri="{D42A27DB-BD31-4B8C-83A1-F6EECF244321}">
                <p14:modId xmlns:p14="http://schemas.microsoft.com/office/powerpoint/2010/main" val="1125086335"/>
              </p:ext>
            </p:extLst>
          </p:nvPr>
        </p:nvGraphicFramePr>
        <p:xfrm>
          <a:off x="277375" y="7941270"/>
          <a:ext cx="7199889" cy="778660"/>
        </p:xfrm>
        <a:graphic>
          <a:graphicData uri="http://schemas.openxmlformats.org/drawingml/2006/table">
            <a:tbl>
              <a:tblPr firstRow="1" bandRow="1">
                <a:tableStyleId>{9D7B26C5-4107-4FEC-AEDC-1716B250A1EF}</a:tableStyleId>
              </a:tblPr>
              <a:tblGrid>
                <a:gridCol w="985678">
                  <a:extLst>
                    <a:ext uri="{9D8B030D-6E8A-4147-A177-3AD203B41FA5}">
                      <a16:colId xmlns:a16="http://schemas.microsoft.com/office/drawing/2014/main" val="3647290184"/>
                    </a:ext>
                  </a:extLst>
                </a:gridCol>
                <a:gridCol w="2930525">
                  <a:extLst>
                    <a:ext uri="{9D8B030D-6E8A-4147-A177-3AD203B41FA5}">
                      <a16:colId xmlns:a16="http://schemas.microsoft.com/office/drawing/2014/main" val="622920296"/>
                    </a:ext>
                  </a:extLst>
                </a:gridCol>
                <a:gridCol w="3283686">
                  <a:extLst>
                    <a:ext uri="{9D8B030D-6E8A-4147-A177-3AD203B41FA5}">
                      <a16:colId xmlns:a16="http://schemas.microsoft.com/office/drawing/2014/main" val="566916301"/>
                    </a:ext>
                  </a:extLst>
                </a:gridCol>
              </a:tblGrid>
              <a:tr h="194665">
                <a:tc>
                  <a:txBody>
                    <a:bodyPr/>
                    <a:lstStyle/>
                    <a:p>
                      <a:pPr marL="109728"/>
                      <a:r>
                        <a:rPr lang="es-CO" sz="800" b="1" noProof="0" dirty="0" err="1">
                          <a:solidFill>
                            <a:srgbClr val="0F1919"/>
                          </a:solidFill>
                        </a:rPr>
                        <a:t>IARC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Agency </a:t>
                      </a:r>
                      <a:r>
                        <a:rPr lang="es-CO" sz="800" b="0" kern="1200" noProof="0" dirty="0" err="1">
                          <a:solidFill>
                            <a:schemeClr val="tx1"/>
                          </a:solidFill>
                          <a:latin typeface="+mn-lt"/>
                          <a:ea typeface="+mn-ea"/>
                          <a:cs typeface="+mn-cs"/>
                        </a:rPr>
                        <a:t>for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Research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Cancer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Centro Internacional de Investigaciones sobre el Cáncer</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00369037"/>
                  </a:ext>
                </a:extLst>
              </a:tr>
              <a:tr h="194665">
                <a:tc>
                  <a:txBody>
                    <a:bodyPr/>
                    <a:lstStyle/>
                    <a:p>
                      <a:pPr marL="109728"/>
                      <a:r>
                        <a:rPr lang="es-CO" sz="800" b="1" noProof="0" dirty="0">
                          <a:solidFill>
                            <a:srgbClr val="0F1919"/>
                          </a:solidFill>
                        </a:rPr>
                        <a:t>IATA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Air </a:t>
                      </a:r>
                      <a:r>
                        <a:rPr lang="es-CO" sz="800" b="0" kern="1200" noProof="0" dirty="0" err="1">
                          <a:solidFill>
                            <a:schemeClr val="tx1"/>
                          </a:solidFill>
                          <a:latin typeface="+mn-lt"/>
                          <a:ea typeface="+mn-ea"/>
                          <a:cs typeface="+mn-cs"/>
                        </a:rPr>
                        <a:t>Transport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de Transporte Aéreo Internacional</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66629944"/>
                  </a:ext>
                </a:extLst>
              </a:tr>
              <a:tr h="194665">
                <a:tc>
                  <a:txBody>
                    <a:bodyPr/>
                    <a:lstStyle/>
                    <a:p>
                      <a:pPr marL="109728"/>
                      <a:r>
                        <a:rPr lang="es-CO" sz="800" b="1" noProof="0" dirty="0" err="1">
                          <a:solidFill>
                            <a:srgbClr val="0F1919"/>
                          </a:solidFill>
                        </a:rPr>
                        <a:t>IMDG</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t>
                      </a:r>
                      <a:r>
                        <a:rPr lang="es-CO" sz="800" b="0" kern="1200" noProof="0" dirty="0" err="1">
                          <a:solidFill>
                            <a:schemeClr val="tx1"/>
                          </a:solidFill>
                          <a:latin typeface="+mn-lt"/>
                          <a:ea typeface="+mn-ea"/>
                          <a:cs typeface="+mn-cs"/>
                        </a:rPr>
                        <a:t>Maritime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Code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Código marítimo internacional de mercancías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281101"/>
                  </a:ext>
                </a:extLst>
              </a:tr>
              <a:tr h="194665">
                <a:tc>
                  <a:txBody>
                    <a:bodyPr/>
                    <a:lstStyle/>
                    <a:p>
                      <a:pPr marL="109728"/>
                      <a:r>
                        <a:rPr lang="es-CO" sz="800" b="1" noProof="0" dirty="0">
                          <a:solidFill>
                            <a:srgbClr val="0F1919"/>
                          </a:solidFill>
                        </a:rPr>
                        <a:t>mg/m³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Milligrams</a:t>
                      </a:r>
                      <a:r>
                        <a:rPr lang="es-CO" sz="800" b="0" kern="1200" noProof="0" dirty="0">
                          <a:solidFill>
                            <a:schemeClr val="tx1"/>
                          </a:solidFill>
                          <a:latin typeface="+mn-lt"/>
                          <a:ea typeface="+mn-ea"/>
                          <a:cs typeface="+mn-cs"/>
                        </a:rPr>
                        <a:t> per </a:t>
                      </a:r>
                      <a:r>
                        <a:rPr lang="es-CO" sz="800" b="0" kern="1200" noProof="0" dirty="0" err="1">
                          <a:solidFill>
                            <a:schemeClr val="tx1"/>
                          </a:solidFill>
                          <a:latin typeface="+mn-lt"/>
                          <a:ea typeface="+mn-ea"/>
                          <a:cs typeface="+mn-cs"/>
                        </a:rPr>
                        <a:t>cubic</a:t>
                      </a:r>
                      <a:r>
                        <a:rPr lang="es-CO" sz="800" b="0" kern="1200" noProof="0" dirty="0">
                          <a:solidFill>
                            <a:schemeClr val="tx1"/>
                          </a:solidFill>
                          <a:latin typeface="+mn-lt"/>
                          <a:ea typeface="+mn-ea"/>
                          <a:cs typeface="+mn-cs"/>
                        </a:rPr>
                        <a:t> meter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air</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Miligramos por metro cúbico de aire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5556838"/>
                  </a:ext>
                </a:extLst>
              </a:tr>
            </a:tbl>
          </a:graphicData>
        </a:graphic>
      </p:graphicFrame>
      <p:graphicFrame>
        <p:nvGraphicFramePr>
          <p:cNvPr id="15" name="Table 14">
            <a:extLst>
              <a:ext uri="{FF2B5EF4-FFF2-40B4-BE49-F238E27FC236}">
                <a16:creationId xmlns:a16="http://schemas.microsoft.com/office/drawing/2014/main" id="{AF8F2C67-E7D0-E34E-4469-B6A7D6DD7BDA}"/>
              </a:ext>
            </a:extLst>
          </p:cNvPr>
          <p:cNvGraphicFramePr>
            <a:graphicFrameLocks noGrp="1"/>
          </p:cNvGraphicFramePr>
          <p:nvPr>
            <p:extLst>
              <p:ext uri="{D42A27DB-BD31-4B8C-83A1-F6EECF244321}">
                <p14:modId xmlns:p14="http://schemas.microsoft.com/office/powerpoint/2010/main" val="1410157133"/>
              </p:ext>
            </p:extLst>
          </p:nvPr>
        </p:nvGraphicFramePr>
        <p:xfrm>
          <a:off x="279400" y="8719930"/>
          <a:ext cx="7199382" cy="827835"/>
        </p:xfrm>
        <a:graphic>
          <a:graphicData uri="http://schemas.openxmlformats.org/drawingml/2006/table">
            <a:tbl>
              <a:tblPr firstRow="1" bandRow="1">
                <a:tableStyleId>{9D7B26C5-4107-4FEC-AEDC-1716B250A1EF}</a:tableStyleId>
              </a:tblPr>
              <a:tblGrid>
                <a:gridCol w="983232">
                  <a:extLst>
                    <a:ext uri="{9D8B030D-6E8A-4147-A177-3AD203B41FA5}">
                      <a16:colId xmlns:a16="http://schemas.microsoft.com/office/drawing/2014/main" val="4065514190"/>
                    </a:ext>
                  </a:extLst>
                </a:gridCol>
                <a:gridCol w="2934720">
                  <a:extLst>
                    <a:ext uri="{9D8B030D-6E8A-4147-A177-3AD203B41FA5}">
                      <a16:colId xmlns:a16="http://schemas.microsoft.com/office/drawing/2014/main" val="1407381691"/>
                    </a:ext>
                  </a:extLst>
                </a:gridCol>
                <a:gridCol w="3281430">
                  <a:extLst>
                    <a:ext uri="{9D8B030D-6E8A-4147-A177-3AD203B41FA5}">
                      <a16:colId xmlns:a16="http://schemas.microsoft.com/office/drawing/2014/main" val="980980174"/>
                    </a:ext>
                  </a:extLst>
                </a:gridCol>
              </a:tblGrid>
              <a:tr h="194665">
                <a:tc>
                  <a:txBody>
                    <a:bodyPr/>
                    <a:lstStyle/>
                    <a:p>
                      <a:pPr marL="109728"/>
                      <a:r>
                        <a:rPr lang="es-CO" sz="800" b="1" noProof="0" dirty="0" err="1">
                          <a:solidFill>
                            <a:srgbClr val="0F1919"/>
                          </a:solidFill>
                        </a:rPr>
                        <a:t>NFPA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National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Nacional de Protección contra Incendios</a:t>
                      </a:r>
                    </a:p>
                  </a:txBody>
                  <a:tcPr marL="0" marR="0" marT="0" marB="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58321336"/>
                  </a:ext>
                </a:extLst>
              </a:tr>
              <a:tr h="194665">
                <a:tc>
                  <a:txBody>
                    <a:bodyPr/>
                    <a:lstStyle/>
                    <a:p>
                      <a:pPr marL="109728"/>
                      <a:r>
                        <a:rPr lang="es-CO" sz="800" b="1" noProof="0" dirty="0" err="1">
                          <a:solidFill>
                            <a:srgbClr val="0F1919"/>
                          </a:solidFill>
                        </a:rPr>
                        <a:t>NIOSH</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National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Institute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for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Occupational</a:t>
                      </a:r>
                      <a:r>
                        <a:rPr lang="es-CO" sz="800" b="0" kern="1200" noProof="0" dirty="0">
                          <a:solidFill>
                            <a:schemeClr val="tx1"/>
                          </a:solidFill>
                          <a:latin typeface="+mn-lt"/>
                          <a:ea typeface="+mn-ea"/>
                          <a:cs typeface="+mn-cs"/>
                        </a:rPr>
                        <a:t> Safety and </a:t>
                      </a:r>
                      <a:r>
                        <a:rPr lang="es-CO" sz="800" b="0" kern="1200" noProof="0" dirty="0" err="1">
                          <a:solidFill>
                            <a:schemeClr val="tx1"/>
                          </a:solidFill>
                          <a:latin typeface="+mn-lt"/>
                          <a:ea typeface="+mn-ea"/>
                          <a:cs typeface="+mn-cs"/>
                        </a:rPr>
                        <a:t>Health</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Instituto Nacional de Seguridad y Salud en el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91348441"/>
                  </a:ext>
                </a:extLst>
              </a:tr>
              <a:tr h="194665">
                <a:tc>
                  <a:txBody>
                    <a:bodyPr/>
                    <a:lstStyle/>
                    <a:p>
                      <a:pPr marL="109728"/>
                      <a:r>
                        <a:rPr lang="es-CO" sz="800" b="1" noProof="0" dirty="0" err="1">
                          <a:solidFill>
                            <a:srgbClr val="0F1919"/>
                          </a:solidFill>
                        </a:rPr>
                        <a:t>OSHA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Occupational</a:t>
                      </a:r>
                      <a:r>
                        <a:rPr lang="es-CO" sz="800" b="0" kern="1200" noProof="0" dirty="0">
                          <a:solidFill>
                            <a:schemeClr val="tx1"/>
                          </a:solidFill>
                          <a:latin typeface="+mn-lt"/>
                          <a:ea typeface="+mn-ea"/>
                          <a:cs typeface="+mn-cs"/>
                        </a:rPr>
                        <a:t> Safety and </a:t>
                      </a:r>
                      <a:r>
                        <a:rPr lang="es-CO" sz="800" b="0" kern="1200" noProof="0" dirty="0" err="1">
                          <a:solidFill>
                            <a:schemeClr val="tx1"/>
                          </a:solidFill>
                          <a:latin typeface="+mn-lt"/>
                          <a:ea typeface="+mn-ea"/>
                          <a:cs typeface="+mn-cs"/>
                        </a:rPr>
                        <a:t>Health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Administration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Administración de Seguridad y Salud en el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1761404"/>
                  </a:ext>
                </a:extLst>
              </a:tr>
              <a:tr h="194665">
                <a:tc>
                  <a:txBody>
                    <a:bodyPr/>
                    <a:lstStyle/>
                    <a:p>
                      <a:pPr marL="109728"/>
                      <a:r>
                        <a:rPr lang="es-CO" sz="800" b="1" noProof="0">
                          <a:solidFill>
                            <a:srgbClr val="0F1919"/>
                          </a:solidFill>
                        </a:rPr>
                        <a:t>29 CFR 1910.134 &amp; 1926.103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a:solidFill>
                            <a:schemeClr val="tx1"/>
                          </a:solidFill>
                          <a:latin typeface="+mn-lt"/>
                          <a:ea typeface="+mn-ea"/>
                          <a:cs typeface="+mn-cs"/>
                        </a:rPr>
                        <a:t>OSHA Respiratory Protection Standards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Estándares de protección respiratoria de </a:t>
                      </a:r>
                      <a:r>
                        <a:rPr lang="es-CO" sz="800" b="0" kern="1200" noProof="0" dirty="0" err="1">
                          <a:solidFill>
                            <a:schemeClr val="tx1"/>
                          </a:solidFill>
                          <a:latin typeface="+mn-lt"/>
                          <a:ea typeface="+mn-ea"/>
                          <a:cs typeface="+mn-cs"/>
                        </a:rPr>
                        <a:t>OSHA</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3410741"/>
                  </a:ext>
                </a:extLst>
              </a:tr>
            </a:tbl>
          </a:graphicData>
        </a:graphic>
      </p:graphicFrame>
    </p:spTree>
    <p:extLst>
      <p:ext uri="{BB962C8B-B14F-4D97-AF65-F5344CB8AC3E}">
        <p14:creationId xmlns:p14="http://schemas.microsoft.com/office/powerpoint/2010/main" val="37072771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9">
            <a:extLst>
              <a:ext uri="{FF2B5EF4-FFF2-40B4-BE49-F238E27FC236}">
                <a16:creationId xmlns:a16="http://schemas.microsoft.com/office/drawing/2014/main" id="{ECFBC1DF-68C6-A5AE-82F4-36D2DEA9AD5B}"/>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FC-2300 STEELBOARD XS 23 04</a:t>
            </a:r>
          </a:p>
        </p:txBody>
      </p:sp>
      <p:sp>
        <p:nvSpPr>
          <p:cNvPr id="2" name="Rectangle 1">
            <a:extLst>
              <a:ext uri="{FF2B5EF4-FFF2-40B4-BE49-F238E27FC236}">
                <a16:creationId xmlns:a16="http://schemas.microsoft.com/office/drawing/2014/main" id="{5303D069-DA39-AC4B-F868-79A728DD7C57}"/>
              </a:ext>
            </a:extLst>
          </p:cNvPr>
          <p:cNvSpPr/>
          <p:nvPr/>
        </p:nvSpPr>
        <p:spPr>
          <a:xfrm>
            <a:off x="291593" y="6271810"/>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fr-FR" sz="1200" b="1" dirty="0">
                <a:solidFill>
                  <a:schemeClr val="accent2"/>
                </a:solidFill>
                <a:latin typeface="+mj-lt"/>
              </a:rPr>
              <a:t>AVISO LEGAL</a:t>
            </a:r>
          </a:p>
        </p:txBody>
      </p:sp>
      <p:graphicFrame>
        <p:nvGraphicFramePr>
          <p:cNvPr id="3" name="Table 2">
            <a:extLst>
              <a:ext uri="{FF2B5EF4-FFF2-40B4-BE49-F238E27FC236}">
                <a16:creationId xmlns:a16="http://schemas.microsoft.com/office/drawing/2014/main" id="{BFC9CD74-1737-D33B-4E8B-5C92678FA02D}"/>
              </a:ext>
            </a:extLst>
          </p:cNvPr>
          <p:cNvGraphicFramePr>
            <a:graphicFrameLocks noGrp="1"/>
          </p:cNvGraphicFramePr>
          <p:nvPr>
            <p:extLst>
              <p:ext uri="{D42A27DB-BD31-4B8C-83A1-F6EECF244321}">
                <p14:modId xmlns:p14="http://schemas.microsoft.com/office/powerpoint/2010/main" val="3901278536"/>
              </p:ext>
            </p:extLst>
          </p:nvPr>
        </p:nvGraphicFramePr>
        <p:xfrm>
          <a:off x="288280" y="1090431"/>
          <a:ext cx="7199382" cy="1801160"/>
        </p:xfrm>
        <a:graphic>
          <a:graphicData uri="http://schemas.openxmlformats.org/drawingml/2006/table">
            <a:tbl>
              <a:tblPr firstRow="1" bandRow="1">
                <a:tableStyleId>{9D7B26C5-4107-4FEC-AEDC-1716B250A1EF}</a:tableStyleId>
              </a:tblPr>
              <a:tblGrid>
                <a:gridCol w="983232">
                  <a:extLst>
                    <a:ext uri="{9D8B030D-6E8A-4147-A177-3AD203B41FA5}">
                      <a16:colId xmlns:a16="http://schemas.microsoft.com/office/drawing/2014/main" val="1614373434"/>
                    </a:ext>
                  </a:extLst>
                </a:gridCol>
                <a:gridCol w="2934720">
                  <a:extLst>
                    <a:ext uri="{9D8B030D-6E8A-4147-A177-3AD203B41FA5}">
                      <a16:colId xmlns:a16="http://schemas.microsoft.com/office/drawing/2014/main" val="2197159972"/>
                    </a:ext>
                  </a:extLst>
                </a:gridCol>
                <a:gridCol w="3281430">
                  <a:extLst>
                    <a:ext uri="{9D8B030D-6E8A-4147-A177-3AD203B41FA5}">
                      <a16:colId xmlns:a16="http://schemas.microsoft.com/office/drawing/2014/main" val="1218726404"/>
                    </a:ext>
                  </a:extLst>
                </a:gridCol>
              </a:tblGrid>
              <a:tr h="194665">
                <a:tc>
                  <a:txBody>
                    <a:bodyPr/>
                    <a:lstStyle/>
                    <a:p>
                      <a:pPr marL="109728"/>
                      <a:r>
                        <a:rPr lang="es-CO" sz="800" b="1" noProof="0" dirty="0"/>
                        <a:t>29 </a:t>
                      </a:r>
                      <a:r>
                        <a:rPr lang="es-CO" sz="800" b="1" noProof="0" dirty="0" err="1"/>
                        <a:t>CFR</a:t>
                      </a:r>
                      <a:r>
                        <a:rPr lang="es-CO" sz="800" b="1" noProof="0" dirty="0"/>
                        <a:t> 1910.1200 &amp; 1926.59</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 Hazard </a:t>
                      </a:r>
                      <a:r>
                        <a:rPr lang="es-CO" sz="800" b="0" kern="1200" noProof="0" dirty="0" err="1">
                          <a:solidFill>
                            <a:schemeClr val="tx1"/>
                          </a:solidFill>
                          <a:latin typeface="+mn-lt"/>
                          <a:ea typeface="+mn-ea"/>
                          <a:cs typeface="+mn-cs"/>
                        </a:rPr>
                        <a:t>Communication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Standards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Estándares de comunicación de peligros de </a:t>
                      </a:r>
                      <a:r>
                        <a:rPr lang="es-CO" sz="800" b="0" kern="1200" noProof="0" dirty="0" err="1">
                          <a:solidFill>
                            <a:schemeClr val="tx1"/>
                          </a:solidFill>
                          <a:latin typeface="+mn-lt"/>
                          <a:ea typeface="+mn-ea"/>
                          <a:cs typeface="+mn-cs"/>
                        </a:rPr>
                        <a:t>OSHA</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09989043"/>
                  </a:ext>
                </a:extLst>
              </a:tr>
              <a:tr h="194665">
                <a:tc>
                  <a:txBody>
                    <a:bodyPr/>
                    <a:lstStyle/>
                    <a:p>
                      <a:pPr marL="109728"/>
                      <a:r>
                        <a:rPr lang="es-CO" sz="800" b="1" noProof="0" dirty="0" err="1"/>
                        <a:t>PCW</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Polycrystalline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Lanas policristalinas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4795038"/>
                  </a:ext>
                </a:extLst>
              </a:tr>
              <a:tr h="194665">
                <a:tc>
                  <a:txBody>
                    <a:bodyPr/>
                    <a:lstStyle/>
                    <a:p>
                      <a:pPr marL="109728"/>
                      <a:r>
                        <a:rPr lang="es-CO" sz="800" b="1" noProof="0" dirty="0" err="1"/>
                        <a:t>PEL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Permissible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permisible (</a:t>
                      </a: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79034499"/>
                  </a:ext>
                </a:extLst>
              </a:tr>
              <a:tr h="194665">
                <a:tc>
                  <a:txBody>
                    <a:bodyPr/>
                    <a:lstStyle/>
                    <a:p>
                      <a:pPr marL="109728"/>
                      <a:r>
                        <a:rPr lang="es-CO" sz="800" b="1" noProof="0" dirty="0"/>
                        <a:t>PIN </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Product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Identification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Number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Número de identificación del producto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94065622"/>
                  </a:ext>
                </a:extLst>
              </a:tr>
              <a:tr h="194665">
                <a:tc>
                  <a:txBody>
                    <a:bodyPr/>
                    <a:lstStyle/>
                    <a:p>
                      <a:pPr marL="109728"/>
                      <a:r>
                        <a:rPr lang="es-CO" sz="800" b="1" noProof="0" dirty="0" err="1"/>
                        <a:t>PNOC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Particulates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Not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Otherwise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Classified</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Partículas no clasificadas de otra manera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79405230"/>
                  </a:ext>
                </a:extLst>
              </a:tr>
              <a:tr h="194665">
                <a:tc>
                  <a:txBody>
                    <a:bodyPr/>
                    <a:lstStyle/>
                    <a:p>
                      <a:pPr marL="109728"/>
                      <a:r>
                        <a:rPr lang="es-CO" sz="800" b="1" noProof="0" dirty="0" err="1"/>
                        <a:t>PNOR</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Particulates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Not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Otherwise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Regulated</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Partículas no reguladas de otra manera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4643234"/>
                  </a:ext>
                </a:extLst>
              </a:tr>
              <a:tr h="194665">
                <a:tc>
                  <a:txBody>
                    <a:bodyPr/>
                    <a:lstStyle/>
                    <a:p>
                      <a:pPr marL="109728"/>
                      <a:r>
                        <a:rPr lang="es-CO" sz="800" b="1" noProof="0" dirty="0" err="1"/>
                        <a:t>PSP</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Product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Stewardship</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Program</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Programa de gestión de productos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59424157"/>
                  </a:ext>
                </a:extLst>
              </a:tr>
              <a:tr h="194665">
                <a:tc>
                  <a:txBody>
                    <a:bodyPr/>
                    <a:lstStyle/>
                    <a:p>
                      <a:pPr marL="109728"/>
                      <a:r>
                        <a:rPr lang="es-CO" sz="800" b="1" noProof="0" dirty="0" err="1"/>
                        <a:t>RCFA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Refractory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Ceramic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Fiber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de fibra cerámica refractaria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05555943"/>
                  </a:ext>
                </a:extLst>
              </a:tr>
              <a:tr h="194665">
                <a:tc>
                  <a:txBody>
                    <a:bodyPr/>
                    <a:lstStyle/>
                    <a:p>
                      <a:pPr marL="109728"/>
                      <a:r>
                        <a:rPr lang="es-CO" sz="800" b="1" noProof="0" dirty="0" err="1"/>
                        <a:t>RCRA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Resource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Conservation</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Recovery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conservación y recuperación de recursos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30198329"/>
                  </a:ext>
                </a:extLst>
              </a:tr>
            </a:tbl>
          </a:graphicData>
        </a:graphic>
      </p:graphicFrame>
      <p:graphicFrame>
        <p:nvGraphicFramePr>
          <p:cNvPr id="4" name="Table 3">
            <a:extLst>
              <a:ext uri="{FF2B5EF4-FFF2-40B4-BE49-F238E27FC236}">
                <a16:creationId xmlns:a16="http://schemas.microsoft.com/office/drawing/2014/main" id="{B0BA3E21-5485-27F6-BAF1-F57125B35D36}"/>
              </a:ext>
            </a:extLst>
          </p:cNvPr>
          <p:cNvGraphicFramePr>
            <a:graphicFrameLocks noGrp="1"/>
          </p:cNvGraphicFramePr>
          <p:nvPr>
            <p:extLst>
              <p:ext uri="{D42A27DB-BD31-4B8C-83A1-F6EECF244321}">
                <p14:modId xmlns:p14="http://schemas.microsoft.com/office/powerpoint/2010/main" val="3847095025"/>
              </p:ext>
            </p:extLst>
          </p:nvPr>
        </p:nvGraphicFramePr>
        <p:xfrm>
          <a:off x="291593" y="2891591"/>
          <a:ext cx="7199382" cy="973325"/>
        </p:xfrm>
        <a:graphic>
          <a:graphicData uri="http://schemas.openxmlformats.org/drawingml/2006/table">
            <a:tbl>
              <a:tblPr firstRow="1" bandRow="1">
                <a:tableStyleId>{9D7B26C5-4107-4FEC-AEDC-1716B250A1EF}</a:tableStyleId>
              </a:tblPr>
              <a:tblGrid>
                <a:gridCol w="983232">
                  <a:extLst>
                    <a:ext uri="{9D8B030D-6E8A-4147-A177-3AD203B41FA5}">
                      <a16:colId xmlns:a16="http://schemas.microsoft.com/office/drawing/2014/main" val="3156570069"/>
                    </a:ext>
                  </a:extLst>
                </a:gridCol>
                <a:gridCol w="2934720">
                  <a:extLst>
                    <a:ext uri="{9D8B030D-6E8A-4147-A177-3AD203B41FA5}">
                      <a16:colId xmlns:a16="http://schemas.microsoft.com/office/drawing/2014/main" val="1183882484"/>
                    </a:ext>
                  </a:extLst>
                </a:gridCol>
                <a:gridCol w="3281430">
                  <a:extLst>
                    <a:ext uri="{9D8B030D-6E8A-4147-A177-3AD203B41FA5}">
                      <a16:colId xmlns:a16="http://schemas.microsoft.com/office/drawing/2014/main" val="243607489"/>
                    </a:ext>
                  </a:extLst>
                </a:gridCol>
              </a:tblGrid>
              <a:tr h="194665">
                <a:tc>
                  <a:txBody>
                    <a:bodyPr/>
                    <a:lstStyle/>
                    <a:p>
                      <a:pPr marL="109728" algn="just"/>
                      <a:r>
                        <a:rPr lang="es-CO" sz="800" b="1" noProof="0" dirty="0" err="1"/>
                        <a:t>REL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Recommended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NIOSH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recomendado (</a:t>
                      </a:r>
                      <a:r>
                        <a:rPr lang="es-CO" sz="800" b="0" kern="1200" noProof="0" dirty="0" err="1">
                          <a:solidFill>
                            <a:schemeClr val="tx1"/>
                          </a:solidFill>
                          <a:latin typeface="+mn-lt"/>
                          <a:ea typeface="+mn-ea"/>
                          <a:cs typeface="+mn-cs"/>
                        </a:rPr>
                        <a:t>NIOSH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00062759"/>
                  </a:ext>
                </a:extLst>
              </a:tr>
              <a:tr h="194665">
                <a:tc>
                  <a:txBody>
                    <a:bodyPr/>
                    <a:lstStyle/>
                    <a:p>
                      <a:pPr marL="109728" algn="just"/>
                      <a:r>
                        <a:rPr lang="es-CO" sz="800" b="1" noProof="0" dirty="0" err="1"/>
                        <a:t>RID</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Carriage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by</a:t>
                      </a:r>
                      <a:r>
                        <a:rPr lang="es-CO" sz="800" b="0" kern="1200" noProof="0" dirty="0">
                          <a:solidFill>
                            <a:schemeClr val="tx1"/>
                          </a:solidFill>
                          <a:latin typeface="+mn-lt"/>
                          <a:ea typeface="+mn-ea"/>
                          <a:cs typeface="+mn-cs"/>
                        </a:rPr>
                        <a:t> Rail (International </a:t>
                      </a:r>
                      <a:r>
                        <a:rPr lang="es-CO" sz="800" b="0" kern="1200" noProof="0" dirty="0" err="1">
                          <a:solidFill>
                            <a:schemeClr val="tx1"/>
                          </a:solidFill>
                          <a:latin typeface="+mn-lt"/>
                          <a:ea typeface="+mn-ea"/>
                          <a:cs typeface="+mn-cs"/>
                        </a:rPr>
                        <a:t>Regulations</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 por Ferrocarril</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9663965"/>
                  </a:ext>
                </a:extLst>
              </a:tr>
              <a:tr h="194665">
                <a:tc>
                  <a:txBody>
                    <a:bodyPr/>
                    <a:lstStyle/>
                    <a:p>
                      <a:pPr marL="109728"/>
                      <a:r>
                        <a:rPr lang="es-CO" sz="800" b="1" noProof="0" dirty="0"/>
                        <a:t>SARA</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Superfund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Amendments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Reauthorization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Reautorización y Enmiendas del </a:t>
                      </a:r>
                      <a:r>
                        <a:rPr lang="es-CO" sz="800" b="0" kern="1200" noProof="0" dirty="0" err="1">
                          <a:solidFill>
                            <a:schemeClr val="tx1"/>
                          </a:solidFill>
                          <a:latin typeface="+mn-lt"/>
                          <a:ea typeface="+mn-ea"/>
                          <a:cs typeface="+mn-cs"/>
                        </a:rPr>
                        <a:t>Superfondo</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3616848"/>
                  </a:ext>
                </a:extLst>
              </a:tr>
              <a:tr h="194665">
                <a:tc>
                  <a:txBody>
                    <a:bodyPr/>
                    <a:lstStyle/>
                    <a:p>
                      <a:pPr marL="109728"/>
                      <a:r>
                        <a:rPr lang="es-CO" sz="800" b="1" noProof="0" dirty="0"/>
                        <a:t>SARA </a:t>
                      </a:r>
                      <a:r>
                        <a:rPr lang="es-CO" sz="800" b="1" noProof="0" dirty="0" err="1"/>
                        <a:t>Title</a:t>
                      </a:r>
                      <a:r>
                        <a:rPr lang="es-CO" sz="800" b="1" noProof="0" dirty="0"/>
                        <a:t> III</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Planning</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Community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Right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to</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Know</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planificación de emergencias y derecho comunitario a saber</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43253542"/>
                  </a:ext>
                </a:extLst>
              </a:tr>
              <a:tr h="194665">
                <a:tc>
                  <a:txBody>
                    <a:bodyPr/>
                    <a:lstStyle/>
                    <a:p>
                      <a:pPr marL="109728"/>
                      <a:r>
                        <a:rPr lang="es-CO" sz="800" b="1" noProof="0" dirty="0"/>
                        <a:t>SARA </a:t>
                      </a:r>
                      <a:r>
                        <a:rPr lang="es-CO" sz="800" b="1" noProof="0" dirty="0" err="1"/>
                        <a:t>Section</a:t>
                      </a:r>
                      <a:r>
                        <a:rPr lang="es-CO" sz="800" b="1" noProof="0" dirty="0"/>
                        <a:t> 302</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Extremely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Sustancias extremadamente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45390213"/>
                  </a:ext>
                </a:extLst>
              </a:tr>
            </a:tbl>
          </a:graphicData>
        </a:graphic>
      </p:graphicFrame>
      <p:graphicFrame>
        <p:nvGraphicFramePr>
          <p:cNvPr id="5" name="Table 4">
            <a:extLst>
              <a:ext uri="{FF2B5EF4-FFF2-40B4-BE49-F238E27FC236}">
                <a16:creationId xmlns:a16="http://schemas.microsoft.com/office/drawing/2014/main" id="{B085158B-790E-B6B3-9794-D46EF0B61DC0}"/>
              </a:ext>
            </a:extLst>
          </p:cNvPr>
          <p:cNvGraphicFramePr>
            <a:graphicFrameLocks noGrp="1"/>
          </p:cNvGraphicFramePr>
          <p:nvPr>
            <p:extLst>
              <p:ext uri="{D42A27DB-BD31-4B8C-83A1-F6EECF244321}">
                <p14:modId xmlns:p14="http://schemas.microsoft.com/office/powerpoint/2010/main" val="1768863074"/>
              </p:ext>
            </p:extLst>
          </p:nvPr>
        </p:nvGraphicFramePr>
        <p:xfrm>
          <a:off x="288280" y="3864916"/>
          <a:ext cx="7199382" cy="583995"/>
        </p:xfrm>
        <a:graphic>
          <a:graphicData uri="http://schemas.openxmlformats.org/drawingml/2006/table">
            <a:tbl>
              <a:tblPr firstRow="1" bandRow="1">
                <a:tableStyleId>{9D7B26C5-4107-4FEC-AEDC-1716B250A1EF}</a:tableStyleId>
              </a:tblPr>
              <a:tblGrid>
                <a:gridCol w="989151">
                  <a:extLst>
                    <a:ext uri="{9D8B030D-6E8A-4147-A177-3AD203B41FA5}">
                      <a16:colId xmlns:a16="http://schemas.microsoft.com/office/drawing/2014/main" val="930348808"/>
                    </a:ext>
                  </a:extLst>
                </a:gridCol>
                <a:gridCol w="2933700">
                  <a:extLst>
                    <a:ext uri="{9D8B030D-6E8A-4147-A177-3AD203B41FA5}">
                      <a16:colId xmlns:a16="http://schemas.microsoft.com/office/drawing/2014/main" val="596010696"/>
                    </a:ext>
                  </a:extLst>
                </a:gridCol>
                <a:gridCol w="3276531">
                  <a:extLst>
                    <a:ext uri="{9D8B030D-6E8A-4147-A177-3AD203B41FA5}">
                      <a16:colId xmlns:a16="http://schemas.microsoft.com/office/drawing/2014/main" val="847745557"/>
                    </a:ext>
                  </a:extLst>
                </a:gridCol>
              </a:tblGrid>
              <a:tr h="194665">
                <a:tc>
                  <a:txBody>
                    <a:bodyPr/>
                    <a:lstStyle/>
                    <a:p>
                      <a:pPr marL="109728"/>
                      <a:r>
                        <a:rPr lang="es-CO" sz="800" b="1" noProof="0" dirty="0"/>
                        <a:t>SARA </a:t>
                      </a:r>
                      <a:r>
                        <a:rPr lang="es-CO" sz="800" b="1" noProof="0" dirty="0" err="1"/>
                        <a:t>Section</a:t>
                      </a:r>
                      <a:r>
                        <a:rPr lang="es-CO" sz="800" b="1" noProof="0" dirty="0"/>
                        <a:t> 304</a:t>
                      </a:r>
                    </a:p>
                  </a:txBody>
                  <a:tcPr marL="0" marR="0" marT="0" marB="0" anchor="ctr">
                    <a:lnL>
                      <a:noFill/>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Release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Liberación de emergencia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72114582"/>
                  </a:ext>
                </a:extLst>
              </a:tr>
              <a:tr h="194665">
                <a:tc>
                  <a:txBody>
                    <a:bodyPr/>
                    <a:lstStyle/>
                    <a:p>
                      <a:pPr marL="109728"/>
                      <a:r>
                        <a:rPr lang="es-CO" sz="800" b="1" noProof="0" dirty="0"/>
                        <a:t>SARA </a:t>
                      </a:r>
                      <a:r>
                        <a:rPr lang="es-CO" sz="800" b="1" noProof="0" dirty="0" err="1"/>
                        <a:t>Section</a:t>
                      </a:r>
                      <a:r>
                        <a:rPr lang="es-CO" sz="800" b="1" noProof="0" dirty="0"/>
                        <a:t> 311</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MFDS</a:t>
                      </a:r>
                      <a:r>
                        <a:rPr lang="es-CO" sz="800" b="0" kern="1200" noProof="0" dirty="0">
                          <a:solidFill>
                            <a:schemeClr val="tx1"/>
                          </a:solidFill>
                          <a:latin typeface="+mn-lt"/>
                          <a:ea typeface="+mn-ea"/>
                          <a:cs typeface="+mn-cs"/>
                        </a:rPr>
                        <a:t>/</a:t>
                      </a:r>
                      <a:r>
                        <a:rPr lang="es-CO" sz="800" b="0" kern="1200" noProof="0" dirty="0" err="1">
                          <a:solidFill>
                            <a:schemeClr val="tx1"/>
                          </a:solidFill>
                          <a:latin typeface="+mn-lt"/>
                          <a:ea typeface="+mn-ea"/>
                          <a:cs typeface="+mn-cs"/>
                        </a:rPr>
                        <a:t>List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Chemicals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Inventory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MFDS</a:t>
                      </a:r>
                      <a:r>
                        <a:rPr lang="es-CO" sz="800" b="0" kern="1200" noProof="0" dirty="0">
                          <a:solidFill>
                            <a:schemeClr val="tx1"/>
                          </a:solidFill>
                          <a:latin typeface="+mn-lt"/>
                          <a:ea typeface="+mn-ea"/>
                          <a:cs typeface="+mn-cs"/>
                        </a:rPr>
                        <a:t>/Lista de productos químicos e inventario peligroso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2042388"/>
                  </a:ext>
                </a:extLst>
              </a:tr>
              <a:tr h="194665">
                <a:tc>
                  <a:txBody>
                    <a:bodyPr/>
                    <a:lstStyle/>
                    <a:p>
                      <a:pPr marL="109728"/>
                      <a:r>
                        <a:rPr lang="es-CO" sz="800" b="1" noProof="0" dirty="0"/>
                        <a:t>SARA </a:t>
                      </a:r>
                      <a:r>
                        <a:rPr lang="es-CO" sz="800" b="1" noProof="0" dirty="0" err="1"/>
                        <a:t>Section</a:t>
                      </a:r>
                      <a:r>
                        <a:rPr lang="es-CO" sz="800" b="1" noProof="0" dirty="0"/>
                        <a:t> 312</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Inventory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Inventario de emergencias y peligros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15342025"/>
                  </a:ext>
                </a:extLst>
              </a:tr>
            </a:tbl>
          </a:graphicData>
        </a:graphic>
      </p:graphicFrame>
      <p:graphicFrame>
        <p:nvGraphicFramePr>
          <p:cNvPr id="8" name="Table 7">
            <a:extLst>
              <a:ext uri="{FF2B5EF4-FFF2-40B4-BE49-F238E27FC236}">
                <a16:creationId xmlns:a16="http://schemas.microsoft.com/office/drawing/2014/main" id="{3FA36966-7825-D62B-F9D7-0962FB497D10}"/>
              </a:ext>
            </a:extLst>
          </p:cNvPr>
          <p:cNvGraphicFramePr>
            <a:graphicFrameLocks noGrp="1"/>
          </p:cNvGraphicFramePr>
          <p:nvPr>
            <p:extLst>
              <p:ext uri="{D42A27DB-BD31-4B8C-83A1-F6EECF244321}">
                <p14:modId xmlns:p14="http://schemas.microsoft.com/office/powerpoint/2010/main" val="1648058020"/>
              </p:ext>
            </p:extLst>
          </p:nvPr>
        </p:nvGraphicFramePr>
        <p:xfrm>
          <a:off x="291593" y="4448911"/>
          <a:ext cx="7199382" cy="1556575"/>
        </p:xfrm>
        <a:graphic>
          <a:graphicData uri="http://schemas.openxmlformats.org/drawingml/2006/table">
            <a:tbl>
              <a:tblPr firstRow="1" bandRow="1">
                <a:tableStyleId>{9D7B26C5-4107-4FEC-AEDC-1716B250A1EF}</a:tableStyleId>
              </a:tblPr>
              <a:tblGrid>
                <a:gridCol w="983232">
                  <a:extLst>
                    <a:ext uri="{9D8B030D-6E8A-4147-A177-3AD203B41FA5}">
                      <a16:colId xmlns:a16="http://schemas.microsoft.com/office/drawing/2014/main" val="1935716290"/>
                    </a:ext>
                  </a:extLst>
                </a:gridCol>
                <a:gridCol w="2936306">
                  <a:extLst>
                    <a:ext uri="{9D8B030D-6E8A-4147-A177-3AD203B41FA5}">
                      <a16:colId xmlns:a16="http://schemas.microsoft.com/office/drawing/2014/main" val="4078564917"/>
                    </a:ext>
                  </a:extLst>
                </a:gridCol>
                <a:gridCol w="3279844">
                  <a:extLst>
                    <a:ext uri="{9D8B030D-6E8A-4147-A177-3AD203B41FA5}">
                      <a16:colId xmlns:a16="http://schemas.microsoft.com/office/drawing/2014/main" val="304705074"/>
                    </a:ext>
                  </a:extLst>
                </a:gridCol>
              </a:tblGrid>
              <a:tr h="194665">
                <a:tc>
                  <a:txBody>
                    <a:bodyPr/>
                    <a:lstStyle/>
                    <a:p>
                      <a:pPr marL="109728"/>
                      <a:r>
                        <a:rPr lang="es-CO" sz="800" b="1" noProof="0" dirty="0"/>
                        <a:t>SARA </a:t>
                      </a:r>
                      <a:r>
                        <a:rPr lang="es-CO" sz="800" b="1" noProof="0" dirty="0" err="1"/>
                        <a:t>Section</a:t>
                      </a:r>
                      <a:r>
                        <a:rPr lang="es-CO" sz="800" b="1" noProof="0" dirty="0"/>
                        <a:t> 313</a:t>
                      </a:r>
                    </a:p>
                  </a:txBody>
                  <a:tcPr marL="0" marR="0" marT="0" marB="0" anchor="ctr">
                    <a:lnL>
                      <a:noFill/>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Toxic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Chemicals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Release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Reporting</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Informes de emisiones y sustancias químicas tóxicas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1800474"/>
                  </a:ext>
                </a:extLst>
              </a:tr>
              <a:tr h="194665">
                <a:tc>
                  <a:txBody>
                    <a:bodyPr/>
                    <a:lstStyle/>
                    <a:p>
                      <a:pPr marL="109728"/>
                      <a:r>
                        <a:rPr lang="es-CO" sz="800" b="1" noProof="0" dirty="0" err="1"/>
                        <a:t>STEL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a:solidFill>
                            <a:schemeClr val="tx1"/>
                          </a:solidFill>
                          <a:latin typeface="+mn-lt"/>
                          <a:ea typeface="+mn-ea"/>
                          <a:cs typeface="+mn-cs"/>
                        </a:rPr>
                        <a:t>Short </a:t>
                      </a:r>
                      <a:r>
                        <a:rPr lang="es-CO" sz="800" b="0" kern="1200" noProof="0" dirty="0" err="1">
                          <a:solidFill>
                            <a:schemeClr val="tx1"/>
                          </a:solidFill>
                          <a:latin typeface="+mn-lt"/>
                          <a:ea typeface="+mn-ea"/>
                          <a:cs typeface="+mn-cs"/>
                        </a:rPr>
                        <a:t>Term</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a corto plazo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87183457"/>
                  </a:ext>
                </a:extLst>
              </a:tr>
              <a:tr h="194665">
                <a:tc>
                  <a:txBody>
                    <a:bodyPr/>
                    <a:lstStyle/>
                    <a:p>
                      <a:pPr marL="109728"/>
                      <a:r>
                        <a:rPr lang="es-CO" sz="800" b="1" noProof="0" dirty="0" err="1"/>
                        <a:t>SVF</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Synthetic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Vitreous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Fibre</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Fibra vítrea sintética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5996422"/>
                  </a:ext>
                </a:extLst>
              </a:tr>
              <a:tr h="0">
                <a:tc>
                  <a:txBody>
                    <a:bodyPr/>
                    <a:lstStyle/>
                    <a:p>
                      <a:pPr marL="109728"/>
                      <a:r>
                        <a:rPr lang="es-CO" sz="800" b="1" noProof="0" dirty="0" err="1"/>
                        <a:t>TDG</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Transportation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3366197"/>
                  </a:ext>
                </a:extLst>
              </a:tr>
              <a:tr h="194665">
                <a:tc>
                  <a:txBody>
                    <a:bodyPr/>
                    <a:lstStyle/>
                    <a:p>
                      <a:pPr marL="109728"/>
                      <a:r>
                        <a:rPr lang="es-CO" sz="800" b="1" noProof="0" dirty="0" err="1"/>
                        <a:t>TLV</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Threshold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Value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ACGIH</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Valor límite umbral (</a:t>
                      </a:r>
                      <a:r>
                        <a:rPr lang="es-CO" sz="800" b="0" kern="1200" noProof="0" dirty="0" err="1">
                          <a:solidFill>
                            <a:schemeClr val="tx1"/>
                          </a:solidFill>
                          <a:latin typeface="+mn-lt"/>
                          <a:ea typeface="+mn-ea"/>
                          <a:cs typeface="+mn-cs"/>
                        </a:rPr>
                        <a:t>ACGIH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4241533"/>
                  </a:ext>
                </a:extLst>
              </a:tr>
              <a:tr h="194665">
                <a:tc>
                  <a:txBody>
                    <a:bodyPr/>
                    <a:lstStyle/>
                    <a:p>
                      <a:pPr marL="109728"/>
                      <a:r>
                        <a:rPr lang="es-CO" sz="800" b="1" noProof="0" dirty="0" err="1"/>
                        <a:t>TSCA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Toxic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r>
                        <a:rPr lang="es-CO" sz="800" b="0" kern="1200" noProof="0" dirty="0">
                          <a:solidFill>
                            <a:schemeClr val="tx1"/>
                          </a:solidFill>
                          <a:latin typeface="+mn-lt"/>
                          <a:ea typeface="+mn-ea"/>
                          <a:cs typeface="+mn-cs"/>
                        </a:rPr>
                        <a:t> Control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Control de Sustancias Tóxicas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7685501"/>
                  </a:ext>
                </a:extLst>
              </a:tr>
              <a:tr h="194665">
                <a:tc>
                  <a:txBody>
                    <a:bodyPr/>
                    <a:lstStyle/>
                    <a:p>
                      <a:pPr marL="109728"/>
                      <a:r>
                        <a:rPr lang="es-CO" sz="800" b="1" noProof="0" dirty="0"/>
                        <a:t>TWA</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a:solidFill>
                            <a:schemeClr val="tx1"/>
                          </a:solidFill>
                          <a:latin typeface="+mn-lt"/>
                          <a:ea typeface="+mn-ea"/>
                          <a:cs typeface="+mn-cs"/>
                        </a:rPr>
                        <a:t>Time </a:t>
                      </a:r>
                      <a:r>
                        <a:rPr lang="es-CO" sz="800" b="0" kern="1200" noProof="0" dirty="0" err="1">
                          <a:solidFill>
                            <a:schemeClr val="tx1"/>
                          </a:solidFill>
                          <a:latin typeface="+mn-lt"/>
                          <a:ea typeface="+mn-ea"/>
                          <a:cs typeface="+mn-cs"/>
                        </a:rPr>
                        <a:t>Weighted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Average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Promedio ponderado en el tiempo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9463029"/>
                  </a:ext>
                </a:extLst>
              </a:tr>
              <a:tr h="194665">
                <a:tc>
                  <a:txBody>
                    <a:bodyPr/>
                    <a:lstStyle/>
                    <a:p>
                      <a:pPr marL="109728"/>
                      <a:r>
                        <a:rPr lang="es-CO" sz="800" b="1" noProof="0" dirty="0" err="1"/>
                        <a:t>WHMIS</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Workplace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Materials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Information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System</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Canada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Sistema de información sobre materiales peligrosos en el lugar de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0213010"/>
                  </a:ext>
                </a:extLst>
              </a:tr>
            </a:tbl>
          </a:graphicData>
        </a:graphic>
      </p:graphicFrame>
      <p:sp>
        <p:nvSpPr>
          <p:cNvPr id="9" name="Rectangle 8">
            <a:extLst>
              <a:ext uri="{FF2B5EF4-FFF2-40B4-BE49-F238E27FC236}">
                <a16:creationId xmlns:a16="http://schemas.microsoft.com/office/drawing/2014/main" id="{36BBA230-D161-CA3F-1C70-EB720179B742}"/>
              </a:ext>
            </a:extLst>
          </p:cNvPr>
          <p:cNvSpPr/>
          <p:nvPr/>
        </p:nvSpPr>
        <p:spPr>
          <a:xfrm>
            <a:off x="295138" y="6736663"/>
            <a:ext cx="7200900" cy="860293"/>
          </a:xfrm>
          <a:prstGeom prst="rect">
            <a:avLst/>
          </a:prstGeom>
          <a:solidFill>
            <a:schemeClr val="tx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s-CO" sz="800" dirty="0">
                <a:solidFill>
                  <a:schemeClr val="bg2">
                    <a:lumMod val="10000"/>
                  </a:schemeClr>
                </a:solidFill>
                <a:effectLst/>
                <a:ea typeface="Calibri" panose="020F0502020204030204" pitchFamily="34" charset="0"/>
                <a:cs typeface="Times New Roman" panose="02020603050405020304" pitchFamily="18" charset="0"/>
              </a:rPr>
              <a:t>La información aquí presentada se presenta de buena fe y se considera precisa a partir de la fecha de vigencia de esta Hoja de datos de seguridad. Los empleadores pueden utilizar esta FDS para complementar otra información recopilada por ellos en sus esfuerzos por garantizar la salud y seguridad de sus empleados y el uso adecuado del producto. Este resumen de los datos relevantes refleja el juicio profesional; Los empleadores deben tener en cuenta que la información que se considera menos relevante no se ha incluido en esta FDS. Por lo tanto, dada la naturaleza resumida de este documento, FibreCast Inc., no extiende ninguna garantía (expresa o implícita), asume ninguna responsabilidad ni hace ninguna declaración con respecto a la integridad de esta información o su idoneidad para los fines previstos por el usuario.</a:t>
            </a:r>
            <a:endParaRPr lang="en-CA" sz="800" dirty="0">
              <a:solidFill>
                <a:schemeClr val="bg2">
                  <a:lumMod val="10000"/>
                </a:schemeClr>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48884588"/>
      </p:ext>
    </p:extLst>
  </p:cSld>
  <p:clrMapOvr>
    <a:masterClrMapping/>
  </p:clrMapOvr>
</p:sld>
</file>

<file path=ppt/theme/theme1.xml><?xml version="1.0" encoding="utf-8"?>
<a:theme xmlns:a="http://schemas.openxmlformats.org/drawingml/2006/main" name="1_Office Theme">
  <a:themeElements>
    <a:clrScheme name="FibreCast">
      <a:dk1>
        <a:srgbClr val="0F1919"/>
      </a:dk1>
      <a:lt1>
        <a:srgbClr val="FFFFFF"/>
      </a:lt1>
      <a:dk2>
        <a:srgbClr val="969696"/>
      </a:dk2>
      <a:lt2>
        <a:srgbClr val="E7E6E6"/>
      </a:lt2>
      <a:accent1>
        <a:srgbClr val="71BF44"/>
      </a:accent1>
      <a:accent2>
        <a:srgbClr val="FFB81D"/>
      </a:accent2>
      <a:accent3>
        <a:srgbClr val="009BDF"/>
      </a:accent3>
      <a:accent4>
        <a:srgbClr val="D70B8C"/>
      </a:accent4>
      <a:accent5>
        <a:srgbClr val="A8D6FF"/>
      </a:accent5>
      <a:accent6>
        <a:srgbClr val="A6FA78"/>
      </a:accent6>
      <a:hlink>
        <a:srgbClr val="71BF44"/>
      </a:hlink>
      <a:folHlink>
        <a:srgbClr val="009BDF"/>
      </a:folHlink>
    </a:clrScheme>
    <a:fontScheme name="FiberCast">
      <a:majorFont>
        <a:latin typeface="Franklin Gothic"/>
        <a:ea typeface=""/>
        <a:cs typeface=""/>
      </a:majorFont>
      <a:minorFont>
        <a:latin typeface="Franklin Gothic Book"/>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2103</TotalTime>
  <Words>4321</Words>
  <Application>Microsoft Office PowerPoint</Application>
  <PresentationFormat>Custom</PresentationFormat>
  <Paragraphs>331</Paragraphs>
  <Slides>7</Slides>
  <Notes>1</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7</vt:i4>
      </vt:variant>
    </vt:vector>
  </HeadingPairs>
  <TitlesOfParts>
    <vt:vector size="17" baseType="lpstr">
      <vt:lpstr>Arial</vt:lpstr>
      <vt:lpstr>Calibri</vt:lpstr>
      <vt:lpstr>Calibri Light</vt:lpstr>
      <vt:lpstr>Franklin Gothic</vt:lpstr>
      <vt:lpstr>Franklin Gothic Book</vt:lpstr>
      <vt:lpstr>Franklin Gothic Medium</vt:lpstr>
      <vt:lpstr>Wingdings</vt:lpstr>
      <vt:lpstr>1_Office Theme</vt:lpstr>
      <vt:lpstr>Custom Design</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SAFETY DATA SHEET</dc:title>
  <dc:creator>paul@pkobrien.com</dc:creator>
  <cp:keywords>STEELBOARD, XS, 2300</cp:keywords>
  <cp:lastModifiedBy>Angie Torres Cardenas</cp:lastModifiedBy>
  <cp:revision>172</cp:revision>
  <dcterms:created xsi:type="dcterms:W3CDTF">2021-04-06T14:57:59Z</dcterms:created>
  <dcterms:modified xsi:type="dcterms:W3CDTF">2024-04-05T19:11:22Z</dcterms:modified>
  <cp:category>SAFETY DATA SHEET</cp:category>
</cp:coreProperties>
</file>