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0"/>
  </p:notesMasterIdLst>
  <p:sldIdLst>
    <p:sldId id="259" r:id="rId4"/>
    <p:sldId id="260" r:id="rId5"/>
    <p:sldId id="261" r:id="rId6"/>
    <p:sldId id="262" r:id="rId7"/>
    <p:sldId id="263" r:id="rId8"/>
    <p:sldId id="266" r:id="rId9"/>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1500"/>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4/5/2024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4/5/2024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4/5/2024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4/5/2024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309185" y="1980328"/>
            <a:ext cx="7200900" cy="2664461"/>
          </a:xfrm>
        </p:spPr>
        <p:txBody>
          <a:bodyPr anchor="t"/>
          <a:lstStyle/>
          <a:p>
            <a:pPr marL="228600" indent="-228600" algn="just" defTabSz="228600">
              <a:buClr>
                <a:schemeClr val="accent1"/>
              </a:buClr>
              <a:buFont typeface="+mj-lt"/>
              <a:buAutoNum type="alphaLcPeriod"/>
              <a:tabLst>
                <a:tab pos="118872" algn="l"/>
              </a:tabLst>
            </a:pPr>
            <a:r>
              <a:rPr lang="es-CO" sz="1000" b="1" dirty="0">
                <a:solidFill>
                  <a:schemeClr val="tx1"/>
                </a:solidFill>
              </a:rPr>
              <a:t>Identificador del producto utilizado en la etiqueta:</a:t>
            </a:r>
            <a:r>
              <a:rPr lang="es-CO" sz="1000" dirty="0">
                <a:solidFill>
                  <a:schemeClr val="tx1"/>
                </a:solidFill>
              </a:rPr>
              <a:t> FC-Steelboard </a:t>
            </a:r>
            <a:r>
              <a:rPr lang="es-CO" sz="1000" dirty="0" err="1">
                <a:solidFill>
                  <a:schemeClr val="tx1"/>
                </a:solidFill>
              </a:rPr>
              <a:t>LBP</a:t>
            </a:r>
            <a:r>
              <a:rPr lang="es-CO" sz="1000" dirty="0">
                <a:solidFill>
                  <a:schemeClr val="tx1"/>
                </a:solidFill>
              </a:rPr>
              <a:t> (</a:t>
            </a:r>
            <a:r>
              <a:rPr lang="es-CO" sz="1000" dirty="0" err="1">
                <a:solidFill>
                  <a:schemeClr val="tx1"/>
                </a:solidFill>
              </a:rPr>
              <a:t>LBP</a:t>
            </a:r>
            <a:r>
              <a:rPr lang="es-CO" sz="1000" dirty="0">
                <a:solidFill>
                  <a:schemeClr val="tx1"/>
                </a:solidFill>
              </a:rPr>
              <a:t> - </a:t>
            </a:r>
            <a:r>
              <a:rPr lang="es-ES" sz="1000" dirty="0" err="1">
                <a:solidFill>
                  <a:schemeClr val="tx1"/>
                </a:solidFill>
              </a:rPr>
              <a:t>low</a:t>
            </a:r>
            <a:r>
              <a:rPr lang="es-ES" sz="1000" dirty="0">
                <a:solidFill>
                  <a:schemeClr val="tx1"/>
                </a:solidFill>
              </a:rPr>
              <a:t> </a:t>
            </a:r>
            <a:r>
              <a:rPr lang="es-ES" sz="1000" dirty="0" err="1">
                <a:solidFill>
                  <a:schemeClr val="tx1"/>
                </a:solidFill>
              </a:rPr>
              <a:t>biopersistence</a:t>
            </a:r>
            <a:r>
              <a:rPr lang="es-ES" sz="1000" dirty="0">
                <a:solidFill>
                  <a:schemeClr val="tx1"/>
                </a:solidFill>
              </a:rPr>
              <a:t>).</a:t>
            </a:r>
            <a:endParaRPr lang="es-CO" sz="1000" dirty="0">
              <a:solidFill>
                <a:schemeClr val="tx1"/>
              </a:solidFill>
            </a:endParaRPr>
          </a:p>
          <a:p>
            <a:pPr marL="228600" indent="-228600" algn="just" defTabSz="228600">
              <a:buClr>
                <a:schemeClr val="accent1"/>
              </a:buClr>
              <a:buFont typeface="+mj-lt"/>
              <a:buAutoNum type="alphaLcPeriod"/>
              <a:tabLst>
                <a:tab pos="118872" algn="l"/>
              </a:tabLst>
            </a:pPr>
            <a:r>
              <a:rPr lang="es-CO" sz="1000" b="1" dirty="0">
                <a:solidFill>
                  <a:schemeClr val="tx1"/>
                </a:solidFill>
              </a:rPr>
              <a:t>Otros medios de identificación:</a:t>
            </a:r>
            <a:r>
              <a:rPr lang="es-CO" sz="1000" dirty="0">
                <a:solidFill>
                  <a:schemeClr val="tx1"/>
                </a:solidFill>
              </a:rPr>
              <a:t> </a:t>
            </a:r>
            <a:r>
              <a:rPr lang="es-ES" sz="1000" dirty="0">
                <a:solidFill>
                  <a:schemeClr val="tx1"/>
                </a:solidFill>
              </a:rPr>
              <a:t>Tablillas de acero con fibra de baja </a:t>
            </a:r>
            <a:r>
              <a:rPr lang="es-ES" sz="1000" dirty="0" err="1">
                <a:solidFill>
                  <a:schemeClr val="tx1"/>
                </a:solidFill>
              </a:rPr>
              <a:t>biopersistencia</a:t>
            </a:r>
            <a:r>
              <a:rPr lang="es-ES" sz="1000" dirty="0">
                <a:solidFill>
                  <a:schemeClr val="tx1"/>
                </a:solidFill>
              </a:rPr>
              <a:t> (</a:t>
            </a:r>
            <a:r>
              <a:rPr lang="es-ES" sz="1000" dirty="0" err="1">
                <a:solidFill>
                  <a:schemeClr val="tx1"/>
                </a:solidFill>
              </a:rPr>
              <a:t>LBP</a:t>
            </a:r>
            <a:r>
              <a:rPr lang="es-ES" sz="1000" dirty="0">
                <a:solidFill>
                  <a:schemeClr val="tx1"/>
                </a:solidFill>
              </a:rPr>
              <a:t>)</a:t>
            </a:r>
            <a:r>
              <a:rPr lang="es-CO" sz="1000" dirty="0">
                <a:solidFill>
                  <a:schemeClr val="tx1"/>
                </a:solidFill>
              </a:rPr>
              <a:t>; Lana de silicato alcalinotérreo (AES); Lana AES; Lana de silicato alcalinotérreo amorfo soluble (silicato de calcio y magnesio), Fibra vítrea sintética (</a:t>
            </a:r>
            <a:r>
              <a:rPr lang="es-CO" sz="1000" dirty="0" err="1">
                <a:solidFill>
                  <a:schemeClr val="tx1"/>
                </a:solidFill>
              </a:rPr>
              <a:t>SVF</a:t>
            </a:r>
            <a:r>
              <a:rPr lang="es-CO" sz="1000" dirty="0">
                <a:solidFill>
                  <a:schemeClr val="tx1"/>
                </a:solidFill>
              </a:rPr>
              <a:t>), Fibra vítrea artificial (</a:t>
            </a:r>
            <a:r>
              <a:rPr lang="es-CO" sz="1000" dirty="0" err="1">
                <a:solidFill>
                  <a:schemeClr val="tx1"/>
                </a:solidFill>
              </a:rPr>
              <a:t>MMVF</a:t>
            </a:r>
            <a:r>
              <a:rPr lang="es-CO" sz="1000" dirty="0">
                <a:solidFill>
                  <a:schemeClr val="tx1"/>
                </a:solidFill>
              </a:rPr>
              <a:t>), Fibra mineral sintética (</a:t>
            </a:r>
            <a:r>
              <a:rPr lang="es-CO" sz="1000" dirty="0" err="1">
                <a:solidFill>
                  <a:schemeClr val="tx1"/>
                </a:solidFill>
              </a:rPr>
              <a:t>MMMF</a:t>
            </a:r>
            <a:r>
              <a:rPr lang="es-CO" sz="1000" dirty="0">
                <a:solidFill>
                  <a:schemeClr val="tx1"/>
                </a:solidFill>
              </a:rPr>
              <a:t>), fibra de silicato alcalinotérreo, fibra de silicato de magnesio, lana aislante para altas temperaturas (</a:t>
            </a:r>
            <a:r>
              <a:rPr lang="es-CO" sz="1000" dirty="0" err="1">
                <a:solidFill>
                  <a:schemeClr val="tx1"/>
                </a:solidFill>
              </a:rPr>
              <a:t>HTIW</a:t>
            </a:r>
            <a:r>
              <a:rPr lang="es-CO" sz="1000" dirty="0">
                <a:solidFill>
                  <a:schemeClr val="tx1"/>
                </a:solidFill>
              </a:rPr>
              <a:t>); fibra de lana soluble; Tablillas de fibras con fibra de baja </a:t>
            </a:r>
            <a:r>
              <a:rPr lang="es-CO" sz="1000" dirty="0" err="1">
                <a:solidFill>
                  <a:schemeClr val="tx1"/>
                </a:solidFill>
              </a:rPr>
              <a:t>biopersistencia</a:t>
            </a:r>
            <a:r>
              <a:rPr lang="es-CO" sz="1000" dirty="0">
                <a:solidFill>
                  <a:schemeClr val="tx1"/>
                </a:solidFill>
              </a:rPr>
              <a:t>.</a:t>
            </a:r>
          </a:p>
          <a:p>
            <a:pPr marL="228600" indent="-228600" algn="just" defTabSz="228600">
              <a:buClr>
                <a:schemeClr val="accent1"/>
              </a:buClr>
              <a:buFont typeface="+mj-lt"/>
              <a:buAutoNum type="alphaLcPeriod"/>
              <a:tabLst>
                <a:tab pos="118872" algn="l"/>
              </a:tabLst>
            </a:pPr>
            <a:r>
              <a:rPr lang="es-ES" sz="1000" b="1" dirty="0">
                <a:solidFill>
                  <a:schemeClr val="tx1"/>
                </a:solidFill>
              </a:rPr>
              <a:t>Uso recomendado del producto químico y restricciones de uso:</a:t>
            </a:r>
            <a:r>
              <a:rPr lang="es-CO" sz="1000" dirty="0">
                <a:solidFill>
                  <a:schemeClr val="tx1"/>
                </a:solidFill>
              </a:rPr>
              <a:t> </a:t>
            </a:r>
          </a:p>
          <a:p>
            <a:pPr marL="450850" lvl="1" indent="-184150" algn="just" defTabSz="228600">
              <a:buClr>
                <a:schemeClr val="accent1"/>
              </a:buClr>
              <a:buFont typeface="Wingdings" panose="05000000000000000000" pitchFamily="2" charset="2"/>
              <a:buChar char="§"/>
              <a:tabLst>
                <a:tab pos="118872" algn="l"/>
              </a:tabLst>
            </a:pPr>
            <a:r>
              <a:rPr lang="es-ES" sz="1000" u="sng" dirty="0">
                <a:solidFill>
                  <a:schemeClr val="tx1"/>
                </a:solidFill>
                <a:latin typeface="+mj-lt"/>
              </a:rPr>
              <a:t>Uso principal</a:t>
            </a:r>
            <a:r>
              <a:rPr lang="es-ES" sz="1000" dirty="0">
                <a:solidFill>
                  <a:schemeClr val="tx1"/>
                </a:solidFill>
                <a:latin typeface="+mj-lt"/>
              </a:rPr>
              <a:t>: Estas tablillas rígidas y livianas tienen una excelente estabilidad a altas temperaturas de hasta 1200 °C. Las aplicaciones incluyen aislamiento térmico, escudos térmicos, contención de calor, hornos industriales, hornos, </a:t>
            </a:r>
            <a:r>
              <a:rPr lang="es-ES" sz="1000" dirty="0" err="1">
                <a:solidFill>
                  <a:schemeClr val="tx1"/>
                </a:solidFill>
                <a:latin typeface="+mj-lt"/>
              </a:rPr>
              <a:t>kilns</a:t>
            </a:r>
            <a:r>
              <a:rPr lang="es-ES" sz="1000" dirty="0">
                <a:solidFill>
                  <a:schemeClr val="tx1"/>
                </a:solidFill>
                <a:latin typeface="+mj-lt"/>
              </a:rPr>
              <a:t>, calderas y otros equipos de proceso en las industrias aeroespacial, automotriz y de electrodomésticos, y como sistemas pasivos de protección contra incendios y cortafuegos.</a:t>
            </a:r>
            <a:endParaRPr lang="es-CO" sz="1000" dirty="0">
              <a:solidFill>
                <a:schemeClr val="tx1"/>
              </a:solidFill>
              <a:latin typeface="+mj-lt"/>
            </a:endParaRPr>
          </a:p>
          <a:p>
            <a:pPr marL="450850" lvl="1" indent="-184150" algn="just" defTabSz="228600">
              <a:buClr>
                <a:schemeClr val="accent1"/>
              </a:buClr>
              <a:buFont typeface="Wingdings" panose="05000000000000000000" pitchFamily="2" charset="2"/>
              <a:buChar char="§"/>
              <a:tabLst>
                <a:tab pos="118872" algn="l"/>
              </a:tabLst>
            </a:pPr>
            <a:r>
              <a:rPr lang="es-ES" sz="1000" u="sng" dirty="0">
                <a:solidFill>
                  <a:schemeClr val="tx1"/>
                </a:solidFill>
                <a:latin typeface="+mj-lt"/>
              </a:rPr>
              <a:t>Usos no recomendados:</a:t>
            </a:r>
            <a:r>
              <a:rPr lang="es-ES" sz="1000" dirty="0">
                <a:solidFill>
                  <a:schemeClr val="tx1"/>
                </a:solidFill>
                <a:latin typeface="+mj-lt"/>
              </a:rPr>
              <a:t> Desmontaje del producto para otras aplicaciones. </a:t>
            </a:r>
          </a:p>
          <a:p>
            <a:pPr marL="228600" indent="-228600" algn="just" defTabSz="228600">
              <a:buClr>
                <a:schemeClr val="accent1"/>
              </a:buClr>
              <a:buFont typeface="+mj-lt"/>
              <a:buAutoNum type="alphaLcPeriod"/>
              <a:tabLst>
                <a:tab pos="118872" algn="l"/>
              </a:tabLst>
            </a:pPr>
            <a:r>
              <a:rPr lang="es-CO" sz="1000" b="1" dirty="0">
                <a:solidFill>
                  <a:schemeClr val="tx1"/>
                </a:solidFill>
              </a:rPr>
              <a:t>Nombre del fabricante: </a:t>
            </a:r>
            <a:r>
              <a:rPr lang="es-CO" sz="1000" dirty="0">
                <a:solidFill>
                  <a:schemeClr val="tx1"/>
                </a:solidFill>
              </a:rPr>
              <a:t>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1"/>
              </a:buClr>
              <a:buFont typeface="+mj-lt"/>
              <a:buAutoNum type="alphaLcPeriod"/>
              <a:tabLst>
                <a:tab pos="118872" algn="l"/>
              </a:tabLst>
            </a:pPr>
            <a:r>
              <a:rPr lang="es-CO" sz="1000" b="1" dirty="0">
                <a:solidFill>
                  <a:schemeClr val="tx1"/>
                </a:solidFill>
              </a:rPr>
              <a:t>Teléfono de emergencia #: </a:t>
            </a:r>
            <a:r>
              <a:rPr lang="es-CO" sz="1000" dirty="0" err="1">
                <a:solidFill>
                  <a:schemeClr val="tx1"/>
                </a:solidFill>
              </a:rPr>
              <a:t>CHEMTREC</a:t>
            </a:r>
            <a:r>
              <a:rPr lang="es-CO" sz="1000" dirty="0">
                <a:solidFill>
                  <a:schemeClr val="tx1"/>
                </a:solidFill>
              </a:rPr>
              <a:t> prestará asistencia en caso de emergencias </a:t>
            </a:r>
            <a:r>
              <a:rPr lang="es-CO" sz="1000">
                <a:solidFill>
                  <a:schemeClr val="tx1"/>
                </a:solidFill>
              </a:rPr>
              <a:t>químicas 1-800-424-9300. </a:t>
            </a:r>
            <a:endParaRPr lang="es-CO" sz="1000" dirty="0">
              <a:solidFill>
                <a:schemeClr val="tx1"/>
              </a:solidFill>
            </a:endParaRPr>
          </a:p>
          <a:p>
            <a:pPr lvl="0" algn="just"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pPr>
              <a:lnSpc>
                <a:spcPct val="100000"/>
              </a:lnSpc>
            </a:pPr>
            <a:r>
              <a:rPr lang="es-CO" sz="2000" b="1" dirty="0"/>
              <a:t>FICHA DE DATOS DE SEGURIDAD</a:t>
            </a:r>
          </a:p>
          <a:p>
            <a:pPr>
              <a:spcBef>
                <a:spcPts val="0"/>
              </a:spcBef>
            </a:pPr>
            <a:r>
              <a:rPr lang="en-US" sz="1200" dirty="0">
                <a:solidFill>
                  <a:schemeClr val="tx2"/>
                </a:solidFill>
              </a:rPr>
              <a:t>FDS FC-STEELBOARD LBP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309185" y="1109873"/>
            <a:ext cx="7199888" cy="346230"/>
          </a:xfrm>
          <a:prstGeom prst="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FC-STEELBOARD </a:t>
            </a:r>
            <a:r>
              <a:rPr lang="es-CO" sz="1600" b="1" dirty="0" err="1">
                <a:solidFill>
                  <a:schemeClr val="bg1"/>
                </a:solidFill>
                <a:latin typeface="+mj-lt"/>
              </a:rPr>
              <a:t>LBP</a:t>
            </a:r>
            <a:r>
              <a:rPr lang="es-CO" sz="1600" b="1" dirty="0">
                <a:solidFill>
                  <a:schemeClr val="bg1"/>
                </a:solidFill>
                <a:latin typeface="+mj-lt"/>
              </a:rPr>
              <a:t>              </a:t>
            </a:r>
            <a:r>
              <a:rPr lang="es-CO" sz="1600" dirty="0">
                <a:solidFill>
                  <a:schemeClr val="bg1"/>
                </a:solidFill>
              </a:rPr>
              <a:t>               		      	 </a:t>
            </a:r>
            <a:r>
              <a:rPr lang="es-CO" sz="1400" dirty="0">
                <a:solidFill>
                  <a:schemeClr val="bg1"/>
                </a:solidFill>
              </a:rPr>
              <a:t>Fecha de vigencia: Enero 28</a:t>
            </a:r>
            <a:r>
              <a:rPr lang="es-CO" sz="1400" baseline="30000" dirty="0">
                <a:solidFill>
                  <a:schemeClr val="bg1"/>
                </a:solidFill>
              </a:rPr>
              <a:t> </a:t>
            </a:r>
            <a:r>
              <a:rPr lang="es-CO" sz="1400" dirty="0">
                <a:solidFill>
                  <a:schemeClr val="bg1"/>
                </a:solidFill>
              </a:rPr>
              <a:t>del 2019</a:t>
            </a:r>
          </a:p>
        </p:txBody>
      </p:sp>
      <p:sp>
        <p:nvSpPr>
          <p:cNvPr id="2" name="Rectangle 1">
            <a:extLst>
              <a:ext uri="{FF2B5EF4-FFF2-40B4-BE49-F238E27FC236}">
                <a16:creationId xmlns:a16="http://schemas.microsoft.com/office/drawing/2014/main" id="{FC27E18B-F55D-0B6B-1C39-4E246738F3BC}"/>
              </a:ext>
            </a:extLst>
          </p:cNvPr>
          <p:cNvSpPr/>
          <p:nvPr/>
        </p:nvSpPr>
        <p:spPr>
          <a:xfrm>
            <a:off x="310197" y="1535253"/>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315972" y="4572069"/>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306149" y="4997449"/>
            <a:ext cx="7200900" cy="163208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ES" sz="1000" b="1" dirty="0">
                <a:solidFill>
                  <a:schemeClr val="tx1"/>
                </a:solidFill>
              </a:rPr>
              <a:t>Clasificación del químico de acuerdo con el párrafo (d) de §1910.1200: </a:t>
            </a:r>
            <a:r>
              <a:rPr lang="es-ES" sz="1000" dirty="0">
                <a:solidFill>
                  <a:schemeClr val="tx1"/>
                </a:solidFill>
              </a:rPr>
              <a:t>Las lanas AES no están clasificadas según </a:t>
            </a:r>
            <a:r>
              <a:rPr lang="es-ES" sz="1000" dirty="0" err="1">
                <a:solidFill>
                  <a:schemeClr val="tx1"/>
                </a:solidFill>
              </a:rPr>
              <a:t>WHMIS</a:t>
            </a:r>
            <a:r>
              <a:rPr lang="es-ES" sz="1000" dirty="0">
                <a:solidFill>
                  <a:schemeClr val="tx1"/>
                </a:solidFill>
              </a:rPr>
              <a:t> 2015 siguiendo las pautas de autoclasificación de la Norma de comunicación de riesgos de </a:t>
            </a:r>
            <a:r>
              <a:rPr lang="es-ES" sz="1000" dirty="0" err="1">
                <a:solidFill>
                  <a:schemeClr val="tx1"/>
                </a:solidFill>
              </a:rPr>
              <a:t>OSHA</a:t>
            </a:r>
            <a:r>
              <a:rPr lang="es-ES" sz="1000" dirty="0">
                <a:solidFill>
                  <a:schemeClr val="tx1"/>
                </a:solidFill>
              </a:rPr>
              <a:t> y las regulaciones canadienses. La evaluación de todos los datos toxicológicos disponibles sobre AES durante el proceso de clasificación dio como resultado una conclusión de "no clasificación".</a:t>
            </a:r>
            <a:endParaRPr lang="es-CO" sz="1000" dirty="0">
              <a:solidFill>
                <a:schemeClr val="tx1"/>
              </a:solidFill>
            </a:endParaRPr>
          </a:p>
          <a:p>
            <a:pPr marL="228600" indent="-228600" algn="just" defTabSz="228600">
              <a:buClr>
                <a:schemeClr val="accent1"/>
              </a:buClr>
              <a:buFont typeface="+mj-lt"/>
              <a:buAutoNum type="alphaLcPeriod"/>
              <a:tabLst>
                <a:tab pos="118872" algn="l"/>
              </a:tabLst>
            </a:pPr>
            <a:r>
              <a:rPr lang="es-ES" sz="1000" b="1" dirty="0">
                <a:solidFill>
                  <a:schemeClr val="tx1"/>
                </a:solidFill>
              </a:rPr>
              <a:t>Palabra de advertencia, declaración(es) de peligro, símbolo y declaración(es) de precaución de acuerdo con el párrafo (f) de §1910.1200: </a:t>
            </a:r>
            <a:r>
              <a:rPr lang="es-ES" sz="1000" dirty="0">
                <a:solidFill>
                  <a:schemeClr val="tx1"/>
                </a:solidFill>
              </a:rPr>
              <a:t>No aplicable</a:t>
            </a:r>
            <a:r>
              <a:rPr lang="es-CO" sz="1000" dirty="0">
                <a:solidFill>
                  <a:schemeClr val="tx1"/>
                </a:solidFill>
              </a:rPr>
              <a:t>.</a:t>
            </a:r>
          </a:p>
          <a:p>
            <a:pPr marL="228600" indent="-228600" algn="just" defTabSz="320040">
              <a:buClr>
                <a:schemeClr val="accent1"/>
              </a:buClr>
              <a:buFont typeface="+mj-lt"/>
              <a:buAutoNum type="alphaLcPeriod"/>
              <a:tabLst>
                <a:tab pos="118872" algn="l"/>
              </a:tabLst>
            </a:pPr>
            <a:r>
              <a:rPr lang="es-ES" sz="1000" b="1" dirty="0">
                <a:solidFill>
                  <a:srgbClr val="0F1919"/>
                </a:solidFill>
              </a:rPr>
              <a:t>Describa cualquier peligro no clasificado de otro modo que haya sido identificado durante el proceso de clasificación: </a:t>
            </a:r>
            <a:r>
              <a:rPr lang="es-ES" sz="1000" dirty="0">
                <a:solidFill>
                  <a:srgbClr val="0F1919"/>
                </a:solidFill>
              </a:rPr>
              <a:t>La exposición puede provocar una leve irritación mecánica de la piel, los ojos y el sistema respiratorio superior. Estos efectos suelen ser temporales.</a:t>
            </a:r>
            <a:endParaRPr lang="es-CO" sz="1000" dirty="0">
              <a:solidFill>
                <a:srgbClr val="0F1919"/>
              </a:solidFill>
            </a:endParaRPr>
          </a:p>
          <a:p>
            <a:pPr marL="228600" indent="-228600" algn="just" defTabSz="320040">
              <a:buClr>
                <a:schemeClr val="accent1"/>
              </a:buClr>
              <a:buFont typeface="+mj-lt"/>
              <a:buAutoNum type="alphaLcPeriod"/>
              <a:tabLst>
                <a:tab pos="118872" algn="l"/>
              </a:tabLst>
            </a:pPr>
            <a:r>
              <a:rPr lang="es-ES" sz="1000" b="1" dirty="0">
                <a:solidFill>
                  <a:srgbClr val="0F1919"/>
                </a:solidFill>
              </a:rPr>
              <a:t>Regla de mezcla: </a:t>
            </a:r>
            <a:r>
              <a:rPr lang="es-ES" sz="1000" dirty="0">
                <a:solidFill>
                  <a:srgbClr val="0F1919"/>
                </a:solidFill>
              </a:rPr>
              <a:t>No aplicable</a:t>
            </a:r>
            <a:r>
              <a:rPr lang="es-CO" sz="1000" dirty="0">
                <a:solidFill>
                  <a:srgbClr val="0F1919"/>
                </a:solidFill>
              </a:rPr>
              <a:t>. </a:t>
            </a:r>
          </a:p>
          <a:p>
            <a:pPr algn="just" defTabSz="320040">
              <a:tabLst>
                <a:tab pos="118872" algn="l"/>
              </a:tabLst>
            </a:pPr>
            <a:endParaRPr lang="es-CO" sz="1000" b="1" dirty="0">
              <a:solidFill>
                <a:srgbClr val="0F1919"/>
              </a:solidFill>
            </a:endParaRPr>
          </a:p>
          <a:p>
            <a:pPr algn="just" defTabSz="320040">
              <a:tabLst>
                <a:tab pos="118872" algn="l"/>
              </a:tabLst>
            </a:pPr>
            <a:endParaRPr lang="es-CO" sz="1000" b="1" dirty="0">
              <a:solidFill>
                <a:srgbClr val="0F1919"/>
              </a:solidFill>
            </a:endParaRPr>
          </a:p>
        </p:txBody>
      </p:sp>
      <p:graphicFrame>
        <p:nvGraphicFramePr>
          <p:cNvPr id="5" name="Table 35">
            <a:extLst>
              <a:ext uri="{FF2B5EF4-FFF2-40B4-BE49-F238E27FC236}">
                <a16:creationId xmlns:a16="http://schemas.microsoft.com/office/drawing/2014/main" id="{3D96E9F2-6422-4195-9BED-7AB387304A0C}"/>
              </a:ext>
            </a:extLst>
          </p:cNvPr>
          <p:cNvGraphicFramePr>
            <a:graphicFrameLocks/>
          </p:cNvGraphicFramePr>
          <p:nvPr>
            <p:extLst>
              <p:ext uri="{D42A27DB-BD31-4B8C-83A1-F6EECF244321}">
                <p14:modId xmlns:p14="http://schemas.microsoft.com/office/powerpoint/2010/main" val="3826386663"/>
              </p:ext>
            </p:extLst>
          </p:nvPr>
        </p:nvGraphicFramePr>
        <p:xfrm>
          <a:off x="315972" y="7187950"/>
          <a:ext cx="7205663" cy="998185"/>
        </p:xfrm>
        <a:graphic>
          <a:graphicData uri="http://schemas.openxmlformats.org/drawingml/2006/table">
            <a:tbl>
              <a:tblPr firstRow="1" bandRow="1">
                <a:tableStyleId>{9D7B26C5-4107-4FEC-AEDC-1716B250A1EF}</a:tableStyleId>
              </a:tblPr>
              <a:tblGrid>
                <a:gridCol w="4839653">
                  <a:extLst>
                    <a:ext uri="{9D8B030D-6E8A-4147-A177-3AD203B41FA5}">
                      <a16:colId xmlns:a16="http://schemas.microsoft.com/office/drawing/2014/main" val="3647290184"/>
                    </a:ext>
                  </a:extLst>
                </a:gridCol>
                <a:gridCol w="1175325">
                  <a:extLst>
                    <a:ext uri="{9D8B030D-6E8A-4147-A177-3AD203B41FA5}">
                      <a16:colId xmlns:a16="http://schemas.microsoft.com/office/drawing/2014/main" val="2804471609"/>
                    </a:ext>
                  </a:extLst>
                </a:gridCol>
                <a:gridCol w="1190685">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t>Fibra de lana de silicato alcalinotérreo amorfo soluble (silicato de calcio y magnesio)</a:t>
                      </a:r>
                      <a:br>
                        <a:rPr lang="es-CO" sz="800" noProof="0" dirty="0"/>
                      </a:br>
                      <a:r>
                        <a:rPr lang="es-CO" sz="800" noProof="0" dirty="0"/>
                        <a:t>Sinónimos: </a:t>
                      </a:r>
                      <a:r>
                        <a:rPr lang="es-CO" sz="800" b="0" kern="1200" noProof="0" dirty="0">
                          <a:solidFill>
                            <a:schemeClr val="tx1"/>
                          </a:solidFill>
                          <a:latin typeface="+mn-lt"/>
                          <a:ea typeface="+mn-ea"/>
                          <a:cs typeface="+mn-cs"/>
                        </a:rPr>
                        <a:t>Lanas de silicato alcalinotérreo </a:t>
                      </a:r>
                      <a:r>
                        <a:rPr lang="es-CO" sz="800" noProof="0" dirty="0"/>
                        <a:t>(AES); Lana AES; Fibra vítrea sintética (</a:t>
                      </a:r>
                      <a:r>
                        <a:rPr lang="es-CO" sz="800" noProof="0" dirty="0" err="1"/>
                        <a:t>SVF</a:t>
                      </a:r>
                      <a:r>
                        <a:rPr lang="es-CO" sz="800" noProof="0" dirty="0"/>
                        <a:t>); Fibra vítrea sintética (</a:t>
                      </a:r>
                      <a:r>
                        <a:rPr lang="es-CO" sz="800" noProof="0" dirty="0" err="1"/>
                        <a:t>MMVF</a:t>
                      </a:r>
                      <a:r>
                        <a:rPr lang="es-CO" sz="800" noProof="0" dirty="0"/>
                        <a:t>); Fibra mineral sintética (</a:t>
                      </a:r>
                      <a:r>
                        <a:rPr lang="es-CO" sz="800" noProof="0" dirty="0" err="1"/>
                        <a:t>MMMF</a:t>
                      </a:r>
                      <a:r>
                        <a:rPr lang="es-CO" sz="800" noProof="0" dirty="0"/>
                        <a:t>); lana aislante para altas temperaturas (</a:t>
                      </a:r>
                      <a:r>
                        <a:rPr lang="es-CO" sz="800" noProof="0" dirty="0" err="1"/>
                        <a:t>HTIW</a:t>
                      </a:r>
                      <a:r>
                        <a:rPr lang="es-CO" sz="800" noProof="0" dirty="0"/>
                        <a:t>); fibra de lana soluble</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s-CO" sz="800" noProof="0" dirty="0"/>
                        <a:t>436083-99-7</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70 a 90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pPr marL="108000"/>
                      <a:r>
                        <a:rPr lang="es-CO" sz="800" noProof="0" dirty="0"/>
                        <a:t>Dióxido de silicio (sílice amorfa)</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 a 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s-CO"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s-CO" sz="800" noProof="0" dirty="0"/>
                        <a:t>3 a 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7" name="Rectangle 6">
            <a:extLst>
              <a:ext uri="{FF2B5EF4-FFF2-40B4-BE49-F238E27FC236}">
                <a16:creationId xmlns:a16="http://schemas.microsoft.com/office/drawing/2014/main" id="{70888C87-981D-C875-81C0-0463D4FC6958}"/>
              </a:ext>
            </a:extLst>
          </p:cNvPr>
          <p:cNvSpPr/>
          <p:nvPr/>
        </p:nvSpPr>
        <p:spPr>
          <a:xfrm>
            <a:off x="321747" y="6708682"/>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ES" sz="1200" b="1" dirty="0">
                <a:solidFill>
                  <a:schemeClr val="accent1"/>
                </a:solidFill>
                <a:latin typeface="+mj-lt"/>
              </a:rPr>
              <a:t>3. COMPOSICIÓN / INFORMACIÓN SOBRE LOS INGREDIENTES</a:t>
            </a:r>
          </a:p>
        </p:txBody>
      </p:sp>
      <p:sp>
        <p:nvSpPr>
          <p:cNvPr id="6" name="Text Placeholder 25">
            <a:extLst>
              <a:ext uri="{FF2B5EF4-FFF2-40B4-BE49-F238E27FC236}">
                <a16:creationId xmlns:a16="http://schemas.microsoft.com/office/drawing/2014/main" id="{2F79B83D-176B-0EB7-4999-78F53C35FBF1}"/>
              </a:ext>
            </a:extLst>
          </p:cNvPr>
          <p:cNvSpPr txBox="1">
            <a:spLocks/>
          </p:cNvSpPr>
          <p:nvPr/>
        </p:nvSpPr>
        <p:spPr>
          <a:xfrm>
            <a:off x="305137" y="8771343"/>
            <a:ext cx="7200900" cy="89714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spcBef>
                <a:spcPts val="0"/>
              </a:spcBef>
              <a:buClr>
                <a:schemeClr val="accent1"/>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450850" lvl="1" indent="-184150" algn="just" defTabSz="228600">
              <a:spcBef>
                <a:spcPts val="0"/>
              </a:spcBef>
              <a:buClr>
                <a:schemeClr val="accent1"/>
              </a:buClr>
              <a:buFont typeface="Wingdings" panose="05000000000000000000" pitchFamily="2" charset="2"/>
              <a:buChar char="§"/>
              <a:tabLst>
                <a:tab pos="118872" algn="l"/>
              </a:tabLst>
            </a:pPr>
            <a:r>
              <a:rPr lang="es-CO" sz="1000" u="sng" dirty="0">
                <a:latin typeface="+mj-lt"/>
              </a:rPr>
              <a:t>Piel:</a:t>
            </a:r>
            <a:r>
              <a:rPr lang="es-CO" sz="1000" dirty="0">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latin typeface="+mj-lt"/>
            </a:endParaRPr>
          </a:p>
          <a:p>
            <a:pPr marL="450850" lvl="1" indent="-184150" algn="just" defTabSz="228600">
              <a:spcBef>
                <a:spcPts val="0"/>
              </a:spcBef>
              <a:buClr>
                <a:schemeClr val="accent1"/>
              </a:buClr>
              <a:buFont typeface="Wingdings" panose="05000000000000000000" pitchFamily="2" charset="2"/>
              <a:buChar char="§"/>
              <a:tabLst>
                <a:tab pos="118872" algn="l"/>
              </a:tabLst>
            </a:pPr>
            <a:r>
              <a:rPr lang="es-CO" sz="1000" u="sng" dirty="0">
                <a:latin typeface="+mj-lt"/>
              </a:rPr>
              <a:t>Ojos:</a:t>
            </a:r>
            <a:r>
              <a:rPr lang="es-CO" sz="1000" dirty="0">
                <a:latin typeface="+mj-lt"/>
              </a:rPr>
              <a:t> En caso de contacto con los ojos, enjuagar abundantemente con agua; tener baño para ojos disponible. No se frote los ojos.</a:t>
            </a:r>
            <a:r>
              <a:rPr lang="en-US" sz="1000" dirty="0">
                <a:latin typeface="+mj-lt"/>
              </a:rPr>
              <a:t> </a:t>
            </a:r>
          </a:p>
          <a:p>
            <a:pPr marL="450850" lvl="1" indent="-184150" algn="just" defTabSz="228600">
              <a:spcBef>
                <a:spcPts val="0"/>
              </a:spcBef>
              <a:buClr>
                <a:schemeClr val="accent1"/>
              </a:buClr>
              <a:buFont typeface="Wingdings" panose="05000000000000000000" pitchFamily="2" charset="2"/>
              <a:buChar char="§"/>
              <a:tabLst>
                <a:tab pos="118872" algn="l"/>
              </a:tabLst>
            </a:pPr>
            <a:r>
              <a:rPr lang="es-CO" sz="1000" u="sng" dirty="0">
                <a:latin typeface="+mj-lt"/>
              </a:rPr>
              <a:t>Nariz y garganta</a:t>
            </a:r>
            <a:r>
              <a:rPr lang="es-CO" sz="1000" dirty="0">
                <a:latin typeface="+mj-lt"/>
              </a:rPr>
              <a:t>: si se irritan, vaya a un área libre de polvo, beba agua y suénese la nariz. Si los síntomas persisten, busque atención médica</a:t>
            </a:r>
            <a:r>
              <a:rPr lang="en-US" sz="1000" dirty="0">
                <a:latin typeface="+mj-lt"/>
              </a:rPr>
              <a:t>.</a:t>
            </a:r>
          </a:p>
          <a:p>
            <a:pPr marL="266700" lvl="1" algn="just" defTabSz="228600">
              <a:spcBef>
                <a:spcPts val="0"/>
              </a:spcBef>
              <a:buClr>
                <a:schemeClr val="accent1"/>
              </a:buClr>
              <a:tabLst>
                <a:tab pos="118872" algn="l"/>
              </a:tabLst>
            </a:pPr>
            <a:endParaRPr lang="en-US" sz="1000" dirty="0">
              <a:latin typeface="+mj-lt"/>
            </a:endParaRPr>
          </a:p>
        </p:txBody>
      </p:sp>
      <p:sp>
        <p:nvSpPr>
          <p:cNvPr id="8" name="Rectangle 7">
            <a:extLst>
              <a:ext uri="{FF2B5EF4-FFF2-40B4-BE49-F238E27FC236}">
                <a16:creationId xmlns:a16="http://schemas.microsoft.com/office/drawing/2014/main" id="{16CA477B-AEDA-464B-1E33-F5E5336C374E}"/>
              </a:ext>
            </a:extLst>
          </p:cNvPr>
          <p:cNvSpPr/>
          <p:nvPr/>
        </p:nvSpPr>
        <p:spPr>
          <a:xfrm>
            <a:off x="310197" y="8340618"/>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4. PRIMEROS AUXILIOS</a:t>
            </a:r>
          </a:p>
        </p:txBody>
      </p:sp>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FC-STEELBOARD LBP 23 04 </a:t>
            </a:r>
          </a:p>
          <a:p>
            <a:endParaRPr lang="en-US" sz="1200" dirty="0">
              <a:solidFill>
                <a:schemeClr val="tx2"/>
              </a:solidFill>
            </a:endParaRPr>
          </a:p>
        </p:txBody>
      </p:sp>
      <p:sp>
        <p:nvSpPr>
          <p:cNvPr id="10" name="Rectangle 9">
            <a:extLst>
              <a:ext uri="{FF2B5EF4-FFF2-40B4-BE49-F238E27FC236}">
                <a16:creationId xmlns:a16="http://schemas.microsoft.com/office/drawing/2014/main" id="{920E125C-6618-06CB-F2C0-C6EEC17988C0}"/>
              </a:ext>
            </a:extLst>
          </p:cNvPr>
          <p:cNvSpPr/>
          <p:nvPr/>
        </p:nvSpPr>
        <p:spPr>
          <a:xfrm>
            <a:off x="285750" y="2025864"/>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88787" y="2441030"/>
            <a:ext cx="7200900" cy="110119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ES" sz="1000" b="1" dirty="0">
                <a:solidFill>
                  <a:schemeClr val="tx1"/>
                </a:solidFill>
              </a:rPr>
              <a:t>Medios de extinción adecuados (e inadecuados): </a:t>
            </a:r>
            <a:r>
              <a:rPr lang="es-ES" sz="1000" dirty="0">
                <a:solidFill>
                  <a:schemeClr val="tx1"/>
                </a:solidFill>
              </a:rPr>
              <a:t>Utilizar agente extintor adecuado para los materiales combustibles circundantes.</a:t>
            </a:r>
          </a:p>
          <a:p>
            <a:pPr marL="228600" indent="-228600" algn="just" defTabSz="228600">
              <a:buClr>
                <a:schemeClr val="accent1"/>
              </a:buClr>
              <a:buFont typeface="+mj-lt"/>
              <a:buAutoNum type="alphaLcPeriod"/>
              <a:tabLst>
                <a:tab pos="118872" algn="l"/>
              </a:tabLst>
            </a:pPr>
            <a:r>
              <a:rPr lang="es-ES" sz="1000" b="1" dirty="0">
                <a:solidFill>
                  <a:schemeClr val="tx1"/>
                </a:solidFill>
              </a:rPr>
              <a:t>Peligros específicos derivados del producto químico (por ejemplo, naturaleza de cualquier producto de combustión peligroso): </a:t>
            </a:r>
            <a:r>
              <a:rPr lang="es-ES" sz="1000" dirty="0">
                <a:solidFill>
                  <a:schemeClr val="tx1"/>
                </a:solidFill>
              </a:rPr>
              <a:t>Productos no combustibles, la clase de reacción al fuego es cero. El envase y los materiales circundantes pueden ser combustibles</a:t>
            </a:r>
            <a:r>
              <a:rPr lang="es-CO" sz="1000" dirty="0">
                <a:solidFill>
                  <a:schemeClr val="tx1"/>
                </a:solidFill>
              </a:rPr>
              <a:t>.</a:t>
            </a:r>
          </a:p>
          <a:p>
            <a:pPr marL="228600" indent="-228600" defTabSz="320040">
              <a:buClr>
                <a:schemeClr val="accent1"/>
              </a:buClr>
              <a:buFont typeface="+mj-lt"/>
              <a:buAutoNum type="alphaLcPeriod"/>
              <a:tabLst>
                <a:tab pos="118872" algn="l"/>
              </a:tabLst>
            </a:pPr>
            <a:r>
              <a:rPr lang="es-ES" sz="1000" b="1" dirty="0">
                <a:solidFill>
                  <a:schemeClr val="tx1"/>
                </a:solidFill>
              </a:rPr>
              <a:t>Equipos de protección especiales y precauciones para bomberos:		 									Códigos </a:t>
            </a:r>
            <a:r>
              <a:rPr lang="es-ES" sz="1000" b="1" dirty="0" err="1">
                <a:solidFill>
                  <a:schemeClr val="tx1"/>
                </a:solidFill>
              </a:rPr>
              <a:t>NFPA</a:t>
            </a:r>
            <a:r>
              <a:rPr lang="es-ES" sz="1000" b="1" dirty="0">
                <a:solidFill>
                  <a:schemeClr val="tx1"/>
                </a:solidFill>
              </a:rPr>
              <a:t>:*		Inflamabilidad: </a:t>
            </a:r>
            <a:r>
              <a:rPr lang="es-ES" sz="1000" dirty="0">
                <a:solidFill>
                  <a:schemeClr val="tx1"/>
                </a:solidFill>
              </a:rPr>
              <a:t>0</a:t>
            </a:r>
            <a:r>
              <a:rPr lang="es-ES" sz="1000" b="1" dirty="0">
                <a:solidFill>
                  <a:schemeClr val="tx1"/>
                </a:solidFill>
              </a:rPr>
              <a:t> 		Salud: </a:t>
            </a:r>
            <a:r>
              <a:rPr lang="es-ES" sz="1000" dirty="0">
                <a:solidFill>
                  <a:schemeClr val="tx1"/>
                </a:solidFill>
              </a:rPr>
              <a:t>1</a:t>
            </a:r>
            <a:r>
              <a:rPr lang="es-ES" sz="1000" b="1" dirty="0">
                <a:solidFill>
                  <a:schemeClr val="tx1"/>
                </a:solidFill>
              </a:rPr>
              <a:t> 		Reactividad: </a:t>
            </a:r>
            <a:r>
              <a:rPr lang="es-ES" sz="1000" dirty="0">
                <a:solidFill>
                  <a:schemeClr val="tx1"/>
                </a:solidFill>
              </a:rPr>
              <a:t>0</a:t>
            </a:r>
            <a:r>
              <a:rPr lang="es-ES" sz="1000" b="1" dirty="0">
                <a:solidFill>
                  <a:schemeClr val="tx1"/>
                </a:solidFill>
              </a:rPr>
              <a:t> 		Especial: </a:t>
            </a:r>
            <a:r>
              <a:rPr lang="es-ES" sz="1000" dirty="0">
                <a:solidFill>
                  <a:schemeClr val="tx1"/>
                </a:solidFill>
              </a:rPr>
              <a:t>0</a:t>
            </a:r>
            <a:br>
              <a:rPr lang="es-ES" sz="1000" b="1" dirty="0">
                <a:solidFill>
                  <a:schemeClr val="tx1"/>
                </a:solidFill>
              </a:rPr>
            </a:br>
            <a:r>
              <a:rPr lang="es-ES" sz="1000" baseline="-25000" dirty="0">
                <a:solidFill>
                  <a:schemeClr val="tx1"/>
                </a:solidFill>
              </a:rPr>
              <a:t>*Opuesto a las clasificaciones </a:t>
            </a:r>
            <a:r>
              <a:rPr lang="es-ES" sz="1000" baseline="-25000" dirty="0" err="1">
                <a:solidFill>
                  <a:schemeClr val="tx1"/>
                </a:solidFill>
              </a:rPr>
              <a:t>WHMIS</a:t>
            </a:r>
            <a:r>
              <a:rPr lang="es-ES" sz="1000" baseline="-25000" dirty="0">
                <a:solidFill>
                  <a:schemeClr val="tx1"/>
                </a:solidFill>
              </a:rPr>
              <a:t> 2015</a:t>
            </a:r>
          </a:p>
          <a:p>
            <a:pPr algn="just" defTabSz="320040">
              <a:tabLst>
                <a:tab pos="118872" algn="l"/>
              </a:tabLst>
            </a:pPr>
            <a:endParaRPr lang="es-CO" sz="1000" b="1" dirty="0">
              <a:solidFill>
                <a:srgbClr val="0F1919"/>
              </a:solidFill>
            </a:endParaRPr>
          </a:p>
        </p:txBody>
      </p:sp>
      <p:sp>
        <p:nvSpPr>
          <p:cNvPr id="12" name="Rectangle 11">
            <a:extLst>
              <a:ext uri="{FF2B5EF4-FFF2-40B4-BE49-F238E27FC236}">
                <a16:creationId xmlns:a16="http://schemas.microsoft.com/office/drawing/2014/main" id="{DC1EC396-F141-CD8A-6DD6-AA19DCB39A9C}"/>
              </a:ext>
            </a:extLst>
          </p:cNvPr>
          <p:cNvSpPr/>
          <p:nvPr/>
        </p:nvSpPr>
        <p:spPr>
          <a:xfrm>
            <a:off x="289799" y="3605862"/>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ES" sz="1200" b="1" dirty="0">
                <a:solidFill>
                  <a:schemeClr val="accent1"/>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89799" y="4023390"/>
            <a:ext cx="7200900" cy="88955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ES" sz="1000" b="1" dirty="0">
                <a:solidFill>
                  <a:schemeClr val="tx1"/>
                </a:solidFill>
              </a:rPr>
              <a:t>Precauciones personales, equipo de protección y procedimientos de emergencia: </a:t>
            </a:r>
            <a:r>
              <a:rPr lang="es-ES" sz="1000" dirty="0">
                <a:solidFill>
                  <a:schemeClr val="tx1"/>
                </a:solidFill>
              </a:rPr>
              <a:t>Minimizar el polvo en suspensión. No debe utilizarse aire comprimido o barrido en seco para la limpieza. Ver Sección 8 "CONTROLES DE EXPOSICIÓN / PROTECCIÓN PERSONAL" para las directrices de exposición.</a:t>
            </a:r>
          </a:p>
          <a:p>
            <a:pPr marL="228600" indent="-228600" algn="just" defTabSz="228600">
              <a:buClr>
                <a:schemeClr val="accent1"/>
              </a:buClr>
              <a:buFont typeface="+mj-lt"/>
              <a:buAutoNum type="alphaLcPeriod"/>
              <a:tabLst>
                <a:tab pos="118872" algn="l"/>
              </a:tabLst>
            </a:pPr>
            <a:r>
              <a:rPr lang="es-ES" sz="1000" b="1" dirty="0">
                <a:solidFill>
                  <a:schemeClr val="tx1"/>
                </a:solidFill>
              </a:rPr>
              <a:t>Métodos y materiales de contención y limpieza: </a:t>
            </a:r>
            <a:r>
              <a:rPr lang="es-ES" sz="1000" dirty="0">
                <a:solidFill>
                  <a:schemeClr val="tx1"/>
                </a:solidFill>
              </a:rPr>
              <a:t>Limpiar frecuentemente la zona de trabajo con aspiradora de alta eficacia o barriendo en húmedo para minimizar la acumulación de residuos. No utilizar aire comprimido para la limpieza.</a:t>
            </a:r>
          </a:p>
          <a:p>
            <a:pPr algn="just" defTabSz="320040">
              <a:tabLst>
                <a:tab pos="118872" algn="l"/>
              </a:tabLst>
            </a:pPr>
            <a:endParaRPr lang="es-CO" sz="1000" b="1" dirty="0">
              <a:solidFill>
                <a:srgbClr val="0F1919"/>
              </a:solidFill>
            </a:endParaRPr>
          </a:p>
        </p:txBody>
      </p:sp>
      <p:sp>
        <p:nvSpPr>
          <p:cNvPr id="9" name="Text Placeholder 25">
            <a:extLst>
              <a:ext uri="{FF2B5EF4-FFF2-40B4-BE49-F238E27FC236}">
                <a16:creationId xmlns:a16="http://schemas.microsoft.com/office/drawing/2014/main" id="{55D09339-DC86-2A54-D2E6-A80D1252FD9B}"/>
              </a:ext>
            </a:extLst>
          </p:cNvPr>
          <p:cNvSpPr txBox="1">
            <a:spLocks/>
          </p:cNvSpPr>
          <p:nvPr/>
        </p:nvSpPr>
        <p:spPr>
          <a:xfrm>
            <a:off x="285751" y="1141651"/>
            <a:ext cx="7200900" cy="82626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startAt="2"/>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1"/>
              </a:buClr>
              <a:buFont typeface="+mj-lt"/>
              <a:buAutoNum type="alphaLcPeriod" startAt="2"/>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p>
          <a:p>
            <a:pPr defTabSz="320040">
              <a:buClr>
                <a:schemeClr val="accent1"/>
              </a:buClr>
              <a:tabLst>
                <a:tab pos="118872" algn="l"/>
              </a:tabLst>
            </a:pPr>
            <a:endParaRPr lang="en-CA" sz="1000" b="1" dirty="0">
              <a:solidFill>
                <a:srgbClr val="0F1919"/>
              </a:solidFill>
            </a:endParaRPr>
          </a:p>
        </p:txBody>
      </p:sp>
      <p:sp>
        <p:nvSpPr>
          <p:cNvPr id="14" name="Rectangle 13">
            <a:extLst>
              <a:ext uri="{FF2B5EF4-FFF2-40B4-BE49-F238E27FC236}">
                <a16:creationId xmlns:a16="http://schemas.microsoft.com/office/drawing/2014/main" id="{4AE54271-9B6C-158D-243C-012A8F11027E}"/>
              </a:ext>
            </a:extLst>
          </p:cNvPr>
          <p:cNvSpPr/>
          <p:nvPr/>
        </p:nvSpPr>
        <p:spPr>
          <a:xfrm>
            <a:off x="290811" y="4969487"/>
            <a:ext cx="7199888" cy="34560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7. MANIPULACIÓN Y ALMACENAMIENTO</a:t>
            </a:r>
          </a:p>
        </p:txBody>
      </p:sp>
      <p:sp>
        <p:nvSpPr>
          <p:cNvPr id="16" name="Rectangle 15">
            <a:extLst>
              <a:ext uri="{FF2B5EF4-FFF2-40B4-BE49-F238E27FC236}">
                <a16:creationId xmlns:a16="http://schemas.microsoft.com/office/drawing/2014/main" id="{BA1B7AFF-23CE-0227-8067-77A1FE4BE99A}"/>
              </a:ext>
            </a:extLst>
          </p:cNvPr>
          <p:cNvSpPr/>
          <p:nvPr/>
        </p:nvSpPr>
        <p:spPr>
          <a:xfrm>
            <a:off x="285750" y="6578575"/>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ES" sz="1200" b="1" dirty="0">
                <a:solidFill>
                  <a:schemeClr val="accent1"/>
                </a:solidFill>
                <a:latin typeface="+mj-lt"/>
              </a:rPr>
              <a:t>8. CONTROLES DE EXPOSICIÓN / PROTECCIÓN PERSONAL</a:t>
            </a:r>
          </a:p>
        </p:txBody>
      </p:sp>
      <p:sp>
        <p:nvSpPr>
          <p:cNvPr id="17" name="Text Placeholder 25">
            <a:extLst>
              <a:ext uri="{FF2B5EF4-FFF2-40B4-BE49-F238E27FC236}">
                <a16:creationId xmlns:a16="http://schemas.microsoft.com/office/drawing/2014/main" id="{9E7748D9-2FCC-9DA5-4981-E68DDD92EA6F}"/>
              </a:ext>
            </a:extLst>
          </p:cNvPr>
          <p:cNvSpPr txBox="1">
            <a:spLocks/>
          </p:cNvSpPr>
          <p:nvPr/>
        </p:nvSpPr>
        <p:spPr>
          <a:xfrm>
            <a:off x="284738" y="6993502"/>
            <a:ext cx="7200900" cy="305786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ES" sz="1000" b="1" dirty="0">
                <a:solidFill>
                  <a:schemeClr val="tx1"/>
                </a:solidFill>
              </a:rPr>
              <a:t>Los límites de exposición ocupacional (</a:t>
            </a:r>
            <a:r>
              <a:rPr lang="es-ES" sz="1000" b="1" dirty="0" err="1">
                <a:solidFill>
                  <a:schemeClr val="tx1"/>
                </a:solidFill>
              </a:rPr>
              <a:t>OEL</a:t>
            </a:r>
            <a:r>
              <a:rPr lang="es-ES" sz="1000" b="1" dirty="0">
                <a:solidFill>
                  <a:schemeClr val="tx1"/>
                </a:solidFill>
              </a:rPr>
              <a:t>) </a:t>
            </a:r>
            <a:r>
              <a:rPr lang="es-ES" sz="1000" dirty="0">
                <a:solidFill>
                  <a:schemeClr val="tx1"/>
                </a:solidFill>
              </a:rPr>
              <a:t>de Ontario se enumeran en </a:t>
            </a:r>
            <a:r>
              <a:rPr lang="es-ES" sz="1000" dirty="0" err="1">
                <a:solidFill>
                  <a:schemeClr val="tx1"/>
                </a:solidFill>
              </a:rPr>
              <a:t>ON</a:t>
            </a:r>
            <a:r>
              <a:rPr lang="es-ES" sz="1000" dirty="0">
                <a:solidFill>
                  <a:schemeClr val="tx1"/>
                </a:solidFill>
              </a:rPr>
              <a:t> </a:t>
            </a:r>
            <a:r>
              <a:rPr lang="es-ES" sz="1000" dirty="0" err="1">
                <a:solidFill>
                  <a:schemeClr val="tx1"/>
                </a:solidFill>
              </a:rPr>
              <a:t>Reg</a:t>
            </a:r>
            <a:r>
              <a:rPr lang="es-ES" sz="1000" dirty="0">
                <a:solidFill>
                  <a:schemeClr val="tx1"/>
                </a:solidFill>
              </a:rPr>
              <a:t> 833 “Control de exposición a agentes biológicos o químicos” y generalmente se basan en el límite de exposición permisible (</a:t>
            </a:r>
            <a:r>
              <a:rPr lang="es-ES" sz="1000" dirty="0" err="1">
                <a:solidFill>
                  <a:schemeClr val="tx1"/>
                </a:solidFill>
              </a:rPr>
              <a:t>PEL</a:t>
            </a:r>
            <a:r>
              <a:rPr lang="es-ES" sz="1000" dirty="0">
                <a:solidFill>
                  <a:schemeClr val="tx1"/>
                </a:solidFill>
              </a:rPr>
              <a:t>) de </a:t>
            </a:r>
            <a:r>
              <a:rPr lang="es-ES" sz="1000" dirty="0" err="1">
                <a:solidFill>
                  <a:schemeClr val="tx1"/>
                </a:solidFill>
              </a:rPr>
              <a:t>OSHA</a:t>
            </a:r>
            <a:r>
              <a:rPr lang="es-ES" sz="1000" dirty="0">
                <a:solidFill>
                  <a:schemeClr val="tx1"/>
                </a:solidFill>
              </a:rPr>
              <a:t> de la Conferencia Estadounidense de Higienistas Industriales Gubernamentales (</a:t>
            </a:r>
            <a:r>
              <a:rPr lang="es-ES" sz="1000" dirty="0" err="1">
                <a:solidFill>
                  <a:schemeClr val="tx1"/>
                </a:solidFill>
              </a:rPr>
              <a:t>ACGIH</a:t>
            </a:r>
            <a:r>
              <a:rPr lang="es-ES" sz="1000" dirty="0">
                <a:solidFill>
                  <a:schemeClr val="tx1"/>
                </a:solidFill>
              </a:rPr>
              <a:t>) Valor límite umbral (</a:t>
            </a:r>
            <a:r>
              <a:rPr lang="es-ES" sz="1000" dirty="0" err="1">
                <a:solidFill>
                  <a:schemeClr val="tx1"/>
                </a:solidFill>
              </a:rPr>
              <a:t>TLV</a:t>
            </a:r>
            <a:r>
              <a:rPr lang="es-ES" sz="1000" dirty="0">
                <a:solidFill>
                  <a:schemeClr val="tx1"/>
                </a:solidFill>
              </a:rPr>
              <a:t>), así como de cualquier otro límite de exposición utilizado o recomendado por el fabricante, importador o el empleador que elabora la ficha de datos de seguridad.</a:t>
            </a:r>
          </a:p>
          <a:p>
            <a:pPr marL="228600" indent="-228600" algn="just" defTabSz="228600">
              <a:lnSpc>
                <a:spcPct val="100000"/>
              </a:lnSpc>
              <a:spcBef>
                <a:spcPts val="0"/>
              </a:spcBef>
              <a:buClr>
                <a:schemeClr val="accent1"/>
              </a:buClr>
              <a:buFont typeface="+mj-lt"/>
              <a:buAutoNum type="alphaLcPeriod"/>
              <a:tabLst>
                <a:tab pos="118872" algn="l"/>
              </a:tabLst>
            </a:pPr>
            <a:endParaRPr lang="es-ES" sz="1000" dirty="0">
              <a:solidFill>
                <a:schemeClr val="tx1"/>
              </a:solidFill>
            </a:endParaRPr>
          </a:p>
          <a:p>
            <a:pPr marL="228600" indent="-228600" algn="just" defTabSz="228600">
              <a:spcBef>
                <a:spcPts val="0"/>
              </a:spcBef>
              <a:buClr>
                <a:schemeClr val="accent1"/>
              </a:buClr>
              <a:buFont typeface="+mj-lt"/>
              <a:buAutoNum type="alphaLcPeriod"/>
              <a:tabLst>
                <a:tab pos="118872" algn="l"/>
              </a:tabLst>
            </a:pPr>
            <a:endParaRPr lang="es-CO" sz="1000" dirty="0">
              <a:solidFill>
                <a:schemeClr val="tx1"/>
              </a:solidFill>
            </a:endParaRPr>
          </a:p>
          <a:p>
            <a:pPr marL="228600" indent="-228600" algn="just" defTabSz="228600">
              <a:buClr>
                <a:schemeClr val="accent1"/>
              </a:buClr>
              <a:buFont typeface="+mj-lt"/>
              <a:buAutoNum type="alphaLcPeriod"/>
              <a:tabLst>
                <a:tab pos="118872" algn="l"/>
              </a:tabLst>
            </a:pPr>
            <a:endParaRPr lang="es-CO" sz="1000" dirty="0">
              <a:solidFill>
                <a:schemeClr val="tx1"/>
              </a:solidFill>
            </a:endParaRPr>
          </a:p>
          <a:p>
            <a:pPr marL="228600" indent="-228600" algn="just" defTabSz="228600">
              <a:buClr>
                <a:schemeClr val="accent1"/>
              </a:buClr>
              <a:buFont typeface="+mj-lt"/>
              <a:buAutoNum type="alphaLcPeriod"/>
              <a:tabLst>
                <a:tab pos="118872" algn="l"/>
              </a:tabLst>
            </a:pPr>
            <a:endParaRPr lang="es-CO" sz="1000" dirty="0">
              <a:solidFill>
                <a:schemeClr val="tx1"/>
              </a:solidFill>
            </a:endParaRPr>
          </a:p>
          <a:p>
            <a:pPr marL="266700" lvl="1" algn="just" defTabSz="228600">
              <a:spcBef>
                <a:spcPts val="0"/>
              </a:spcBef>
              <a:buClr>
                <a:schemeClr val="accent1"/>
              </a:buClr>
              <a:tabLst>
                <a:tab pos="118872" algn="l"/>
              </a:tabLst>
            </a:pPr>
            <a:endParaRPr lang="es-CO" sz="800" dirty="0">
              <a:latin typeface="+mj-lt"/>
            </a:endParaRPr>
          </a:p>
          <a:p>
            <a:pPr marL="266700" lvl="1" algn="just" defTabSz="228600">
              <a:buClr>
                <a:schemeClr val="accent1"/>
              </a:buClr>
              <a:tabLst>
                <a:tab pos="118872" algn="l"/>
              </a:tabLst>
            </a:pPr>
            <a:r>
              <a:rPr lang="es-CO" sz="900" dirty="0">
                <a:latin typeface="+mj-lt"/>
              </a:rPr>
              <a:t>*</a:t>
            </a:r>
            <a:r>
              <a:rPr lang="es-ES" sz="900" dirty="0">
                <a:latin typeface="+mj-lt"/>
              </a:rPr>
              <a:t> Al igual que con la mayoría de los materiales industriales, es prudente minimizar la exposición innecesaria a los polvos respirables. Tenga en cuenta que las normas de higiene industrial y los límites de exposición profesional difieren entre países y jurisdicciones locales. Consulte a su empleador para identificar las normas de exposición al "polvo respirable", "polvo total" o "fibras" que debe seguir en su área.</a:t>
            </a:r>
            <a:r>
              <a:rPr lang="es-CO" sz="900" dirty="0">
                <a:latin typeface="+mj-lt"/>
              </a:rPr>
              <a:t> </a:t>
            </a:r>
            <a:r>
              <a:rPr lang="es-ES" sz="900" dirty="0">
                <a:latin typeface="+mj-lt"/>
              </a:rPr>
              <a:t>Si no se aplica ninguna norma reglamentaria de control de polvo o fibras, un profesional cualificado en higiene industrial puede ayudar con una evaluación específica de las condiciones del lugar de trabajo y la identificación de prácticas adecuadas de protección respiratoria. A falta de otras directrices, el proveedor ha comprobado que, en general, es factible controlar la exposición ocupacional a las fibras a 1 f/</a:t>
            </a:r>
            <a:r>
              <a:rPr lang="es-ES" sz="900" dirty="0" err="1">
                <a:latin typeface="+mj-lt"/>
              </a:rPr>
              <a:t>cc</a:t>
            </a:r>
            <a:r>
              <a:rPr lang="es-ES" sz="900" dirty="0">
                <a:latin typeface="+mj-lt"/>
              </a:rPr>
              <a:t> o menos.</a:t>
            </a:r>
            <a:endParaRPr lang="es-CO" sz="900" dirty="0">
              <a:latin typeface="+mj-lt"/>
            </a:endParaRPr>
          </a:p>
          <a:p>
            <a:pPr marL="228600" indent="-228600" algn="just" defTabSz="228600">
              <a:buClr>
                <a:schemeClr val="accent1"/>
              </a:buClr>
              <a:buFont typeface="+mj-lt"/>
              <a:buAutoNum type="alphaLcPeriod" startAt="2"/>
              <a:tabLst>
                <a:tab pos="118872" algn="l"/>
              </a:tabLst>
            </a:pPr>
            <a:r>
              <a:rPr lang="es-ES" sz="1000" b="1" dirty="0">
                <a:solidFill>
                  <a:schemeClr val="tx1"/>
                </a:solidFill>
              </a:rPr>
              <a:t>Controles de ingeniería apropiados: </a:t>
            </a:r>
            <a:r>
              <a:rPr lang="es-ES" sz="1000" dirty="0">
                <a:solidFill>
                  <a:schemeClr val="tx1"/>
                </a:solidFill>
              </a:rPr>
              <a:t>Utilice controles de ingeniería como ventilación de escape local, recolección de polvo en el punto de generación y equipos de manejo de materiales diseñados para minimizar las emisiones de fibras en el aire.</a:t>
            </a:r>
          </a:p>
        </p:txBody>
      </p:sp>
      <p:graphicFrame>
        <p:nvGraphicFramePr>
          <p:cNvPr id="18" name="Table 2">
            <a:extLst>
              <a:ext uri="{FF2B5EF4-FFF2-40B4-BE49-F238E27FC236}">
                <a16:creationId xmlns:a16="http://schemas.microsoft.com/office/drawing/2014/main" id="{3568A923-790F-D649-2E27-7AC6C064D72F}"/>
              </a:ext>
            </a:extLst>
          </p:cNvPr>
          <p:cNvGraphicFramePr>
            <a:graphicFrameLocks noGrp="1"/>
          </p:cNvGraphicFramePr>
          <p:nvPr>
            <p:extLst>
              <p:ext uri="{D42A27DB-BD31-4B8C-83A1-F6EECF244321}">
                <p14:modId xmlns:p14="http://schemas.microsoft.com/office/powerpoint/2010/main" val="1618987262"/>
              </p:ext>
            </p:extLst>
          </p:nvPr>
        </p:nvGraphicFramePr>
        <p:xfrm>
          <a:off x="516642" y="7605816"/>
          <a:ext cx="6968996" cy="853440"/>
        </p:xfrm>
        <a:graphic>
          <a:graphicData uri="http://schemas.openxmlformats.org/drawingml/2006/table">
            <a:tbl>
              <a:tblPr firstRow="1" bandRow="1"/>
              <a:tblGrid>
                <a:gridCol w="2295554">
                  <a:extLst>
                    <a:ext uri="{9D8B030D-6E8A-4147-A177-3AD203B41FA5}">
                      <a16:colId xmlns:a16="http://schemas.microsoft.com/office/drawing/2014/main" val="3694911790"/>
                    </a:ext>
                  </a:extLst>
                </a:gridCol>
                <a:gridCol w="4673442">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OEL</a:t>
                      </a:r>
                      <a:r>
                        <a:rPr lang="es-CO" sz="800" b="1" noProof="0" dirty="0"/>
                        <a:t>*</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Fibra de silicato alcalinotérreo amorfo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f/</a:t>
                      </a:r>
                      <a:r>
                        <a:rPr lang="es-CO" sz="800" noProof="0" dirty="0" err="1">
                          <a:solidFill>
                            <a:schemeClr val="tx1"/>
                          </a:solidFill>
                        </a:rPr>
                        <a:t>cc</a:t>
                      </a:r>
                      <a:r>
                        <a:rPr lang="es-CO" sz="800" noProof="0" dirty="0">
                          <a:solidFill>
                            <a:schemeClr val="tx1"/>
                          </a:solidFill>
                        </a:rPr>
                        <a:t> o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671819982"/>
                  </a:ext>
                </a:extLst>
              </a:tr>
              <a:tr h="194179">
                <a:tc>
                  <a:txBody>
                    <a:bodyPr/>
                    <a:lstStyle/>
                    <a:p>
                      <a:r>
                        <a:rPr lang="es-CO" sz="800" noProof="0" dirty="0"/>
                        <a:t>Dióxido de silicio (sílice amorfa)</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Sin límite regulado; directriz 6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25407864"/>
                  </a:ext>
                </a:extLst>
              </a:tr>
              <a:tr h="194179">
                <a:tc>
                  <a:txBody>
                    <a:bodyPr/>
                    <a:lstStyle/>
                    <a:p>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Sin límite regulado; directriz 5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de polvo respirable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bl>
          </a:graphicData>
        </a:graphic>
      </p:graphicFrame>
      <p:sp>
        <p:nvSpPr>
          <p:cNvPr id="4" name="Text Placeholder 25">
            <a:extLst>
              <a:ext uri="{FF2B5EF4-FFF2-40B4-BE49-F238E27FC236}">
                <a16:creationId xmlns:a16="http://schemas.microsoft.com/office/drawing/2014/main" id="{5288B8EC-3DDE-8E48-3346-0DA160821289}"/>
              </a:ext>
            </a:extLst>
          </p:cNvPr>
          <p:cNvSpPr txBox="1">
            <a:spLocks/>
          </p:cNvSpPr>
          <p:nvPr/>
        </p:nvSpPr>
        <p:spPr>
          <a:xfrm>
            <a:off x="290811" y="5408447"/>
            <a:ext cx="7200900" cy="1119164"/>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a:tabLst>
                <a:tab pos="118872" algn="l"/>
              </a:tabLst>
            </a:pPr>
            <a:r>
              <a:rPr lang="es-CO" sz="1000" b="1" dirty="0">
                <a:solidFill>
                  <a:schemeClr val="tx1"/>
                </a:solidFill>
              </a:rPr>
              <a:t>Precauciones para una manipulación segura: </a:t>
            </a:r>
            <a:r>
              <a:rPr lang="es-ES" sz="1000" dirty="0">
                <a:solidFill>
                  <a:schemeClr val="tx1"/>
                </a:solidFill>
              </a:rPr>
              <a:t>Manipular el producto con cuidado para minimizar el polvo en suspensión. Limitar el uso de herramientas eléctricas a menos que se utilicen con ventilación local por aspiración. Utilizar herramientas manuales siempre que sea posible.</a:t>
            </a:r>
            <a:endParaRPr lang="es-CO" sz="1000" dirty="0">
              <a:solidFill>
                <a:schemeClr val="tx1"/>
              </a:solidFill>
            </a:endParaRPr>
          </a:p>
          <a:p>
            <a:pPr marL="228600" indent="-228600" algn="just" defTabSz="228600">
              <a:buClr>
                <a:schemeClr val="accent1"/>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FC-STEELBOARD LBP 23 04</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6256" y="1121377"/>
            <a:ext cx="7200900" cy="202619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1"/>
              </a:buClr>
              <a:buFont typeface="+mj-lt"/>
              <a:buAutoNum type="alphaLcPeriod" startAt="2"/>
              <a:tabLst>
                <a:tab pos="118872" algn="l"/>
              </a:tabLst>
            </a:pPr>
            <a:r>
              <a:rPr lang="es-ES" sz="1000" b="1" dirty="0">
                <a:solidFill>
                  <a:schemeClr val="tx1"/>
                </a:solidFill>
              </a:rPr>
              <a:t>Medidas de protección individual, como equipos de protección personal:</a:t>
            </a:r>
          </a:p>
          <a:p>
            <a:pPr marL="450850" lvl="1" indent="-184150" algn="just" defTabSz="228600">
              <a:buClr>
                <a:schemeClr val="accent1"/>
              </a:buClr>
              <a:buFont typeface="Wingdings" panose="05000000000000000000" pitchFamily="2" charset="2"/>
              <a:buChar char="§"/>
              <a:tabLst>
                <a:tab pos="118872" algn="l"/>
              </a:tabLst>
            </a:pPr>
            <a:r>
              <a:rPr lang="es-ES" sz="1000" b="1" dirty="0">
                <a:solidFill>
                  <a:schemeClr val="tx1"/>
                </a:solidFill>
                <a:latin typeface="+mj-lt"/>
              </a:rPr>
              <a:t>Protección de la piel: </a:t>
            </a:r>
            <a:r>
              <a:rPr lang="es-ES" sz="1000" dirty="0">
                <a:solidFill>
                  <a:schemeClr val="tx1"/>
                </a:solidFill>
                <a:latin typeface="+mj-lt"/>
              </a:rPr>
              <a:t>Use equipo de protección personal (por ejemplo, guantes, cubrecabezas),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fuera del trabajo (por ejemplo, aspirar la ropa antes de salir del área de trabajo, lavar la ropa de trabajo por separado y enjuagar la lavadora antes de lavar otra ropa del hogar).</a:t>
            </a:r>
          </a:p>
          <a:p>
            <a:pPr marL="450850" lvl="1" indent="-184150" algn="just" defTabSz="228600">
              <a:buClr>
                <a:schemeClr val="accent1"/>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450850" lvl="1" indent="-184150" algn="just" defTabSz="228600">
              <a:buClr>
                <a:schemeClr val="accent1"/>
              </a:buClr>
              <a:buFont typeface="Wingdings" panose="05000000000000000000" pitchFamily="2" charset="2"/>
              <a:buChar char="§"/>
              <a:tabLst>
                <a:tab pos="118872" algn="l"/>
              </a:tabLst>
            </a:pPr>
            <a:r>
              <a:rPr lang="es-ES" sz="1000" b="1" dirty="0">
                <a:solidFill>
                  <a:srgbClr val="0F1919"/>
                </a:solidFill>
                <a:latin typeface="+mj-lt"/>
              </a:rPr>
              <a:t>Protección respiratoria: </a:t>
            </a:r>
            <a:r>
              <a:rPr lang="es-ES" sz="1000" dirty="0">
                <a:solidFill>
                  <a:srgbClr val="0F1919"/>
                </a:solidFill>
                <a:latin typeface="+mj-lt"/>
              </a:rPr>
              <a:t>Cuando los controles de ingeniería y/o administrativos son insuficientes para mantener las concentraciones en el lugar de trabajo por debajo del nivel aplicable, se recomienda el uso de protección respiratoria adecuada de acuerdo con los requisitos de las normas USA </a:t>
            </a:r>
            <a:r>
              <a:rPr lang="es-ES" sz="1000" dirty="0" err="1">
                <a:solidFill>
                  <a:srgbClr val="0F1919"/>
                </a:solidFill>
                <a:latin typeface="+mj-lt"/>
              </a:rPr>
              <a:t>OSHA</a:t>
            </a:r>
            <a:r>
              <a:rPr lang="es-ES" sz="1000" dirty="0">
                <a:solidFill>
                  <a:srgbClr val="0F1919"/>
                </a:solidFill>
                <a:latin typeface="+mj-lt"/>
              </a:rPr>
              <a:t> 29 </a:t>
            </a:r>
            <a:r>
              <a:rPr lang="es-ES" sz="1000" dirty="0" err="1">
                <a:solidFill>
                  <a:srgbClr val="0F1919"/>
                </a:solidFill>
                <a:latin typeface="+mj-lt"/>
              </a:rPr>
              <a:t>CFR</a:t>
            </a:r>
            <a:r>
              <a:rPr lang="es-ES" sz="1000" dirty="0">
                <a:solidFill>
                  <a:srgbClr val="0F1919"/>
                </a:solidFill>
                <a:latin typeface="+mj-lt"/>
              </a:rPr>
              <a:t> 1910.134 y 29 </a:t>
            </a:r>
            <a:r>
              <a:rPr lang="es-ES" sz="1000" dirty="0" err="1">
                <a:solidFill>
                  <a:srgbClr val="0F1919"/>
                </a:solidFill>
                <a:latin typeface="+mj-lt"/>
              </a:rPr>
              <a:t>CFR</a:t>
            </a:r>
            <a:r>
              <a:rPr lang="es-ES" sz="1000" dirty="0">
                <a:solidFill>
                  <a:srgbClr val="0F1919"/>
                </a:solidFill>
                <a:latin typeface="+mj-lt"/>
              </a:rPr>
              <a:t> 1926.103. Se debe utilizar un respirador certificado por </a:t>
            </a:r>
            <a:r>
              <a:rPr lang="es-ES" sz="1000" dirty="0" err="1">
                <a:solidFill>
                  <a:srgbClr val="0F1919"/>
                </a:solidFill>
                <a:latin typeface="+mj-lt"/>
              </a:rPr>
              <a:t>NIOSH</a:t>
            </a:r>
            <a:r>
              <a:rPr lang="es-ES" sz="1000" dirty="0">
                <a:solidFill>
                  <a:srgbClr val="0F1919"/>
                </a:solidFill>
                <a:latin typeface="+mj-lt"/>
              </a:rPr>
              <a:t> con una eficiencia de filtrado de al menos el 95 %. Estas recomendaciones no están diseñadas para limitar las decisiones informadas, siempre que las decisiones sobre protección respiratoria cumplan con los riesgos laborales. La evaluación de los riesgos en el lugar de trabajo y la identificación de la protección respiratoria adecuada la realiza mejor, caso por caso, un higienista industrial calificado.</a:t>
            </a:r>
            <a:endParaRPr lang="en-US" sz="1000" dirty="0">
              <a:solidFill>
                <a:srgbClr val="0F1919"/>
              </a:solidFill>
              <a:latin typeface="+mj-lt"/>
            </a:endParaRPr>
          </a:p>
          <a:p>
            <a:pPr marL="266700" lvl="1" algn="just" defTabSz="228600">
              <a:buClr>
                <a:schemeClr val="accent1"/>
              </a:buClr>
              <a:tabLst>
                <a:tab pos="118872" algn="l"/>
              </a:tabLst>
            </a:pPr>
            <a:br>
              <a:rPr lang="en-US" sz="1000" dirty="0">
                <a:solidFill>
                  <a:srgbClr val="0F1919"/>
                </a:solidFill>
                <a:latin typeface="+mj-lt"/>
              </a:rPr>
            </a:br>
            <a:endParaRPr lang="en-CA" sz="1000" dirty="0">
              <a:solidFill>
                <a:srgbClr val="0F1919"/>
              </a:solidFill>
            </a:endParaRPr>
          </a:p>
        </p:txBody>
      </p:sp>
      <p:graphicFrame>
        <p:nvGraphicFramePr>
          <p:cNvPr id="5" name="Table 35">
            <a:extLst>
              <a:ext uri="{FF2B5EF4-FFF2-40B4-BE49-F238E27FC236}">
                <a16:creationId xmlns:a16="http://schemas.microsoft.com/office/drawing/2014/main" id="{639E6CFA-6284-D9F2-F86B-E365D6A0F3A0}"/>
              </a:ext>
            </a:extLst>
          </p:cNvPr>
          <p:cNvGraphicFramePr>
            <a:graphicFrameLocks/>
          </p:cNvGraphicFramePr>
          <p:nvPr>
            <p:extLst>
              <p:ext uri="{D42A27DB-BD31-4B8C-83A1-F6EECF244321}">
                <p14:modId xmlns:p14="http://schemas.microsoft.com/office/powerpoint/2010/main" val="3150665382"/>
              </p:ext>
            </p:extLst>
          </p:nvPr>
        </p:nvGraphicFramePr>
        <p:xfrm>
          <a:off x="285750" y="3680548"/>
          <a:ext cx="7199888" cy="1756013"/>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ES" sz="800" b="1" noProof="0" dirty="0"/>
                        <a:t>ASPECTO </a:t>
                      </a:r>
                      <a:r>
                        <a:rPr lang="es-ES" sz="800" b="0" noProof="0" dirty="0"/>
                        <a:t>Tablillas de lana fibrosa de color blanco a crema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ES" sz="800" b="1" noProof="0" dirty="0"/>
                        <a:t>LÍMITES DE INFLAMABILIDAD/EXPLOSIVO </a:t>
                      </a:r>
                      <a:r>
                        <a:rPr lang="es-ES" sz="800" b="0" noProof="0" dirty="0"/>
                        <a:t>No aplicable</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Sin olor</a:t>
                      </a:r>
                      <a:endParaRPr lang="es-CO"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ES" sz="800" b="1" noProof="0" dirty="0"/>
                        <a:t>PRESIÓN DE VAPOR </a:t>
                      </a:r>
                      <a:r>
                        <a:rPr lang="es-ES" sz="800" b="0" noProof="0" dirty="0"/>
                        <a:t>No aplicable</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ES" sz="800" b="1" noProof="0" dirty="0"/>
                        <a:t>UMBRAL DE OLOR </a:t>
                      </a:r>
                      <a:r>
                        <a:rPr lang="es-ES" sz="800" b="0" noProof="0" dirty="0"/>
                        <a:t>No aplicable</a:t>
                      </a:r>
                      <a:endParaRPr lang="fr-CA" sz="800" b="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ES" sz="800" b="1" noProof="0" dirty="0"/>
                        <a:t>DENSIDAD DE VAPOR </a:t>
                      </a:r>
                      <a:r>
                        <a:rPr lang="es-ES" sz="800" b="0" noProof="0" dirty="0"/>
                        <a:t>No aplicable</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fr-CA" sz="800" b="1" noProof="0" dirty="0"/>
                        <a:t>pH  </a:t>
                      </a:r>
                      <a:r>
                        <a:rPr lang="es-ES"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a:t>
                      </a:r>
                      <a:r>
                        <a:rPr lang="fr-CA" sz="800" b="1" noProof="0" dirty="0"/>
                        <a:t>  </a:t>
                      </a:r>
                      <a:r>
                        <a:rPr lang="fr-CA" sz="800" b="0" noProof="0" dirty="0"/>
                        <a:t>14-18 </a:t>
                      </a:r>
                      <a:r>
                        <a:rPr lang="fr-CA" sz="800" noProof="0" dirty="0"/>
                        <a:t>#/ft</a:t>
                      </a:r>
                      <a:r>
                        <a:rPr lang="fr-CA" sz="800" baseline="30000" noProof="0" dirty="0"/>
                        <a:t>3</a:t>
                      </a:r>
                      <a:r>
                        <a:rPr lang="fr-CA" sz="800" noProof="0" dirty="0"/>
                        <a: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fr-CA" sz="800" b="1" noProof="0" dirty="0"/>
                        <a:t>PUNTO DE FUSION </a:t>
                      </a:r>
                      <a:r>
                        <a:rPr lang="fr-CA" sz="800" noProof="0" dirty="0" err="1"/>
                        <a:t>1260°C</a:t>
                      </a:r>
                      <a:r>
                        <a:rPr lang="fr-CA" sz="800" noProof="0" dirty="0"/>
                        <a:t> (2300°F)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 </a:t>
                      </a:r>
                      <a:r>
                        <a:rPr lang="es-CO" sz="800" b="0" noProof="0" dirty="0"/>
                        <a:t>Insoluble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ES" sz="800" b="1" noProof="0" dirty="0"/>
                        <a:t>PUNTO DE EBULLICIÓN INICIAL E RANGO DE EBULLICIÓN </a:t>
                      </a:r>
                      <a:r>
                        <a:rPr lang="es-ES" sz="800" b="0" noProof="0" dirty="0"/>
                        <a:t>No aplicable</a:t>
                      </a:r>
                      <a:endParaRPr lang="fr-CA" sz="800" b="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COEFICIENTE DE PARTICIÓN: n-</a:t>
                      </a:r>
                      <a:r>
                        <a:rPr lang="es-ES" sz="800" b="1" noProof="0" dirty="0" err="1"/>
                        <a:t>octanol</a:t>
                      </a:r>
                      <a:r>
                        <a:rPr lang="es-ES" sz="800" b="1" noProof="0" dirty="0"/>
                        <a:t>/agua </a:t>
                      </a:r>
                      <a:r>
                        <a:rPr lang="es-ES" sz="800" b="0" noProof="0" dirty="0"/>
                        <a:t>No aplicable</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PUNTO DE INFLAMACIÓN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TEMPERATURA DE AUTOIGNICIÓN </a:t>
                      </a:r>
                      <a:r>
                        <a:rPr lang="es-ES"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TASA DE EVAPORACIÓN </a:t>
                      </a:r>
                      <a:r>
                        <a:rPr lang="es-CO" sz="800" b="0" noProof="0" dirty="0"/>
                        <a:t>No aplicable</a:t>
                      </a:r>
                      <a:endParaRPr lang="es-CO"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ES" sz="800" b="1" noProof="0" dirty="0"/>
                        <a:t>TEMPERATURA DE DESCOMPOSICIÓN </a:t>
                      </a:r>
                      <a:r>
                        <a:rPr lang="es-ES" sz="800" b="0" noProof="0" dirty="0"/>
                        <a:t>No aplicable</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194665">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CO" sz="800" b="1" noProof="0" dirty="0"/>
                        <a:t>VISCOSIDAD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7" name="Rectangle 6">
            <a:extLst>
              <a:ext uri="{FF2B5EF4-FFF2-40B4-BE49-F238E27FC236}">
                <a16:creationId xmlns:a16="http://schemas.microsoft.com/office/drawing/2014/main" id="{E1F4229E-EBCB-A223-7678-CA3F67DC21AC}"/>
              </a:ext>
            </a:extLst>
          </p:cNvPr>
          <p:cNvSpPr/>
          <p:nvPr/>
        </p:nvSpPr>
        <p:spPr>
          <a:xfrm>
            <a:off x="285750" y="3229286"/>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ES" sz="1200" b="1" dirty="0">
                <a:solidFill>
                  <a:schemeClr val="accent1"/>
                </a:solidFill>
                <a:latin typeface="+mj-lt"/>
              </a:rPr>
              <a:t>9. PROPIEDADES FÍSICAS Y QUÍMICAS</a:t>
            </a:r>
            <a:endParaRPr lang="en-CA" sz="1200" b="1" dirty="0">
              <a:solidFill>
                <a:schemeClr val="accent1"/>
              </a:solidFill>
              <a:latin typeface="+mj-lt"/>
            </a:endParaRPr>
          </a:p>
        </p:txBody>
      </p:sp>
      <p:graphicFrame>
        <p:nvGraphicFramePr>
          <p:cNvPr id="9" name="Table 35">
            <a:extLst>
              <a:ext uri="{FF2B5EF4-FFF2-40B4-BE49-F238E27FC236}">
                <a16:creationId xmlns:a16="http://schemas.microsoft.com/office/drawing/2014/main" id="{0DAC6C9E-0199-1DD7-1BA9-19DD6BDA372D}"/>
              </a:ext>
            </a:extLst>
          </p:cNvPr>
          <p:cNvGraphicFramePr>
            <a:graphicFrameLocks/>
          </p:cNvGraphicFramePr>
          <p:nvPr>
            <p:extLst>
              <p:ext uri="{D42A27DB-BD31-4B8C-83A1-F6EECF244321}">
                <p14:modId xmlns:p14="http://schemas.microsoft.com/office/powerpoint/2010/main" val="51063223"/>
              </p:ext>
            </p:extLst>
          </p:nvPr>
        </p:nvGraphicFramePr>
        <p:xfrm>
          <a:off x="287268" y="6041949"/>
          <a:ext cx="7199382" cy="1653435"/>
        </p:xfrm>
        <a:graphic>
          <a:graphicData uri="http://schemas.openxmlformats.org/drawingml/2006/table">
            <a:tbl>
              <a:tblPr firstRow="1" bandRow="1">
                <a:tableStyleId>{9D7B26C5-4107-4FEC-AEDC-1716B250A1EF}</a:tableStyleId>
              </a:tblPr>
              <a:tblGrid>
                <a:gridCol w="1909832">
                  <a:extLst>
                    <a:ext uri="{9D8B030D-6E8A-4147-A177-3AD203B41FA5}">
                      <a16:colId xmlns:a16="http://schemas.microsoft.com/office/drawing/2014/main" val="3647290184"/>
                    </a:ext>
                  </a:extLst>
                </a:gridCol>
                <a:gridCol w="5289550">
                  <a:extLst>
                    <a:ext uri="{9D8B030D-6E8A-4147-A177-3AD203B41FA5}">
                      <a16:colId xmlns:a16="http://schemas.microsoft.com/office/drawing/2014/main" val="622920296"/>
                    </a:ext>
                  </a:extLst>
                </a:gridCol>
              </a:tblGrid>
              <a:tr h="164496">
                <a:tc>
                  <a:txBody>
                    <a:bodyPr/>
                    <a:lstStyle/>
                    <a:p>
                      <a:pPr algn="just"/>
                      <a:r>
                        <a:rPr lang="es-CO" sz="800" b="1" noProof="0" dirty="0"/>
                        <a:t>REACTIVIDAD </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ES" sz="800" b="0" noProof="0" dirty="0"/>
                        <a:t>Las lanas de silicato alcalinotérreo (AES) no son reactivas</a:t>
                      </a:r>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54812">
                <a:tc>
                  <a:txBody>
                    <a:bodyPr/>
                    <a:lstStyle/>
                    <a:p>
                      <a:pPr algn="just"/>
                      <a:r>
                        <a:rPr lang="es-CO" sz="800" b="1" noProof="0" dirty="0"/>
                        <a:t>ESTABILIDAD QUÍMICA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El producto suministrado es estable e inerte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pPr algn="just"/>
                      <a:r>
                        <a:rPr lang="es-CO" sz="800" b="1" noProof="0" dirty="0"/>
                        <a:t>POSIBILIDAD DE REACCIONES PELIGROSAS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Ninguno</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algn="just"/>
                      <a:r>
                        <a:rPr lang="es-CO" sz="800" b="1" noProof="0" dirty="0"/>
                        <a:t>CONDICIONES PARA EVITAR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ES" sz="800" b="0" noProof="0" dirty="0"/>
                        <a:t>Consulte los consejos sobre manipulación y almacenamiento en la Sección 7</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CO" sz="800" b="0" noProof="0" dirty="0"/>
                        <a:t>Ninguno</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l">
                        <a:lnSpc>
                          <a:spcPct val="150000"/>
                        </a:lnSpc>
                      </a:pPr>
                      <a:r>
                        <a:rPr lang="es-CO" sz="800" b="1" noProof="0" dirty="0"/>
                        <a:t>PRODUCTOS DE DESCOMPOSICIÓN PELIGROSOS</a:t>
                      </a:r>
                    </a:p>
                  </a:txBody>
                  <a:tcPr marL="0" marR="0" marT="0" marB="0">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ES" sz="800" b="0" noProof="0" dirty="0"/>
                        <a:t>Durante el calentamiento inicial del producto, se producirá cierta descomposición térmica del aglutinante a unos </a:t>
                      </a:r>
                      <a:r>
                        <a:rPr lang="es-ES" sz="800" b="0" noProof="0" dirty="0" err="1"/>
                        <a:t>232°C</a:t>
                      </a:r>
                      <a:r>
                        <a:rPr lang="es-ES" sz="800" b="0" noProof="0" dirty="0"/>
                        <a:t> (</a:t>
                      </a:r>
                      <a:r>
                        <a:rPr lang="es-ES" sz="800" b="0" noProof="0" dirty="0" err="1"/>
                        <a:t>450°F</a:t>
                      </a:r>
                      <a:r>
                        <a:rPr lang="es-ES" sz="800" b="0" noProof="0" dirty="0"/>
                        <a:t>) del primer calentamiento del producto. Esto puede liberar humo, monóxido de carbono y dióxido de carbono. Utilice una ventilación adecuada u otras precauciones para eliminar la exposición a los vapores resultantes de la descomposición térmica del aglutinante. La exposición a los vapores de descomposición térmica puede causar irritación de las vías respiratorias, hiperreactividad bronquial o una respuesta de tipo asmático.</a:t>
                      </a:r>
                      <a:endParaRPr lang="es-CO"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sp>
        <p:nvSpPr>
          <p:cNvPr id="10" name="Rectangle 9">
            <a:extLst>
              <a:ext uri="{FF2B5EF4-FFF2-40B4-BE49-F238E27FC236}">
                <a16:creationId xmlns:a16="http://schemas.microsoft.com/office/drawing/2014/main" id="{9716442C-1B41-49B2-CEDB-BC7983CD96ED}"/>
              </a:ext>
            </a:extLst>
          </p:cNvPr>
          <p:cNvSpPr/>
          <p:nvPr/>
        </p:nvSpPr>
        <p:spPr>
          <a:xfrm>
            <a:off x="287268" y="5577622"/>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10. ESTABILIDAD Y REACTIVIDAD</a:t>
            </a:r>
          </a:p>
        </p:txBody>
      </p:sp>
      <p:sp>
        <p:nvSpPr>
          <p:cNvPr id="12" name="Rectangle 11">
            <a:extLst>
              <a:ext uri="{FF2B5EF4-FFF2-40B4-BE49-F238E27FC236}">
                <a16:creationId xmlns:a16="http://schemas.microsoft.com/office/drawing/2014/main" id="{A5680EC9-1287-92AB-D345-CA3BA937CC05}"/>
              </a:ext>
            </a:extLst>
          </p:cNvPr>
          <p:cNvSpPr/>
          <p:nvPr/>
        </p:nvSpPr>
        <p:spPr>
          <a:xfrm>
            <a:off x="287268" y="7829023"/>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es-CO" sz="1200" b="1" dirty="0">
                <a:solidFill>
                  <a:schemeClr val="accent1"/>
                </a:solidFill>
                <a:latin typeface="+mj-lt"/>
              </a:rPr>
              <a:t>11. INFORMACIÓN TOXICOLÓGICA</a:t>
            </a:r>
          </a:p>
        </p:txBody>
      </p:sp>
      <p:sp>
        <p:nvSpPr>
          <p:cNvPr id="13" name="Text Placeholder 25">
            <a:extLst>
              <a:ext uri="{FF2B5EF4-FFF2-40B4-BE49-F238E27FC236}">
                <a16:creationId xmlns:a16="http://schemas.microsoft.com/office/drawing/2014/main" id="{BE1277F3-0A63-C768-FB43-F6792F50398E}"/>
              </a:ext>
            </a:extLst>
          </p:cNvPr>
          <p:cNvSpPr txBox="1">
            <a:spLocks/>
          </p:cNvSpPr>
          <p:nvPr/>
        </p:nvSpPr>
        <p:spPr>
          <a:xfrm>
            <a:off x="287268" y="8256965"/>
            <a:ext cx="7200900" cy="331397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DATOS TOXICOLÓGICOS/EPIDEMIOLÓGICOS</a:t>
            </a:r>
          </a:p>
          <a:p>
            <a:pPr algn="just" defTabSz="320040">
              <a:tabLst>
                <a:tab pos="118872" algn="l"/>
              </a:tabLst>
            </a:pPr>
            <a:r>
              <a:rPr lang="es-CO" sz="1000" b="1" dirty="0">
                <a:solidFill>
                  <a:srgbClr val="0F1919"/>
                </a:solidFill>
              </a:rPr>
              <a:t>Epidemiología: </a:t>
            </a:r>
            <a:r>
              <a:rPr lang="es-ES" sz="1000" dirty="0">
                <a:solidFill>
                  <a:srgbClr val="0F1919"/>
                </a:solidFill>
              </a:rPr>
              <a:t>Este producto no ha sido objeto de estudios epidemiológicos. Los estudios epidemiológicos relacionados con otras fibras químicas de solubilidad similar no han identificado una incidencia estadísticamente significativa de enfermedades respiratorias relacionadas con la exposición.</a:t>
            </a:r>
            <a:endParaRPr lang="es-CO" sz="1000" dirty="0">
              <a:solidFill>
                <a:srgbClr val="0F1919"/>
              </a:solidFill>
            </a:endParaRPr>
          </a:p>
          <a:p>
            <a:pPr algn="just" defTabSz="320040">
              <a:tabLst>
                <a:tab pos="118872" algn="l"/>
              </a:tabLst>
            </a:pPr>
            <a:r>
              <a:rPr lang="es-CO" sz="1000" b="1" dirty="0">
                <a:solidFill>
                  <a:srgbClr val="0F1919"/>
                </a:solidFill>
              </a:rPr>
              <a:t>Toxicología: </a:t>
            </a:r>
            <a:r>
              <a:rPr lang="es-ES" sz="1000" dirty="0">
                <a:solidFill>
                  <a:srgbClr val="0F1919"/>
                </a:solidFill>
              </a:rPr>
              <a:t>Una revisión de la literatura científica disponible sugiere una relación inversa entre la tasa de disolución y los efectos potenciales sobre la salud; es decir, cuanto mayor es la tasa de disolución de una fibra, menor es su potencial para producir efectos sobre la salud. La velocidad de disolución de la lana AES se ha determinado mediante pruebas in vitro estandarizadas. La tasa de disolución de la lana AES es superior a la de otros tipos de fibra que se han probado en estudios crónicos con animales y no produjeron enfermedades respiratorias.</a:t>
            </a:r>
            <a:r>
              <a:rPr lang="en-US" sz="1000" dirty="0">
                <a:solidFill>
                  <a:srgbClr val="0F1919"/>
                </a:solidFill>
              </a:rPr>
              <a:t> </a:t>
            </a:r>
            <a:endParaRPr lang="es-CO" sz="1000" b="1" dirty="0">
              <a:solidFill>
                <a:srgbClr val="0F1919"/>
              </a:solidFill>
            </a:endParaRP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FC-STEELBOARD LBP 23 04</a:t>
            </a:r>
            <a:endParaRPr lang="en-CA" sz="1200" dirty="0">
              <a:solidFill>
                <a:schemeClr val="tx2"/>
              </a:solidFill>
            </a:endParaRPr>
          </a:p>
        </p:txBody>
      </p:sp>
      <p:sp>
        <p:nvSpPr>
          <p:cNvPr id="3" name="Text Placeholder 25">
            <a:extLst>
              <a:ext uri="{FF2B5EF4-FFF2-40B4-BE49-F238E27FC236}">
                <a16:creationId xmlns:a16="http://schemas.microsoft.com/office/drawing/2014/main" id="{F81127B4-E056-F690-BE87-98C7AAE45305}"/>
              </a:ext>
            </a:extLst>
          </p:cNvPr>
          <p:cNvSpPr txBox="1">
            <a:spLocks/>
          </p:cNvSpPr>
          <p:nvPr/>
        </p:nvSpPr>
        <p:spPr>
          <a:xfrm>
            <a:off x="285750" y="1124645"/>
            <a:ext cx="7200900" cy="2632015"/>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320040">
              <a:tabLst>
                <a:tab pos="118872" algn="l"/>
              </a:tabLst>
            </a:pPr>
            <a:r>
              <a:rPr lang="en-US" sz="1000" dirty="0">
                <a:solidFill>
                  <a:srgbClr val="0F1919"/>
                </a:solidFill>
              </a:rPr>
              <a:t>This product possesses a fiber chemistry within the regulatory (European Commission Directive 97/69/EC) definition as a "man-made vitreous (silicate) fiber with random orientation with alkaline oxide and alkaline earth oxide (Na</a:t>
            </a:r>
            <a:r>
              <a:rPr lang="en-US" sz="1000" baseline="30000" dirty="0">
                <a:solidFill>
                  <a:srgbClr val="0F1919"/>
                </a:solidFill>
              </a:rPr>
              <a:t>2</a:t>
            </a:r>
            <a:r>
              <a:rPr lang="en-US" sz="1000" dirty="0">
                <a:solidFill>
                  <a:srgbClr val="0F1919"/>
                </a:solidFill>
              </a:rPr>
              <a:t>O + K</a:t>
            </a:r>
            <a:r>
              <a:rPr lang="en-US" sz="1000" baseline="30000" dirty="0">
                <a:solidFill>
                  <a:srgbClr val="0F1919"/>
                </a:solidFill>
              </a:rPr>
              <a:t>2</a:t>
            </a:r>
            <a:r>
              <a:rPr lang="en-US" sz="1000" dirty="0">
                <a:solidFill>
                  <a:srgbClr val="0F1919"/>
                </a:solidFill>
              </a:rPr>
              <a:t>O + </a:t>
            </a:r>
            <a:r>
              <a:rPr lang="en-US" sz="1000" dirty="0" err="1">
                <a:solidFill>
                  <a:srgbClr val="0F1919"/>
                </a:solidFill>
              </a:rPr>
              <a:t>CaO</a:t>
            </a:r>
            <a:r>
              <a:rPr lang="en-US" sz="1000" dirty="0">
                <a:solidFill>
                  <a:srgbClr val="0F1919"/>
                </a:solidFill>
              </a:rPr>
              <a:t> + MgO + </a:t>
            </a:r>
            <a:r>
              <a:rPr lang="en-US" sz="1000" dirty="0" err="1">
                <a:solidFill>
                  <a:srgbClr val="0F1919"/>
                </a:solidFill>
              </a:rPr>
              <a:t>BaO</a:t>
            </a:r>
            <a:r>
              <a:rPr lang="en-US" sz="1000" dirty="0">
                <a:solidFill>
                  <a:srgbClr val="0F1919"/>
                </a:solidFill>
              </a:rPr>
              <a:t>) content greater than 18% by weight. The results for the short term biopersistence test by inhalation (IH test) was 7 days; well below the regulatory threshold of 10 days cited in Directive 97/69/EC. Based on testing results, AES wool products are not regarded as potential carcinogens and they ARE EXEMPT from European classification as such. By virtue of these test results, these products ARE EXEMPT from European regulatory guidelines that require hazard warning labels with specific risk phrases citing respiratory disease potential.</a:t>
            </a:r>
          </a:p>
          <a:p>
            <a:pPr defTabSz="320040">
              <a:tabLst>
                <a:tab pos="118872" algn="l"/>
              </a:tabLst>
            </a:pPr>
            <a:r>
              <a:rPr lang="en-US" sz="1000" b="1" dirty="0">
                <a:solidFill>
                  <a:srgbClr val="0F1919"/>
                </a:solidFill>
              </a:rPr>
              <a:t>Irritant Properties</a:t>
            </a:r>
            <a:br>
              <a:rPr lang="en-US" sz="1000" b="1" dirty="0">
                <a:solidFill>
                  <a:srgbClr val="0F1919"/>
                </a:solidFill>
              </a:rPr>
            </a:br>
            <a:r>
              <a:rPr lang="en-US" sz="1000" dirty="0">
                <a:solidFill>
                  <a:srgbClr val="0F1919"/>
                </a:solidFill>
              </a:rPr>
              <a:t>The definition of "skin irritation" contained in the hazard communication standard, 29 CFR 1900.1200, Appendix A.2.1.1, is "the production of reversible damage to the skin following the application of a test substance for up to 4 hours." When tested using approved methods fibers contained in this material, give negative results. The fiber contained in this product is an inert material which doesn't interact chemically with exposed skin. However, there is a possibility that exposure to this product may cause temporary mechanical irritation to the eyes, skin or respiratory tract (nose, throat, lungs). This temporary irritation can be mitigated with proper handling practices designed to limit exposure and the use of protective clothing.</a:t>
            </a:r>
          </a:p>
          <a:p>
            <a:pPr defTabSz="320040">
              <a:tabLst>
                <a:tab pos="118872" algn="l"/>
              </a:tabLst>
            </a:pPr>
            <a:r>
              <a:rPr lang="en-US" sz="1000" b="1" dirty="0">
                <a:solidFill>
                  <a:srgbClr val="0F1919"/>
                </a:solidFill>
              </a:rPr>
              <a:t>International Agency for Research on Cancer and National Toxicology Program: </a:t>
            </a:r>
            <a:r>
              <a:rPr lang="en-US" sz="1000" dirty="0">
                <a:solidFill>
                  <a:srgbClr val="0F1919"/>
                </a:solidFill>
              </a:rPr>
              <a:t>This product has not been specifically evaluated by any regulatory authority or other classification entity, such as the International Agency for Research on Cancer (IARC) or the National Toxicology Program (NTP).</a:t>
            </a:r>
            <a:endParaRPr lang="en-CA" sz="1000" dirty="0">
              <a:solidFill>
                <a:srgbClr val="0F1919"/>
              </a:solidFill>
            </a:endParaRPr>
          </a:p>
          <a:p>
            <a:pPr defTabSz="320040">
              <a:tabLst>
                <a:tab pos="118872" algn="l"/>
              </a:tabLst>
            </a:pPr>
            <a:endParaRPr lang="en-CA" sz="1000" b="1" dirty="0">
              <a:solidFill>
                <a:srgbClr val="0F1919"/>
              </a:solidFill>
            </a:endParaRPr>
          </a:p>
        </p:txBody>
      </p:sp>
      <p:graphicFrame>
        <p:nvGraphicFramePr>
          <p:cNvPr id="4" name="Table 35">
            <a:extLst>
              <a:ext uri="{FF2B5EF4-FFF2-40B4-BE49-F238E27FC236}">
                <a16:creationId xmlns:a16="http://schemas.microsoft.com/office/drawing/2014/main" id="{614DBA14-8819-8AC6-DA46-536B81C445BB}"/>
              </a:ext>
            </a:extLst>
          </p:cNvPr>
          <p:cNvGraphicFramePr>
            <a:graphicFrameLocks/>
          </p:cNvGraphicFramePr>
          <p:nvPr>
            <p:extLst>
              <p:ext uri="{D42A27DB-BD31-4B8C-83A1-F6EECF244321}">
                <p14:modId xmlns:p14="http://schemas.microsoft.com/office/powerpoint/2010/main" val="787900154"/>
              </p:ext>
            </p:extLst>
          </p:nvPr>
        </p:nvGraphicFramePr>
        <p:xfrm>
          <a:off x="285750" y="4212610"/>
          <a:ext cx="7199382" cy="1221193"/>
        </p:xfrm>
        <a:graphic>
          <a:graphicData uri="http://schemas.openxmlformats.org/drawingml/2006/table">
            <a:tbl>
              <a:tblPr firstRow="1" bandRow="1">
                <a:tableStyleId>{9D7B26C5-4107-4FEC-AEDC-1716B250A1EF}</a:tableStyleId>
              </a:tblPr>
              <a:tblGrid>
                <a:gridCol w="2895094">
                  <a:extLst>
                    <a:ext uri="{9D8B030D-6E8A-4147-A177-3AD203B41FA5}">
                      <a16:colId xmlns:a16="http://schemas.microsoft.com/office/drawing/2014/main" val="3647290184"/>
                    </a:ext>
                  </a:extLst>
                </a:gridCol>
                <a:gridCol w="4304288">
                  <a:extLst>
                    <a:ext uri="{9D8B030D-6E8A-4147-A177-3AD203B41FA5}">
                      <a16:colId xmlns:a16="http://schemas.microsoft.com/office/drawing/2014/main" val="622920296"/>
                    </a:ext>
                  </a:extLst>
                </a:gridCol>
              </a:tblGrid>
              <a:tr h="199438">
                <a:tc>
                  <a:txBody>
                    <a:bodyPr/>
                    <a:lstStyle/>
                    <a:p>
                      <a:r>
                        <a:rPr lang="en-CA" sz="800" b="1" noProof="0" dirty="0"/>
                        <a:t>ECOTOXICITY (aquatic and terrestrial, where available)</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n-CA" sz="800" b="0" noProof="0" dirty="0"/>
                        <a:t>No known aquatic toxicity</a:t>
                      </a:r>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54812">
                <a:tc>
                  <a:txBody>
                    <a:bodyPr/>
                    <a:lstStyle/>
                    <a:p>
                      <a:pPr>
                        <a:lnSpc>
                          <a:spcPct val="150000"/>
                        </a:lnSpc>
                      </a:pPr>
                      <a:r>
                        <a:rPr lang="en-CA" sz="800" b="1" noProof="0" dirty="0"/>
                        <a:t>PERSISTENCE AND DEGRADABILITY</a:t>
                      </a:r>
                    </a:p>
                  </a:txBody>
                  <a:tcPr marL="0" marR="0" marT="0" marB="0">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n-CA" sz="800" b="0" noProof="0" dirty="0"/>
                        <a:t>These products are insoluble materials that remain stable over time and are chemically identical to inorganic compounds found in the soil and sediment; they remain inert in the natural environment</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n-CA" sz="800" b="1" noProof="0" dirty="0"/>
                        <a:t>BIOACCUMULATIVE POTENTIAL</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CA" sz="800" b="0" noProof="0" dirty="0"/>
                        <a:t>No bioaccumulative potential</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n-CA" sz="800" b="1" noProof="0" dirty="0"/>
                        <a:t>MOBILITY IN SOIL</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CA" sz="800" b="0" noProof="0" dirty="0"/>
                        <a:t>No mobility in soil</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n-CA" sz="800" b="1" noProof="0" dirty="0"/>
                        <a:t>OTHER ADVERSE EFFECTS (such as hazardous to the ozone layer)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CA" sz="800" b="0" noProof="0" dirty="0"/>
                        <a:t>No adverse effects of this material on the environment are anticipated</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bl>
          </a:graphicData>
        </a:graphic>
      </p:graphicFrame>
      <p:sp>
        <p:nvSpPr>
          <p:cNvPr id="5" name="Rectangle 4">
            <a:extLst>
              <a:ext uri="{FF2B5EF4-FFF2-40B4-BE49-F238E27FC236}">
                <a16:creationId xmlns:a16="http://schemas.microsoft.com/office/drawing/2014/main" id="{B25A15CF-CBDE-99BE-A036-1AB8AC6D2EFB}"/>
              </a:ext>
            </a:extLst>
          </p:cNvPr>
          <p:cNvSpPr/>
          <p:nvPr/>
        </p:nvSpPr>
        <p:spPr>
          <a:xfrm>
            <a:off x="285750" y="3764280"/>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12. ECOLOGICAL INFORMATION (Non-</a:t>
            </a:r>
            <a:r>
              <a:rPr lang="fr-FR" sz="1200" b="1" dirty="0" err="1">
                <a:solidFill>
                  <a:schemeClr val="accent1"/>
                </a:solidFill>
                <a:latin typeface="+mj-lt"/>
              </a:rPr>
              <a:t>mandatory</a:t>
            </a:r>
            <a:r>
              <a:rPr lang="fr-FR" sz="1200" b="1" dirty="0">
                <a:solidFill>
                  <a:schemeClr val="accent1"/>
                </a:solidFill>
                <a:latin typeface="+mj-lt"/>
              </a:rPr>
              <a:t>)</a:t>
            </a:r>
            <a:endParaRPr lang="en-CA" sz="1200" b="1" dirty="0">
              <a:solidFill>
                <a:schemeClr val="accent1"/>
              </a:solidFill>
              <a:latin typeface="+mj-lt"/>
            </a:endParaRPr>
          </a:p>
        </p:txBody>
      </p:sp>
      <p:sp>
        <p:nvSpPr>
          <p:cNvPr id="6" name="Rectangle 5">
            <a:extLst>
              <a:ext uri="{FF2B5EF4-FFF2-40B4-BE49-F238E27FC236}">
                <a16:creationId xmlns:a16="http://schemas.microsoft.com/office/drawing/2014/main" id="{E77607D4-EA7F-1485-FCFA-E5181587BC47}"/>
              </a:ext>
            </a:extLst>
          </p:cNvPr>
          <p:cNvSpPr/>
          <p:nvPr/>
        </p:nvSpPr>
        <p:spPr>
          <a:xfrm>
            <a:off x="283726" y="5548321"/>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13. DISPOSAL CONSIDERATIONS (Non-</a:t>
            </a:r>
            <a:r>
              <a:rPr lang="fr-FR" sz="1200" b="1" dirty="0" err="1">
                <a:solidFill>
                  <a:schemeClr val="accent1"/>
                </a:solidFill>
                <a:latin typeface="+mj-lt"/>
              </a:rPr>
              <a:t>mandatory</a:t>
            </a:r>
            <a:r>
              <a:rPr lang="fr-FR" sz="1200" b="1" dirty="0">
                <a:solidFill>
                  <a:schemeClr val="accent1"/>
                </a:solidFill>
                <a:latin typeface="+mj-lt"/>
              </a:rPr>
              <a:t>) </a:t>
            </a:r>
            <a:endParaRPr lang="en-CA" sz="1200" b="1" dirty="0">
              <a:solidFill>
                <a:schemeClr val="accent1"/>
              </a:solidFill>
              <a:latin typeface="+mj-lt"/>
            </a:endParaRPr>
          </a:p>
        </p:txBody>
      </p:sp>
      <p:sp>
        <p:nvSpPr>
          <p:cNvPr id="8" name="Text Placeholder 25">
            <a:extLst>
              <a:ext uri="{FF2B5EF4-FFF2-40B4-BE49-F238E27FC236}">
                <a16:creationId xmlns:a16="http://schemas.microsoft.com/office/drawing/2014/main" id="{DE0C1EEC-93AC-F2B7-20D2-316EB3BF8879}"/>
              </a:ext>
            </a:extLst>
          </p:cNvPr>
          <p:cNvSpPr txBox="1">
            <a:spLocks/>
          </p:cNvSpPr>
          <p:nvPr/>
        </p:nvSpPr>
        <p:spPr>
          <a:xfrm>
            <a:off x="284232" y="5974161"/>
            <a:ext cx="7200900" cy="145533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n-US" sz="1000" b="1" dirty="0">
                <a:solidFill>
                  <a:schemeClr val="tx1"/>
                </a:solidFill>
              </a:rPr>
              <a:t>WASTE MANAGEMENT: </a:t>
            </a:r>
            <a:r>
              <a:rPr lang="en-US" sz="1000" dirty="0">
                <a:solidFill>
                  <a:schemeClr val="tx1"/>
                </a:solidFill>
              </a:rPr>
              <a:t>To prevent waste materials from becoming airborne during waste storage, transportation and disposal, a covered container or plastic bagging is recommended.</a:t>
            </a:r>
          </a:p>
          <a:p>
            <a:pPr defTabSz="228600">
              <a:tabLst>
                <a:tab pos="118872" algn="l"/>
              </a:tabLst>
            </a:pPr>
            <a:r>
              <a:rPr lang="en-US" sz="1000" b="1" dirty="0">
                <a:solidFill>
                  <a:schemeClr val="tx1"/>
                </a:solidFill>
              </a:rPr>
              <a:t>DISPOSAL: </a:t>
            </a:r>
            <a:r>
              <a:rPr lang="en-US" sz="1000" dirty="0">
                <a:solidFill>
                  <a:schemeClr val="tx1"/>
                </a:solidFill>
              </a:rPr>
              <a:t>AES Wool, as manufactured, is not classified as a hazardous waste according to Federal regulations. Any processing, use, alteration or chemical additions to the product, as purchased, may alter the disposal requirements. Under Federal regulations, it is the waste generator's responsibility to properly characterize a waste material, to determine if it is a "hazardous" waste. Check local, regional, state or provincial regulations to identify all applicable disposal requirements.</a:t>
            </a:r>
            <a:endParaRPr lang="en-CA" sz="1000" dirty="0">
              <a:solidFill>
                <a:srgbClr val="0F1919"/>
              </a:solidFill>
            </a:endParaRPr>
          </a:p>
          <a:p>
            <a:pPr defTabSz="320040">
              <a:tabLst>
                <a:tab pos="118872" algn="l"/>
              </a:tabLst>
            </a:pPr>
            <a:r>
              <a:rPr lang="en-US" sz="1000" b="1" dirty="0">
                <a:solidFill>
                  <a:srgbClr val="0F1919"/>
                </a:solidFill>
              </a:rPr>
              <a:t>EUROPEAN UNION</a:t>
            </a:r>
          </a:p>
          <a:p>
            <a:pPr defTabSz="320040">
              <a:spcBef>
                <a:spcPts val="0"/>
              </a:spcBef>
              <a:tabLst>
                <a:tab pos="118872" algn="l"/>
              </a:tabLst>
            </a:pPr>
            <a:r>
              <a:rPr lang="en-US" sz="1000" dirty="0">
                <a:solidFill>
                  <a:srgbClr val="0F1919"/>
                </a:solidFill>
              </a:rPr>
              <a:t>Waste from this product is not classified as “hazardous” or “special” under European Union regulations. Disposal is permitted at landfills licensed for industrial waste.</a:t>
            </a:r>
            <a:endParaRPr lang="en-CA" sz="1000" dirty="0">
              <a:solidFill>
                <a:srgbClr val="0F1919"/>
              </a:solidFill>
            </a:endParaRPr>
          </a:p>
        </p:txBody>
      </p:sp>
      <p:graphicFrame>
        <p:nvGraphicFramePr>
          <p:cNvPr id="9" name="Table 35">
            <a:extLst>
              <a:ext uri="{FF2B5EF4-FFF2-40B4-BE49-F238E27FC236}">
                <a16:creationId xmlns:a16="http://schemas.microsoft.com/office/drawing/2014/main" id="{A0F13051-DCA3-B9C7-1075-16B96F51E496}"/>
              </a:ext>
            </a:extLst>
          </p:cNvPr>
          <p:cNvGraphicFramePr>
            <a:graphicFrameLocks/>
          </p:cNvGraphicFramePr>
          <p:nvPr>
            <p:extLst>
              <p:ext uri="{D42A27DB-BD31-4B8C-83A1-F6EECF244321}">
                <p14:modId xmlns:p14="http://schemas.microsoft.com/office/powerpoint/2010/main" val="727235296"/>
              </p:ext>
            </p:extLst>
          </p:nvPr>
        </p:nvGraphicFramePr>
        <p:xfrm>
          <a:off x="283726" y="7975852"/>
          <a:ext cx="7199888" cy="1537778"/>
        </p:xfrm>
        <a:graphic>
          <a:graphicData uri="http://schemas.openxmlformats.org/drawingml/2006/table">
            <a:tbl>
              <a:tblPr firstRow="1" bandRow="1">
                <a:tableStyleId>{9D7B26C5-4107-4FEC-AEDC-1716B250A1EF}</a:tableStyleId>
              </a:tblPr>
              <a:tblGrid>
                <a:gridCol w="3890010">
                  <a:extLst>
                    <a:ext uri="{9D8B030D-6E8A-4147-A177-3AD203B41FA5}">
                      <a16:colId xmlns:a16="http://schemas.microsoft.com/office/drawing/2014/main" val="3647290184"/>
                    </a:ext>
                  </a:extLst>
                </a:gridCol>
                <a:gridCol w="3309878">
                  <a:extLst>
                    <a:ext uri="{9D8B030D-6E8A-4147-A177-3AD203B41FA5}">
                      <a16:colId xmlns:a16="http://schemas.microsoft.com/office/drawing/2014/main" val="622920296"/>
                    </a:ext>
                  </a:extLst>
                </a:gridCol>
              </a:tblGrid>
              <a:tr h="199438">
                <a:tc>
                  <a:txBody>
                    <a:bodyPr/>
                    <a:lstStyle/>
                    <a:p>
                      <a:r>
                        <a:rPr lang="en-CA" sz="800" b="1" noProof="0" dirty="0"/>
                        <a:t>UN number</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n-CA" sz="800" b="0" noProof="0"/>
                        <a:t>Not Applicable</a:t>
                      </a:r>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93920">
                <a:tc>
                  <a:txBody>
                    <a:bodyPr/>
                    <a:lstStyle/>
                    <a:p>
                      <a:r>
                        <a:rPr lang="en-CA" sz="800" b="1" noProof="0" dirty="0"/>
                        <a:t>UN proper shipping name</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n-CA" sz="800" b="0" noProof="0"/>
                        <a:t>Not Applicable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n-CA" sz="800" b="1" noProof="0" dirty="0"/>
                        <a:t>Transport hazard class(es)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CA" sz="800" b="0" noProof="0" dirty="0"/>
                        <a:t>Not Applicable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n-CA" sz="800" b="1" noProof="0" dirty="0"/>
                        <a:t>Packing group, if applicable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CA" sz="800" b="0" noProof="0"/>
                        <a:t>Not Applicable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n-CA" sz="800" b="1" noProof="0" dirty="0"/>
                        <a:t>Environmental hazards (e.g., Marine pollutant (Yes/No))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CA" sz="800" b="0" noProof="0"/>
                        <a:t>Not a marine pollutant</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n-CA" sz="800" b="1" noProof="0" dirty="0"/>
                        <a:t>Transport in bulk (according to Annex II of MARPOL 73/78 and the IBC Code)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kumimoji="0" lang="en-CA" sz="800" b="0" i="0" u="none" strike="noStrike" kern="1200" cap="none" spc="0" normalizeH="0" baseline="0" noProof="0">
                          <a:ln>
                            <a:noFill/>
                          </a:ln>
                          <a:solidFill>
                            <a:srgbClr val="0F1919"/>
                          </a:solidFill>
                          <a:effectLst/>
                          <a:uLnTx/>
                          <a:uFillTx/>
                          <a:latin typeface="Franklin Gothic Book"/>
                          <a:ea typeface="+mn-ea"/>
                          <a:cs typeface="+mn-cs"/>
                        </a:rPr>
                        <a:t>Not Applicable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n-CA" sz="800" b="1" noProof="0" dirty="0"/>
                        <a:t>Special precautions which a user needs to be aware of, or needs to comply with, in connection with transport or conveyance either within or outside their premises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kumimoji="0" lang="en-CA" sz="800" b="0" i="0" u="none" strike="noStrike" kern="1200" cap="none" spc="0" normalizeH="0" baseline="0" noProof="0" dirty="0">
                          <a:ln>
                            <a:noFill/>
                          </a:ln>
                          <a:solidFill>
                            <a:srgbClr val="0F1919"/>
                          </a:solidFill>
                          <a:effectLst/>
                          <a:uLnTx/>
                          <a:uFillTx/>
                          <a:latin typeface="Franklin Gothic Book"/>
                          <a:ea typeface="+mn-ea"/>
                          <a:cs typeface="+mn-cs"/>
                        </a:rPr>
                        <a:t>Not Applicable</a:t>
                      </a:r>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15" name="Rectangle 14">
            <a:extLst>
              <a:ext uri="{FF2B5EF4-FFF2-40B4-BE49-F238E27FC236}">
                <a16:creationId xmlns:a16="http://schemas.microsoft.com/office/drawing/2014/main" id="{38106B13-91C0-CB14-3355-83995562F40C}"/>
              </a:ext>
            </a:extLst>
          </p:cNvPr>
          <p:cNvSpPr/>
          <p:nvPr/>
        </p:nvSpPr>
        <p:spPr>
          <a:xfrm>
            <a:off x="283726" y="7519532"/>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14. TRANSPORT INFORMATION (Non-</a:t>
            </a:r>
            <a:r>
              <a:rPr lang="fr-FR" sz="1200" b="1" dirty="0" err="1">
                <a:solidFill>
                  <a:schemeClr val="accent1"/>
                </a:solidFill>
                <a:latin typeface="+mj-lt"/>
              </a:rPr>
              <a:t>mandatory</a:t>
            </a:r>
            <a:r>
              <a:rPr lang="fr-FR" sz="1200" b="1" dirty="0">
                <a:solidFill>
                  <a:schemeClr val="accent1"/>
                </a:solidFill>
                <a:latin typeface="+mj-lt"/>
              </a:rPr>
              <a:t>)</a:t>
            </a:r>
            <a:endParaRPr lang="en-CA" sz="1200" b="1" dirty="0">
              <a:solidFill>
                <a:schemeClr val="accent1"/>
              </a:solidFill>
              <a:latin typeface="+mj-lt"/>
            </a:endParaRPr>
          </a:p>
        </p:txBody>
      </p:sp>
      <p:sp>
        <p:nvSpPr>
          <p:cNvPr id="16" name="Text Placeholder 25">
            <a:extLst>
              <a:ext uri="{FF2B5EF4-FFF2-40B4-BE49-F238E27FC236}">
                <a16:creationId xmlns:a16="http://schemas.microsoft.com/office/drawing/2014/main" id="{B65F773A-381B-6CD0-AC9C-2DA1C0587849}"/>
              </a:ext>
            </a:extLst>
          </p:cNvPr>
          <p:cNvSpPr txBox="1">
            <a:spLocks/>
          </p:cNvSpPr>
          <p:nvPr/>
        </p:nvSpPr>
        <p:spPr>
          <a:xfrm>
            <a:off x="282714" y="9548589"/>
            <a:ext cx="7200900" cy="22787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n-US" sz="1000" b="1" dirty="0">
                <a:solidFill>
                  <a:schemeClr val="tx1"/>
                </a:solidFill>
              </a:rPr>
              <a:t>Canadian TDG Hazard Class &amp; PIN</a:t>
            </a:r>
            <a:r>
              <a:rPr lang="en-US" sz="1000" dirty="0">
                <a:solidFill>
                  <a:schemeClr val="tx1"/>
                </a:solidFill>
              </a:rPr>
              <a:t>: </a:t>
            </a:r>
            <a:r>
              <a:rPr lang="en-US" sz="1000" b="1" dirty="0">
                <a:solidFill>
                  <a:schemeClr val="tx1"/>
                </a:solidFill>
              </a:rPr>
              <a:t>Not regulated</a:t>
            </a:r>
            <a:r>
              <a:rPr lang="en-US" sz="1000" dirty="0">
                <a:solidFill>
                  <a:schemeClr val="tx1"/>
                </a:solidFill>
              </a:rPr>
              <a:t>. Not classified as dangerous goods under ADR (road), RID (train) or IMDG (ship).</a:t>
            </a:r>
            <a:endParaRPr lang="en-CA" sz="1000" dirty="0">
              <a:solidFill>
                <a:srgbClr val="0F1919"/>
              </a:solidFill>
            </a:endParaRPr>
          </a:p>
        </p:txBody>
      </p:sp>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FC-STEELBOARD LBP 23 04</a:t>
            </a:r>
          </a:p>
        </p:txBody>
      </p:sp>
      <p:sp>
        <p:nvSpPr>
          <p:cNvPr id="16" name="Rectangle 15">
            <a:extLst>
              <a:ext uri="{FF2B5EF4-FFF2-40B4-BE49-F238E27FC236}">
                <a16:creationId xmlns:a16="http://schemas.microsoft.com/office/drawing/2014/main" id="{3CB1F3FE-FA7D-6279-C911-E726DE98E2F6}"/>
              </a:ext>
            </a:extLst>
          </p:cNvPr>
          <p:cNvSpPr/>
          <p:nvPr/>
        </p:nvSpPr>
        <p:spPr>
          <a:xfrm>
            <a:off x="286256" y="1169459"/>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15. REGULATORY INFORMATION (Non-</a:t>
            </a:r>
            <a:r>
              <a:rPr lang="fr-FR" sz="1200" b="1" dirty="0" err="1">
                <a:solidFill>
                  <a:schemeClr val="accent1"/>
                </a:solidFill>
                <a:latin typeface="+mj-lt"/>
              </a:rPr>
              <a:t>mandatory</a:t>
            </a:r>
            <a:r>
              <a:rPr lang="fr-FR" sz="1200" b="1" dirty="0">
                <a:solidFill>
                  <a:schemeClr val="accent1"/>
                </a:solidFill>
                <a:latin typeface="+mj-lt"/>
              </a:rPr>
              <a:t>)</a:t>
            </a:r>
            <a:endParaRPr lang="en-CA" sz="1200" b="1" dirty="0">
              <a:solidFill>
                <a:schemeClr val="accent1"/>
              </a:solidFill>
              <a:latin typeface="+mj-lt"/>
            </a:endParaRPr>
          </a:p>
        </p:txBody>
      </p:sp>
      <p:sp>
        <p:nvSpPr>
          <p:cNvPr id="17" name="Text Placeholder 25">
            <a:extLst>
              <a:ext uri="{FF2B5EF4-FFF2-40B4-BE49-F238E27FC236}">
                <a16:creationId xmlns:a16="http://schemas.microsoft.com/office/drawing/2014/main" id="{223E0D0F-C232-BE13-3DC6-8392AF7A5DF3}"/>
              </a:ext>
            </a:extLst>
          </p:cNvPr>
          <p:cNvSpPr txBox="1">
            <a:spLocks/>
          </p:cNvSpPr>
          <p:nvPr/>
        </p:nvSpPr>
        <p:spPr>
          <a:xfrm>
            <a:off x="285244" y="1546438"/>
            <a:ext cx="7200900" cy="121962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spcBef>
                <a:spcPts val="0"/>
              </a:spcBef>
              <a:tabLst>
                <a:tab pos="118872" algn="l"/>
              </a:tabLst>
            </a:pPr>
            <a:r>
              <a:rPr lang="en-US" sz="1000" b="1" u="sng" dirty="0">
                <a:solidFill>
                  <a:schemeClr val="tx1"/>
                </a:solidFill>
              </a:rPr>
              <a:t>CANADIAN REGULATIONS</a:t>
            </a:r>
          </a:p>
          <a:p>
            <a:pPr defTabSz="228600">
              <a:spcBef>
                <a:spcPts val="0"/>
              </a:spcBef>
              <a:tabLst>
                <a:tab pos="118872" algn="l"/>
              </a:tabLst>
            </a:pPr>
            <a:r>
              <a:rPr lang="en-US" sz="1000" b="1" dirty="0">
                <a:solidFill>
                  <a:schemeClr val="tx1"/>
                </a:solidFill>
              </a:rPr>
              <a:t>Canada Canadian Workplace Hazardous Materials Information System (WHMIS 2015) </a:t>
            </a:r>
            <a:r>
              <a:rPr lang="en-US" sz="1000" dirty="0">
                <a:solidFill>
                  <a:schemeClr val="tx1"/>
                </a:solidFill>
              </a:rPr>
              <a:t>– Classified as Class D2A – Materials Causing Other Toxic Effects </a:t>
            </a:r>
          </a:p>
          <a:p>
            <a:pPr defTabSz="228600">
              <a:spcBef>
                <a:spcPts val="0"/>
              </a:spcBef>
              <a:tabLst>
                <a:tab pos="118872" algn="l"/>
              </a:tabLst>
            </a:pPr>
            <a:r>
              <a:rPr lang="en-US" sz="1000" b="1" dirty="0">
                <a:solidFill>
                  <a:schemeClr val="tx1"/>
                </a:solidFill>
              </a:rPr>
              <a:t>Canadian Environmental Protection Act (CEPA) </a:t>
            </a:r>
            <a:r>
              <a:rPr lang="en-US" sz="1000" dirty="0">
                <a:solidFill>
                  <a:schemeClr val="tx1"/>
                </a:solidFill>
              </a:rPr>
              <a:t>- All substances in this product are listed, as required, on the Domestic Substance List (DSL) </a:t>
            </a:r>
          </a:p>
          <a:p>
            <a:pPr defTabSz="228600">
              <a:spcBef>
                <a:spcPts val="300"/>
              </a:spcBef>
              <a:tabLst>
                <a:tab pos="118872" algn="l"/>
              </a:tabLst>
            </a:pPr>
            <a:r>
              <a:rPr lang="en-US" sz="1000" b="1" u="sng" dirty="0">
                <a:solidFill>
                  <a:schemeClr val="tx1"/>
                </a:solidFill>
              </a:rPr>
              <a:t>EUROPEAN UNION</a:t>
            </a:r>
          </a:p>
          <a:p>
            <a:pPr defTabSz="228600">
              <a:spcBef>
                <a:spcPts val="0"/>
              </a:spcBef>
              <a:tabLst>
                <a:tab pos="118872" algn="l"/>
              </a:tabLst>
            </a:pPr>
            <a:r>
              <a:rPr lang="en-US" sz="1000" dirty="0">
                <a:solidFill>
                  <a:schemeClr val="tx1"/>
                </a:solidFill>
              </a:rPr>
              <a:t>European Directive 97/69/EC - By virtue of testing results, AES Wool has been exempted from classification and labeling as a potential carcinogen.</a:t>
            </a:r>
          </a:p>
          <a:p>
            <a:pPr defTabSz="228600">
              <a:spcBef>
                <a:spcPts val="300"/>
              </a:spcBef>
              <a:tabLst>
                <a:tab pos="118872" algn="l"/>
              </a:tabLst>
            </a:pPr>
            <a:r>
              <a:rPr lang="en-US" sz="1000" b="1" u="sng" dirty="0">
                <a:solidFill>
                  <a:schemeClr val="tx1"/>
                </a:solidFill>
              </a:rPr>
              <a:t>UNITED STATES REGULATIONS</a:t>
            </a:r>
          </a:p>
        </p:txBody>
      </p:sp>
      <p:graphicFrame>
        <p:nvGraphicFramePr>
          <p:cNvPr id="3" name="Table 35">
            <a:extLst>
              <a:ext uri="{FF2B5EF4-FFF2-40B4-BE49-F238E27FC236}">
                <a16:creationId xmlns:a16="http://schemas.microsoft.com/office/drawing/2014/main" id="{4DB663FB-5995-7862-CF33-74114DE2FAC6}"/>
              </a:ext>
            </a:extLst>
          </p:cNvPr>
          <p:cNvGraphicFramePr>
            <a:graphicFrameLocks/>
          </p:cNvGraphicFramePr>
          <p:nvPr>
            <p:extLst>
              <p:ext uri="{D42A27DB-BD31-4B8C-83A1-F6EECF244321}">
                <p14:modId xmlns:p14="http://schemas.microsoft.com/office/powerpoint/2010/main" val="1543798513"/>
              </p:ext>
            </p:extLst>
          </p:nvPr>
        </p:nvGraphicFramePr>
        <p:xfrm>
          <a:off x="286256" y="2743607"/>
          <a:ext cx="7199888" cy="1507945"/>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EPA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fr-CA" sz="800" b="1" noProof="0" dirty="0" err="1"/>
                        <a:t>Superfund</a:t>
                      </a:r>
                      <a:r>
                        <a:rPr lang="fr-CA" sz="800" b="1" noProof="0" dirty="0"/>
                        <a:t> </a:t>
                      </a:r>
                      <a:r>
                        <a:rPr lang="fr-CA" sz="800" b="1" noProof="0" dirty="0" err="1"/>
                        <a:t>Amendments</a:t>
                      </a:r>
                      <a:r>
                        <a:rPr lang="fr-CA" sz="800" b="1" noProof="0" dirty="0"/>
                        <a:t> and </a:t>
                      </a:r>
                      <a:r>
                        <a:rPr lang="fr-CA" sz="800" b="1" noProof="0" dirty="0" err="1"/>
                        <a:t>Reauthorization</a:t>
                      </a:r>
                      <a:r>
                        <a:rPr lang="fr-CA" sz="800" b="1" noProof="0" dirty="0"/>
                        <a:t> </a:t>
                      </a:r>
                      <a:r>
                        <a:rPr lang="fr-CA" sz="800" b="1" noProof="0" dirty="0" err="1"/>
                        <a:t>Act</a:t>
                      </a:r>
                      <a:r>
                        <a:rPr lang="fr-CA" sz="800" b="1" noProof="0" dirty="0"/>
                        <a:t> (SARA) </a:t>
                      </a:r>
                      <a:r>
                        <a:rPr lang="fr-CA" sz="800" b="1" noProof="0" dirty="0" err="1"/>
                        <a:t>Title</a:t>
                      </a:r>
                      <a:r>
                        <a:rPr lang="fr-CA" sz="800" b="1" noProof="0" dirty="0"/>
                        <a:t> III </a:t>
                      </a:r>
                      <a:r>
                        <a:rPr lang="fr-CA" sz="800" b="0" noProof="0" dirty="0"/>
                        <a:t>- </a:t>
                      </a:r>
                      <a:r>
                        <a:rPr lang="en-US" sz="800" b="0" noProof="0" dirty="0"/>
                        <a:t>This product does not contain any substances reportable under Sections 302, 304, 313, (40 CFR 372). Sections 311 and 312 (40 CFR 370) apply (delayed hazard).</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7839611"/>
                  </a:ext>
                </a:extLst>
              </a:tr>
              <a:tr h="194665">
                <a:tc>
                  <a:txBody>
                    <a:bodyPr/>
                    <a:lstStyle/>
                    <a:p>
                      <a:r>
                        <a:rPr lang="fr-CA" sz="800" b="1" noProof="0" dirty="0"/>
                        <a:t>TSCA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US" sz="800" b="1" noProof="0" dirty="0"/>
                        <a:t>Toxic Substances Control Act (TSCA) </a:t>
                      </a:r>
                      <a:r>
                        <a:rPr lang="en-US" sz="800" b="0" noProof="0" dirty="0"/>
                        <a:t>- All substances in this product are listed, as required, on the TSCA inventory.</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134268"/>
                  </a:ext>
                </a:extLst>
              </a:tr>
              <a:tr h="194665">
                <a:tc>
                  <a:txBody>
                    <a:bodyPr/>
                    <a:lstStyle/>
                    <a:p>
                      <a:r>
                        <a:rPr lang="fr-CA" sz="800" b="1" noProof="0" dirty="0"/>
                        <a:t>CERCLA &amp; CAA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US" sz="800" b="1" noProof="0" dirty="0"/>
                        <a:t>Comprehensive Environmental Response, Compensation and Liability Act (CERCLA) </a:t>
                      </a:r>
                      <a:r>
                        <a:rPr lang="en-US" sz="800" b="0" noProof="0" dirty="0"/>
                        <a:t>and the </a:t>
                      </a:r>
                      <a:r>
                        <a:rPr lang="en-US" sz="800" b="1" noProof="0" dirty="0"/>
                        <a:t>Clean Air Act (CAA)</a:t>
                      </a:r>
                      <a:r>
                        <a:rPr lang="en-US" sz="800" b="0" noProof="0" dirty="0"/>
                        <a:t> – AES Wools contains fibers with an average diameter greater than one micron and thus is not considered a hazardous air pollutant.</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0139604"/>
                  </a:ext>
                </a:extLst>
              </a:tr>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US" sz="800" b="0" noProof="0" dirty="0"/>
                        <a:t>Comply with </a:t>
                      </a:r>
                      <a:r>
                        <a:rPr lang="en-US" sz="800" b="1" noProof="0" dirty="0"/>
                        <a:t>Hazard Communication Standards </a:t>
                      </a:r>
                      <a:r>
                        <a:rPr lang="en-US" sz="800" b="0" noProof="0" dirty="0"/>
                        <a:t>29 CFR 1910.1200 and 29 CFR 1926.59 and the </a:t>
                      </a:r>
                      <a:r>
                        <a:rPr lang="en-US" sz="800" b="1" noProof="0" dirty="0"/>
                        <a:t>Respiratory Protection Standards </a:t>
                      </a:r>
                      <a:r>
                        <a:rPr lang="en-US" sz="800" b="0" noProof="0" dirty="0"/>
                        <a:t>29 CFR 1910.134 and 29 CFR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365760">
                <a:tc>
                  <a:txBody>
                    <a:bodyPr/>
                    <a:lstStyle/>
                    <a:p>
                      <a:r>
                        <a:rPr lang="fr-CA" sz="800" b="1" noProof="0" dirty="0"/>
                        <a:t>STATES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n-US" sz="800" b="0" noProof="0" dirty="0"/>
                        <a:t>AES Wool products are not known to be regulated. However, state and local OSHA and EPA regulations may apply to these products. If in doubt, contact your local regulatory agency.</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4" name="Rectangle 3">
            <a:extLst>
              <a:ext uri="{FF2B5EF4-FFF2-40B4-BE49-F238E27FC236}">
                <a16:creationId xmlns:a16="http://schemas.microsoft.com/office/drawing/2014/main" id="{E412F0C8-CEC4-8431-5DEF-0E7082A1CDEE}"/>
              </a:ext>
            </a:extLst>
          </p:cNvPr>
          <p:cNvSpPr/>
          <p:nvPr/>
        </p:nvSpPr>
        <p:spPr>
          <a:xfrm>
            <a:off x="286256" y="4337925"/>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16. OTHER INFORMATION</a:t>
            </a:r>
            <a:endParaRPr lang="en-CA" sz="1200" b="1" dirty="0">
              <a:solidFill>
                <a:schemeClr val="accent1"/>
              </a:solidFill>
              <a:latin typeface="+mj-lt"/>
            </a:endParaRPr>
          </a:p>
        </p:txBody>
      </p:sp>
      <p:sp>
        <p:nvSpPr>
          <p:cNvPr id="5" name="Text Placeholder 25">
            <a:extLst>
              <a:ext uri="{FF2B5EF4-FFF2-40B4-BE49-F238E27FC236}">
                <a16:creationId xmlns:a16="http://schemas.microsoft.com/office/drawing/2014/main" id="{59157766-0E65-293A-81C0-A9DF57CF51BE}"/>
              </a:ext>
            </a:extLst>
          </p:cNvPr>
          <p:cNvSpPr txBox="1">
            <a:spLocks/>
          </p:cNvSpPr>
          <p:nvPr/>
        </p:nvSpPr>
        <p:spPr>
          <a:xfrm>
            <a:off x="285244" y="4744510"/>
            <a:ext cx="7200900" cy="2540210"/>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spcBef>
                <a:spcPts val="0"/>
              </a:spcBef>
              <a:tabLst>
                <a:tab pos="118872" algn="l"/>
              </a:tabLst>
            </a:pPr>
            <a:r>
              <a:rPr lang="en-US" sz="1000" b="1" dirty="0">
                <a:solidFill>
                  <a:schemeClr val="tx1"/>
                </a:solidFill>
              </a:rPr>
              <a:t>After-Service AES Wool Thermal Insulation:</a:t>
            </a:r>
          </a:p>
          <a:p>
            <a:pPr defTabSz="228600">
              <a:spcBef>
                <a:spcPts val="0"/>
              </a:spcBef>
              <a:tabLst>
                <a:tab pos="118872" algn="l"/>
              </a:tabLst>
            </a:pPr>
            <a:r>
              <a:rPr lang="en-US" sz="1000" dirty="0">
                <a:solidFill>
                  <a:schemeClr val="tx1"/>
                </a:solidFill>
              </a:rPr>
              <a:t>As produced, AES Wools are vitreous (glassy) materials, which do not contain crystalline silica. Continued exposure to elevated temperatures may cause these fibers to devitrify (become crystalline). The first crystalline formations to occur are diopside and wollastonite, which begin to form at about 900°C (1652°F). Under recommended usage, it is unlikely that AES Wools will be exposed to the temperatures and conditions required for the formation of crystalline phase silica. The occurrence and extent of crystalline phase silica formation is highly dependent on temperature, the duration of time that the fibers are exposed to high temperatures, fiber chemistry, and the presence of fluxing agents. The presence of crystalline phase silica can only be confirmed through laboratory analysis of the "hot face" fiber. IARC’s evaluation of crystalline silica states: “Crystalline silica inhaled in the form of quartz or cristobalite from occupational sources is carcinogenic to humans (Group 1)” and additionally notes “carcinogenicity in humans was not detected in all industrial circumstances studied” (IARC Monograph Vol. 68, 1997). NTP lists all polymorphs of crystalline silica amongst substances which may "reasonably be anticipated to be carcinogens". During removal operations, the use of a full-face respirator is recommended to reduce inhalation exposure along with eye &amp; respiratory tract irritation. A specific evaluation of workplace hazards and the identification of appropriate respiratory protection is best performed, on a case-by-case basis, by a qualified industrial hygiene professional.</a:t>
            </a:r>
          </a:p>
          <a:p>
            <a:pPr defTabSz="228600">
              <a:spcBef>
                <a:spcPts val="0"/>
              </a:spcBef>
              <a:tabLst>
                <a:tab pos="118872" algn="l"/>
              </a:tabLst>
            </a:pPr>
            <a:endParaRPr lang="en-US" sz="1000" dirty="0">
              <a:solidFill>
                <a:schemeClr val="tx1"/>
              </a:solidFill>
            </a:endParaRPr>
          </a:p>
          <a:p>
            <a:pPr defTabSz="228600">
              <a:spcBef>
                <a:spcPts val="0"/>
              </a:spcBef>
              <a:tabLst>
                <a:tab pos="118872" algn="l"/>
              </a:tabLst>
            </a:pPr>
            <a:r>
              <a:rPr lang="en-US" sz="1000" b="1" dirty="0">
                <a:solidFill>
                  <a:schemeClr val="tx1"/>
                </a:solidFill>
              </a:rPr>
              <a:t>Revision Summary</a:t>
            </a:r>
          </a:p>
          <a:p>
            <a:pPr defTabSz="228600">
              <a:spcBef>
                <a:spcPts val="0"/>
              </a:spcBef>
              <a:tabLst>
                <a:tab pos="118872" algn="l"/>
              </a:tabLst>
            </a:pPr>
            <a:r>
              <a:rPr lang="en-US" sz="1000" dirty="0">
                <a:solidFill>
                  <a:schemeClr val="tx1"/>
                </a:solidFill>
              </a:rPr>
              <a:t>Updated FDS to align with the new WHMIS 2015 regulation introduced February 11</a:t>
            </a:r>
            <a:r>
              <a:rPr lang="en-US" sz="1000" baseline="30000" dirty="0">
                <a:solidFill>
                  <a:schemeClr val="tx1"/>
                </a:solidFill>
              </a:rPr>
              <a:t>th</a:t>
            </a:r>
            <a:r>
              <a:rPr lang="en-US" sz="1000" dirty="0">
                <a:solidFill>
                  <a:schemeClr val="tx1"/>
                </a:solidFill>
              </a:rPr>
              <a:t>, 2015</a:t>
            </a:r>
          </a:p>
          <a:p>
            <a:pPr defTabSz="228600">
              <a:spcBef>
                <a:spcPts val="0"/>
              </a:spcBef>
              <a:tabLst>
                <a:tab pos="118872" algn="l"/>
              </a:tabLst>
            </a:pPr>
            <a:r>
              <a:rPr lang="en-US" sz="1000" b="1" dirty="0">
                <a:solidFill>
                  <a:schemeClr val="tx1"/>
                </a:solidFill>
              </a:rPr>
              <a:t>FDS Revision Date</a:t>
            </a:r>
            <a:r>
              <a:rPr lang="en-US" sz="1000" dirty="0">
                <a:solidFill>
                  <a:schemeClr val="tx1"/>
                </a:solidFill>
              </a:rPr>
              <a:t>: January 28, 2019</a:t>
            </a:r>
          </a:p>
          <a:p>
            <a:pPr defTabSz="228600">
              <a:spcBef>
                <a:spcPts val="0"/>
              </a:spcBef>
              <a:tabLst>
                <a:tab pos="118872" algn="l"/>
              </a:tabLst>
            </a:pPr>
            <a:r>
              <a:rPr lang="en-US" sz="1000" b="1" dirty="0">
                <a:solidFill>
                  <a:schemeClr val="tx1"/>
                </a:solidFill>
              </a:rPr>
              <a:t>FDS Prepared By</a:t>
            </a:r>
            <a:r>
              <a:rPr lang="en-US" sz="1000" dirty="0">
                <a:solidFill>
                  <a:schemeClr val="tx1"/>
                </a:solidFill>
              </a:rPr>
              <a:t>: G.E. Menzies P. Eng. ROH</a:t>
            </a:r>
            <a:endParaRPr lang="en-CA" sz="1000" dirty="0">
              <a:solidFill>
                <a:srgbClr val="0F1919"/>
              </a:solidFill>
            </a:endParaRPr>
          </a:p>
        </p:txBody>
      </p:sp>
      <p:graphicFrame>
        <p:nvGraphicFramePr>
          <p:cNvPr id="6" name="Table 35">
            <a:extLst>
              <a:ext uri="{FF2B5EF4-FFF2-40B4-BE49-F238E27FC236}">
                <a16:creationId xmlns:a16="http://schemas.microsoft.com/office/drawing/2014/main" id="{1E8AEAFE-86CA-99E3-3852-59FB6216425A}"/>
              </a:ext>
            </a:extLst>
          </p:cNvPr>
          <p:cNvGraphicFramePr>
            <a:graphicFrameLocks/>
          </p:cNvGraphicFramePr>
          <p:nvPr>
            <p:extLst>
              <p:ext uri="{D42A27DB-BD31-4B8C-83A1-F6EECF244321}">
                <p14:modId xmlns:p14="http://schemas.microsoft.com/office/powerpoint/2010/main" val="1037000324"/>
              </p:ext>
            </p:extLst>
          </p:nvPr>
        </p:nvGraphicFramePr>
        <p:xfrm>
          <a:off x="285244" y="7711229"/>
          <a:ext cx="7199888" cy="1949188"/>
        </p:xfrm>
        <a:graphic>
          <a:graphicData uri="http://schemas.openxmlformats.org/drawingml/2006/table">
            <a:tbl>
              <a:tblPr firstRow="1" bandRow="1">
                <a:tableStyleId>{9D7B26C5-4107-4FEC-AEDC-1716B250A1EF}</a:tableStyleId>
              </a:tblPr>
              <a:tblGrid>
                <a:gridCol w="1710184">
                  <a:extLst>
                    <a:ext uri="{9D8B030D-6E8A-4147-A177-3AD203B41FA5}">
                      <a16:colId xmlns:a16="http://schemas.microsoft.com/office/drawing/2014/main" val="3647290184"/>
                    </a:ext>
                  </a:extLst>
                </a:gridCol>
                <a:gridCol w="5489704">
                  <a:extLst>
                    <a:ext uri="{9D8B030D-6E8A-4147-A177-3AD203B41FA5}">
                      <a16:colId xmlns:a16="http://schemas.microsoft.com/office/drawing/2014/main" val="622920296"/>
                    </a:ext>
                  </a:extLst>
                </a:gridCol>
              </a:tblGrid>
              <a:tr h="199438">
                <a:tc>
                  <a:txBody>
                    <a:bodyPr/>
                    <a:lstStyle/>
                    <a:p>
                      <a:pPr marL="109728"/>
                      <a:r>
                        <a:rPr lang="en-CA" sz="800" b="1" noProof="0" dirty="0">
                          <a:solidFill>
                            <a:srgbClr val="0F1919"/>
                          </a:solidFill>
                        </a:rPr>
                        <a:t>ACGIH</a:t>
                      </a:r>
                    </a:p>
                  </a:txBody>
                  <a:tcPr marL="0" marR="0" marT="0" marB="0" anchor="ctr">
                    <a:lnR w="6350" cap="flat" cmpd="sng" algn="ctr">
                      <a:solidFill>
                        <a:schemeClr val="tx2"/>
                      </a:solidFill>
                      <a:prstDash val="solid"/>
                      <a:round/>
                      <a:headEnd type="none" w="med" len="med"/>
                      <a:tailEnd type="none" w="med" len="med"/>
                    </a:lnR>
                    <a:solidFill>
                      <a:schemeClr val="bg2"/>
                    </a:solidFill>
                  </a:tcPr>
                </a:tc>
                <a:tc>
                  <a:txBody>
                    <a:bodyPr/>
                    <a:lstStyle/>
                    <a:p>
                      <a:pPr marL="292608" algn="l"/>
                      <a:r>
                        <a:rPr lang="en-CA" sz="800" b="0" noProof="0" dirty="0"/>
                        <a:t>American Conference of Governmental Industrial Hygienists </a:t>
                      </a:r>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93920">
                <a:tc>
                  <a:txBody>
                    <a:bodyPr/>
                    <a:lstStyle/>
                    <a:p>
                      <a:pPr marL="109728"/>
                      <a:r>
                        <a:rPr lang="en-CA" sz="800" b="1" noProof="0">
                          <a:solidFill>
                            <a:srgbClr val="0F1919"/>
                          </a:solidFill>
                        </a:rPr>
                        <a:t>ADR</a:t>
                      </a:r>
                      <a:endParaRPr lang="en-CA" sz="800" b="1" noProof="0"/>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solidFill>
                      <a:schemeClr val="bg2"/>
                    </a:solidFill>
                  </a:tcPr>
                </a:tc>
                <a:tc>
                  <a:txBody>
                    <a:bodyPr/>
                    <a:lstStyle/>
                    <a:p>
                      <a:pPr marL="292608" lvl="0" defTabSz="320040">
                        <a:lnSpc>
                          <a:spcPct val="100000"/>
                        </a:lnSpc>
                        <a:spcBef>
                          <a:spcPts val="0"/>
                        </a:spcBef>
                        <a:tabLst>
                          <a:tab pos="118872" algn="l"/>
                        </a:tabLst>
                      </a:pPr>
                      <a:r>
                        <a:rPr lang="en-CA" sz="800" noProof="0" dirty="0">
                          <a:solidFill>
                            <a:srgbClr val="0F1919"/>
                          </a:solidFill>
                        </a:rPr>
                        <a:t>Carriage of Dangerous Good by Road (International Regulation)</a:t>
                      </a:r>
                      <a:endParaRPr lang="en-CA" sz="800" noProof="0" dirty="0">
                        <a:solidFill>
                          <a:srgbClr val="D70B8C"/>
                        </a:solidFill>
                      </a:endParaRP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3920">
                <a:tc>
                  <a:txBody>
                    <a:bodyPr/>
                    <a:lstStyle/>
                    <a:p>
                      <a:pPr marL="109728"/>
                      <a:r>
                        <a:rPr lang="en-US" sz="800" b="1" noProof="0" dirty="0"/>
                        <a:t>AES</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lvl="0" algn="l" defTabSz="320040" rtl="0" eaLnBrk="1" latinLnBrk="0" hangingPunct="1">
                        <a:lnSpc>
                          <a:spcPct val="100000"/>
                        </a:lnSpc>
                        <a:spcBef>
                          <a:spcPts val="0"/>
                        </a:spcBef>
                        <a:tabLst>
                          <a:tab pos="118872" algn="l"/>
                        </a:tabLst>
                      </a:pPr>
                      <a:r>
                        <a:rPr lang="en-US" sz="800" kern="1200" noProof="0" dirty="0">
                          <a:solidFill>
                            <a:srgbClr val="0F1919"/>
                          </a:solidFill>
                          <a:latin typeface="+mn-lt"/>
                          <a:ea typeface="+mn-ea"/>
                          <a:cs typeface="+mn-cs"/>
                        </a:rPr>
                        <a:t>Alkaline Earth Silicate Wools</a:t>
                      </a:r>
                      <a:endParaRPr lang="en-CA" sz="800" kern="1200" noProof="0" dirty="0">
                        <a:solidFill>
                          <a:srgbClr val="0F1919"/>
                        </a:solidFill>
                        <a:latin typeface="+mn-lt"/>
                        <a:ea typeface="+mn-ea"/>
                        <a:cs typeface="+mn-cs"/>
                      </a:endParaRP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35533959"/>
                  </a:ext>
                </a:extLst>
              </a:tr>
              <a:tr h="193920">
                <a:tc>
                  <a:txBody>
                    <a:bodyPr/>
                    <a:lstStyle/>
                    <a:p>
                      <a:pPr marL="109728"/>
                      <a:r>
                        <a:rPr lang="en-US" sz="800" b="1" noProof="0" dirty="0"/>
                        <a:t>ASW</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lvl="0" algn="l" defTabSz="320040" rtl="0" eaLnBrk="1" latinLnBrk="0" hangingPunct="1">
                        <a:lnSpc>
                          <a:spcPct val="100000"/>
                        </a:lnSpc>
                        <a:spcBef>
                          <a:spcPts val="0"/>
                        </a:spcBef>
                        <a:tabLst>
                          <a:tab pos="118872" algn="l"/>
                        </a:tabLst>
                      </a:pPr>
                      <a:r>
                        <a:rPr lang="en-US" sz="800" kern="1200" noProof="0" dirty="0" err="1">
                          <a:solidFill>
                            <a:srgbClr val="0F1919"/>
                          </a:solidFill>
                          <a:latin typeface="+mn-lt"/>
                          <a:ea typeface="+mn-ea"/>
                          <a:cs typeface="+mn-cs"/>
                        </a:rPr>
                        <a:t>Alumino</a:t>
                      </a:r>
                      <a:r>
                        <a:rPr lang="en-US" sz="800" kern="1200" noProof="0" dirty="0">
                          <a:solidFill>
                            <a:srgbClr val="0F1919"/>
                          </a:solidFill>
                          <a:latin typeface="+mn-lt"/>
                          <a:ea typeface="+mn-ea"/>
                          <a:cs typeface="+mn-cs"/>
                        </a:rPr>
                        <a:t>-Silicate Wools</a:t>
                      </a:r>
                      <a:endParaRPr lang="en-CA" sz="800" kern="1200" noProof="0" dirty="0">
                        <a:solidFill>
                          <a:srgbClr val="0F1919"/>
                        </a:solidFill>
                        <a:latin typeface="+mn-lt"/>
                        <a:ea typeface="+mn-ea"/>
                        <a:cs typeface="+mn-cs"/>
                      </a:endParaRP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98802691"/>
                  </a:ext>
                </a:extLst>
              </a:tr>
              <a:tr h="194665">
                <a:tc>
                  <a:txBody>
                    <a:bodyPr/>
                    <a:lstStyle/>
                    <a:p>
                      <a:pPr marL="109728"/>
                      <a:r>
                        <a:rPr lang="en-CA" sz="800" b="1" noProof="0">
                          <a:solidFill>
                            <a:srgbClr val="0F1919"/>
                          </a:solidFill>
                        </a:rPr>
                        <a:t>CAA</a:t>
                      </a:r>
                      <a:endParaRPr lang="en-CA" sz="800" b="1" noProof="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Clean Air Act</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marL="109728"/>
                      <a:r>
                        <a:rPr lang="en-CA" sz="800" b="1" noProof="0" dirty="0">
                          <a:solidFill>
                            <a:srgbClr val="0F1919"/>
                          </a:solidFill>
                        </a:rPr>
                        <a:t>CAS	</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Chemical Abstracts Service</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194665">
                <a:tc>
                  <a:txBody>
                    <a:bodyPr/>
                    <a:lstStyle/>
                    <a:p>
                      <a:pPr marL="109728"/>
                      <a:r>
                        <a:rPr lang="en-CA" sz="800" b="1" noProof="0" dirty="0">
                          <a:solidFill>
                            <a:srgbClr val="0F1919"/>
                          </a:solidFill>
                        </a:rPr>
                        <a:t>CERCLA</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Comprehensive Environmental Response, Compensation and Liability Act</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3534831"/>
                  </a:ext>
                </a:extLst>
              </a:tr>
              <a:tr h="194665">
                <a:tc>
                  <a:txBody>
                    <a:bodyPr/>
                    <a:lstStyle/>
                    <a:p>
                      <a:pPr marL="109728"/>
                      <a:r>
                        <a:rPr lang="en-CA" sz="800" b="1" noProof="0" dirty="0">
                          <a:solidFill>
                            <a:srgbClr val="0F1919"/>
                          </a:solidFill>
                        </a:rPr>
                        <a:t>DSL</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b="0" noProof="0" dirty="0">
                          <a:solidFill>
                            <a:srgbClr val="0F1919"/>
                          </a:solidFill>
                        </a:rPr>
                        <a:t>Domestic Substances List</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20724990"/>
                  </a:ext>
                </a:extLst>
              </a:tr>
              <a:tr h="194665">
                <a:tc>
                  <a:txBody>
                    <a:bodyPr/>
                    <a:lstStyle/>
                    <a:p>
                      <a:pPr marL="109728"/>
                      <a:r>
                        <a:rPr lang="en-CA" sz="800" b="1" noProof="0">
                          <a:solidFill>
                            <a:srgbClr val="0F1919"/>
                          </a:solidFill>
                        </a:rPr>
                        <a:t>EPA</a:t>
                      </a:r>
                      <a:endParaRPr lang="en-CA" sz="800" b="1" noProof="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Environmental Protection Agency</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82352835"/>
                  </a:ext>
                </a:extLst>
              </a:tr>
              <a:tr h="194665">
                <a:tc>
                  <a:txBody>
                    <a:bodyPr/>
                    <a:lstStyle/>
                    <a:p>
                      <a:pPr marL="109728"/>
                      <a:r>
                        <a:rPr lang="en-CA" sz="800" b="1" noProof="0">
                          <a:solidFill>
                            <a:srgbClr val="0F1919"/>
                          </a:solidFill>
                        </a:rPr>
                        <a:t>EU</a:t>
                      </a:r>
                      <a:endParaRPr lang="en-CA" sz="800" b="1" noProof="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European Union</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535930842"/>
                  </a:ext>
                </a:extLst>
              </a:tr>
            </a:tbl>
          </a:graphicData>
        </a:graphic>
      </p:graphicFrame>
      <p:sp>
        <p:nvSpPr>
          <p:cNvPr id="7" name="Rectangle 6">
            <a:extLst>
              <a:ext uri="{FF2B5EF4-FFF2-40B4-BE49-F238E27FC236}">
                <a16:creationId xmlns:a16="http://schemas.microsoft.com/office/drawing/2014/main" id="{6FC36F7B-1CF7-28AE-1B95-3E3D709928F7}"/>
              </a:ext>
            </a:extLst>
          </p:cNvPr>
          <p:cNvSpPr/>
          <p:nvPr/>
        </p:nvSpPr>
        <p:spPr>
          <a:xfrm>
            <a:off x="286256" y="7322820"/>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DEFINITIONS</a:t>
            </a:r>
            <a:endParaRPr lang="en-CA" sz="1200" b="1" dirty="0">
              <a:solidFill>
                <a:schemeClr val="accent1"/>
              </a:solidFill>
              <a:latin typeface="+mj-lt"/>
            </a:endParaRPr>
          </a:p>
        </p:txBody>
      </p:sp>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FC-STEELBOARD LBP 23 04</a:t>
            </a:r>
          </a:p>
        </p:txBody>
      </p:sp>
      <p:graphicFrame>
        <p:nvGraphicFramePr>
          <p:cNvPr id="9" name="Table 35">
            <a:extLst>
              <a:ext uri="{FF2B5EF4-FFF2-40B4-BE49-F238E27FC236}">
                <a16:creationId xmlns:a16="http://schemas.microsoft.com/office/drawing/2014/main" id="{B81E11FF-CFBE-82A9-8002-B49A42EF2512}"/>
              </a:ext>
            </a:extLst>
          </p:cNvPr>
          <p:cNvGraphicFramePr>
            <a:graphicFrameLocks/>
          </p:cNvGraphicFramePr>
          <p:nvPr>
            <p:extLst>
              <p:ext uri="{D42A27DB-BD31-4B8C-83A1-F6EECF244321}">
                <p14:modId xmlns:p14="http://schemas.microsoft.com/office/powerpoint/2010/main" val="450879114"/>
              </p:ext>
            </p:extLst>
          </p:nvPr>
        </p:nvGraphicFramePr>
        <p:xfrm>
          <a:off x="278894" y="1130971"/>
          <a:ext cx="7199888" cy="2725310"/>
        </p:xfrm>
        <a:graphic>
          <a:graphicData uri="http://schemas.openxmlformats.org/drawingml/2006/table">
            <a:tbl>
              <a:tblPr firstRow="1" bandRow="1">
                <a:tableStyleId>{9D7B26C5-4107-4FEC-AEDC-1716B250A1EF}</a:tableStyleId>
              </a:tblPr>
              <a:tblGrid>
                <a:gridCol w="1718816">
                  <a:extLst>
                    <a:ext uri="{9D8B030D-6E8A-4147-A177-3AD203B41FA5}">
                      <a16:colId xmlns:a16="http://schemas.microsoft.com/office/drawing/2014/main" val="3647290184"/>
                    </a:ext>
                  </a:extLst>
                </a:gridCol>
                <a:gridCol w="5481072">
                  <a:extLst>
                    <a:ext uri="{9D8B030D-6E8A-4147-A177-3AD203B41FA5}">
                      <a16:colId xmlns:a16="http://schemas.microsoft.com/office/drawing/2014/main" val="622920296"/>
                    </a:ext>
                  </a:extLst>
                </a:gridCol>
              </a:tblGrid>
              <a:tr h="194665">
                <a:tc>
                  <a:txBody>
                    <a:bodyPr/>
                    <a:lstStyle/>
                    <a:p>
                      <a:pPr marL="109728"/>
                      <a:r>
                        <a:rPr lang="en-CA" sz="800" b="1" noProof="0" dirty="0">
                          <a:solidFill>
                            <a:srgbClr val="0F1919"/>
                          </a:solidFill>
                        </a:rPr>
                        <a:t>f/cc</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b="0" noProof="0" dirty="0">
                          <a:solidFill>
                            <a:srgbClr val="0F1919"/>
                          </a:solidFill>
                        </a:rPr>
                        <a:t>Fibres per cubic centimeter</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2195106"/>
                  </a:ext>
                </a:extLst>
              </a:tr>
              <a:tr h="194665">
                <a:tc>
                  <a:txBody>
                    <a:bodyPr/>
                    <a:lstStyle/>
                    <a:p>
                      <a:pPr marL="109728"/>
                      <a:r>
                        <a:rPr lang="en-CA" sz="800" b="1" noProof="0">
                          <a:solidFill>
                            <a:srgbClr val="0F1919"/>
                          </a:solidFill>
                        </a:rPr>
                        <a:t>HEPA</a:t>
                      </a:r>
                      <a:endParaRPr lang="en-CA" sz="800" b="1" noProof="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High Efficiency Particulate Air </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06887012"/>
                  </a:ext>
                </a:extLst>
              </a:tr>
              <a:tr h="194665">
                <a:tc>
                  <a:txBody>
                    <a:bodyPr/>
                    <a:lstStyle/>
                    <a:p>
                      <a:pPr marL="109728"/>
                      <a:r>
                        <a:rPr lang="en-CA" sz="800" b="1" noProof="0" dirty="0">
                          <a:solidFill>
                            <a:srgbClr val="0F1919"/>
                          </a:solidFill>
                        </a:rPr>
                        <a:t>HMIS</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Hazardous Materials Identification System</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9685774"/>
                  </a:ext>
                </a:extLst>
              </a:tr>
              <a:tr h="194665">
                <a:tc>
                  <a:txBody>
                    <a:bodyPr/>
                    <a:lstStyle/>
                    <a:p>
                      <a:pPr marL="109728"/>
                      <a:r>
                        <a:rPr lang="en-US" sz="800" b="1" noProof="0" dirty="0"/>
                        <a:t>HTIW</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US" sz="800" b="0" noProof="0" dirty="0"/>
                        <a:t>High Temperature Insulation Wool</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80814926"/>
                  </a:ext>
                </a:extLst>
              </a:tr>
              <a:tr h="194665">
                <a:tc>
                  <a:txBody>
                    <a:bodyPr/>
                    <a:lstStyle/>
                    <a:p>
                      <a:pPr marL="109728"/>
                      <a:r>
                        <a:rPr lang="en-CA" sz="800" b="1" noProof="0" dirty="0">
                          <a:solidFill>
                            <a:srgbClr val="0F1919"/>
                          </a:solidFill>
                        </a:rPr>
                        <a:t>IARC</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b="0" noProof="0" dirty="0">
                          <a:solidFill>
                            <a:srgbClr val="0F1919"/>
                          </a:solidFill>
                        </a:rPr>
                        <a:t>International Agency for Research on Cancer</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00369037"/>
                  </a:ext>
                </a:extLst>
              </a:tr>
              <a:tr h="194665">
                <a:tc>
                  <a:txBody>
                    <a:bodyPr/>
                    <a:lstStyle/>
                    <a:p>
                      <a:pPr marL="109728"/>
                      <a:r>
                        <a:rPr lang="en-CA" sz="800" b="1" noProof="0">
                          <a:solidFill>
                            <a:srgbClr val="0F1919"/>
                          </a:solidFill>
                        </a:rPr>
                        <a:t>IATA	</a:t>
                      </a:r>
                      <a:endParaRPr lang="en-CA" sz="800" b="1" noProof="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International Air Transport Association</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6629944"/>
                  </a:ext>
                </a:extLst>
              </a:tr>
              <a:tr h="194665">
                <a:tc>
                  <a:txBody>
                    <a:bodyPr/>
                    <a:lstStyle/>
                    <a:p>
                      <a:pPr marL="109728"/>
                      <a:r>
                        <a:rPr lang="en-CA" sz="800" b="1" noProof="0">
                          <a:solidFill>
                            <a:srgbClr val="0F1919"/>
                          </a:solidFill>
                        </a:rPr>
                        <a:t>IMDG</a:t>
                      </a:r>
                      <a:endParaRPr lang="en-CA" sz="800" b="1" noProof="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International Maritime Dangerous Goods Code</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281101"/>
                  </a:ext>
                </a:extLst>
              </a:tr>
              <a:tr h="194665">
                <a:tc>
                  <a:txBody>
                    <a:bodyPr/>
                    <a:lstStyle/>
                    <a:p>
                      <a:pPr marL="109728"/>
                      <a:r>
                        <a:rPr lang="en-CA" sz="800" b="1" noProof="0" dirty="0">
                          <a:solidFill>
                            <a:srgbClr val="0F1919"/>
                          </a:solidFill>
                        </a:rPr>
                        <a:t>mg/m³ </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Milligrams per cubic meter of air</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05556838"/>
                  </a:ext>
                </a:extLst>
              </a:tr>
              <a:tr h="194665">
                <a:tc>
                  <a:txBody>
                    <a:bodyPr/>
                    <a:lstStyle/>
                    <a:p>
                      <a:pPr marL="109728"/>
                      <a:r>
                        <a:rPr lang="en-CA" sz="800" b="1" noProof="0" dirty="0">
                          <a:solidFill>
                            <a:srgbClr val="0F1919"/>
                          </a:solidFill>
                        </a:rPr>
                        <a:t>NFPA</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b="0" noProof="0" dirty="0">
                          <a:solidFill>
                            <a:srgbClr val="0F1919"/>
                          </a:solidFill>
                        </a:rPr>
                        <a:t>National Fire Protection Association</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0534459"/>
                  </a:ext>
                </a:extLst>
              </a:tr>
              <a:tr h="194665">
                <a:tc>
                  <a:txBody>
                    <a:bodyPr/>
                    <a:lstStyle/>
                    <a:p>
                      <a:pPr marL="109728"/>
                      <a:r>
                        <a:rPr lang="en-CA" sz="800" b="1" noProof="0" dirty="0">
                          <a:solidFill>
                            <a:srgbClr val="0F1919"/>
                          </a:solidFill>
                        </a:rPr>
                        <a:t>NIOSH</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National Institute for Occupational Safety and Health</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5430842"/>
                  </a:ext>
                </a:extLst>
              </a:tr>
              <a:tr h="194665">
                <a:tc>
                  <a:txBody>
                    <a:bodyPr/>
                    <a:lstStyle/>
                    <a:p>
                      <a:pPr marL="109728"/>
                      <a:r>
                        <a:rPr lang="en-CA" sz="800" b="1" noProof="0" dirty="0">
                          <a:solidFill>
                            <a:srgbClr val="0F1919"/>
                          </a:solidFill>
                        </a:rPr>
                        <a:t>OSHA</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algn="l"/>
                      <a:r>
                        <a:rPr lang="en-CA" sz="800" noProof="0" dirty="0">
                          <a:solidFill>
                            <a:srgbClr val="0F1919"/>
                          </a:solidFill>
                        </a:rPr>
                        <a:t>Occupational Safety and Health Administration</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634532"/>
                  </a:ext>
                </a:extLst>
              </a:tr>
              <a:tr h="194665">
                <a:tc>
                  <a:txBody>
                    <a:bodyPr/>
                    <a:lstStyle/>
                    <a:p>
                      <a:pPr marL="109728"/>
                      <a:r>
                        <a:rPr lang="en-CA" sz="800" b="1" noProof="0">
                          <a:solidFill>
                            <a:srgbClr val="0F1919"/>
                          </a:solidFill>
                        </a:rPr>
                        <a:t>29 CFR 1910.134 &amp; 1926.103 </a:t>
                      </a:r>
                      <a:endParaRPr lang="en-CA" sz="800" b="1" noProof="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rgbClr val="0F1919"/>
                          </a:solidFill>
                        </a:rPr>
                        <a:t>OSHA Respiratory Protection Standards</a:t>
                      </a:r>
                      <a:endParaRPr lang="en-CA" sz="800" noProof="0" dirty="0">
                        <a:solidFill>
                          <a:srgbClr val="D70B8C"/>
                        </a:solidFill>
                      </a:endParaRP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4904299"/>
                  </a:ext>
                </a:extLst>
              </a:tr>
              <a:tr h="194665">
                <a:tc>
                  <a:txBody>
                    <a:bodyPr/>
                    <a:lstStyle/>
                    <a:p>
                      <a:pPr marL="109728"/>
                      <a:r>
                        <a:rPr lang="en-CA" sz="800" b="1" noProof="0"/>
                        <a:t>29 CFR 1910.1200 &amp; 1926.59</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OSHA Hazard Communication Standards</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4010751"/>
                  </a:ext>
                </a:extLst>
              </a:tr>
              <a:tr h="194665">
                <a:tc>
                  <a:txBody>
                    <a:bodyPr/>
                    <a:lstStyle/>
                    <a:p>
                      <a:pPr marL="109728"/>
                      <a:r>
                        <a:rPr lang="en-CA" sz="800" b="1" noProof="0"/>
                        <a:t>PCW</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Polycrystalline Wools</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10831632"/>
                  </a:ext>
                </a:extLst>
              </a:tr>
            </a:tbl>
          </a:graphicData>
        </a:graphic>
      </p:graphicFrame>
      <p:graphicFrame>
        <p:nvGraphicFramePr>
          <p:cNvPr id="2" name="Table 35">
            <a:extLst>
              <a:ext uri="{FF2B5EF4-FFF2-40B4-BE49-F238E27FC236}">
                <a16:creationId xmlns:a16="http://schemas.microsoft.com/office/drawing/2014/main" id="{48C74968-48BD-9264-E75C-7BB97E1F1E2D}"/>
              </a:ext>
            </a:extLst>
          </p:cNvPr>
          <p:cNvGraphicFramePr>
            <a:graphicFrameLocks/>
          </p:cNvGraphicFramePr>
          <p:nvPr>
            <p:extLst>
              <p:ext uri="{D42A27DB-BD31-4B8C-83A1-F6EECF244321}">
                <p14:modId xmlns:p14="http://schemas.microsoft.com/office/powerpoint/2010/main" val="249334675"/>
              </p:ext>
            </p:extLst>
          </p:nvPr>
        </p:nvGraphicFramePr>
        <p:xfrm>
          <a:off x="278884" y="3854861"/>
          <a:ext cx="7199382" cy="4282630"/>
        </p:xfrm>
        <a:graphic>
          <a:graphicData uri="http://schemas.openxmlformats.org/drawingml/2006/table">
            <a:tbl>
              <a:tblPr firstRow="1" bandRow="1">
                <a:tableStyleId>{9D7B26C5-4107-4FEC-AEDC-1716B250A1EF}</a:tableStyleId>
              </a:tblPr>
              <a:tblGrid>
                <a:gridCol w="1717804">
                  <a:extLst>
                    <a:ext uri="{9D8B030D-6E8A-4147-A177-3AD203B41FA5}">
                      <a16:colId xmlns:a16="http://schemas.microsoft.com/office/drawing/2014/main" val="3647290184"/>
                    </a:ext>
                  </a:extLst>
                </a:gridCol>
                <a:gridCol w="5481578">
                  <a:extLst>
                    <a:ext uri="{9D8B030D-6E8A-4147-A177-3AD203B41FA5}">
                      <a16:colId xmlns:a16="http://schemas.microsoft.com/office/drawing/2014/main" val="622920296"/>
                    </a:ext>
                  </a:extLst>
                </a:gridCol>
              </a:tblGrid>
              <a:tr h="194665">
                <a:tc>
                  <a:txBody>
                    <a:bodyPr/>
                    <a:lstStyle/>
                    <a:p>
                      <a:pPr marL="109728"/>
                      <a:r>
                        <a:rPr lang="en-CA" sz="800" b="1" noProof="0" dirty="0"/>
                        <a:t>PEL</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b="0" noProof="0" dirty="0">
                          <a:solidFill>
                            <a:schemeClr val="tx1"/>
                          </a:solidFill>
                        </a:rPr>
                        <a:t>Permissible Exposure Limit (OSHA)</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29573311"/>
                  </a:ext>
                </a:extLst>
              </a:tr>
              <a:tr h="194665">
                <a:tc>
                  <a:txBody>
                    <a:bodyPr/>
                    <a:lstStyle/>
                    <a:p>
                      <a:pPr marL="109728"/>
                      <a:r>
                        <a:rPr lang="en-CA" sz="800" b="1" noProof="0" dirty="0"/>
                        <a:t>PNOC</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Particulates Not Otherwise Classified</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54699678"/>
                  </a:ext>
                </a:extLst>
              </a:tr>
              <a:tr h="194665">
                <a:tc>
                  <a:txBody>
                    <a:bodyPr/>
                    <a:lstStyle/>
                    <a:p>
                      <a:pPr marL="109728"/>
                      <a:r>
                        <a:rPr lang="en-CA" sz="800" b="1" noProof="0" dirty="0"/>
                        <a:t>PNOR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Particulates Not Otherwise Regulated</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1751760"/>
                  </a:ext>
                </a:extLst>
              </a:tr>
              <a:tr h="194665">
                <a:tc>
                  <a:txBody>
                    <a:bodyPr/>
                    <a:lstStyle/>
                    <a:p>
                      <a:pPr marL="109728"/>
                      <a:r>
                        <a:rPr lang="en-CA" sz="800" b="1" noProof="0" dirty="0"/>
                        <a:t>PSP</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Product Stewardship Program</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3784538"/>
                  </a:ext>
                </a:extLst>
              </a:tr>
              <a:tr h="194665">
                <a:tc>
                  <a:txBody>
                    <a:bodyPr/>
                    <a:lstStyle/>
                    <a:p>
                      <a:pPr marL="109728"/>
                      <a:r>
                        <a:rPr lang="en-US" sz="800" b="1" noProof="0" dirty="0"/>
                        <a:t>RCFA</a:t>
                      </a:r>
                      <a:endParaRPr lang="en-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US" sz="800" noProof="0" dirty="0">
                          <a:solidFill>
                            <a:schemeClr val="tx1"/>
                          </a:solidFill>
                        </a:rPr>
                        <a:t>Refractory Ceramic Fiber Association</a:t>
                      </a:r>
                      <a:endParaRPr lang="en-CA" sz="800" noProof="0" dirty="0">
                        <a:solidFill>
                          <a:schemeClr val="tx1"/>
                        </a:solidFill>
                      </a:endParaRP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4819130"/>
                  </a:ext>
                </a:extLst>
              </a:tr>
              <a:tr h="194665">
                <a:tc>
                  <a:txBody>
                    <a:bodyPr/>
                    <a:lstStyle/>
                    <a:p>
                      <a:pPr marL="109728"/>
                      <a:r>
                        <a:rPr lang="en-CA" sz="800" b="1" noProof="0" dirty="0"/>
                        <a:t>RCRA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Resource Conservation and Recovery Act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20600579"/>
                  </a:ext>
                </a:extLst>
              </a:tr>
              <a:tr h="194665">
                <a:tc>
                  <a:txBody>
                    <a:bodyPr/>
                    <a:lstStyle/>
                    <a:p>
                      <a:pPr marL="109728"/>
                      <a:r>
                        <a:rPr lang="en-CA" sz="800" b="1" noProof="0"/>
                        <a:t>REL</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Recommended Exposure Limit (NIOSH)</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8267262"/>
                  </a:ext>
                </a:extLst>
              </a:tr>
              <a:tr h="194665">
                <a:tc>
                  <a:txBody>
                    <a:bodyPr/>
                    <a:lstStyle/>
                    <a:p>
                      <a:pPr marL="109728"/>
                      <a:r>
                        <a:rPr lang="en-CA" sz="800" b="1" noProof="0"/>
                        <a:t>RID</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Carriage of Dangerous Goods by Rail (International Regulations)</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1068948"/>
                  </a:ext>
                </a:extLst>
              </a:tr>
              <a:tr h="194665">
                <a:tc>
                  <a:txBody>
                    <a:bodyPr/>
                    <a:lstStyle/>
                    <a:p>
                      <a:pPr marL="109728"/>
                      <a:r>
                        <a:rPr lang="en-CA" sz="800" b="1" noProof="0"/>
                        <a:t>SARA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Superfund Amendments and Reauthorization Act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66516118"/>
                  </a:ext>
                </a:extLst>
              </a:tr>
              <a:tr h="194665">
                <a:tc>
                  <a:txBody>
                    <a:bodyPr/>
                    <a:lstStyle/>
                    <a:p>
                      <a:pPr marL="109728"/>
                      <a:r>
                        <a:rPr lang="en-CA" sz="800" b="1" noProof="0"/>
                        <a:t>SARA Title III</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Emergency Planning and Community Right to Know Act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16532317"/>
                  </a:ext>
                </a:extLst>
              </a:tr>
              <a:tr h="194665">
                <a:tc>
                  <a:txBody>
                    <a:bodyPr/>
                    <a:lstStyle/>
                    <a:p>
                      <a:pPr marL="109728"/>
                      <a:r>
                        <a:rPr lang="en-CA" sz="800" b="1" noProof="0"/>
                        <a:t>SARA Section 302</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Extremely Hazardous Substances</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8855392"/>
                  </a:ext>
                </a:extLst>
              </a:tr>
              <a:tr h="194665">
                <a:tc>
                  <a:txBody>
                    <a:bodyPr/>
                    <a:lstStyle/>
                    <a:p>
                      <a:pPr marL="109728"/>
                      <a:r>
                        <a:rPr lang="en-CA" sz="800" b="1" noProof="0"/>
                        <a:t>SARA Section 304</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Emergency Release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24421463"/>
                  </a:ext>
                </a:extLst>
              </a:tr>
              <a:tr h="194665">
                <a:tc>
                  <a:txBody>
                    <a:bodyPr/>
                    <a:lstStyle/>
                    <a:p>
                      <a:pPr marL="109728"/>
                      <a:r>
                        <a:rPr lang="en-CA" sz="800" b="1" noProof="0"/>
                        <a:t>SARA Section 311</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MFDS/List of Chemicals and Hazardous Inventory</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24634950"/>
                  </a:ext>
                </a:extLst>
              </a:tr>
              <a:tr h="194665">
                <a:tc>
                  <a:txBody>
                    <a:bodyPr/>
                    <a:lstStyle/>
                    <a:p>
                      <a:pPr marL="109728"/>
                      <a:r>
                        <a:rPr lang="en-CA" sz="800" b="1" noProof="0"/>
                        <a:t>SARA Section 312</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Emergency and Hazardous Inventory</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19159625"/>
                  </a:ext>
                </a:extLst>
              </a:tr>
              <a:tr h="194665">
                <a:tc>
                  <a:txBody>
                    <a:bodyPr/>
                    <a:lstStyle/>
                    <a:p>
                      <a:pPr marL="109728"/>
                      <a:r>
                        <a:rPr lang="en-CA" sz="800" b="1" noProof="0"/>
                        <a:t>SARA Section 313</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Toxic Chemicals and Release Reporting</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8536598"/>
                  </a:ext>
                </a:extLst>
              </a:tr>
              <a:tr h="194665">
                <a:tc>
                  <a:txBody>
                    <a:bodyPr/>
                    <a:lstStyle/>
                    <a:p>
                      <a:pPr marL="109728"/>
                      <a:r>
                        <a:rPr lang="en-CA" sz="800" b="1" noProof="0" dirty="0"/>
                        <a:t>STEL</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Short Term Exposure Limit</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0445273"/>
                  </a:ext>
                </a:extLst>
              </a:tr>
              <a:tr h="194665">
                <a:tc>
                  <a:txBody>
                    <a:bodyPr/>
                    <a:lstStyle/>
                    <a:p>
                      <a:pPr marL="109728"/>
                      <a:r>
                        <a:rPr lang="en-CA" sz="800" b="1" noProof="0"/>
                        <a:t>SVF</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Synthetic Vitreous Fibre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79243260"/>
                  </a:ext>
                </a:extLst>
              </a:tr>
              <a:tr h="194665">
                <a:tc>
                  <a:txBody>
                    <a:bodyPr/>
                    <a:lstStyle/>
                    <a:p>
                      <a:pPr marL="109728"/>
                      <a:r>
                        <a:rPr lang="en-CA" sz="800" b="1" noProof="0"/>
                        <a:t>TDG</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Transportation of Dangerous Goods</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600274"/>
                  </a:ext>
                </a:extLst>
              </a:tr>
              <a:tr h="194665">
                <a:tc>
                  <a:txBody>
                    <a:bodyPr/>
                    <a:lstStyle/>
                    <a:p>
                      <a:pPr marL="109728"/>
                      <a:r>
                        <a:rPr lang="en-CA" sz="800" b="1" noProof="0"/>
                        <a:t>TLV</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Threshold Limit Value (ACGIH)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73565076"/>
                  </a:ext>
                </a:extLst>
              </a:tr>
              <a:tr h="194665">
                <a:tc>
                  <a:txBody>
                    <a:bodyPr/>
                    <a:lstStyle/>
                    <a:p>
                      <a:pPr marL="109728"/>
                      <a:r>
                        <a:rPr lang="en-CA" sz="800" b="1" noProof="0"/>
                        <a:t>TSCA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a:solidFill>
                            <a:schemeClr val="tx1"/>
                          </a:solidFill>
                        </a:rPr>
                        <a:t>Toxic Substances Control Act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35255566"/>
                  </a:ext>
                </a:extLst>
              </a:tr>
              <a:tr h="194665">
                <a:tc>
                  <a:txBody>
                    <a:bodyPr/>
                    <a:lstStyle/>
                    <a:p>
                      <a:pPr marL="109728"/>
                      <a:r>
                        <a:rPr lang="en-CA" sz="800" b="1" noProof="0"/>
                        <a:t>TWA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Time Weighted Average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95012858"/>
                  </a:ext>
                </a:extLst>
              </a:tr>
              <a:tr h="194665">
                <a:tc>
                  <a:txBody>
                    <a:bodyPr/>
                    <a:lstStyle/>
                    <a:p>
                      <a:pPr marL="109728"/>
                      <a:r>
                        <a:rPr lang="en-CA" sz="800" b="1" noProof="0" dirty="0"/>
                        <a:t>WHMIS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2"/>
                    </a:solidFill>
                  </a:tcPr>
                </a:tc>
                <a:tc>
                  <a:txBody>
                    <a:bodyPr/>
                    <a:lstStyle/>
                    <a:p>
                      <a:pPr marL="292608" defTabSz="320040">
                        <a:lnSpc>
                          <a:spcPct val="100000"/>
                        </a:lnSpc>
                        <a:spcBef>
                          <a:spcPts val="0"/>
                        </a:spcBef>
                        <a:tabLst>
                          <a:tab pos="118872" algn="l"/>
                        </a:tabLst>
                      </a:pPr>
                      <a:r>
                        <a:rPr lang="en-CA" sz="800" noProof="0" dirty="0">
                          <a:solidFill>
                            <a:schemeClr val="tx1"/>
                          </a:solidFill>
                        </a:rPr>
                        <a:t>Workplace Hazardous Materials Information System (Canada)</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8720369"/>
                  </a:ext>
                </a:extLst>
              </a:tr>
            </a:tbl>
          </a:graphicData>
        </a:graphic>
      </p:graphicFrame>
      <p:sp>
        <p:nvSpPr>
          <p:cNvPr id="11" name="Rectangle 10">
            <a:extLst>
              <a:ext uri="{FF2B5EF4-FFF2-40B4-BE49-F238E27FC236}">
                <a16:creationId xmlns:a16="http://schemas.microsoft.com/office/drawing/2014/main" id="{C717FD3F-71FB-235C-C3E8-514E8436B4C9}"/>
              </a:ext>
            </a:extLst>
          </p:cNvPr>
          <p:cNvSpPr/>
          <p:nvPr/>
        </p:nvSpPr>
        <p:spPr>
          <a:xfrm>
            <a:off x="278378" y="8255619"/>
            <a:ext cx="7199888" cy="346230"/>
          </a:xfrm>
          <a:prstGeom prst="rect">
            <a:avLst/>
          </a:prstGeom>
          <a:ln/>
        </p:spPr>
        <p:style>
          <a:lnRef idx="2">
            <a:schemeClr val="accent1"/>
          </a:lnRef>
          <a:fillRef idx="1">
            <a:schemeClr val="lt1"/>
          </a:fillRef>
          <a:effectRef idx="0">
            <a:schemeClr val="accent1"/>
          </a:effectRef>
          <a:fontRef idx="minor">
            <a:schemeClr val="dk1"/>
          </a:fontRef>
        </p:style>
        <p:txBody>
          <a:bodyPr rtlCol="0" anchor="ctr"/>
          <a:lstStyle/>
          <a:p>
            <a:pPr algn="just"/>
            <a:r>
              <a:rPr lang="fr-FR" sz="1200" b="1" dirty="0">
                <a:solidFill>
                  <a:schemeClr val="accent1"/>
                </a:solidFill>
                <a:latin typeface="+mj-lt"/>
              </a:rPr>
              <a:t>DISCLAIMER</a:t>
            </a:r>
            <a:endParaRPr lang="en-CA" sz="1200" b="1" dirty="0">
              <a:solidFill>
                <a:schemeClr val="accent1"/>
              </a:solidFill>
              <a:latin typeface="+mj-lt"/>
            </a:endParaRPr>
          </a:p>
        </p:txBody>
      </p:sp>
      <p:sp>
        <p:nvSpPr>
          <p:cNvPr id="12" name="Rectangle 11">
            <a:extLst>
              <a:ext uri="{FF2B5EF4-FFF2-40B4-BE49-F238E27FC236}">
                <a16:creationId xmlns:a16="http://schemas.microsoft.com/office/drawing/2014/main" id="{3B043773-A371-79CE-6BB8-88FAF52F3A40}"/>
              </a:ext>
            </a:extLst>
          </p:cNvPr>
          <p:cNvSpPr/>
          <p:nvPr/>
        </p:nvSpPr>
        <p:spPr>
          <a:xfrm>
            <a:off x="279896" y="8663581"/>
            <a:ext cx="7200900" cy="571859"/>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r>
              <a:rPr lang="en-US" sz="700" dirty="0">
                <a:solidFill>
                  <a:schemeClr val="bg2">
                    <a:lumMod val="10000"/>
                  </a:schemeClr>
                </a:solidFill>
                <a:effectLst/>
                <a:ea typeface="Calibri" panose="020F0502020204030204" pitchFamily="34" charset="0"/>
                <a:cs typeface="Times New Roman" panose="02020603050405020304" pitchFamily="18" charset="0"/>
              </a:rPr>
              <a:t>The information presented herein is presented in good faith and believed to be accurate as of the effective date of this Safety Data Sheet. Employers may use this FDS to supplement other information gathered by them in their efforts to assure the health and safety of their employees and the proper use of the product. This summary of the relevant data reflects professional judgment; employers should note that information perceived to be less relevant has not been included in this FDS. Therefore, given the summary nature of this document, </a:t>
            </a:r>
            <a:r>
              <a:rPr lang="en-US" sz="700" dirty="0" err="1">
                <a:solidFill>
                  <a:schemeClr val="bg2">
                    <a:lumMod val="10000"/>
                  </a:schemeClr>
                </a:solidFill>
                <a:effectLst/>
                <a:ea typeface="Calibri" panose="020F0502020204030204" pitchFamily="34" charset="0"/>
                <a:cs typeface="Times New Roman" panose="02020603050405020304" pitchFamily="18" charset="0"/>
              </a:rPr>
              <a:t>Fibrecast</a:t>
            </a:r>
            <a:r>
              <a:rPr lang="en-US" sz="700" dirty="0">
                <a:solidFill>
                  <a:schemeClr val="bg2">
                    <a:lumMod val="10000"/>
                  </a:schemeClr>
                </a:solidFill>
                <a:effectLst/>
                <a:ea typeface="Calibri" panose="020F0502020204030204" pitchFamily="34" charset="0"/>
                <a:cs typeface="Times New Roman" panose="02020603050405020304" pitchFamily="18" charset="0"/>
              </a:rPr>
              <a:t> Inc., does not extend any warranty (expressed or implied), assume any responsibility, or make any representation regarding the completeness of this information or its suitability for the purposes envisioned by the user.</a:t>
            </a:r>
            <a:endParaRPr lang="en-CA" sz="7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0727717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2339</TotalTime>
  <Words>3762</Words>
  <Application>Microsoft Office PowerPoint</Application>
  <PresentationFormat>Custom</PresentationFormat>
  <Paragraphs>266</Paragraphs>
  <Slides>6</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6</vt:i4>
      </vt:variant>
    </vt:vector>
  </HeadingPairs>
  <TitlesOfParts>
    <vt:vector size="16"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STEELBOARD, LBP, 2300</cp:keywords>
  <cp:lastModifiedBy>Angie Torres Cardenas</cp:lastModifiedBy>
  <cp:revision>190</cp:revision>
  <dcterms:created xsi:type="dcterms:W3CDTF">2021-04-06T14:57:59Z</dcterms:created>
  <dcterms:modified xsi:type="dcterms:W3CDTF">2024-04-05T18:09:49Z</dcterms:modified>
  <cp:category>SAFETY DATA SHEET</cp:category>
</cp:coreProperties>
</file>