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1"/>
  </p:notesMasterIdLst>
  <p:sldIdLst>
    <p:sldId id="259" r:id="rId4"/>
    <p:sldId id="260" r:id="rId5"/>
    <p:sldId id="261" r:id="rId6"/>
    <p:sldId id="262" r:id="rId7"/>
    <p:sldId id="263" r:id="rId8"/>
    <p:sldId id="266" r:id="rId9"/>
    <p:sldId id="267" r:id="rId10"/>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468"/>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4/5/2024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79976" y="2032598"/>
            <a:ext cx="7200900" cy="3155914"/>
          </a:xfrm>
        </p:spPr>
        <p:txBody>
          <a:bodyPr anchor="t"/>
          <a:lstStyle/>
          <a:p>
            <a:pPr marL="228600" indent="-228600" defTabSz="228600">
              <a:buClr>
                <a:schemeClr val="accent2"/>
              </a:buClr>
              <a:buFont typeface="+mj-lt"/>
              <a:buAutoNum type="alphaLcPeriod"/>
              <a:tabLst>
                <a:tab pos="118872" algn="l"/>
              </a:tabLst>
            </a:pPr>
            <a:r>
              <a:rPr lang="es-CO" sz="1000" b="1" dirty="0">
                <a:solidFill>
                  <a:schemeClr val="tx1"/>
                </a:solidFill>
              </a:rPr>
              <a:t>Identificador del producto utilizado en la etiqueta</a:t>
            </a:r>
            <a:r>
              <a:rPr lang="es-CO" sz="1000" dirty="0">
                <a:solidFill>
                  <a:schemeClr val="tx1"/>
                </a:solidFill>
              </a:rPr>
              <a:t>: FC-2300 STEELBOARD HS</a:t>
            </a:r>
          </a:p>
          <a:p>
            <a:pPr marL="228600" indent="-228600" algn="just" defTabSz="228600">
              <a:buClr>
                <a:schemeClr val="accent2"/>
              </a:buClr>
              <a:buFont typeface="+mj-lt"/>
              <a:buAutoNum type="alphaLcPeriod"/>
              <a:tabLst>
                <a:tab pos="118872" algn="l"/>
              </a:tabLst>
            </a:pPr>
            <a:r>
              <a:rPr lang="es-CO" sz="1000" b="1" dirty="0">
                <a:solidFill>
                  <a:schemeClr val="tx1"/>
                </a:solidFill>
              </a:rPr>
              <a:t>Otros medios de identificación</a:t>
            </a:r>
            <a:r>
              <a:rPr lang="es-CO" sz="1000" dirty="0">
                <a:solidFill>
                  <a:schemeClr val="tx1"/>
                </a:solidFill>
              </a:rPr>
              <a:t>: Producto aislante </a:t>
            </a:r>
            <a:r>
              <a:rPr lang="es-CO" sz="1000" dirty="0" err="1">
                <a:solidFill>
                  <a:schemeClr val="tx1"/>
                </a:solidFill>
              </a:rPr>
              <a:t>FCR</a:t>
            </a:r>
            <a:r>
              <a:rPr lang="es-CO" sz="1000" dirty="0">
                <a:solidFill>
                  <a:schemeClr val="tx1"/>
                </a:solidFill>
              </a:rPr>
              <a:t> de alta temperatura formado al vacío; placas y piezas de cerámica aislante de alta temperatura formadas al vacío; producto aislante de alta temperatura como mezcla de fibras cerámicas refractarias y aglutinantes; Fibra cerámica refractaria (</a:t>
            </a:r>
            <a:r>
              <a:rPr lang="es-CO" sz="1000" dirty="0" err="1">
                <a:solidFill>
                  <a:schemeClr val="tx1"/>
                </a:solidFill>
              </a:rPr>
              <a:t>FCR</a:t>
            </a:r>
            <a:r>
              <a:rPr lang="es-CO" sz="1000" dirty="0">
                <a:solidFill>
                  <a:schemeClr val="tx1"/>
                </a:solidFill>
              </a:rPr>
              <a:t>); lana cerámica; fibra vítrea artificial (</a:t>
            </a:r>
            <a:r>
              <a:rPr lang="es-CO" sz="1000" dirty="0" err="1">
                <a:solidFill>
                  <a:schemeClr val="tx1"/>
                </a:solidFill>
              </a:rPr>
              <a:t>MMVF</a:t>
            </a:r>
            <a:r>
              <a:rPr lang="es-CO" sz="1000" dirty="0">
                <a:solidFill>
                  <a:schemeClr val="tx1"/>
                </a:solidFill>
              </a:rPr>
              <a:t>: Man-</a:t>
            </a:r>
            <a:r>
              <a:rPr lang="es-CO" sz="1000" dirty="0" err="1">
                <a:solidFill>
                  <a:schemeClr val="tx1"/>
                </a:solidFill>
              </a:rPr>
              <a:t>Made</a:t>
            </a:r>
            <a:r>
              <a:rPr lang="es-CO" sz="1000" dirty="0">
                <a:solidFill>
                  <a:schemeClr val="tx1"/>
                </a:solidFill>
              </a:rPr>
              <a:t> </a:t>
            </a:r>
            <a:r>
              <a:rPr lang="es-CO" sz="1000" dirty="0" err="1">
                <a:solidFill>
                  <a:schemeClr val="tx1"/>
                </a:solidFill>
              </a:rPr>
              <a:t>Vitreous</a:t>
            </a:r>
            <a:r>
              <a:rPr lang="es-CO" sz="1000" dirty="0">
                <a:solidFill>
                  <a:schemeClr val="tx1"/>
                </a:solidFill>
              </a:rPr>
              <a:t> </a:t>
            </a:r>
            <a:r>
              <a:rPr lang="es-CO" sz="1000" dirty="0" err="1">
                <a:solidFill>
                  <a:schemeClr val="tx1"/>
                </a:solidFill>
              </a:rPr>
              <a:t>Fibre</a:t>
            </a:r>
            <a:r>
              <a:rPr lang="es-CO" sz="1000" dirty="0">
                <a:solidFill>
                  <a:schemeClr val="tx1"/>
                </a:solidFill>
              </a:rPr>
              <a:t>); </a:t>
            </a:r>
            <a:r>
              <a:rPr lang="pt-BR" sz="1000" dirty="0" err="1">
                <a:solidFill>
                  <a:schemeClr val="tx1"/>
                </a:solidFill>
              </a:rPr>
              <a:t>lana</a:t>
            </a:r>
            <a:r>
              <a:rPr lang="pt-BR" sz="1000" dirty="0">
                <a:solidFill>
                  <a:schemeClr val="tx1"/>
                </a:solidFill>
              </a:rPr>
              <a:t> </a:t>
            </a:r>
            <a:r>
              <a:rPr lang="pt-BR" sz="1000" dirty="0" err="1">
                <a:solidFill>
                  <a:schemeClr val="tx1"/>
                </a:solidFill>
              </a:rPr>
              <a:t>aislante</a:t>
            </a:r>
            <a:r>
              <a:rPr lang="pt-BR" sz="1000" dirty="0">
                <a:solidFill>
                  <a:schemeClr val="tx1"/>
                </a:solidFill>
              </a:rPr>
              <a:t> para altas temperaturas (</a:t>
            </a:r>
            <a:r>
              <a:rPr lang="pt-BR" sz="1000" dirty="0" err="1">
                <a:solidFill>
                  <a:schemeClr val="tx1"/>
                </a:solidFill>
              </a:rPr>
              <a:t>HTIW</a:t>
            </a:r>
            <a:r>
              <a:rPr lang="pt-BR" sz="1000" dirty="0">
                <a:solidFill>
                  <a:schemeClr val="tx1"/>
                </a:solidFill>
              </a:rPr>
              <a:t>: </a:t>
            </a:r>
            <a:r>
              <a:rPr lang="en-US" sz="1000" dirty="0">
                <a:solidFill>
                  <a:schemeClr val="tx1"/>
                </a:solidFill>
              </a:rPr>
              <a:t>High Temperature Insulating Wool).</a:t>
            </a:r>
            <a:endParaRPr lang="es-CO" sz="1000" dirty="0">
              <a:solidFill>
                <a:schemeClr val="tx1"/>
              </a:solidFill>
            </a:endParaRPr>
          </a:p>
          <a:p>
            <a:pPr marL="228600" indent="-228600" defTabSz="228600">
              <a:buClr>
                <a:schemeClr val="accent2"/>
              </a:buClr>
              <a:buFont typeface="+mj-lt"/>
              <a:buAutoNum type="alphaLcPeriod" startAt="3"/>
              <a:tabLst>
                <a:tab pos="118872" algn="l"/>
              </a:tabLst>
            </a:pPr>
            <a:r>
              <a:rPr lang="es-CO" sz="1000" b="1" dirty="0">
                <a:solidFill>
                  <a:schemeClr val="tx1"/>
                </a:solidFill>
              </a:rPr>
              <a:t>Uso recomendado del producto químico y restricciones de uso</a:t>
            </a:r>
            <a:r>
              <a:rPr lang="es-CO" sz="1000" dirty="0">
                <a:solidFill>
                  <a:schemeClr val="tx1"/>
                </a:solidFill>
              </a:rPr>
              <a:t>: </a:t>
            </a:r>
          </a:p>
          <a:p>
            <a:pPr marL="450850" lvl="1" indent="-184150" algn="just" defTabSz="228600">
              <a:buClr>
                <a:schemeClr val="accent2"/>
              </a:buClr>
              <a:buFont typeface="Wingdings" panose="05000000000000000000" pitchFamily="2" charset="2"/>
              <a:buChar char="§"/>
              <a:tabLst>
                <a:tab pos="117475" algn="l"/>
                <a:tab pos="177800" algn="l"/>
              </a:tabLst>
            </a:pPr>
            <a:r>
              <a:rPr lang="es-CO" sz="1000" u="sng" dirty="0">
                <a:solidFill>
                  <a:schemeClr val="tx1"/>
                </a:solidFill>
                <a:latin typeface="+mj-lt"/>
              </a:rPr>
              <a:t>Uso principal</a:t>
            </a:r>
            <a:r>
              <a:rPr lang="es-CO" sz="1000" dirty="0">
                <a:solidFill>
                  <a:schemeClr val="tx1"/>
                </a:solidFill>
                <a:latin typeface="+mj-lt"/>
              </a:rPr>
              <a:t>: Los materiales de fibra cerámica refractaria (</a:t>
            </a:r>
            <a:r>
              <a:rPr lang="es-CO" sz="1000" dirty="0" err="1">
                <a:solidFill>
                  <a:schemeClr val="tx1"/>
                </a:solidFill>
                <a:latin typeface="+mj-lt"/>
              </a:rPr>
              <a:t>FCR</a:t>
            </a:r>
            <a:r>
              <a:rPr lang="es-CO" sz="1000" dirty="0">
                <a:solidFill>
                  <a:schemeClr val="tx1"/>
                </a:solidFill>
                <a:latin typeface="+mj-lt"/>
              </a:rPr>
              <a:t>) se utilizan principalmente en aplicaciones industriales de aislamiento a alta temperatura. Algunos ejemplos son el aislamiento de apoyo para hornos cuchara de acero fundido, hornos de arco eléctrico, carros torpedo, artesas, escudos térmicos, contención de calor, juntas de expansión, hornos industriales, hornos, calderas y otros equipos de proceso en aplicaciones de hasta </a:t>
            </a:r>
            <a:r>
              <a:rPr lang="es-CO" sz="1000" dirty="0" err="1">
                <a:solidFill>
                  <a:schemeClr val="tx1"/>
                </a:solidFill>
                <a:latin typeface="+mj-lt"/>
              </a:rPr>
              <a:t>1204°C</a:t>
            </a:r>
            <a:r>
              <a:rPr lang="es-CO" sz="1000" dirty="0">
                <a:solidFill>
                  <a:schemeClr val="tx1"/>
                </a:solidFill>
                <a:latin typeface="+mj-lt"/>
              </a:rPr>
              <a:t> (</a:t>
            </a:r>
            <a:r>
              <a:rPr lang="es-CO" sz="1000" dirty="0" err="1">
                <a:solidFill>
                  <a:schemeClr val="tx1"/>
                </a:solidFill>
                <a:latin typeface="+mj-lt"/>
              </a:rPr>
              <a:t>2200°F</a:t>
            </a:r>
            <a:r>
              <a:rPr lang="es-CO" sz="1000" dirty="0">
                <a:solidFill>
                  <a:schemeClr val="tx1"/>
                </a:solidFill>
                <a:latin typeface="+mj-lt"/>
              </a:rPr>
              <a:t>). El punto de fusión del producto es de </a:t>
            </a:r>
            <a:r>
              <a:rPr lang="es-CO" sz="1000" dirty="0" err="1">
                <a:solidFill>
                  <a:schemeClr val="tx1"/>
                </a:solidFill>
                <a:latin typeface="+mj-lt"/>
              </a:rPr>
              <a:t>1760°C</a:t>
            </a:r>
            <a:r>
              <a:rPr lang="es-CO" sz="1000" dirty="0">
                <a:solidFill>
                  <a:schemeClr val="tx1"/>
                </a:solidFill>
                <a:latin typeface="+mj-lt"/>
              </a:rPr>
              <a:t> o </a:t>
            </a:r>
            <a:r>
              <a:rPr lang="es-CO" sz="1000" dirty="0" err="1">
                <a:solidFill>
                  <a:schemeClr val="tx1"/>
                </a:solidFill>
                <a:latin typeface="+mj-lt"/>
              </a:rPr>
              <a:t>3200°F</a:t>
            </a:r>
            <a:r>
              <a:rPr lang="es-CO" sz="1000" dirty="0">
                <a:solidFill>
                  <a:schemeClr val="tx1"/>
                </a:solidFill>
                <a:latin typeface="+mj-lt"/>
              </a:rPr>
              <a:t>. Los productos a base de fibra cerámica no están destinados a la venta directa al público en general. Aunque la fibra cerámica se utiliza en la fabricación de algunos productos de consumo, como las alfombrillas catalizadoras y las estufas de leña, los materiales están contenidos, encapsulados o adheridos dentro de las unidades.</a:t>
            </a:r>
          </a:p>
          <a:p>
            <a:pPr marL="450850" lvl="1" indent="-184150" algn="just" defTabSz="228600">
              <a:buClr>
                <a:schemeClr val="accent2"/>
              </a:buClr>
              <a:buFont typeface="Wingdings" panose="05000000000000000000" pitchFamily="2" charset="2"/>
              <a:buChar char="§"/>
              <a:tabLst>
                <a:tab pos="117475" algn="l"/>
                <a:tab pos="177800" algn="l"/>
              </a:tabLst>
            </a:pPr>
            <a:r>
              <a:rPr lang="es-CO" sz="1000" u="sng" dirty="0">
                <a:latin typeface="+mj-lt"/>
              </a:rPr>
              <a:t>Uso terciario</a:t>
            </a:r>
            <a:r>
              <a:rPr lang="es-CO" sz="1000" dirty="0">
                <a:latin typeface="+mj-lt"/>
              </a:rPr>
              <a:t>: Instalación, retirada (industrial y profesional) / Mantenimiento y vida útil (industrial y profesional).</a:t>
            </a:r>
            <a:endParaRPr lang="es-CO" sz="1000" dirty="0">
              <a:solidFill>
                <a:schemeClr val="tx1"/>
              </a:solidFill>
              <a:latin typeface="+mj-lt"/>
            </a:endParaRPr>
          </a:p>
          <a:p>
            <a:pPr marL="450850" lvl="1" indent="-184150" algn="just" defTabSz="228600">
              <a:buClr>
                <a:schemeClr val="accent2"/>
              </a:buClr>
              <a:buFont typeface="Wingdings" panose="05000000000000000000" pitchFamily="2" charset="2"/>
              <a:buChar char="§"/>
              <a:tabLst>
                <a:tab pos="117475" algn="l"/>
                <a:tab pos="177800" algn="l"/>
              </a:tabLst>
            </a:pPr>
            <a:r>
              <a:rPr lang="es-ES" sz="1000" u="sng" dirty="0">
                <a:solidFill>
                  <a:schemeClr val="tx1"/>
                </a:solidFill>
                <a:latin typeface="+mj-lt"/>
              </a:rPr>
              <a:t>Usos no recomendados:</a:t>
            </a:r>
            <a:r>
              <a:rPr lang="es-ES" sz="1000" dirty="0">
                <a:solidFill>
                  <a:schemeClr val="tx1"/>
                </a:solidFill>
                <a:latin typeface="+mj-lt"/>
              </a:rPr>
              <a:t> </a:t>
            </a:r>
            <a:r>
              <a:rPr lang="es-CO" sz="1000" dirty="0">
                <a:solidFill>
                  <a:schemeClr val="tx1"/>
                </a:solidFill>
                <a:latin typeface="+mj-lt"/>
              </a:rPr>
              <a:t>Desmontar el producto para otras aplicaciones. </a:t>
            </a:r>
          </a:p>
          <a:p>
            <a:pPr marL="228600" indent="-228600" algn="just" defTabSz="228600">
              <a:buClr>
                <a:schemeClr val="accent2"/>
              </a:buClr>
              <a:buFont typeface="+mj-lt"/>
              <a:buAutoNum type="alphaLcPeriod" startAt="4"/>
              <a:tabLst>
                <a:tab pos="118872" algn="l"/>
              </a:tabLst>
            </a:pPr>
            <a:r>
              <a:rPr lang="es-CO" sz="1000" b="1" dirty="0">
                <a:solidFill>
                  <a:schemeClr val="tx1"/>
                </a:solidFill>
              </a:rPr>
              <a:t>Nombre del fabricante</a:t>
            </a:r>
            <a:r>
              <a:rPr lang="es-CO" sz="1000" dirty="0">
                <a:solidFill>
                  <a:schemeClr val="tx1"/>
                </a:solidFill>
              </a:rPr>
              <a:t>: 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2"/>
              </a:buClr>
              <a:buFont typeface="+mj-lt"/>
              <a:buAutoNum type="alphaLcPeriod" startAt="4"/>
              <a:tabLst>
                <a:tab pos="118872" algn="l"/>
              </a:tabLst>
            </a:pPr>
            <a:r>
              <a:rPr lang="es-CO" sz="1000" b="1" dirty="0">
                <a:solidFill>
                  <a:schemeClr val="tx1"/>
                </a:solidFill>
              </a:rPr>
              <a:t>Teléfono de emergencia #</a:t>
            </a:r>
            <a:r>
              <a:rPr lang="es-CO" sz="1000" dirty="0">
                <a:solidFill>
                  <a:schemeClr val="tx1"/>
                </a:solidFill>
              </a:rPr>
              <a:t>: </a:t>
            </a:r>
            <a:r>
              <a:rPr lang="es-CO" sz="1000" dirty="0" err="1">
                <a:solidFill>
                  <a:schemeClr val="tx1"/>
                </a:solidFill>
              </a:rPr>
              <a:t>CHEMTREC</a:t>
            </a:r>
            <a:r>
              <a:rPr lang="es-CO" sz="1000" dirty="0">
                <a:solidFill>
                  <a:schemeClr val="tx1"/>
                </a:solidFill>
              </a:rPr>
              <a:t> prestará asistencia en caso de emergencias químicas 1-800-424-9300 </a:t>
            </a:r>
            <a:endParaRPr lang="es-CO" sz="1000" b="1" dirty="0">
              <a:solidFill>
                <a:srgbClr val="0F1919"/>
              </a:solidFill>
            </a:endParaRPr>
          </a:p>
          <a:p>
            <a:pPr lvl="0"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3841750" y="276226"/>
            <a:ext cx="3643888" cy="752474"/>
          </a:xfrm>
        </p:spPr>
        <p:txBody>
          <a:bodyPr/>
          <a:lstStyle/>
          <a:p>
            <a:pPr>
              <a:lnSpc>
                <a:spcPct val="100000"/>
              </a:lnSpc>
            </a:pPr>
            <a:r>
              <a:rPr lang="es-CO" sz="2000" b="1" dirty="0"/>
              <a:t>FICHA DE DATOS DE SEGURIDAD </a:t>
            </a:r>
            <a:r>
              <a:rPr lang="es-CO" sz="1200" dirty="0">
                <a:solidFill>
                  <a:schemeClr val="tx2"/>
                </a:solidFill>
              </a:rPr>
              <a:t>FDS FC-2300 STEELBOARD HS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7774" y="1103053"/>
            <a:ext cx="7199888" cy="34623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FC-2300 STEELBOARD HS </a:t>
            </a:r>
            <a:r>
              <a:rPr lang="es-CO" sz="1600" dirty="0">
                <a:solidFill>
                  <a:schemeClr val="bg1"/>
                </a:solidFill>
              </a:rPr>
              <a:t>                                     </a:t>
            </a:r>
            <a:r>
              <a:rPr lang="es-CO" sz="1400" dirty="0">
                <a:solidFill>
                  <a:schemeClr val="bg1"/>
                </a:solidFill>
              </a:rPr>
              <a:t>Fecha de vigencia: Febrero 25 del 2020</a:t>
            </a:r>
          </a:p>
        </p:txBody>
      </p:sp>
      <p:sp>
        <p:nvSpPr>
          <p:cNvPr id="2" name="Rectangle 1">
            <a:extLst>
              <a:ext uri="{FF2B5EF4-FFF2-40B4-BE49-F238E27FC236}">
                <a16:creationId xmlns:a16="http://schemas.microsoft.com/office/drawing/2014/main" id="{FC27E18B-F55D-0B6B-1C39-4E246738F3BC}"/>
              </a:ext>
            </a:extLst>
          </p:cNvPr>
          <p:cNvSpPr/>
          <p:nvPr/>
        </p:nvSpPr>
        <p:spPr>
          <a:xfrm>
            <a:off x="287774" y="1556192"/>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 IDENTIFICACIÓN</a:t>
            </a:r>
            <a:endParaRPr lang="es-CO" sz="1200" b="1" dirty="0">
              <a:solidFill>
                <a:srgbClr val="FF0000"/>
              </a:solidFill>
              <a:latin typeface="+mj-lt"/>
            </a:endParaRPr>
          </a:p>
        </p:txBody>
      </p:sp>
      <p:sp>
        <p:nvSpPr>
          <p:cNvPr id="3" name="Rectangle 2">
            <a:extLst>
              <a:ext uri="{FF2B5EF4-FFF2-40B4-BE49-F238E27FC236}">
                <a16:creationId xmlns:a16="http://schemas.microsoft.com/office/drawing/2014/main" id="{1888F84E-C03F-C8D3-CACD-19CBF52FE8CF}"/>
              </a:ext>
            </a:extLst>
          </p:cNvPr>
          <p:cNvSpPr/>
          <p:nvPr/>
        </p:nvSpPr>
        <p:spPr>
          <a:xfrm>
            <a:off x="287774" y="520708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79976" y="5656082"/>
            <a:ext cx="7200900" cy="402248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La clasificación del producto químico se basa para Canadá en la quinta edición revisada del Sistema Globalmente Armonizado de Clasificación y Etiquetado de Productos Químicos de la Comisión Económica de las Naciones Unidas para Europa y EE. UU., se basa en los Estándares de Comunicación de Riesgos de la Administración de Salud y Seguridad Ocupacional de EE. UU. de 2012. </a:t>
            </a:r>
            <a:r>
              <a:rPr lang="es-CO" sz="1000" dirty="0">
                <a:solidFill>
                  <a:schemeClr val="tx1"/>
                </a:solidFill>
              </a:rPr>
              <a:t>Estas normas indican que el producto se considera como grupo </a:t>
            </a:r>
            <a:r>
              <a:rPr lang="es-CO" sz="1000" dirty="0" err="1">
                <a:solidFill>
                  <a:schemeClr val="tx1"/>
                </a:solidFill>
              </a:rPr>
              <a:t>2B</a:t>
            </a:r>
            <a:r>
              <a:rPr lang="es-CO" sz="1000" dirty="0">
                <a:solidFill>
                  <a:schemeClr val="tx1"/>
                </a:solidFill>
              </a:rPr>
              <a:t> de la </a:t>
            </a:r>
            <a:r>
              <a:rPr lang="es-CO" sz="1000" dirty="0" err="1">
                <a:solidFill>
                  <a:schemeClr val="tx1"/>
                </a:solidFill>
              </a:rPr>
              <a:t>IARC</a:t>
            </a:r>
            <a:r>
              <a:rPr lang="es-CO" sz="1000" dirty="0">
                <a:solidFill>
                  <a:schemeClr val="tx1"/>
                </a:solidFill>
              </a:rPr>
              <a:t>, lo que corresponde a una clasificación de carcinógeno de categoría 2.</a:t>
            </a:r>
            <a:endParaRPr lang="es-CO" sz="1000" b="1" dirty="0">
              <a:solidFill>
                <a:schemeClr val="tx1"/>
              </a:solidFill>
            </a:endParaRPr>
          </a:p>
          <a:p>
            <a:pPr marL="228600" indent="-228600" algn="just" defTabSz="228600">
              <a:buClr>
                <a:schemeClr val="accent2"/>
              </a:buClr>
              <a:buFont typeface="+mj-lt"/>
              <a:buAutoNum type="alphaLcPeriod"/>
              <a:tabLst>
                <a:tab pos="118872" algn="l"/>
              </a:tabLst>
            </a:pPr>
            <a:r>
              <a:rPr lang="es-ES" sz="1000" b="1" dirty="0">
                <a:solidFill>
                  <a:schemeClr val="tx1"/>
                </a:solidFill>
              </a:rPr>
              <a:t>Palabra de advertencia, indicación(es) de peligro, símbolo(s) y consejos de prudencia de conformidad con el párrafo (f) de §1910.1200. </a:t>
            </a:r>
            <a:r>
              <a:rPr lang="es-ES" sz="1000" dirty="0">
                <a:solidFill>
                  <a:schemeClr val="tx1"/>
                </a:solidFill>
              </a:rPr>
              <a:t>La fibra cerámica está clasificada como carcinógeno de categoría 2.</a:t>
            </a:r>
            <a:endParaRPr lang="es-CO" sz="1000" dirty="0">
              <a:solidFill>
                <a:schemeClr val="tx1"/>
              </a:solidFill>
            </a:endParaRPr>
          </a:p>
          <a:p>
            <a:pPr lvl="1" algn="just" defTabSz="228600">
              <a:buClr>
                <a:schemeClr val="accent1"/>
              </a:buClr>
              <a:tabLst>
                <a:tab pos="118872" algn="l"/>
              </a:tabLst>
            </a:pPr>
            <a:r>
              <a:rPr lang="es-CO" sz="1000" b="1" dirty="0">
                <a:solidFill>
                  <a:schemeClr val="tx1"/>
                </a:solidFill>
                <a:latin typeface="+mj-lt"/>
              </a:rPr>
              <a:t>Pictograma de peligro</a:t>
            </a:r>
          </a:p>
          <a:p>
            <a:pPr lvl="1" defTabSz="228600">
              <a:buClr>
                <a:schemeClr val="accent1"/>
              </a:buClr>
              <a:tabLst>
                <a:tab pos="118872" algn="l"/>
              </a:tabLst>
            </a:pPr>
            <a:endParaRPr lang="es-CO" sz="1000" b="1" dirty="0">
              <a:solidFill>
                <a:schemeClr val="tx1"/>
              </a:solidFill>
              <a:latin typeface="+mj-lt"/>
            </a:endParaRPr>
          </a:p>
          <a:p>
            <a:pPr lvl="1" defTabSz="228600">
              <a:buClr>
                <a:schemeClr val="accent1"/>
              </a:buClr>
              <a:tabLst>
                <a:tab pos="118872" algn="l"/>
              </a:tabLst>
            </a:pPr>
            <a:endParaRPr lang="es-CO" sz="1000" b="1" dirty="0">
              <a:solidFill>
                <a:schemeClr val="tx1"/>
              </a:solidFill>
              <a:latin typeface="+mj-lt"/>
            </a:endParaRPr>
          </a:p>
          <a:p>
            <a:pPr lvl="1" defTabSz="320040">
              <a:buClr>
                <a:schemeClr val="accent1"/>
              </a:buClr>
              <a:tabLst>
                <a:tab pos="118872" algn="l"/>
              </a:tabLst>
            </a:pPr>
            <a:endParaRPr lang="es-CO" sz="1000" b="1" dirty="0">
              <a:solidFill>
                <a:srgbClr val="0F1919"/>
              </a:solidFill>
              <a:latin typeface="+mj-lt"/>
            </a:endParaRPr>
          </a:p>
          <a:p>
            <a:pPr lvl="1"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a:t>
            </a:r>
          </a:p>
          <a:p>
            <a:pPr lvl="1" algn="just" defTabSz="320040">
              <a:buClr>
                <a:schemeClr val="accent1"/>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causa cáncer por inhalación.</a:t>
            </a:r>
            <a:endParaRPr lang="en-CA" sz="1000"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protección respiratoria según sea necesario; ver sección 8 de la Ficha de Datos de Seguridad. Si le preocupa la exposición, busque atención médica. Almacenar de manera que se minimice el polvo en suspensión. Eliminar los residuos de acuerdo con las regulaciones locales, provinciales o estatales y federales</a:t>
            </a:r>
            <a:r>
              <a:rPr lang="en-US" sz="1000" dirty="0">
                <a:solidFill>
                  <a:srgbClr val="0F1919"/>
                </a:solidFill>
                <a:latin typeface="+mj-lt"/>
              </a:rPr>
              <a:t>.</a:t>
            </a:r>
          </a:p>
          <a:p>
            <a:pPr lvl="1" algn="just" defTabSz="320040">
              <a:buClr>
                <a:schemeClr val="accent1"/>
              </a:buClr>
              <a:tabLst>
                <a:tab pos="118872" algn="l"/>
              </a:tabLst>
            </a:pPr>
            <a:r>
              <a:rPr lang="es-CO" sz="1000" b="1" dirty="0">
                <a:solidFill>
                  <a:srgbClr val="0F1919"/>
                </a:solidFill>
                <a:latin typeface="+mj-lt"/>
              </a:rPr>
              <a:t>Información suplementaria: </a:t>
            </a:r>
            <a:r>
              <a:rPr lang="es-CO" sz="1000" dirty="0">
                <a:solidFill>
                  <a:srgbClr val="0F1919"/>
                </a:solidFill>
                <a:latin typeface="+mj-lt"/>
              </a:rPr>
              <a:t>Puede causar irritación mecánica temporal en los ojos, la piel o las vías respiratorias expuestos. Minimizar la exposición al polvo en suspensión</a:t>
            </a:r>
            <a:r>
              <a:rPr lang="en-CA" sz="1000" dirty="0">
                <a:solidFill>
                  <a:srgbClr val="0F1919"/>
                </a:solidFill>
                <a:latin typeface="+mj-lt"/>
              </a:rPr>
              <a:t>.</a:t>
            </a:r>
          </a:p>
          <a:p>
            <a:pPr marL="228600" indent="-228600" algn="just" defTabSz="228600">
              <a:buClr>
                <a:schemeClr val="accent2"/>
              </a:buClr>
              <a:buFont typeface="+mj-lt"/>
              <a:buAutoNum type="alphaLcPeriod"/>
              <a:tabLst>
                <a:tab pos="118872" algn="l"/>
              </a:tabLst>
            </a:pPr>
            <a:r>
              <a:rPr lang="es-ES" sz="1000" b="1" dirty="0">
                <a:solidFill>
                  <a:srgbClr val="0F1919"/>
                </a:solidFill>
              </a:rPr>
              <a:t>Describa cualquier peligro no clasificado que se haya identificado durante el proceso de clasificación: </a:t>
            </a:r>
            <a:r>
              <a:rPr lang="es-ES" sz="1000" dirty="0">
                <a:solidFill>
                  <a:srgbClr val="0F1919"/>
                </a:solidFill>
              </a:rPr>
              <a:t>La exposición puede provocar irritaciones mecánicas leves en la piel, los ojos y las vías respiratorias superiores. Estos efectos suelen ser temporales.</a:t>
            </a:r>
          </a:p>
          <a:p>
            <a:pPr marL="228600" indent="-228600" algn="just" defTabSz="228600">
              <a:buClr>
                <a:schemeClr val="accent2"/>
              </a:buClr>
              <a:buFont typeface="+mj-lt"/>
              <a:buAutoNum type="alphaLcPeriod"/>
              <a:tabLst>
                <a:tab pos="118872" algn="l"/>
              </a:tabLst>
            </a:pPr>
            <a:r>
              <a:rPr lang="es-ES" sz="1000" b="1" dirty="0">
                <a:solidFill>
                  <a:srgbClr val="0F1919"/>
                </a:solidFill>
              </a:rPr>
              <a:t>Regla de mezcla: </a:t>
            </a:r>
            <a:r>
              <a:rPr lang="es-ES" sz="1000" dirty="0">
                <a:solidFill>
                  <a:srgbClr val="0F1919"/>
                </a:solidFill>
              </a:rPr>
              <a:t>No aplicable.</a:t>
            </a:r>
          </a:p>
        </p:txBody>
      </p:sp>
      <p:pic>
        <p:nvPicPr>
          <p:cNvPr id="6" name="Picture 5">
            <a:extLst>
              <a:ext uri="{FF2B5EF4-FFF2-40B4-BE49-F238E27FC236}">
                <a16:creationId xmlns:a16="http://schemas.microsoft.com/office/drawing/2014/main" id="{2BBF8E96-81BD-7DA3-515B-F5DD015B7ADA}"/>
              </a:ext>
            </a:extLst>
          </p:cNvPr>
          <p:cNvPicPr>
            <a:picLocks noChangeAspect="1"/>
          </p:cNvPicPr>
          <p:nvPr/>
        </p:nvPicPr>
        <p:blipFill>
          <a:blip r:embed="rId2"/>
          <a:srcRect/>
          <a:stretch/>
        </p:blipFill>
        <p:spPr>
          <a:xfrm>
            <a:off x="3281680" y="6775940"/>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FC-2300 STEELBOARD HS 23 04 </a:t>
            </a:r>
          </a:p>
          <a:p>
            <a:endParaRPr lang="en-US" sz="1200" dirty="0">
              <a:solidFill>
                <a:schemeClr val="tx2"/>
              </a:solidFill>
            </a:endParaRP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434043815"/>
              </p:ext>
            </p:extLst>
          </p:nvPr>
        </p:nvGraphicFramePr>
        <p:xfrm>
          <a:off x="285751" y="1624070"/>
          <a:ext cx="7205663" cy="1192850"/>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Refractarios, Fibras </a:t>
                      </a:r>
                      <a:r>
                        <a:rPr lang="es-CO" sz="800" noProof="0" dirty="0" err="1"/>
                        <a:t>Aluminosilicato</a:t>
                      </a:r>
                      <a:endParaRPr lang="es-CO" sz="800" noProof="0" dirty="0"/>
                    </a:p>
                    <a:p>
                      <a:pPr marL="108000"/>
                      <a:r>
                        <a:rPr lang="es-CO" sz="800" noProof="0" dirty="0"/>
                        <a:t>Sinónimos: </a:t>
                      </a:r>
                      <a:r>
                        <a:rPr lang="es-CO" sz="800" noProof="0" dirty="0" err="1"/>
                        <a:t>FCR</a:t>
                      </a:r>
                      <a:r>
                        <a:rPr lang="es-CO" sz="800" noProof="0" dirty="0"/>
                        <a:t>; fibra cerámica; lana de </a:t>
                      </a:r>
                      <a:r>
                        <a:rPr lang="es-CO" sz="800" noProof="0" dirty="0" err="1"/>
                        <a:t>aluminosilicato</a:t>
                      </a:r>
                      <a:r>
                        <a:rPr lang="es-CO" sz="800" noProof="0" dirty="0"/>
                        <a:t> (</a:t>
                      </a:r>
                      <a:r>
                        <a:rPr lang="es-CO" sz="800" noProof="0" dirty="0" err="1"/>
                        <a:t>ASW</a:t>
                      </a:r>
                      <a:r>
                        <a:rPr lang="es-CO" sz="800" noProof="0" dirty="0"/>
                        <a:t>); fibra vítrea sintética (</a:t>
                      </a:r>
                      <a:r>
                        <a:rPr lang="es-CO" sz="800" noProof="0" dirty="0" err="1"/>
                        <a:t>SVF</a:t>
                      </a:r>
                      <a:r>
                        <a:rPr lang="es-CO" sz="800" noProof="0" dirty="0"/>
                        <a:t>); fibra vítrea artificial (</a:t>
                      </a:r>
                      <a:r>
                        <a:rPr lang="es-CO" sz="800" noProof="0" dirty="0" err="1"/>
                        <a:t>MMFV</a:t>
                      </a:r>
                      <a:r>
                        <a:rPr lang="es-CO" sz="800" noProof="0" dirty="0"/>
                        <a:t>); fibra mineral artificial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142844-00-66</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45 a 70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marL="108000"/>
                      <a:r>
                        <a:rPr lang="es-CO" sz="800" noProof="0" dirty="0"/>
                        <a:t>Dióxido de silicio (cuarzo)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14808-60-7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marL="108000"/>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 a 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9976" y="117250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3. COMPOSICIÓN / INFORMACIÓN SOBRE LOS INGREDIENTES</a:t>
            </a: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78964" y="3621481"/>
            <a:ext cx="7200900" cy="1903187"/>
          </a:xfrm>
        </p:spPr>
        <p:txBody>
          <a:bodyPr anchor="t"/>
          <a:lstStyle/>
          <a:p>
            <a:pPr marL="228600" indent="-228600" algn="just" defTabSz="228600">
              <a:spcBef>
                <a:spcPts val="0"/>
              </a:spcBef>
              <a:buClr>
                <a:schemeClr val="accent2"/>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latin typeface="+mj-lt"/>
              </a:rPr>
              <a:t>Piel:</a:t>
            </a:r>
            <a:r>
              <a:rPr lang="es-CO" sz="1000" dirty="0">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latin typeface="+mj-lt"/>
            </a:endParaRP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latin typeface="+mj-lt"/>
              </a:rPr>
              <a:t>Ojos:</a:t>
            </a:r>
            <a:r>
              <a:rPr lang="es-CO" sz="1000" dirty="0">
                <a:latin typeface="+mj-lt"/>
              </a:rPr>
              <a:t> En caso de contacto con los ojos, enjuagar abundantemente con agua; tener baño para ojos disponible. No se frote los ojos.</a:t>
            </a:r>
            <a:r>
              <a:rPr lang="en-US" sz="1000" dirty="0">
                <a:latin typeface="+mj-lt"/>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latin typeface="+mj-lt"/>
              </a:rPr>
              <a:t>Nariz y garganta</a:t>
            </a:r>
            <a:r>
              <a:rPr lang="es-CO" sz="1000" dirty="0">
                <a:latin typeface="+mj-lt"/>
              </a:rPr>
              <a:t>: si se irritan, vaya a un área libre de polvo, beba agua y suénese la nariz. Si los síntomas persisten, busque atención médica</a:t>
            </a:r>
            <a:r>
              <a:rPr lang="en-US" sz="1000" dirty="0">
                <a:latin typeface="+mj-lt"/>
              </a:rPr>
              <a:t>.</a:t>
            </a:r>
          </a:p>
          <a:p>
            <a:pPr marL="228600" indent="-228600" algn="just" defTabSz="228600">
              <a:buClr>
                <a:schemeClr val="accent2"/>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2"/>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p>
          <a:p>
            <a:pPr lvl="0" defTabSz="320040">
              <a:tabLst>
                <a:tab pos="118872" algn="l"/>
              </a:tabLst>
            </a:pPr>
            <a:endParaRPr lang="es-CO"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85751" y="318586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4.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300337" y="563761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91526" y="6067501"/>
            <a:ext cx="7200900" cy="184795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ES" sz="1000" b="1" dirty="0">
                <a:solidFill>
                  <a:schemeClr val="tx1"/>
                </a:solidFill>
              </a:rPr>
              <a:t>Medios de extinción adecuados (e inadecuados): </a:t>
            </a:r>
            <a:r>
              <a:rPr lang="es-ES" sz="1000" dirty="0">
                <a:solidFill>
                  <a:schemeClr val="tx1"/>
                </a:solidFill>
              </a:rPr>
              <a:t>Utilizar agente extintor adecuado para los materiales combustibles circundantes.</a:t>
            </a:r>
          </a:p>
          <a:p>
            <a:pPr marL="228600" indent="-228600" algn="just" defTabSz="228600">
              <a:buClr>
                <a:schemeClr val="accent2"/>
              </a:buClr>
              <a:buFont typeface="+mj-lt"/>
              <a:buAutoNum type="alphaLcPeriod"/>
              <a:tabLst>
                <a:tab pos="118872" algn="l"/>
              </a:tabLst>
            </a:pPr>
            <a:r>
              <a:rPr lang="es-ES" sz="1000" b="1" dirty="0">
                <a:solidFill>
                  <a:schemeClr val="tx1"/>
                </a:solidFill>
              </a:rPr>
              <a:t>Peligros específicos derivados del producto químico (por ejemplo, naturaleza de cualquier producto de combustión peligroso): </a:t>
            </a:r>
            <a:r>
              <a:rPr lang="es-ES" sz="1000" dirty="0">
                <a:solidFill>
                  <a:schemeClr val="tx1"/>
                </a:solidFill>
              </a:rPr>
              <a:t>Productos no combustibles, clase de reacción al fuego cero. El embalaje y los materiales circundantes pueden ser combustibles. </a:t>
            </a:r>
            <a:r>
              <a:rPr lang="es-ES" sz="1000" u="sng" dirty="0">
                <a:solidFill>
                  <a:schemeClr val="tx1"/>
                </a:solidFill>
              </a:rPr>
              <a:t>Calor inicial</a:t>
            </a:r>
            <a:r>
              <a:rPr lang="es-ES" sz="1000" dirty="0">
                <a:solidFill>
                  <a:schemeClr val="tx1"/>
                </a:solidFill>
              </a:rPr>
              <a:t>: Durante el calentamiento inicial del producto, se producirá cierta descomposición térmica del aglutinante orgánico a unos </a:t>
            </a:r>
            <a:r>
              <a:rPr lang="es-ES" sz="1000" dirty="0" err="1">
                <a:solidFill>
                  <a:schemeClr val="tx1"/>
                </a:solidFill>
              </a:rPr>
              <a:t>232°C</a:t>
            </a:r>
            <a:r>
              <a:rPr lang="es-ES" sz="1000" dirty="0">
                <a:solidFill>
                  <a:schemeClr val="tx1"/>
                </a:solidFill>
              </a:rPr>
              <a:t> (</a:t>
            </a:r>
            <a:r>
              <a:rPr lang="es-ES" sz="1000" dirty="0" err="1">
                <a:solidFill>
                  <a:schemeClr val="tx1"/>
                </a:solidFill>
              </a:rPr>
              <a:t>450°F</a:t>
            </a:r>
            <a:r>
              <a:rPr lang="es-ES" sz="1000" dirty="0">
                <a:solidFill>
                  <a:schemeClr val="tx1"/>
                </a:solidFill>
              </a:rPr>
              <a:t>) de este primer calor del producto. Esto puede liberar humo, monóxido de carbono y dióxido de carbono. Utilizar ventilación adecuada u otras precauciones para eliminar la exposición a los vapores resultantes de la descomposición térmica del ligante. La exposición a los vapores de descomposición térmica puede causar irritación de las vías respiratorias, hiperreactividad bronquial o una respuesta de tipo asmático. El producto que ha estado en servicio a 1800 °F o más puede sufrir una conversión parcial a cristobalita, una forma cristalina de sílice.</a:t>
            </a:r>
          </a:p>
          <a:p>
            <a:pPr marL="228600" indent="-228600" defTabSz="320040">
              <a:buClr>
                <a:schemeClr val="accent2"/>
              </a:buClr>
              <a:buFont typeface="+mj-lt"/>
              <a:buAutoNum type="alphaLcPeriod"/>
              <a:tabLst>
                <a:tab pos="118872" algn="l"/>
              </a:tabLst>
            </a:pPr>
            <a:r>
              <a:rPr lang="es-ES" sz="1000" b="1" dirty="0">
                <a:solidFill>
                  <a:schemeClr val="tx1"/>
                </a:solidFill>
              </a:rPr>
              <a:t>Equipos de protección especiales y precauciones para bomberos:		 									Códigos </a:t>
            </a:r>
            <a:r>
              <a:rPr lang="es-ES" sz="1000" b="1" dirty="0" err="1">
                <a:solidFill>
                  <a:schemeClr val="tx1"/>
                </a:solidFill>
              </a:rPr>
              <a:t>NFPA</a:t>
            </a:r>
            <a:r>
              <a:rPr lang="es-ES" sz="1000" b="1" dirty="0">
                <a:solidFill>
                  <a:schemeClr val="tx1"/>
                </a:solidFill>
              </a:rPr>
              <a:t>:*		Inflamabilidad: </a:t>
            </a:r>
            <a:r>
              <a:rPr lang="es-ES" sz="1000" dirty="0">
                <a:solidFill>
                  <a:schemeClr val="tx1"/>
                </a:solidFill>
              </a:rPr>
              <a:t>0</a:t>
            </a:r>
            <a:r>
              <a:rPr lang="es-ES" sz="1000" b="1" dirty="0">
                <a:solidFill>
                  <a:schemeClr val="tx1"/>
                </a:solidFill>
              </a:rPr>
              <a:t> 		Salud: </a:t>
            </a:r>
            <a:r>
              <a:rPr lang="es-ES" sz="1000" dirty="0">
                <a:solidFill>
                  <a:schemeClr val="tx1"/>
                </a:solidFill>
              </a:rPr>
              <a:t>1</a:t>
            </a:r>
            <a:r>
              <a:rPr lang="es-ES" sz="1000" b="1" dirty="0">
                <a:solidFill>
                  <a:schemeClr val="tx1"/>
                </a:solidFill>
              </a:rPr>
              <a:t> 		Reactividad: </a:t>
            </a:r>
            <a:r>
              <a:rPr lang="es-ES" sz="1000" dirty="0">
                <a:solidFill>
                  <a:schemeClr val="tx1"/>
                </a:solidFill>
              </a:rPr>
              <a:t>0</a:t>
            </a:r>
            <a:r>
              <a:rPr lang="es-ES" sz="1000" b="1" dirty="0">
                <a:solidFill>
                  <a:schemeClr val="tx1"/>
                </a:solidFill>
              </a:rPr>
              <a:t> 		Especial: </a:t>
            </a:r>
            <a:r>
              <a:rPr lang="es-ES" sz="1000" dirty="0">
                <a:solidFill>
                  <a:schemeClr val="tx1"/>
                </a:solidFill>
              </a:rPr>
              <a:t>0</a:t>
            </a:r>
            <a:br>
              <a:rPr lang="es-ES" sz="1000" b="1" dirty="0">
                <a:solidFill>
                  <a:schemeClr val="tx1"/>
                </a:solidFill>
              </a:rPr>
            </a:br>
            <a:r>
              <a:rPr lang="es-ES" sz="1000" baseline="-25000" dirty="0">
                <a:solidFill>
                  <a:schemeClr val="tx1"/>
                </a:solidFill>
              </a:rPr>
              <a:t>*Opuesto a las clasificaciones </a:t>
            </a:r>
            <a:r>
              <a:rPr lang="es-ES" sz="1000" baseline="-25000" dirty="0" err="1">
                <a:solidFill>
                  <a:schemeClr val="tx1"/>
                </a:solidFill>
              </a:rPr>
              <a:t>WHMIS</a:t>
            </a:r>
            <a:r>
              <a:rPr lang="es-ES" sz="1000" baseline="-25000" dirty="0">
                <a:solidFill>
                  <a:schemeClr val="tx1"/>
                </a:solidFill>
              </a:rPr>
              <a:t> 2015</a:t>
            </a:r>
          </a:p>
          <a:p>
            <a:pPr algn="just" defTabSz="320040">
              <a:tabLst>
                <a:tab pos="118872" algn="l"/>
              </a:tabLst>
            </a:pPr>
            <a:endParaRPr lang="es-CO"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99325" y="8083773"/>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99325" y="8542954"/>
            <a:ext cx="7200900" cy="100744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personales, equipo de protección y procedimientos de emergencia: </a:t>
            </a:r>
            <a:r>
              <a:rPr lang="es-ES" sz="1000" dirty="0">
                <a:solidFill>
                  <a:schemeClr val="tx1"/>
                </a:solidFill>
              </a:rPr>
              <a:t>Minimizar el polvo en suspensión. No debe utilizarse aire comprimido o barrido en seco para la limpieza. Ver Sección 8 "Controles de exposición / Protección personal" para las directrices de exposición</a:t>
            </a:r>
            <a:r>
              <a:rPr lang="en-US" sz="1000" dirty="0">
                <a:solidFill>
                  <a:schemeClr val="tx1"/>
                </a:solidFill>
              </a:rPr>
              <a:t>.</a:t>
            </a:r>
          </a:p>
          <a:p>
            <a:pPr marL="228600" indent="-228600" algn="just" defTabSz="228600">
              <a:buClr>
                <a:schemeClr val="accent2"/>
              </a:buClr>
              <a:buFont typeface="+mj-lt"/>
              <a:buAutoNum type="alphaLcPeriod"/>
              <a:tabLst>
                <a:tab pos="118872" algn="l"/>
              </a:tabLst>
            </a:pPr>
            <a:r>
              <a:rPr lang="es-CO" sz="1000" b="1" dirty="0">
                <a:solidFill>
                  <a:schemeClr val="tx1"/>
                </a:solidFill>
              </a:rPr>
              <a:t>Métodos y materiales de contención y limpieza: </a:t>
            </a:r>
            <a:r>
              <a:rPr lang="es-ES" sz="1000" dirty="0">
                <a:solidFill>
                  <a:schemeClr val="tx1"/>
                </a:solidFill>
              </a:rPr>
              <a:t>Limpie con frecuencia la zona de trabajo con una aspiradora de alta eficacia o barriendo en húmedo para minimizar la acumulación de residuos. No utilice aire comprimido para la limpieza, ya que la mayoría de las jurisdicciones limitan el uso de aire comprimido con fines de limpieza.</a:t>
            </a:r>
            <a:endParaRPr lang="en-US" sz="1000" dirty="0">
              <a:solidFill>
                <a:schemeClr val="tx1"/>
              </a:solidFill>
            </a:endParaRPr>
          </a:p>
          <a:p>
            <a:pPr algn="just" defTabSz="320040">
              <a:tabLst>
                <a:tab pos="118872" algn="l"/>
              </a:tabLst>
            </a:pPr>
            <a:endParaRPr lang="en-CA" sz="1000" b="1" dirty="0">
              <a:solidFill>
                <a:srgbClr val="0F1919"/>
              </a:solidFill>
            </a:endParaRPr>
          </a:p>
        </p:txBody>
      </p:sp>
      <p:sp>
        <p:nvSpPr>
          <p:cNvPr id="2" name="Text Placeholder 25">
            <a:extLst>
              <a:ext uri="{FF2B5EF4-FFF2-40B4-BE49-F238E27FC236}">
                <a16:creationId xmlns:a16="http://schemas.microsoft.com/office/drawing/2014/main" id="{DB88734B-03C1-82B1-9272-774233E2AB42}"/>
              </a:ext>
            </a:extLst>
          </p:cNvPr>
          <p:cNvSpPr txBox="1">
            <a:spLocks/>
          </p:cNvSpPr>
          <p:nvPr/>
        </p:nvSpPr>
        <p:spPr>
          <a:xfrm>
            <a:off x="292536" y="2892711"/>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ES" sz="1000" b="1" dirty="0">
                <a:solidFill>
                  <a:schemeClr val="tx1"/>
                </a:solidFill>
              </a:rPr>
              <a:t>Impurezas y aditivos estabilizantes: </a:t>
            </a:r>
            <a:r>
              <a:rPr lang="es-ES" sz="1000" dirty="0">
                <a:solidFill>
                  <a:schemeClr val="tx1"/>
                </a:solidFill>
              </a:rPr>
              <a:t>No aplicable.</a:t>
            </a:r>
            <a:endParaRPr lang="es-CO" sz="1000"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STEELBOARD HS 23 04</a:t>
            </a:r>
          </a:p>
        </p:txBody>
      </p:sp>
      <p:sp>
        <p:nvSpPr>
          <p:cNvPr id="8" name="Rectangle 7">
            <a:extLst>
              <a:ext uri="{FF2B5EF4-FFF2-40B4-BE49-F238E27FC236}">
                <a16:creationId xmlns:a16="http://schemas.microsoft.com/office/drawing/2014/main" id="{619AEF80-D040-EAF9-945C-757896EACB01}"/>
              </a:ext>
            </a:extLst>
          </p:cNvPr>
          <p:cNvSpPr/>
          <p:nvPr/>
        </p:nvSpPr>
        <p:spPr>
          <a:xfrm>
            <a:off x="287268" y="280202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3306403"/>
            <a:ext cx="7200900" cy="562169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ES" sz="1000" b="1" dirty="0">
                <a:solidFill>
                  <a:schemeClr val="tx1"/>
                </a:solidFill>
              </a:rPr>
              <a:t> </a:t>
            </a:r>
            <a:r>
              <a:rPr lang="es-ES" sz="1000" dirty="0">
                <a:solidFill>
                  <a:schemeClr val="tx1"/>
                </a:solidFill>
              </a:rPr>
              <a:t>Los </a:t>
            </a:r>
            <a:r>
              <a:rPr lang="es-ES" sz="1000" dirty="0" err="1">
                <a:solidFill>
                  <a:schemeClr val="tx1"/>
                </a:solidFill>
              </a:rPr>
              <a:t>OEL</a:t>
            </a:r>
            <a:r>
              <a:rPr lang="es-ES" sz="1000" dirty="0">
                <a:solidFill>
                  <a:schemeClr val="tx1"/>
                </a:solidFill>
              </a:rPr>
              <a:t> provinciales canadienses (</a:t>
            </a:r>
            <a:r>
              <a:rPr lang="es-ES" sz="1000" dirty="0" err="1">
                <a:solidFill>
                  <a:schemeClr val="tx1"/>
                </a:solidFill>
              </a:rPr>
              <a:t>TWAEV</a:t>
            </a:r>
            <a:r>
              <a:rPr lang="es-ES" sz="1000" dirty="0">
                <a:solidFill>
                  <a:schemeClr val="tx1"/>
                </a:solidFill>
              </a:rPr>
              <a:t>) para fibra cerámica oscilan entre 0,2 y 1,0 f/</a:t>
            </a:r>
            <a:r>
              <a:rPr lang="es-ES" sz="1000" dirty="0" err="1">
                <a:solidFill>
                  <a:schemeClr val="tx1"/>
                </a:solidFill>
              </a:rPr>
              <a:t>cc</a:t>
            </a:r>
            <a:r>
              <a:rPr lang="es-ES" sz="1000" dirty="0">
                <a:solidFill>
                  <a:schemeClr val="tx1"/>
                </a:solidFill>
              </a:rPr>
              <a:t>, según la provincia. En Ontario, </a:t>
            </a:r>
            <a:r>
              <a:rPr lang="es-ES" sz="1000" b="1" dirty="0">
                <a:solidFill>
                  <a:schemeClr val="tx1"/>
                </a:solidFill>
              </a:rPr>
              <a:t>el </a:t>
            </a:r>
            <a:r>
              <a:rPr lang="es-ES" sz="1000" b="1" dirty="0" err="1">
                <a:solidFill>
                  <a:schemeClr val="tx1"/>
                </a:solidFill>
              </a:rPr>
              <a:t>TWAEV</a:t>
            </a:r>
            <a:r>
              <a:rPr lang="es-ES" sz="1000" b="1" dirty="0">
                <a:solidFill>
                  <a:schemeClr val="tx1"/>
                </a:solidFill>
              </a:rPr>
              <a:t> de Ontario para </a:t>
            </a:r>
            <a:r>
              <a:rPr lang="es-ES" sz="1000" b="1" dirty="0" err="1">
                <a:solidFill>
                  <a:schemeClr val="tx1"/>
                </a:solidFill>
              </a:rPr>
              <a:t>FCR</a:t>
            </a:r>
            <a:r>
              <a:rPr lang="es-ES" sz="1000" b="1" dirty="0">
                <a:solidFill>
                  <a:schemeClr val="tx1"/>
                </a:solidFill>
              </a:rPr>
              <a:t> </a:t>
            </a:r>
            <a:r>
              <a:rPr lang="es-ES" sz="1000" dirty="0">
                <a:solidFill>
                  <a:schemeClr val="tx1"/>
                </a:solidFill>
              </a:rPr>
              <a:t>(fibra cerámica refractaria) es de </a:t>
            </a:r>
            <a:r>
              <a:rPr lang="es-ES" sz="1000" b="1" dirty="0">
                <a:solidFill>
                  <a:schemeClr val="tx1"/>
                </a:solidFill>
              </a:rPr>
              <a:t>0,5 f/</a:t>
            </a:r>
            <a:r>
              <a:rPr lang="es-ES" sz="1000" b="1" dirty="0" err="1">
                <a:solidFill>
                  <a:schemeClr val="tx1"/>
                </a:solidFill>
              </a:rPr>
              <a:t>cc</a:t>
            </a:r>
            <a:r>
              <a:rPr lang="es-ES" sz="1000" b="1" dirty="0">
                <a:solidFill>
                  <a:schemeClr val="tx1"/>
                </a:solidFill>
              </a:rPr>
              <a:t>, 8 horas</a:t>
            </a:r>
            <a:r>
              <a:rPr lang="es-ES" sz="1000" dirty="0">
                <a:solidFill>
                  <a:schemeClr val="tx1"/>
                </a:solidFill>
              </a:rPr>
              <a:t>. Los objetivos y criterios subyacentes a cada una de estas decisiones </a:t>
            </a:r>
            <a:r>
              <a:rPr lang="es-ES" sz="1000" dirty="0" err="1">
                <a:solidFill>
                  <a:schemeClr val="tx1"/>
                </a:solidFill>
              </a:rPr>
              <a:t>OEL</a:t>
            </a:r>
            <a:r>
              <a:rPr lang="es-ES" sz="1000" dirty="0">
                <a:solidFill>
                  <a:schemeClr val="tx1"/>
                </a:solidFill>
              </a:rPr>
              <a:t> también varían. La evaluación de los límites de exposición ocupacional y la determinación de su aplicabilidad relativa al lugar de trabajo se realiza mejor, caso por caso, por parte de un higienista industrial calificado.</a:t>
            </a:r>
          </a:p>
          <a:p>
            <a:pPr marL="228600" indent="-228600" algn="just" defTabSz="228600">
              <a:buClr>
                <a:schemeClr val="accent2"/>
              </a:buClr>
              <a:buFont typeface="+mj-lt"/>
              <a:buAutoNum type="alphaLcPeriod"/>
              <a:tabLst>
                <a:tab pos="118872" algn="l"/>
              </a:tabLst>
            </a:pPr>
            <a:endParaRPr lang="es-CO" sz="1000" dirty="0">
              <a:solidFill>
                <a:schemeClr val="tx1"/>
              </a:solidFill>
            </a:endParaRPr>
          </a:p>
          <a:p>
            <a:pPr marL="228600" indent="-228600" algn="just" defTabSz="228600">
              <a:buClr>
                <a:schemeClr val="accent2"/>
              </a:buClr>
              <a:buFont typeface="+mj-lt"/>
              <a:buAutoNum type="alphaLcPeriod"/>
              <a:tabLst>
                <a:tab pos="118872" algn="l"/>
              </a:tabLst>
            </a:pPr>
            <a:endParaRPr lang="es-CO" sz="1000" dirty="0">
              <a:solidFill>
                <a:schemeClr val="tx1"/>
              </a:solidFill>
            </a:endParaRPr>
          </a:p>
          <a:p>
            <a:pPr algn="just" defTabSz="228600">
              <a:buClr>
                <a:schemeClr val="accent1"/>
              </a:buClr>
              <a:tabLst>
                <a:tab pos="118872" algn="l"/>
              </a:tabLst>
            </a:pPr>
            <a:endParaRPr lang="es-CO" sz="1000" dirty="0">
              <a:solidFill>
                <a:schemeClr val="tx1"/>
              </a:solidFill>
            </a:endParaRPr>
          </a:p>
          <a:p>
            <a:pPr algn="just" defTabSz="228600">
              <a:buClr>
                <a:schemeClr val="accent1"/>
              </a:buClr>
              <a:tabLst>
                <a:tab pos="118872" algn="l"/>
              </a:tabLst>
            </a:pPr>
            <a:endParaRPr lang="es-CO" sz="1000" dirty="0">
              <a:solidFill>
                <a:schemeClr val="tx1"/>
              </a:solidFill>
            </a:endParaRPr>
          </a:p>
          <a:p>
            <a:pPr algn="just" defTabSz="228600">
              <a:buClr>
                <a:schemeClr val="accent1"/>
              </a:buClr>
              <a:tabLst>
                <a:tab pos="118872" algn="l"/>
              </a:tabLst>
            </a:pPr>
            <a:endParaRPr lang="es-CO" sz="1000" dirty="0">
              <a:solidFill>
                <a:schemeClr val="tx1"/>
              </a:solidFill>
            </a:endParaRPr>
          </a:p>
          <a:p>
            <a:pPr algn="just" defTabSz="228600">
              <a:spcBef>
                <a:spcPts val="0"/>
              </a:spcBef>
              <a:buClr>
                <a:schemeClr val="accent1"/>
              </a:buClr>
              <a:tabLst>
                <a:tab pos="118872" algn="l"/>
              </a:tabLst>
            </a:pPr>
            <a:r>
              <a:rPr lang="es-CO" sz="1000" dirty="0">
                <a:solidFill>
                  <a:schemeClr val="tx1"/>
                </a:solidFill>
              </a:rPr>
              <a:t>	</a:t>
            </a:r>
          </a:p>
          <a:p>
            <a:pPr marL="228600" indent="-228600" algn="just" defTabSz="228600">
              <a:buClr>
                <a:schemeClr val="accent2"/>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p>
          <a:p>
            <a:pPr marL="228600" indent="-228600" defTabSz="228600">
              <a:buClr>
                <a:schemeClr val="accent2"/>
              </a:buClr>
              <a:buFont typeface="+mj-lt"/>
              <a:buAutoNum type="alphaLcPeriod" startAt="2"/>
              <a:tabLst>
                <a:tab pos="118872" algn="l"/>
              </a:tabLst>
            </a:pPr>
            <a:r>
              <a:rPr lang="es-ES" sz="1000" b="1" dirty="0">
                <a:solidFill>
                  <a:schemeClr val="tx1"/>
                </a:solidFill>
              </a:rPr>
              <a:t>Medidas de protección individual, como equipos de protección personal:</a:t>
            </a:r>
          </a:p>
          <a:p>
            <a:pPr marL="628650" lvl="1" indent="-266700" algn="just" defTabSz="228600">
              <a:buClr>
                <a:schemeClr val="accent2"/>
              </a:buClr>
              <a:buFont typeface="Wingdings" panose="05000000000000000000" pitchFamily="2" charset="2"/>
              <a:buChar char="§"/>
              <a:tabLst>
                <a:tab pos="118872" algn="l"/>
              </a:tabLst>
            </a:pPr>
            <a:r>
              <a:rPr lang="es-ES" sz="1000" b="1" dirty="0">
                <a:solidFill>
                  <a:schemeClr val="tx1"/>
                </a:solidFill>
                <a:latin typeface="+mj-lt"/>
              </a:rPr>
              <a:t>Protección de la piel: </a:t>
            </a:r>
            <a:r>
              <a:rPr lang="es-ES" sz="1000" dirty="0">
                <a:solidFill>
                  <a:schemeClr val="tx1"/>
                </a:solidFill>
                <a:latin typeface="+mj-lt"/>
              </a:rPr>
              <a:t>Use equipo de protección personal (por ejemplo, guantes, cubrecabezas),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fuera del trabajo (por ejemplo, aspirar la ropa antes de salir del área de trabajo, lavar la ropa de trabajo por separado y enjuagar la lavadora antes de lavar otra ropa del hogar).</a:t>
            </a:r>
          </a:p>
          <a:p>
            <a:pPr marL="628650" lvl="1" indent="-26670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628650" lvl="1" indent="-266700" algn="just" defTabSz="228600">
              <a:buClr>
                <a:schemeClr val="accent2"/>
              </a:buClr>
              <a:buFont typeface="Wingdings" panose="05000000000000000000" pitchFamily="2" charset="2"/>
              <a:buChar char="§"/>
              <a:tabLst>
                <a:tab pos="118872" algn="l"/>
              </a:tabLst>
            </a:pPr>
            <a:r>
              <a:rPr lang="es-CO" sz="1000" b="1" dirty="0">
                <a:solidFill>
                  <a:srgbClr val="0F1919"/>
                </a:solidFill>
                <a:latin typeface="+mj-lt"/>
              </a:rPr>
              <a:t>Protección respiratoria</a:t>
            </a:r>
            <a:r>
              <a:rPr lang="en-US" sz="1000" b="1" dirty="0">
                <a:solidFill>
                  <a:srgbClr val="0F1919"/>
                </a:solidFill>
                <a:latin typeface="+mj-lt"/>
              </a:rPr>
              <a:t>:</a:t>
            </a:r>
            <a:r>
              <a:rPr lang="en-US" sz="1000" b="1" dirty="0">
                <a:latin typeface="+mj-lt"/>
              </a:rPr>
              <a:t> </a:t>
            </a:r>
            <a:r>
              <a:rPr lang="es-ES" sz="1000" dirty="0">
                <a:solidFill>
                  <a:srgbClr val="0F1919"/>
                </a:solidFill>
                <a:latin typeface="+mj-lt"/>
              </a:rPr>
              <a:t>Cuando los controles de ingeniería y/o administrativos son insuficientes para mantener las concentraciones en el lugar de trabajo por debajo del límite de exposición recomendado (</a:t>
            </a:r>
            <a:r>
              <a:rPr lang="es-ES" sz="1000" dirty="0" err="1">
                <a:solidFill>
                  <a:srgbClr val="0F1919"/>
                </a:solidFill>
                <a:latin typeface="+mj-lt"/>
              </a:rPr>
              <a:t>REL</a:t>
            </a:r>
            <a:r>
              <a:rPr lang="es-ES" sz="1000" dirty="0">
                <a:solidFill>
                  <a:srgbClr val="0F1919"/>
                </a:solidFill>
                <a:latin typeface="+mj-lt"/>
              </a:rPr>
              <a:t>) de 0,5 f/</a:t>
            </a:r>
            <a:r>
              <a:rPr lang="es-ES" sz="1000" dirty="0" err="1">
                <a:solidFill>
                  <a:srgbClr val="0F1919"/>
                </a:solidFill>
                <a:latin typeface="+mj-lt"/>
              </a:rPr>
              <a:t>cc</a:t>
            </a:r>
            <a:r>
              <a:rPr lang="es-ES" sz="1000" dirty="0">
                <a:solidFill>
                  <a:srgbClr val="0F1919"/>
                </a:solidFill>
                <a:latin typeface="+mj-lt"/>
              </a:rPr>
              <a:t>, se recomienda el uso de protección respiratoria adecuada. Se debe utilizar un respirador certificado por </a:t>
            </a:r>
            <a:r>
              <a:rPr lang="es-ES" sz="1000" dirty="0" err="1">
                <a:solidFill>
                  <a:srgbClr val="0F1919"/>
                </a:solidFill>
                <a:latin typeface="+mj-lt"/>
              </a:rPr>
              <a:t>NIOSH</a:t>
            </a:r>
            <a:r>
              <a:rPr lang="es-ES" sz="1000" dirty="0">
                <a:solidFill>
                  <a:srgbClr val="0F1919"/>
                </a:solidFill>
                <a:latin typeface="+mj-lt"/>
              </a:rPr>
              <a:t> con una eficiencia de filtrado de al menos el 95 %. La recomendación de eficiencia del filtro del 95 % se basa en la secuencia lógica de selección de respiradores de </a:t>
            </a:r>
            <a:r>
              <a:rPr lang="es-ES" sz="1000" dirty="0" err="1">
                <a:solidFill>
                  <a:srgbClr val="0F1919"/>
                </a:solidFill>
                <a:latin typeface="+mj-lt"/>
              </a:rPr>
              <a:t>NIOSH</a:t>
            </a:r>
            <a:r>
              <a:rPr lang="es-ES" sz="1000" dirty="0">
                <a:solidFill>
                  <a:srgbClr val="0F1919"/>
                </a:solidFill>
                <a:latin typeface="+mj-lt"/>
              </a:rPr>
              <a:t> para exposición a fibras minerales artificiales. Los trabajadores deben someterse a una prueba de ajuste antes de usar un respirador purificador de aire específico.</a:t>
            </a:r>
          </a:p>
          <a:p>
            <a:pPr marL="628650" lvl="1" algn="just" defTabSz="228600">
              <a:buClr>
                <a:schemeClr val="accent2"/>
              </a:buClr>
              <a:tabLst>
                <a:tab pos="118872" algn="l"/>
              </a:tabLst>
            </a:pPr>
            <a:r>
              <a:rPr lang="es-ES" sz="1000" dirty="0">
                <a:solidFill>
                  <a:srgbClr val="0F1919"/>
                </a:solidFill>
                <a:latin typeface="+mj-lt"/>
              </a:rPr>
              <a:t>La evaluación de los riesgos en el lugar de trabajo y la identificación de la protección respiratoria adecuada la realiza mejor, caso por caso, un higienista industrial calificado.</a:t>
            </a:r>
            <a:endParaRPr lang="es-CO" sz="1000" dirty="0">
              <a:solidFill>
                <a:srgbClr val="0F1919"/>
              </a:solidFill>
              <a:latin typeface="+mj-lt"/>
            </a:endParaRPr>
          </a:p>
          <a:p>
            <a:pPr algn="just" defTabSz="228600">
              <a:tabLst>
                <a:tab pos="118872" algn="l"/>
              </a:tabLst>
            </a:pPr>
            <a:r>
              <a:rPr lang="es-ES" sz="1000" b="1" dirty="0">
                <a:solidFill>
                  <a:srgbClr val="0F1919"/>
                </a:solidFill>
              </a:rPr>
              <a:t>Otra información: </a:t>
            </a:r>
            <a:r>
              <a:rPr lang="es-ES" sz="1000" dirty="0">
                <a:solidFill>
                  <a:srgbClr val="0F1919"/>
                </a:solidFill>
              </a:rPr>
              <a:t>Concentraciones basadas en un promedio ponderado en el tiempo (TWA) de ocho horas según lo determinado por muestras de aire recolectadas y analizadas de acuerdo con el método </a:t>
            </a:r>
            <a:r>
              <a:rPr lang="es-ES" sz="1000" dirty="0" err="1">
                <a:solidFill>
                  <a:srgbClr val="0F1919"/>
                </a:solidFill>
              </a:rPr>
              <a:t>NIOSH</a:t>
            </a:r>
            <a:r>
              <a:rPr lang="es-ES" sz="1000" dirty="0">
                <a:solidFill>
                  <a:srgbClr val="0F1919"/>
                </a:solidFill>
              </a:rPr>
              <a:t> 7400 (B) para fibras en el aire. El fabricante recomienda el uso de un respirador purificador de aire que cubra toda la cara, equipado con un cartucho de filtro de partículas apropiado durante los eventos de arranque del horno y eliminación de </a:t>
            </a:r>
            <a:r>
              <a:rPr lang="es-ES" sz="1000" dirty="0" err="1">
                <a:solidFill>
                  <a:srgbClr val="0F1919"/>
                </a:solidFill>
              </a:rPr>
              <a:t>FCR</a:t>
            </a:r>
            <a:r>
              <a:rPr lang="es-ES" sz="1000" dirty="0">
                <a:solidFill>
                  <a:srgbClr val="0F1919"/>
                </a:solidFill>
              </a:rPr>
              <a:t>.</a:t>
            </a:r>
            <a:endParaRPr lang="es-CO" sz="1000" dirty="0">
              <a:solidFill>
                <a:srgbClr val="0F1919"/>
              </a:solidFill>
            </a:endParaRP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527310978"/>
              </p:ext>
            </p:extLst>
          </p:nvPr>
        </p:nvGraphicFramePr>
        <p:xfrm>
          <a:off x="518160" y="4085556"/>
          <a:ext cx="6968996" cy="1066800"/>
        </p:xfrm>
        <a:graphic>
          <a:graphicData uri="http://schemas.openxmlformats.org/drawingml/2006/table">
            <a:tbl>
              <a:tblPr firstRow="1" bandRow="1"/>
              <a:tblGrid>
                <a:gridCol w="1790602">
                  <a:extLst>
                    <a:ext uri="{9D8B030D-6E8A-4147-A177-3AD203B41FA5}">
                      <a16:colId xmlns:a16="http://schemas.microsoft.com/office/drawing/2014/main" val="3694911790"/>
                    </a:ext>
                  </a:extLst>
                </a:gridCol>
                <a:gridCol w="5178394">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Fibra cerámica refractaria (</a:t>
                      </a:r>
                      <a:r>
                        <a:rPr lang="es-CO" sz="800" noProof="0" dirty="0" err="1"/>
                        <a:t>FCR</a:t>
                      </a:r>
                      <a:r>
                        <a:rPr lang="es-CO" sz="800" noProof="0" dirty="0"/>
                        <a:t>)</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0.5 f/</a:t>
                      </a:r>
                      <a:r>
                        <a:rPr lang="es-CO" sz="800" noProof="0" dirty="0" err="1">
                          <a:solidFill>
                            <a:schemeClr val="tx1"/>
                          </a:solidFill>
                        </a:rPr>
                        <a:t>cc</a:t>
                      </a:r>
                      <a:r>
                        <a:rPr lang="es-CO" sz="800" noProof="0" dirty="0">
                          <a:solidFill>
                            <a:schemeClr val="tx1"/>
                          </a:solidFill>
                        </a:rPr>
                        <a:t>, 8-horas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800" noProof="0" dirty="0"/>
                        <a:t>Dióxido de silicio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5407864"/>
                  </a:ext>
                </a:extLst>
              </a:tr>
              <a:tr h="194179">
                <a:tc>
                  <a:txBody>
                    <a:bodyPr/>
                    <a:lstStyle/>
                    <a:p>
                      <a:r>
                        <a:rPr lang="es-CO" sz="800" noProof="0" dirty="0"/>
                        <a:t>Sílice coloidal</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94179">
                <a:tc>
                  <a:txBody>
                    <a:bodyPr/>
                    <a:lstStyle/>
                    <a:p>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bl>
          </a:graphicData>
        </a:graphic>
      </p:graphicFrame>
      <p:sp>
        <p:nvSpPr>
          <p:cNvPr id="3" name="Rectangle 2">
            <a:extLst>
              <a:ext uri="{FF2B5EF4-FFF2-40B4-BE49-F238E27FC236}">
                <a16:creationId xmlns:a16="http://schemas.microsoft.com/office/drawing/2014/main" id="{B2E4481B-98AA-8140-129D-18053C7776EA}"/>
              </a:ext>
            </a:extLst>
          </p:cNvPr>
          <p:cNvSpPr/>
          <p:nvPr/>
        </p:nvSpPr>
        <p:spPr>
          <a:xfrm>
            <a:off x="277952" y="1182465"/>
            <a:ext cx="7199888" cy="34560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7. MANIPULACIÓN Y ALMACENAMIENTO</a:t>
            </a:r>
          </a:p>
        </p:txBody>
      </p:sp>
      <p:sp>
        <p:nvSpPr>
          <p:cNvPr id="5" name="Text Placeholder 25">
            <a:extLst>
              <a:ext uri="{FF2B5EF4-FFF2-40B4-BE49-F238E27FC236}">
                <a16:creationId xmlns:a16="http://schemas.microsoft.com/office/drawing/2014/main" id="{EFCF112F-2182-901F-8777-B5056C2C3E2C}"/>
              </a:ext>
            </a:extLst>
          </p:cNvPr>
          <p:cNvSpPr txBox="1">
            <a:spLocks/>
          </p:cNvSpPr>
          <p:nvPr/>
        </p:nvSpPr>
        <p:spPr>
          <a:xfrm>
            <a:off x="276940" y="1609881"/>
            <a:ext cx="7200900" cy="111916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para una manipulación segura: </a:t>
            </a:r>
            <a:r>
              <a:rPr lang="es-ES" sz="1000" dirty="0">
                <a:solidFill>
                  <a:schemeClr val="tx1"/>
                </a:solidFill>
              </a:rPr>
              <a:t>Manipular el producto con cuidado para minimizar el polvo en suspensión. Limitar el uso de herramientas eléctricas a menos que se utilicen con ventilación local por aspiración. Utilizar herramientas manuales siempre que sea posible.</a:t>
            </a:r>
            <a:endParaRPr lang="es-CO"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1552506287"/>
              </p:ext>
            </p:extLst>
          </p:nvPr>
        </p:nvGraphicFramePr>
        <p:xfrm>
          <a:off x="287774" y="3968565"/>
          <a:ext cx="7199382" cy="1775355"/>
        </p:xfrm>
        <a:graphic>
          <a:graphicData uri="http://schemas.openxmlformats.org/drawingml/2006/table">
            <a:tbl>
              <a:tblPr firstRow="1" bandRow="1">
                <a:tableStyleId>{9D7B26C5-4107-4FEC-AEDC-1716B250A1EF}</a:tableStyleId>
              </a:tblPr>
              <a:tblGrid>
                <a:gridCol w="2252226">
                  <a:extLst>
                    <a:ext uri="{9D8B030D-6E8A-4147-A177-3AD203B41FA5}">
                      <a16:colId xmlns:a16="http://schemas.microsoft.com/office/drawing/2014/main" val="3647290184"/>
                    </a:ext>
                  </a:extLst>
                </a:gridCol>
                <a:gridCol w="4947156">
                  <a:extLst>
                    <a:ext uri="{9D8B030D-6E8A-4147-A177-3AD203B41FA5}">
                      <a16:colId xmlns:a16="http://schemas.microsoft.com/office/drawing/2014/main" val="622920296"/>
                    </a:ext>
                  </a:extLst>
                </a:gridCol>
              </a:tblGrid>
              <a:tr h="164496">
                <a:tc>
                  <a:txBody>
                    <a:bodyPr/>
                    <a:lstStyle/>
                    <a:p>
                      <a:pPr algn="just"/>
                      <a:r>
                        <a:rPr lang="es-CO" sz="800" b="1" noProof="0" dirty="0"/>
                        <a:t>REACTIVIDAD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La fibra cerámica no es reactiva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r>
                        <a:rPr lang="es-CO" sz="800" b="1" noProof="0" dirty="0"/>
                        <a:t>ESTABILIDAD QUÍMICA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El producto suministrado es estable e inerte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POSIBILIDAD DE REACCIONES PELIGROSAS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Ninguno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CONDICIONES PARA EVITAR</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ES" sz="800" b="0" noProof="0" dirty="0"/>
                        <a:t>Consulte los consejos sobre manipulación y almacenamiento en la Sección 7</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Ninguno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ES" sz="800" b="0" noProof="0" dirty="0"/>
                        <a:t>Durante el calentamiento inicial del producto, se producirá cierta descomposición térmica del aglutinante a unos </a:t>
                      </a:r>
                      <a:r>
                        <a:rPr lang="es-ES" sz="800" b="0" noProof="0" dirty="0" err="1"/>
                        <a:t>232°C</a:t>
                      </a:r>
                      <a:r>
                        <a:rPr lang="es-ES" sz="800" b="0" noProof="0" dirty="0"/>
                        <a:t> (</a:t>
                      </a:r>
                      <a:r>
                        <a:rPr lang="es-ES" sz="800" b="0" noProof="0" dirty="0" err="1"/>
                        <a:t>450°F</a:t>
                      </a:r>
                      <a:r>
                        <a:rPr lang="es-ES" sz="800" b="0" noProof="0" dirty="0"/>
                        <a:t>) del primer calentamiento del producto. Esto puede liberar humo, monóxido de carbono y dióxido de carbono. Utilice una ventilación adecuada u otras precauciones para eliminar la exposición a los vapores resultantes de la descomposición térmica del aglutinante. La exposición a los vapores de descomposición térmica puede causar irritación de las vías respiratorias, hiperreactividad bronquial o una respuesta de tipo asmático.</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bl>
          </a:graphicData>
        </a:graphic>
      </p:graphicFrame>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3003658313"/>
              </p:ext>
            </p:extLst>
          </p:nvPr>
        </p:nvGraphicFramePr>
        <p:xfrm>
          <a:off x="286256" y="1646388"/>
          <a:ext cx="7199888" cy="1756013"/>
        </p:xfrm>
        <a:graphic>
          <a:graphicData uri="http://schemas.openxmlformats.org/drawingml/2006/table">
            <a:tbl>
              <a:tblPr firstRow="1" bandRow="1">
                <a:tableStyleId>{9D7B26C5-4107-4FEC-AEDC-1716B250A1EF}</a:tableStyleId>
              </a:tblPr>
              <a:tblGrid>
                <a:gridCol w="3453894">
                  <a:extLst>
                    <a:ext uri="{9D8B030D-6E8A-4147-A177-3AD203B41FA5}">
                      <a16:colId xmlns:a16="http://schemas.microsoft.com/office/drawing/2014/main" val="3647290184"/>
                    </a:ext>
                  </a:extLst>
                </a:gridCol>
                <a:gridCol w="3745994">
                  <a:extLst>
                    <a:ext uri="{9D8B030D-6E8A-4147-A177-3AD203B41FA5}">
                      <a16:colId xmlns:a16="http://schemas.microsoft.com/office/drawing/2014/main" val="622920296"/>
                    </a:ext>
                  </a:extLst>
                </a:gridCol>
              </a:tblGrid>
              <a:tr h="199438">
                <a:tc>
                  <a:txBody>
                    <a:bodyPr/>
                    <a:lstStyle/>
                    <a:p>
                      <a:r>
                        <a:rPr lang="es-CO" sz="800" b="1" noProof="0" dirty="0"/>
                        <a:t>APARIENCIA</a:t>
                      </a:r>
                      <a:r>
                        <a:rPr lang="fr-CA" sz="800" b="0" noProof="0" dirty="0"/>
                        <a:t>  </a:t>
                      </a:r>
                      <a:r>
                        <a:rPr lang="es-ES" sz="800" b="0" noProof="0" dirty="0"/>
                        <a:t>Material fibroso de color blanquecino fabricado en forma modular</a:t>
                      </a:r>
                      <a:endParaRPr lang="fr-CA" sz="800" b="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ES" sz="800" b="1" noProof="0" dirty="0"/>
                        <a:t>LÍMITES DE INFLAMABILIDAD/EXPLOSIVO </a:t>
                      </a:r>
                      <a:r>
                        <a:rPr lang="es-ES" sz="800" b="0" noProof="0" dirty="0"/>
                        <a:t>No aplicable</a:t>
                      </a:r>
                      <a:endParaRPr lang="fr-CA"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Sin olor</a:t>
                      </a:r>
                      <a:endParaRPr lang="es-CO" sz="80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ES" sz="800" b="1" noProof="0" dirty="0"/>
                        <a:t>PRESIÓN DE VAPOR </a:t>
                      </a:r>
                      <a:r>
                        <a:rPr lang="es-ES" sz="800" b="0" noProof="0" dirty="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ES" sz="800" b="1" noProof="0" dirty="0"/>
                        <a:t>UMBRAL DE OLOR </a:t>
                      </a:r>
                      <a:r>
                        <a:rPr lang="es-ES" sz="800" b="0" noProof="0" dirty="0"/>
                        <a:t>No aplicable</a:t>
                      </a:r>
                      <a:endParaRPr lang="fr-CA" sz="800" b="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ES" sz="800" b="1" noProof="0" dirty="0"/>
                        <a:t>DENSIDAD DE VAPOR </a:t>
                      </a:r>
                      <a:r>
                        <a:rPr lang="es-ES" sz="800" b="0" noProof="0" dirty="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fr-CA" sz="800" b="1" noProof="0" dirty="0"/>
                        <a:t>pH  </a:t>
                      </a:r>
                      <a:r>
                        <a:rPr lang="es-ES" sz="800" b="0" noProof="0" dirty="0"/>
                        <a:t>No aplicable</a:t>
                      </a:r>
                      <a:endParaRPr lang="fr-CA" sz="80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 </a:t>
                      </a:r>
                      <a:r>
                        <a:rPr lang="fr-CA" sz="800" b="1" noProof="0" dirty="0"/>
                        <a:t> </a:t>
                      </a:r>
                      <a:r>
                        <a:rPr lang="fr-CA" sz="800" b="0" noProof="0" dirty="0"/>
                        <a:t>66</a:t>
                      </a:r>
                      <a:r>
                        <a:rPr lang="fr-CA" sz="800" noProof="0" dirty="0"/>
                        <a:t>#/ft</a:t>
                      </a:r>
                      <a:r>
                        <a:rPr lang="fr-CA" sz="800" baseline="30000" noProof="0" dirty="0"/>
                        <a:t>3</a:t>
                      </a:r>
                      <a:r>
                        <a:rPr lang="fr-CA" sz="800" noProof="0" dirty="0"/>
                        <a:t> </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fr-CA" sz="800" b="1" noProof="0" dirty="0"/>
                        <a:t>PUNTO DE FUSION </a:t>
                      </a:r>
                      <a:r>
                        <a:rPr lang="fr-CA" sz="800" noProof="0" dirty="0" err="1"/>
                        <a:t>1760°C</a:t>
                      </a:r>
                      <a:r>
                        <a:rPr lang="fr-CA" sz="800" noProof="0" dirty="0"/>
                        <a:t> (3200°F) </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 </a:t>
                      </a:r>
                      <a:r>
                        <a:rPr lang="es-CO" sz="800" b="0" noProof="0" dirty="0"/>
                        <a:t>Insoluble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ES" sz="800" b="1" noProof="0" dirty="0"/>
                        <a:t>PUNTO DE EBULLICIÓN INICIAL E RANGO DE EBULLICIÓN </a:t>
                      </a:r>
                      <a:r>
                        <a:rPr lang="es-ES" sz="800" b="0" noProof="0" dirty="0"/>
                        <a:t>No aplicable</a:t>
                      </a:r>
                      <a:endParaRPr lang="fr-CA" sz="800" b="0"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COEFICIENTE DE PARTICIÓN: n-</a:t>
                      </a:r>
                      <a:r>
                        <a:rPr lang="es-ES" sz="800" b="1" noProof="0" dirty="0" err="1"/>
                        <a:t>octanol</a:t>
                      </a:r>
                      <a:r>
                        <a:rPr lang="es-ES" sz="800" b="1" noProof="0" dirty="0"/>
                        <a:t>/agua </a:t>
                      </a:r>
                      <a:r>
                        <a:rPr lang="es-ES" sz="800" b="0" noProof="0" dirty="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PUNTO DE INFLAMACIÓN </a:t>
                      </a:r>
                      <a:r>
                        <a:rPr lang="es-CO" sz="800" b="0" noProof="0" dirty="0"/>
                        <a:t>No aplicable</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TEMPERATURA DE AUTOIGNICIÓN </a:t>
                      </a:r>
                      <a:r>
                        <a:rPr lang="es-ES" sz="800" b="0" noProof="0" dirty="0"/>
                        <a:t>No aplicable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TASA DE EVAPORACIÓN </a:t>
                      </a:r>
                      <a:r>
                        <a:rPr lang="es-CO" sz="800" b="0" noProof="0" dirty="0"/>
                        <a:t>No aplicable</a:t>
                      </a:r>
                      <a:endParaRPr lang="es-CO" sz="800" b="1" noProof="0" dirty="0"/>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TEMPERATURA DE DESCOMPOSICIÓN </a:t>
                      </a:r>
                      <a:r>
                        <a:rPr lang="es-ES" sz="800" b="0" noProof="0" dirty="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INFLAMABILIDAD </a:t>
                      </a:r>
                      <a:r>
                        <a:rPr lang="es-CO" sz="800" b="0" noProof="0" dirty="0"/>
                        <a:t>No aplicable</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VISCOSIDAD </a:t>
                      </a:r>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FC-2300 STEELBOARD HS 23 04</a:t>
            </a:r>
            <a:endParaRPr lang="en-CA" sz="1200" dirty="0">
              <a:solidFill>
                <a:schemeClr val="tx2"/>
              </a:solidFill>
            </a:endParaRPr>
          </a:p>
        </p:txBody>
      </p:sp>
      <p:sp>
        <p:nvSpPr>
          <p:cNvPr id="11" name="Rectangle 10">
            <a:extLst>
              <a:ext uri="{FF2B5EF4-FFF2-40B4-BE49-F238E27FC236}">
                <a16:creationId xmlns:a16="http://schemas.microsoft.com/office/drawing/2014/main" id="{B5B8BD9D-C2E2-E98A-DE15-29971EA16B58}"/>
              </a:ext>
            </a:extLst>
          </p:cNvPr>
          <p:cNvSpPr/>
          <p:nvPr/>
        </p:nvSpPr>
        <p:spPr>
          <a:xfrm>
            <a:off x="286256" y="119512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5750" y="3533408"/>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6256" y="588214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6256" y="6310083"/>
            <a:ext cx="7200900" cy="33139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ES" sz="1000" dirty="0">
                <a:solidFill>
                  <a:srgbClr val="0F1919"/>
                </a:solidFill>
              </a:rPr>
              <a:t>La exposición es predominantemente por inhalación o ingestión. No se ha demostrado que las fibras vítreas artificiales de un tamaño similar a la fibra cerámica migren desde el pulmón y/o el intestino y no se ubiquen en otros órganos del cuerpo.</a:t>
            </a:r>
            <a:endParaRPr lang="es-CO" sz="1000" dirty="0">
              <a:solidFill>
                <a:srgbClr val="0F1919"/>
              </a:solidFill>
            </a:endParaRPr>
          </a:p>
          <a:p>
            <a:pPr algn="just" defTabSz="320040">
              <a:tabLst>
                <a:tab pos="118872" algn="l"/>
              </a:tabLst>
            </a:pPr>
            <a:r>
              <a:rPr lang="es-ES" sz="1000" b="1" dirty="0">
                <a:solidFill>
                  <a:srgbClr val="0F1919"/>
                </a:solidFill>
              </a:rPr>
              <a:t>Datos toxicológicos humanos/datos epidemiológicos</a:t>
            </a:r>
            <a:r>
              <a:rPr lang="es-CO" sz="1000" b="1" dirty="0">
                <a:solidFill>
                  <a:srgbClr val="0F1919"/>
                </a:solidFill>
              </a:rPr>
              <a:t>: </a:t>
            </a:r>
            <a:r>
              <a:rPr lang="es-ES" sz="1000" dirty="0">
                <a:solidFill>
                  <a:srgbClr val="0F1919"/>
                </a:solidFill>
              </a:rPr>
              <a:t>Para determinar los posibles efectos en la salud humana después de la exposición a la fibra cerámica, la Universidad de Cincinnati ha estado realizando estudios de vigilancia médica en trabajadores de </a:t>
            </a:r>
            <a:r>
              <a:rPr lang="es-ES" sz="1000" dirty="0" err="1">
                <a:solidFill>
                  <a:srgbClr val="0F1919"/>
                </a:solidFill>
              </a:rPr>
              <a:t>FCR</a:t>
            </a:r>
            <a:r>
              <a:rPr lang="es-ES" sz="1000" dirty="0">
                <a:solidFill>
                  <a:srgbClr val="0F1919"/>
                </a:solidFill>
              </a:rPr>
              <a:t> en los EE. UU.; este estudio epidemiológico ha estado en curso durante más de 30 años y continúa la vigilancia médica de los trabajadores de </a:t>
            </a:r>
            <a:r>
              <a:rPr lang="es-ES" sz="1000" dirty="0" err="1">
                <a:solidFill>
                  <a:srgbClr val="0F1919"/>
                </a:solidFill>
              </a:rPr>
              <a:t>FCR</a:t>
            </a:r>
            <a:r>
              <a:rPr lang="es-CO" sz="1000" dirty="0">
                <a:solidFill>
                  <a:srgbClr val="0F1919"/>
                </a:solidFill>
              </a:rPr>
              <a:t>. </a:t>
            </a:r>
            <a:r>
              <a:rPr lang="es-ES" sz="1000" dirty="0">
                <a:solidFill>
                  <a:srgbClr val="0F1919"/>
                </a:solidFill>
              </a:rPr>
              <a:t>También se están realizando estudios de vigilancia médica de los trabajadores de </a:t>
            </a:r>
            <a:r>
              <a:rPr lang="es-ES" sz="1000" dirty="0" err="1">
                <a:solidFill>
                  <a:srgbClr val="0F1919"/>
                </a:solidFill>
              </a:rPr>
              <a:t>FCR</a:t>
            </a:r>
            <a:r>
              <a:rPr lang="es-ES"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En el estudio longitudinal de EE.UU. se evidenció una correlación estadísticamente significativa entre las placas pleurales y la exposición acumulada al </a:t>
            </a:r>
            <a:r>
              <a:rPr lang="es-ES" sz="1000" dirty="0" err="1">
                <a:solidFill>
                  <a:srgbClr val="0F1919"/>
                </a:solidFill>
              </a:rPr>
              <a:t>FCR</a:t>
            </a:r>
            <a:r>
              <a:rPr lang="es-ES" sz="1000" dirty="0">
                <a:solidFill>
                  <a:srgbClr val="0F1919"/>
                </a:solidFill>
              </a:rPr>
              <a:t>. El estudio de mortalidad de EE.UU. no mostró un exceso de mortalidad relacionado con todas las muertes, todos los cánceres o neoplasias malignas.</a:t>
            </a:r>
            <a:endParaRPr lang="es-CO" sz="1000" dirty="0">
              <a:solidFill>
                <a:srgbClr val="0F1919"/>
              </a:solidFill>
            </a:endParaRPr>
          </a:p>
          <a:p>
            <a:pPr algn="just" defTabSz="320040">
              <a:tabLst>
                <a:tab pos="118872" algn="l"/>
              </a:tabLst>
            </a:pPr>
            <a:r>
              <a:rPr lang="es-CO" sz="1000" b="1" dirty="0">
                <a:solidFill>
                  <a:srgbClr val="0F1919"/>
                </a:solidFill>
              </a:rPr>
              <a:t>Propiedades irritantes: </a:t>
            </a:r>
            <a:r>
              <a:rPr lang="es-ES" sz="1000" dirty="0">
                <a:solidFill>
                  <a:srgbClr val="0F1919"/>
                </a:solidFill>
              </a:rPr>
              <a:t>Los datos en humanos confirman que en los humanos sólo se produce irritación mecánica, que produce picazón. Los análisis realizados en las plantas de los fabricantes en el Reino Unido no han demostrado ningún caso humano de afecciones de la piel relacionadas con la exposición a la fibra.</a:t>
            </a:r>
            <a:endParaRPr lang="es-CO" sz="1000" dirty="0">
              <a:solidFill>
                <a:srgbClr val="0F1919"/>
              </a:solidFill>
            </a:endParaRPr>
          </a:p>
          <a:p>
            <a:pPr algn="just" defTabSz="320040">
              <a:tabLst>
                <a:tab pos="118872" algn="l"/>
              </a:tabLst>
            </a:pPr>
            <a:r>
              <a:rPr lang="es-ES" sz="1000" b="1" dirty="0">
                <a:solidFill>
                  <a:srgbClr val="0F1919"/>
                </a:solidFill>
              </a:rPr>
              <a:t>Agencia Internacional para la Investigación del Cáncer y Programa Nacional de Toxicología: </a:t>
            </a:r>
            <a:r>
              <a:rPr lang="es-ES" sz="1000" dirty="0">
                <a:solidFill>
                  <a:srgbClr val="0F1919"/>
                </a:solidFill>
              </a:rPr>
              <a:t>La </a:t>
            </a:r>
            <a:r>
              <a:rPr lang="es-ES" sz="1000" dirty="0" err="1">
                <a:solidFill>
                  <a:srgbClr val="0F1919"/>
                </a:solidFill>
              </a:rPr>
              <a:t>IARC</a:t>
            </a:r>
            <a:r>
              <a:rPr lang="es-ES" sz="1000" dirty="0">
                <a:solidFill>
                  <a:srgbClr val="0F1919"/>
                </a:solidFill>
              </a:rPr>
              <a:t> clasificó al </a:t>
            </a:r>
            <a:r>
              <a:rPr lang="es-ES" sz="1000" dirty="0" err="1">
                <a:solidFill>
                  <a:srgbClr val="0F1919"/>
                </a:solidFill>
              </a:rPr>
              <a:t>FCR</a:t>
            </a:r>
            <a:r>
              <a:rPr lang="es-ES" sz="1000" dirty="0">
                <a:solidFill>
                  <a:srgbClr val="0F1919"/>
                </a:solidFill>
              </a:rPr>
              <a:t> como posiblemente cancerígeno para los seres humanos (grupo </a:t>
            </a:r>
            <a:r>
              <a:rPr lang="es-ES" sz="1000" dirty="0" err="1">
                <a:solidFill>
                  <a:srgbClr val="0F1919"/>
                </a:solidFill>
              </a:rPr>
              <a:t>2B</a:t>
            </a:r>
            <a:r>
              <a:rPr lang="es-ES" sz="1000" dirty="0">
                <a:solidFill>
                  <a:srgbClr val="0F1919"/>
                </a:solidFill>
              </a:rPr>
              <a:t>). La </a:t>
            </a:r>
            <a:r>
              <a:rPr lang="es-ES" sz="1000" dirty="0" err="1">
                <a:solidFill>
                  <a:srgbClr val="0F1919"/>
                </a:solidFill>
              </a:rPr>
              <a:t>IARC</a:t>
            </a:r>
            <a:r>
              <a:rPr lang="es-ES" sz="1000" dirty="0">
                <a:solidFill>
                  <a:srgbClr val="0F1919"/>
                </a:solidFill>
              </a:rPr>
              <a:t> evaluó los posibles efectos del </a:t>
            </a:r>
            <a:r>
              <a:rPr lang="es-ES" sz="1000" dirty="0" err="1">
                <a:solidFill>
                  <a:srgbClr val="0F1919"/>
                </a:solidFill>
              </a:rPr>
              <a:t>FCR</a:t>
            </a:r>
            <a:r>
              <a:rPr lang="es-ES" sz="1000" dirty="0">
                <a:solidFill>
                  <a:srgbClr val="0F1919"/>
                </a:solidFill>
              </a:rPr>
              <a:t> en la salud de la siguiente manera: No hay pruebas suficientes en humanos sobre la carcinogenicidad del </a:t>
            </a:r>
            <a:r>
              <a:rPr lang="es-ES" sz="1000" dirty="0" err="1">
                <a:solidFill>
                  <a:srgbClr val="0F1919"/>
                </a:solidFill>
              </a:rPr>
              <a:t>FCR</a:t>
            </a:r>
            <a:r>
              <a:rPr lang="es-ES" sz="1000" dirty="0">
                <a:solidFill>
                  <a:srgbClr val="0F1919"/>
                </a:solidFill>
              </a:rPr>
              <a:t>. Existe evidencia suficiente en animales de experimentación sobre la carcinogenicidad del </a:t>
            </a:r>
            <a:r>
              <a:rPr lang="es-ES" sz="1000" dirty="0" err="1">
                <a:solidFill>
                  <a:srgbClr val="0F1919"/>
                </a:solidFill>
              </a:rPr>
              <a:t>FCR</a:t>
            </a:r>
            <a:r>
              <a:rPr lang="es-ES" sz="1000" dirty="0">
                <a:solidFill>
                  <a:srgbClr val="0F1919"/>
                </a:solidFill>
              </a:rPr>
              <a:t>. El Informe Anual sobre Carcinógenos clasificó el </a:t>
            </a:r>
            <a:r>
              <a:rPr lang="es-ES" sz="1000" dirty="0" err="1">
                <a:solidFill>
                  <a:srgbClr val="0F1919"/>
                </a:solidFill>
              </a:rPr>
              <a:t>FCR</a:t>
            </a:r>
            <a:r>
              <a:rPr lang="es-ES" sz="1000" dirty="0">
                <a:solidFill>
                  <a:srgbClr val="0F1919"/>
                </a:solidFill>
              </a:rPr>
              <a:t> respirable como "razonablemente previsto" como carcinógeno.</a:t>
            </a:r>
            <a:endParaRPr lang="es-CO" sz="1000" dirty="0">
              <a:solidFill>
                <a:srgbClr val="0F1919"/>
              </a:solidFill>
            </a:endParaRPr>
          </a:p>
          <a:p>
            <a:pPr algn="just" defTabSz="320040">
              <a:tabLst>
                <a:tab pos="118872" algn="l"/>
              </a:tabLst>
            </a:pPr>
            <a:endParaRPr lang="es-CO" sz="1000" b="1" dirty="0">
              <a:solidFill>
                <a:srgbClr val="0F1919"/>
              </a:solidFill>
            </a:endParaRP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STEELBOARD HS 23 04</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7268" y="306898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3220" y="3487114"/>
            <a:ext cx="7200900" cy="112298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ES" sz="1000" b="1" dirty="0">
                <a:solidFill>
                  <a:schemeClr val="tx1"/>
                </a:solidFill>
              </a:rPr>
              <a:t>MANEJO DE RESIDUOS: </a:t>
            </a:r>
            <a:r>
              <a:rPr lang="es-ES" sz="1000" dirty="0">
                <a:solidFill>
                  <a:schemeClr val="tx1"/>
                </a:solidFill>
              </a:rPr>
              <a:t>Para evitar que los materiales de desecho se transporten por el aire durante el almacenamiento, transporte y eliminación de desechos, se recomienda un contenedor cubierto o una bolsa de plástico.</a:t>
            </a:r>
            <a:endParaRPr lang="en-US" sz="1000" dirty="0">
              <a:solidFill>
                <a:schemeClr val="tx1"/>
              </a:solidFill>
            </a:endParaRPr>
          </a:p>
          <a:p>
            <a:pPr algn="just" defTabSz="228600">
              <a:tabLst>
                <a:tab pos="118872" algn="l"/>
              </a:tabLst>
            </a:pPr>
            <a:r>
              <a:rPr lang="es-ES" sz="1000" b="1" dirty="0">
                <a:solidFill>
                  <a:schemeClr val="tx1"/>
                </a:solidFill>
              </a:rPr>
              <a:t>ELIMINACIÓN: </a:t>
            </a:r>
            <a:r>
              <a:rPr lang="es-ES"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n-CA" sz="1000" dirty="0">
              <a:solidFill>
                <a:srgbClr val="0F1919"/>
              </a:solidFill>
            </a:endParaRPr>
          </a:p>
          <a:p>
            <a:pPr algn="just"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285750" y="472019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14. INFORMACIÓN DE TRANSPORTE (No obligatoria)</a:t>
            </a:r>
          </a:p>
        </p:txBody>
      </p:sp>
      <p:sp>
        <p:nvSpPr>
          <p:cNvPr id="16" name="Rectangle 15">
            <a:extLst>
              <a:ext uri="{FF2B5EF4-FFF2-40B4-BE49-F238E27FC236}">
                <a16:creationId xmlns:a16="http://schemas.microsoft.com/office/drawing/2014/main" id="{3CB1F3FE-FA7D-6279-C911-E726DE98E2F6}"/>
              </a:ext>
            </a:extLst>
          </p:cNvPr>
          <p:cNvSpPr/>
          <p:nvPr/>
        </p:nvSpPr>
        <p:spPr>
          <a:xfrm>
            <a:off x="285750" y="710543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ES" sz="1200" b="1" dirty="0">
                <a:solidFill>
                  <a:schemeClr val="accent2"/>
                </a:solidFill>
                <a:latin typeface="+mj-lt"/>
              </a:rPr>
              <a:t>15. INFORMACIÓN REGULATORIA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4738" y="7543378"/>
            <a:ext cx="7200900" cy="99744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 </a:t>
            </a:r>
            <a:r>
              <a:rPr lang="es-CO" sz="1000" dirty="0">
                <a:solidFill>
                  <a:schemeClr val="tx1"/>
                </a:solidFill>
              </a:rPr>
              <a:t>– Clasificado como Clase </a:t>
            </a:r>
            <a:r>
              <a:rPr lang="es-CO" sz="1000" dirty="0" err="1">
                <a:solidFill>
                  <a:schemeClr val="tx1"/>
                </a:solidFill>
              </a:rPr>
              <a:t>D2A</a:t>
            </a:r>
            <a:r>
              <a:rPr lang="es-CO" sz="1000" dirty="0">
                <a:solidFill>
                  <a:schemeClr val="tx1"/>
                </a:solidFill>
              </a:rPr>
              <a:t> – Materiales que causan otros efectos tóxicos.</a:t>
            </a:r>
          </a:p>
          <a:p>
            <a:pPr algn="just" defTabSz="228600">
              <a:spcBef>
                <a:spcPts val="0"/>
              </a:spcBef>
              <a:tabLst>
                <a:tab pos="118872" algn="l"/>
              </a:tabLst>
            </a:pPr>
            <a:r>
              <a:rPr lang="es-CO" sz="1000" b="1" dirty="0">
                <a:solidFill>
                  <a:schemeClr val="tx1"/>
                </a:solidFill>
              </a:rPr>
              <a:t>Ley Canadiense de Protección Ambiental (CEPA): </a:t>
            </a:r>
            <a:r>
              <a:rPr lang="es-CO" sz="1000" dirty="0">
                <a:solidFill>
                  <a:schemeClr val="tx1"/>
                </a:solidFill>
              </a:rPr>
              <a:t>todas las sustancias de este producto están incluidas, según sea necesario, en la Lista de Sustancias Nacionales (DSL - </a:t>
            </a:r>
            <a:r>
              <a:rPr lang="es-CO" sz="1000" dirty="0" err="1">
                <a:solidFill>
                  <a:schemeClr val="tx1"/>
                </a:solidFill>
              </a:rPr>
              <a:t>Domestic</a:t>
            </a:r>
            <a:r>
              <a:rPr lang="es-CO" sz="1000" dirty="0">
                <a:solidFill>
                  <a:schemeClr val="tx1"/>
                </a:solidFill>
              </a:rPr>
              <a:t> </a:t>
            </a:r>
            <a:r>
              <a:rPr lang="es-CO" sz="1000" dirty="0" err="1">
                <a:solidFill>
                  <a:schemeClr val="tx1"/>
                </a:solidFill>
              </a:rPr>
              <a:t>Substance</a:t>
            </a:r>
            <a:r>
              <a:rPr lang="es-CO" sz="1000" dirty="0">
                <a:solidFill>
                  <a:schemeClr val="tx1"/>
                </a:solidFill>
              </a:rPr>
              <a:t> </a:t>
            </a:r>
            <a:r>
              <a:rPr lang="es-CO" sz="1000" dirty="0" err="1">
                <a:solidFill>
                  <a:schemeClr val="tx1"/>
                </a:solidFill>
              </a:rPr>
              <a:t>List</a:t>
            </a:r>
            <a:r>
              <a:rPr lang="es-CO" sz="1000" dirty="0">
                <a:solidFill>
                  <a:schemeClr val="tx1"/>
                </a:solidFill>
              </a:rPr>
              <a:t>).</a:t>
            </a:r>
          </a:p>
          <a:p>
            <a:pPr defTabSz="228600">
              <a:spcBef>
                <a:spcPts val="0"/>
              </a:spcBef>
              <a:tabLst>
                <a:tab pos="118872" algn="l"/>
              </a:tabLst>
            </a:pPr>
            <a:endParaRPr lang="es-CO" sz="1000" dirty="0">
              <a:solidFill>
                <a:schemeClr val="tx1"/>
              </a:solidFill>
            </a:endParaRPr>
          </a:p>
          <a:p>
            <a:pPr defTabSz="228600">
              <a:spcBef>
                <a:spcPts val="0"/>
              </a:spcBef>
              <a:tabLst>
                <a:tab pos="118872" algn="l"/>
              </a:tabLst>
            </a:pPr>
            <a:r>
              <a:rPr lang="es-CO" sz="1000" b="1" u="sng" dirty="0">
                <a:solidFill>
                  <a:schemeClr val="tx1"/>
                </a:solidFill>
              </a:rPr>
              <a:t>REGULACIONES DE ESTADOS UNIDOS</a:t>
            </a:r>
          </a:p>
          <a:p>
            <a:pPr defTabSz="228600">
              <a:spcBef>
                <a:spcPts val="0"/>
              </a:spcBef>
              <a:tabLst>
                <a:tab pos="118872" algn="l"/>
              </a:tabLst>
            </a:pPr>
            <a:endParaRPr lang="es-CO" sz="1000" dirty="0">
              <a:solidFill>
                <a:schemeClr val="tx1"/>
              </a:solidFill>
            </a:endParaRPr>
          </a:p>
        </p:txBody>
      </p:sp>
      <p:graphicFrame>
        <p:nvGraphicFramePr>
          <p:cNvPr id="3" name="Table 35">
            <a:extLst>
              <a:ext uri="{FF2B5EF4-FFF2-40B4-BE49-F238E27FC236}">
                <a16:creationId xmlns:a16="http://schemas.microsoft.com/office/drawing/2014/main" id="{5F56FD2F-9E9B-7580-9EE2-C44CE3F71C1F}"/>
              </a:ext>
            </a:extLst>
          </p:cNvPr>
          <p:cNvGraphicFramePr>
            <a:graphicFrameLocks/>
          </p:cNvGraphicFramePr>
          <p:nvPr>
            <p:extLst>
              <p:ext uri="{D42A27DB-BD31-4B8C-83A1-F6EECF244321}">
                <p14:modId xmlns:p14="http://schemas.microsoft.com/office/powerpoint/2010/main" val="3025607672"/>
              </p:ext>
            </p:extLst>
          </p:nvPr>
        </p:nvGraphicFramePr>
        <p:xfrm>
          <a:off x="287268" y="8560620"/>
          <a:ext cx="7199888" cy="119136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es-CO" sz="800" b="1" noProof="0" dirty="0" err="1"/>
                        <a:t>OSHA</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Cumplir con las </a:t>
                      </a:r>
                      <a:r>
                        <a:rPr lang="es-CO" sz="800" b="1" noProof="0" dirty="0"/>
                        <a:t>Normas de Comunicación de Riesgos </a:t>
                      </a:r>
                      <a:r>
                        <a:rPr lang="es-CO" sz="800" b="0" noProof="0" dirty="0"/>
                        <a:t>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a:t>
                      </a:r>
                      <a:r>
                        <a:rPr lang="es-CO" sz="800" b="0" noProof="0" dirty="0"/>
                        <a:t> 29 </a:t>
                      </a:r>
                      <a:r>
                        <a:rPr lang="es-CO" sz="800" b="0" noProof="0" dirty="0" err="1"/>
                        <a:t>CFR</a:t>
                      </a:r>
                      <a:r>
                        <a:rPr lang="es-CO" sz="800" b="0" noProof="0" dirty="0"/>
                        <a:t> 1910.134 y 29 </a:t>
                      </a:r>
                      <a:r>
                        <a:rPr lang="es-CO" sz="800" b="0" noProof="0" dirty="0" err="1"/>
                        <a:t>CFR</a:t>
                      </a:r>
                      <a:r>
                        <a:rPr lang="es-CO" sz="800" b="0" noProof="0" dirty="0"/>
                        <a:t> 1926.103.</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Las “fibras cerámicas (partículas transportadas por el aire de tamaño respirable)” figuran en la </a:t>
                      </a:r>
                      <a:r>
                        <a:rPr lang="es-CO" sz="800" b="1" noProof="0" dirty="0"/>
                        <a:t>Proposición 65, Ley de control de sustancias tóxicas y agua potable segura de 1986</a:t>
                      </a:r>
                      <a:r>
                        <a:rPr lang="es-CO" sz="800" b="0" noProof="0" dirty="0"/>
                        <a:t>, como una sustancia química que el estado de California considera causante de cáncer.</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9863985"/>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se sabe que los productos que contienen </a:t>
                      </a:r>
                      <a:r>
                        <a:rPr lang="es-CO" sz="800" b="0" noProof="0" dirty="0" err="1"/>
                        <a:t>RCF</a:t>
                      </a:r>
                      <a:r>
                        <a:rPr lang="es-CO" sz="800" b="0" noProof="0" dirty="0"/>
                        <a:t> estén regulados por otros estados además de California; Sin embargo, es posible que se apliquen a estos productos las regulaciones locales y estatales de </a:t>
                      </a:r>
                      <a:r>
                        <a:rPr lang="es-CO" sz="800" b="0" noProof="0" dirty="0" err="1"/>
                        <a:t>OSHA</a:t>
                      </a:r>
                      <a:r>
                        <a:rPr lang="es-CO" sz="800" b="0" noProof="0" dirty="0"/>
                        <a:t> y EPA. En caso de duda, comuníquese con su agencia reguladora local.</a:t>
                      </a:r>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graphicFrame>
        <p:nvGraphicFramePr>
          <p:cNvPr id="4" name="Table 35">
            <a:extLst>
              <a:ext uri="{FF2B5EF4-FFF2-40B4-BE49-F238E27FC236}">
                <a16:creationId xmlns:a16="http://schemas.microsoft.com/office/drawing/2014/main" id="{9890CDD4-2742-614D-8B89-AD9AB49262C1}"/>
              </a:ext>
            </a:extLst>
          </p:cNvPr>
          <p:cNvGraphicFramePr>
            <a:graphicFrameLocks/>
          </p:cNvGraphicFramePr>
          <p:nvPr>
            <p:extLst>
              <p:ext uri="{D42A27DB-BD31-4B8C-83A1-F6EECF244321}">
                <p14:modId xmlns:p14="http://schemas.microsoft.com/office/powerpoint/2010/main" val="51030268"/>
              </p:ext>
            </p:extLst>
          </p:nvPr>
        </p:nvGraphicFramePr>
        <p:xfrm>
          <a:off x="284738" y="1593058"/>
          <a:ext cx="7199382" cy="1270368"/>
        </p:xfrm>
        <a:graphic>
          <a:graphicData uri="http://schemas.openxmlformats.org/drawingml/2006/table">
            <a:tbl>
              <a:tblPr firstRow="1" bandRow="1">
                <a:tableStyleId>{9D7B26C5-4107-4FEC-AEDC-1716B250A1EF}</a:tableStyleId>
              </a:tblPr>
              <a:tblGrid>
                <a:gridCol w="2941062">
                  <a:extLst>
                    <a:ext uri="{9D8B030D-6E8A-4147-A177-3AD203B41FA5}">
                      <a16:colId xmlns:a16="http://schemas.microsoft.com/office/drawing/2014/main" val="3647290184"/>
                    </a:ext>
                  </a:extLst>
                </a:gridCol>
                <a:gridCol w="4258320">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7200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graphicFrame>
        <p:nvGraphicFramePr>
          <p:cNvPr id="5" name="Table 35">
            <a:extLst>
              <a:ext uri="{FF2B5EF4-FFF2-40B4-BE49-F238E27FC236}">
                <a16:creationId xmlns:a16="http://schemas.microsoft.com/office/drawing/2014/main" id="{78E247FC-E2A0-CE46-9DC9-004B2E433D12}"/>
              </a:ext>
            </a:extLst>
          </p:cNvPr>
          <p:cNvGraphicFramePr>
            <a:graphicFrameLocks/>
          </p:cNvGraphicFramePr>
          <p:nvPr>
            <p:extLst>
              <p:ext uri="{D42A27DB-BD31-4B8C-83A1-F6EECF244321}">
                <p14:modId xmlns:p14="http://schemas.microsoft.com/office/powerpoint/2010/main" val="2751267134"/>
              </p:ext>
            </p:extLst>
          </p:nvPr>
        </p:nvGraphicFramePr>
        <p:xfrm>
          <a:off x="283220" y="5168072"/>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
        <p:nvSpPr>
          <p:cNvPr id="6" name="Text Placeholder 25">
            <a:extLst>
              <a:ext uri="{FF2B5EF4-FFF2-40B4-BE49-F238E27FC236}">
                <a16:creationId xmlns:a16="http://schemas.microsoft.com/office/drawing/2014/main" id="{7574BDD4-86F3-5976-28D0-640C6032E284}"/>
              </a:ext>
            </a:extLst>
          </p:cNvPr>
          <p:cNvSpPr txBox="1">
            <a:spLocks/>
          </p:cNvSpPr>
          <p:nvPr/>
        </p:nvSpPr>
        <p:spPr>
          <a:xfrm>
            <a:off x="282208" y="6774489"/>
            <a:ext cx="7200900" cy="2458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900" b="1" dirty="0">
                <a:solidFill>
                  <a:schemeClr val="tx1"/>
                </a:solidFill>
              </a:rPr>
              <a:t>Clase de peligro </a:t>
            </a:r>
            <a:r>
              <a:rPr lang="es-CO" sz="900" b="1" dirty="0" err="1">
                <a:solidFill>
                  <a:schemeClr val="tx1"/>
                </a:solidFill>
              </a:rPr>
              <a:t>TDG</a:t>
            </a:r>
            <a:r>
              <a:rPr lang="es-CO" sz="900" b="1" dirty="0">
                <a:solidFill>
                  <a:schemeClr val="tx1"/>
                </a:solidFill>
              </a:rPr>
              <a:t> canadiense y PIN: No regulado. </a:t>
            </a:r>
            <a:r>
              <a:rPr lang="es-CO" sz="900" dirty="0">
                <a:solidFill>
                  <a:schemeClr val="tx1"/>
                </a:solidFill>
              </a:rPr>
              <a:t>No clasificado como mercancías peligrosas según ADR (carretera), </a:t>
            </a:r>
            <a:r>
              <a:rPr lang="es-CO" sz="900" dirty="0" err="1">
                <a:solidFill>
                  <a:schemeClr val="tx1"/>
                </a:solidFill>
              </a:rPr>
              <a:t>RIDE</a:t>
            </a:r>
            <a:r>
              <a:rPr lang="es-CO" sz="900" dirty="0">
                <a:solidFill>
                  <a:schemeClr val="tx1"/>
                </a:solidFill>
              </a:rPr>
              <a:t> (tren) o </a:t>
            </a:r>
            <a:r>
              <a:rPr lang="es-CO" sz="900" dirty="0" err="1">
                <a:solidFill>
                  <a:schemeClr val="tx1"/>
                </a:solidFill>
              </a:rPr>
              <a:t>IMDG</a:t>
            </a:r>
            <a:r>
              <a:rPr lang="es-CO" sz="900" dirty="0">
                <a:solidFill>
                  <a:schemeClr val="tx1"/>
                </a:solidFill>
              </a:rPr>
              <a:t> (barco).</a:t>
            </a:r>
            <a:endParaRPr lang="en-CA" sz="900" dirty="0">
              <a:solidFill>
                <a:srgbClr val="0F1919"/>
              </a:solidFill>
            </a:endParaRPr>
          </a:p>
        </p:txBody>
      </p:sp>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86256" y="116038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5244" y="1566969"/>
            <a:ext cx="7200900" cy="289099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Desvitrificación</a:t>
            </a:r>
          </a:p>
          <a:p>
            <a:pPr algn="just" defTabSz="228600">
              <a:spcBef>
                <a:spcPts val="0"/>
              </a:spcBef>
              <a:tabLst>
                <a:tab pos="118872" algn="l"/>
              </a:tabLst>
            </a:pPr>
            <a:r>
              <a:rPr lang="es-CO" sz="1000" dirty="0">
                <a:solidFill>
                  <a:schemeClr val="tx1"/>
                </a:solidFill>
              </a:rPr>
              <a:t>Medidas de precaución que deben tomarse después del servicio al retirarla: La lana aislante de alta temperatura (</a:t>
            </a:r>
            <a:r>
              <a:rPr lang="es-CO" sz="1000" dirty="0" err="1">
                <a:solidFill>
                  <a:schemeClr val="tx1"/>
                </a:solidFill>
              </a:rPr>
              <a:t>HTIW</a:t>
            </a:r>
            <a:r>
              <a:rPr lang="es-CO" sz="1000" dirty="0">
                <a:solidFill>
                  <a:schemeClr val="tx1"/>
                </a:solidFill>
              </a:rPr>
              <a:t>) se utiliza normalmente en aplicaciones de aislamiento para mantener la temperatura de exposición a </a:t>
            </a:r>
            <a:r>
              <a:rPr lang="es-CO" sz="1000" dirty="0" err="1">
                <a:solidFill>
                  <a:schemeClr val="tx1"/>
                </a:solidFill>
              </a:rPr>
              <a:t>900°C</a:t>
            </a:r>
            <a:r>
              <a:rPr lang="es-CO" sz="1000" dirty="0">
                <a:solidFill>
                  <a:schemeClr val="tx1"/>
                </a:solidFill>
              </a:rPr>
              <a:t> o más en un espacio cerrado. La temperatura máxima de exposición se produce en la superficie de la cara caliente del aislamiento. La exposición al calor en el aislamiento disminuye de la cara caliente a la cara fría a medida que el aislamiento "se aísla a sí mismo". </a:t>
            </a:r>
            <a:r>
              <a:rPr lang="es-ES" sz="1000" dirty="0">
                <a:solidFill>
                  <a:schemeClr val="tx1"/>
                </a:solidFill>
              </a:rPr>
              <a:t>Como resultado, sólo se desvitrifican las capas finas de la superficie de la cara caliente del aislamiento y el polvo respirable generado durante las operaciones de retirada no suele contener niveles detectables de sílice cristalina. La evaluación toxicológica del efecto de la presencia de sílice cristalina en el material </a:t>
            </a:r>
            <a:r>
              <a:rPr lang="es-ES" sz="1000" dirty="0" err="1">
                <a:solidFill>
                  <a:schemeClr val="tx1"/>
                </a:solidFill>
              </a:rPr>
              <a:t>HTIW</a:t>
            </a:r>
            <a:r>
              <a:rPr lang="es-ES" sz="1000" dirty="0">
                <a:solidFill>
                  <a:schemeClr val="tx1"/>
                </a:solidFill>
              </a:rPr>
              <a:t> calentado artificialmente no ha mostrado ningún aumento de la toxicidad in vitro e in vivo.</a:t>
            </a:r>
            <a:r>
              <a:rPr lang="es-CO" sz="1000" dirty="0">
                <a:solidFill>
                  <a:schemeClr val="tx1"/>
                </a:solidFill>
              </a:rPr>
              <a:t> </a:t>
            </a:r>
            <a:r>
              <a:rPr lang="es-ES" sz="1000" dirty="0">
                <a:solidFill>
                  <a:schemeClr val="tx1"/>
                </a:solidFill>
              </a:rPr>
              <a:t>Los resultados de diferentes combinaciones de factores, como el aumento de la fragilidad de las fibras o los microcristales incrustados en la estructura de vidrio de la fibra y, por tanto, no biológicamente disponibles, pueden explicar la falta de efectos toxicológicos. La evaluación de la </a:t>
            </a:r>
            <a:r>
              <a:rPr lang="es-ES" sz="1000" dirty="0" err="1">
                <a:solidFill>
                  <a:schemeClr val="tx1"/>
                </a:solidFill>
              </a:rPr>
              <a:t>IARC</a:t>
            </a:r>
            <a:r>
              <a:rPr lang="es-ES" sz="1000" dirty="0">
                <a:solidFill>
                  <a:schemeClr val="tx1"/>
                </a:solidFill>
              </a:rPr>
              <a:t> que figura en la Monografía 68 no es pertinente, ya que la sílice cristalina no está biológicamente disponible en las </a:t>
            </a:r>
            <a:r>
              <a:rPr lang="es-ES" sz="1000" dirty="0" err="1">
                <a:solidFill>
                  <a:schemeClr val="tx1"/>
                </a:solidFill>
              </a:rPr>
              <a:t>HTIW</a:t>
            </a:r>
            <a:r>
              <a:rPr lang="es-ES" sz="1000" dirty="0">
                <a:solidFill>
                  <a:schemeClr val="tx1"/>
                </a:solidFill>
              </a:rPr>
              <a:t> después del servicio.</a:t>
            </a:r>
            <a:endParaRPr lang="es-CO" sz="1000" dirty="0">
              <a:solidFill>
                <a:schemeClr val="tx1"/>
              </a:solidFill>
            </a:endParaRPr>
          </a:p>
          <a:p>
            <a:pPr algn="just"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ES" sz="1000" b="1" dirty="0">
                <a:solidFill>
                  <a:schemeClr val="tx1"/>
                </a:solidFill>
              </a:rPr>
              <a:t>Sistema de identificación de materiales peligrosos</a:t>
            </a:r>
          </a:p>
          <a:p>
            <a:pPr algn="just" defTabSz="228600">
              <a:spcBef>
                <a:spcPts val="0"/>
              </a:spcBef>
              <a:tabLst>
                <a:tab pos="118872" algn="l"/>
              </a:tabLst>
            </a:pPr>
            <a:r>
              <a:rPr lang="es-ES" sz="1000" dirty="0">
                <a:solidFill>
                  <a:schemeClr val="tx1"/>
                </a:solidFill>
              </a:rPr>
              <a:t>Esta clasificación de peligros (</a:t>
            </a:r>
            <a:r>
              <a:rPr lang="es-ES" sz="1000" dirty="0" err="1">
                <a:solidFill>
                  <a:schemeClr val="tx1"/>
                </a:solidFill>
              </a:rPr>
              <a:t>HMIS</a:t>
            </a:r>
            <a:r>
              <a:rPr lang="es-ES" sz="1000" dirty="0">
                <a:solidFill>
                  <a:schemeClr val="tx1"/>
                </a:solidFill>
              </a:rPr>
              <a:t>) [este sistema de clasificación se remonta a principios de los años 60].</a:t>
            </a:r>
          </a:p>
          <a:p>
            <a:pPr algn="just"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r>
              <a:rPr lang="es-CO" sz="1000" dirty="0" err="1">
                <a:solidFill>
                  <a:schemeClr val="tx1"/>
                </a:solidFill>
              </a:rPr>
              <a:t>HMIS</a:t>
            </a:r>
            <a:r>
              <a:rPr lang="es-CO" sz="1000" dirty="0">
                <a:solidFill>
                  <a:schemeClr val="tx1"/>
                </a:solidFill>
              </a:rPr>
              <a:t> Inflamabilidad 0; </a:t>
            </a:r>
            <a:r>
              <a:rPr lang="es-CO" sz="1000" dirty="0" err="1">
                <a:solidFill>
                  <a:schemeClr val="tx1"/>
                </a:solidFill>
              </a:rPr>
              <a:t>HMIS</a:t>
            </a:r>
            <a:r>
              <a:rPr lang="es-CO" sz="1000" dirty="0">
                <a:solidFill>
                  <a:schemeClr val="tx1"/>
                </a:solidFill>
              </a:rPr>
              <a:t> Reactividad 0; </a:t>
            </a:r>
            <a:r>
              <a:rPr lang="es-CO" sz="1000" dirty="0" err="1">
                <a:solidFill>
                  <a:schemeClr val="tx1"/>
                </a:solidFill>
              </a:rPr>
              <a:t>HMIS</a:t>
            </a:r>
            <a:r>
              <a:rPr lang="es-CO" sz="1000" dirty="0">
                <a:solidFill>
                  <a:schemeClr val="tx1"/>
                </a:solidFill>
              </a:rPr>
              <a:t> Equipo de protección individual X (A determinar por el usuario).</a:t>
            </a:r>
            <a:endParaRPr lang="es-CO" sz="1000" b="1" dirty="0">
              <a:solidFill>
                <a:schemeClr val="tx1"/>
              </a:solidFill>
            </a:endParaRPr>
          </a:p>
          <a:p>
            <a:pPr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actualizada para alinearse con la nueva normativa </a:t>
            </a:r>
            <a:r>
              <a:rPr lang="es-CO" sz="1000" dirty="0" err="1">
                <a:solidFill>
                  <a:schemeClr val="tx1"/>
                </a:solidFill>
              </a:rPr>
              <a:t>WHMIS</a:t>
            </a:r>
            <a:r>
              <a:rPr lang="es-CO" sz="1000" dirty="0">
                <a:solidFill>
                  <a:schemeClr val="tx1"/>
                </a:solidFill>
              </a:rPr>
              <a:t> 2015 introducida el 11 de febrero de 2015.</a:t>
            </a:r>
          </a:p>
          <a:p>
            <a:pPr algn="just" defTabSz="228600">
              <a:spcBef>
                <a:spcPts val="0"/>
              </a:spcBef>
              <a:tabLst>
                <a:tab pos="118872" algn="l"/>
              </a:tabLst>
            </a:pPr>
            <a:r>
              <a:rPr lang="es-CO" sz="1000" b="1" dirty="0">
                <a:solidFill>
                  <a:schemeClr val="tx1"/>
                </a:solidFill>
              </a:rPr>
              <a:t>Fecha de revisión de la FDS: </a:t>
            </a:r>
            <a:r>
              <a:rPr lang="es-CO" sz="1000" dirty="0">
                <a:solidFill>
                  <a:schemeClr val="tx1"/>
                </a:solidFill>
              </a:rPr>
              <a:t>Febrero 25 del 2020</a:t>
            </a:r>
          </a:p>
          <a:p>
            <a:pPr algn="just" defTabSz="228600">
              <a:spcBef>
                <a:spcPts val="0"/>
              </a:spcBef>
              <a:tabLst>
                <a:tab pos="118872" algn="l"/>
              </a:tabLst>
            </a:pPr>
            <a:r>
              <a:rPr lang="es-CO" sz="1000" b="1" dirty="0">
                <a:solidFill>
                  <a:schemeClr val="tx1"/>
                </a:solidFill>
              </a:rPr>
              <a:t>FDS </a:t>
            </a:r>
            <a:r>
              <a:rPr lang="es-CO" sz="1000" b="1" dirty="0" err="1">
                <a:solidFill>
                  <a:schemeClr val="tx1"/>
                </a:solidFill>
              </a:rPr>
              <a:t>Prepared</a:t>
            </a:r>
            <a:r>
              <a:rPr lang="es-CO" sz="1000" b="1" dirty="0">
                <a:solidFill>
                  <a:schemeClr val="tx1"/>
                </a:solidFill>
              </a:rPr>
              <a:t> </a:t>
            </a:r>
            <a:r>
              <a:rPr lang="es-CO" sz="1000" b="1" dirty="0" err="1">
                <a:solidFill>
                  <a:schemeClr val="tx1"/>
                </a:solidFill>
              </a:rPr>
              <a:t>By</a:t>
            </a:r>
            <a:r>
              <a:rPr lang="es-CO" sz="1000" dirty="0">
                <a:solidFill>
                  <a:schemeClr val="tx1"/>
                </a:solidFill>
              </a:rPr>
              <a:t>: </a:t>
            </a:r>
            <a:r>
              <a:rPr lang="es-CO" sz="1000" dirty="0" err="1">
                <a:solidFill>
                  <a:schemeClr val="tx1"/>
                </a:solidFill>
              </a:rPr>
              <a:t>G.E</a:t>
            </a:r>
            <a:r>
              <a:rPr lang="es-CO" sz="1000" dirty="0">
                <a:solidFill>
                  <a:schemeClr val="tx1"/>
                </a:solidFill>
              </a:rPr>
              <a:t>. Menzies P. Eng. </a:t>
            </a:r>
            <a:r>
              <a:rPr lang="es-CO" sz="1000" dirty="0" err="1">
                <a:solidFill>
                  <a:schemeClr val="tx1"/>
                </a:solidFill>
              </a:rPr>
              <a:t>ROH</a:t>
            </a:r>
            <a:endParaRPr lang="es-CO"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78894" y="458883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STEELBOARD HS 23 04</a:t>
            </a:r>
          </a:p>
        </p:txBody>
      </p:sp>
      <p:graphicFrame>
        <p:nvGraphicFramePr>
          <p:cNvPr id="2" name="Table 35">
            <a:extLst>
              <a:ext uri="{FF2B5EF4-FFF2-40B4-BE49-F238E27FC236}">
                <a16:creationId xmlns:a16="http://schemas.microsoft.com/office/drawing/2014/main" id="{5BF23500-4D2C-DCA6-EE53-7C99CB927468}"/>
              </a:ext>
            </a:extLst>
          </p:cNvPr>
          <p:cNvGraphicFramePr>
            <a:graphicFrameLocks/>
          </p:cNvGraphicFramePr>
          <p:nvPr>
            <p:extLst>
              <p:ext uri="{D42A27DB-BD31-4B8C-83A1-F6EECF244321}">
                <p14:modId xmlns:p14="http://schemas.microsoft.com/office/powerpoint/2010/main" val="3165669753"/>
              </p:ext>
            </p:extLst>
          </p:nvPr>
        </p:nvGraphicFramePr>
        <p:xfrm>
          <a:off x="277376" y="5016721"/>
          <a:ext cx="7199889" cy="1559770"/>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7119">
                  <a:extLst>
                    <a:ext uri="{9D8B030D-6E8A-4147-A177-3AD203B41FA5}">
                      <a16:colId xmlns:a16="http://schemas.microsoft.com/office/drawing/2014/main" val="622920296"/>
                    </a:ext>
                  </a:extLst>
                </a:gridCol>
                <a:gridCol w="3285344">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54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bl>
          </a:graphicData>
        </a:graphic>
      </p:graphicFrame>
      <p:graphicFrame>
        <p:nvGraphicFramePr>
          <p:cNvPr id="3" name="Table 2">
            <a:extLst>
              <a:ext uri="{FF2B5EF4-FFF2-40B4-BE49-F238E27FC236}">
                <a16:creationId xmlns:a16="http://schemas.microsoft.com/office/drawing/2014/main" id="{3B782C70-5109-D50B-688E-EA355A7C3F22}"/>
              </a:ext>
            </a:extLst>
          </p:cNvPr>
          <p:cNvGraphicFramePr>
            <a:graphicFrameLocks noGrp="1"/>
          </p:cNvGraphicFramePr>
          <p:nvPr>
            <p:extLst>
              <p:ext uri="{D42A27DB-BD31-4B8C-83A1-F6EECF244321}">
                <p14:modId xmlns:p14="http://schemas.microsoft.com/office/powerpoint/2010/main" val="1284286233"/>
              </p:ext>
            </p:extLst>
          </p:nvPr>
        </p:nvGraphicFramePr>
        <p:xfrm>
          <a:off x="278157" y="6578615"/>
          <a:ext cx="7199889" cy="58399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2137924001"/>
                    </a:ext>
                  </a:extLst>
                </a:gridCol>
                <a:gridCol w="2927856">
                  <a:extLst>
                    <a:ext uri="{9D8B030D-6E8A-4147-A177-3AD203B41FA5}">
                      <a16:colId xmlns:a16="http://schemas.microsoft.com/office/drawing/2014/main" val="2323178489"/>
                    </a:ext>
                  </a:extLst>
                </a:gridCol>
                <a:gridCol w="3284607">
                  <a:extLst>
                    <a:ext uri="{9D8B030D-6E8A-4147-A177-3AD203B41FA5}">
                      <a16:colId xmlns:a16="http://schemas.microsoft.com/office/drawing/2014/main" val="4085273813"/>
                    </a:ext>
                  </a:extLst>
                </a:gridCol>
              </a:tblGrid>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45854028"/>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4550354"/>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1479781"/>
                  </a:ext>
                </a:extLst>
              </a:tr>
            </a:tbl>
          </a:graphicData>
        </a:graphic>
      </p:graphicFrame>
      <p:graphicFrame>
        <p:nvGraphicFramePr>
          <p:cNvPr id="6" name="Table 5">
            <a:extLst>
              <a:ext uri="{FF2B5EF4-FFF2-40B4-BE49-F238E27FC236}">
                <a16:creationId xmlns:a16="http://schemas.microsoft.com/office/drawing/2014/main" id="{FC112471-58D7-7577-17EE-86CEF5E290D0}"/>
              </a:ext>
            </a:extLst>
          </p:cNvPr>
          <p:cNvGraphicFramePr>
            <a:graphicFrameLocks noGrp="1"/>
          </p:cNvGraphicFramePr>
          <p:nvPr>
            <p:extLst>
              <p:ext uri="{D42A27DB-BD31-4B8C-83A1-F6EECF244321}">
                <p14:modId xmlns:p14="http://schemas.microsoft.com/office/powerpoint/2010/main" val="594852675"/>
              </p:ext>
            </p:extLst>
          </p:nvPr>
        </p:nvGraphicFramePr>
        <p:xfrm>
          <a:off x="278525" y="7357275"/>
          <a:ext cx="7199889" cy="194665"/>
        </p:xfrm>
        <a:graphic>
          <a:graphicData uri="http://schemas.openxmlformats.org/drawingml/2006/table">
            <a:tbl>
              <a:tblPr firstRow="1" bandRow="1">
                <a:tableStyleId>{9D7B26C5-4107-4FEC-AEDC-1716B250A1EF}</a:tableStyleId>
              </a:tblPr>
              <a:tblGrid>
                <a:gridCol w="986046">
                  <a:extLst>
                    <a:ext uri="{9D8B030D-6E8A-4147-A177-3AD203B41FA5}">
                      <a16:colId xmlns:a16="http://schemas.microsoft.com/office/drawing/2014/main" val="3877969740"/>
                    </a:ext>
                  </a:extLst>
                </a:gridCol>
                <a:gridCol w="2930550">
                  <a:extLst>
                    <a:ext uri="{9D8B030D-6E8A-4147-A177-3AD203B41FA5}">
                      <a16:colId xmlns:a16="http://schemas.microsoft.com/office/drawing/2014/main" val="3303139435"/>
                    </a:ext>
                  </a:extLst>
                </a:gridCol>
                <a:gridCol w="3283293">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11" name="Table 10">
            <a:extLst>
              <a:ext uri="{FF2B5EF4-FFF2-40B4-BE49-F238E27FC236}">
                <a16:creationId xmlns:a16="http://schemas.microsoft.com/office/drawing/2014/main" id="{C54B8FC7-C163-25D9-5288-206135EB0916}"/>
              </a:ext>
            </a:extLst>
          </p:cNvPr>
          <p:cNvGraphicFramePr>
            <a:graphicFrameLocks noGrp="1"/>
          </p:cNvGraphicFramePr>
          <p:nvPr>
            <p:extLst>
              <p:ext uri="{D42A27DB-BD31-4B8C-83A1-F6EECF244321}">
                <p14:modId xmlns:p14="http://schemas.microsoft.com/office/powerpoint/2010/main" val="3364834556"/>
              </p:ext>
            </p:extLst>
          </p:nvPr>
        </p:nvGraphicFramePr>
        <p:xfrm>
          <a:off x="277376" y="7162610"/>
          <a:ext cx="7199889" cy="1946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30294">
                  <a:extLst>
                    <a:ext uri="{9D8B030D-6E8A-4147-A177-3AD203B41FA5}">
                      <a16:colId xmlns:a16="http://schemas.microsoft.com/office/drawing/2014/main" val="4010894147"/>
                    </a:ext>
                  </a:extLst>
                </a:gridCol>
                <a:gridCol w="3282169">
                  <a:extLst>
                    <a:ext uri="{9D8B030D-6E8A-4147-A177-3AD203B41FA5}">
                      <a16:colId xmlns:a16="http://schemas.microsoft.com/office/drawing/2014/main" val="4201506479"/>
                    </a:ext>
                  </a:extLst>
                </a:gridCol>
              </a:tblGrid>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graphicFrame>
        <p:nvGraphicFramePr>
          <p:cNvPr id="12" name="Table 11">
            <a:extLst>
              <a:ext uri="{FF2B5EF4-FFF2-40B4-BE49-F238E27FC236}">
                <a16:creationId xmlns:a16="http://schemas.microsoft.com/office/drawing/2014/main" id="{07F129EE-50EF-8574-6756-3BE6B8EE4B01}"/>
              </a:ext>
            </a:extLst>
          </p:cNvPr>
          <p:cNvGraphicFramePr>
            <a:graphicFrameLocks noGrp="1"/>
          </p:cNvGraphicFramePr>
          <p:nvPr>
            <p:extLst>
              <p:ext uri="{D42A27DB-BD31-4B8C-83A1-F6EECF244321}">
                <p14:modId xmlns:p14="http://schemas.microsoft.com/office/powerpoint/2010/main" val="4061560404"/>
              </p:ext>
            </p:extLst>
          </p:nvPr>
        </p:nvGraphicFramePr>
        <p:xfrm>
          <a:off x="278893" y="7551940"/>
          <a:ext cx="7199889" cy="389330"/>
        </p:xfrm>
        <a:graphic>
          <a:graphicData uri="http://schemas.openxmlformats.org/drawingml/2006/table">
            <a:tbl>
              <a:tblPr firstRow="1" bandRow="1">
                <a:tableStyleId>{5940675A-B579-460E-94D1-54222C63F5DA}</a:tableStyleId>
              </a:tblPr>
              <a:tblGrid>
                <a:gridCol w="985678">
                  <a:extLst>
                    <a:ext uri="{9D8B030D-6E8A-4147-A177-3AD203B41FA5}">
                      <a16:colId xmlns:a16="http://schemas.microsoft.com/office/drawing/2014/main" val="1576097758"/>
                    </a:ext>
                  </a:extLst>
                </a:gridCol>
                <a:gridCol w="2930525">
                  <a:extLst>
                    <a:ext uri="{9D8B030D-6E8A-4147-A177-3AD203B41FA5}">
                      <a16:colId xmlns:a16="http://schemas.microsoft.com/office/drawing/2014/main" val="122268426"/>
                    </a:ext>
                  </a:extLst>
                </a:gridCol>
                <a:gridCol w="3283686">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13" name="Table 35">
            <a:extLst>
              <a:ext uri="{FF2B5EF4-FFF2-40B4-BE49-F238E27FC236}">
                <a16:creationId xmlns:a16="http://schemas.microsoft.com/office/drawing/2014/main" id="{81ECC215-66BA-2A7E-8173-56BF24FB336B}"/>
              </a:ext>
            </a:extLst>
          </p:cNvPr>
          <p:cNvGraphicFramePr>
            <a:graphicFrameLocks/>
          </p:cNvGraphicFramePr>
          <p:nvPr>
            <p:extLst>
              <p:ext uri="{D42A27DB-BD31-4B8C-83A1-F6EECF244321}">
                <p14:modId xmlns:p14="http://schemas.microsoft.com/office/powerpoint/2010/main" val="4146894986"/>
              </p:ext>
            </p:extLst>
          </p:nvPr>
        </p:nvGraphicFramePr>
        <p:xfrm>
          <a:off x="277375" y="7941270"/>
          <a:ext cx="7199889" cy="778660"/>
        </p:xfrm>
        <a:graphic>
          <a:graphicData uri="http://schemas.openxmlformats.org/drawingml/2006/table">
            <a:tbl>
              <a:tblPr firstRow="1" bandRow="1">
                <a:tableStyleId>{9D7B26C5-4107-4FEC-AEDC-1716B250A1EF}</a:tableStyleId>
              </a:tblPr>
              <a:tblGrid>
                <a:gridCol w="985678">
                  <a:extLst>
                    <a:ext uri="{9D8B030D-6E8A-4147-A177-3AD203B41FA5}">
                      <a16:colId xmlns:a16="http://schemas.microsoft.com/office/drawing/2014/main" val="3647290184"/>
                    </a:ext>
                  </a:extLst>
                </a:gridCol>
                <a:gridCol w="2930525">
                  <a:extLst>
                    <a:ext uri="{9D8B030D-6E8A-4147-A177-3AD203B41FA5}">
                      <a16:colId xmlns:a16="http://schemas.microsoft.com/office/drawing/2014/main" val="622920296"/>
                    </a:ext>
                  </a:extLst>
                </a:gridCol>
                <a:gridCol w="3283686">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14" name="Table 13">
            <a:extLst>
              <a:ext uri="{FF2B5EF4-FFF2-40B4-BE49-F238E27FC236}">
                <a16:creationId xmlns:a16="http://schemas.microsoft.com/office/drawing/2014/main" id="{116247F2-3222-B287-4461-60FC4D3F0015}"/>
              </a:ext>
            </a:extLst>
          </p:cNvPr>
          <p:cNvGraphicFramePr>
            <a:graphicFrameLocks noGrp="1"/>
          </p:cNvGraphicFramePr>
          <p:nvPr>
            <p:extLst>
              <p:ext uri="{D42A27DB-BD31-4B8C-83A1-F6EECF244321}">
                <p14:modId xmlns:p14="http://schemas.microsoft.com/office/powerpoint/2010/main" val="944446173"/>
              </p:ext>
            </p:extLst>
          </p:nvPr>
        </p:nvGraphicFramePr>
        <p:xfrm>
          <a:off x="279400" y="8719930"/>
          <a:ext cx="7199382" cy="82783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4065514190"/>
                    </a:ext>
                  </a:extLst>
                </a:gridCol>
                <a:gridCol w="2934720">
                  <a:extLst>
                    <a:ext uri="{9D8B030D-6E8A-4147-A177-3AD203B41FA5}">
                      <a16:colId xmlns:a16="http://schemas.microsoft.com/office/drawing/2014/main" val="1407381691"/>
                    </a:ext>
                  </a:extLst>
                </a:gridCol>
                <a:gridCol w="3281430">
                  <a:extLst>
                    <a:ext uri="{9D8B030D-6E8A-4147-A177-3AD203B41FA5}">
                      <a16:colId xmlns:a16="http://schemas.microsoft.com/office/drawing/2014/main" val="980980174"/>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58321336"/>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91348441"/>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1761404"/>
                  </a:ext>
                </a:extLst>
              </a:tr>
              <a:tr h="194665">
                <a:tc>
                  <a:txBody>
                    <a:bodyPr/>
                    <a:lstStyle/>
                    <a:p>
                      <a:pPr marL="109728"/>
                      <a:r>
                        <a:rPr lang="es-CO" sz="800" b="1" noProof="0">
                          <a:solidFill>
                            <a:srgbClr val="0F1919"/>
                          </a:solidFill>
                        </a:rPr>
                        <a:t>29 CFR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a:solidFill>
                            <a:schemeClr val="tx1"/>
                          </a:solidFill>
                          <a:latin typeface="+mn-lt"/>
                          <a:ea typeface="+mn-ea"/>
                          <a:cs typeface="+mn-cs"/>
                        </a:rPr>
                        <a:t>OSHA Respiratory Protection 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410741"/>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STEELBOARD HS 23 04</a:t>
            </a:r>
          </a:p>
        </p:txBody>
      </p:sp>
      <p:sp>
        <p:nvSpPr>
          <p:cNvPr id="11" name="Rectangle 10">
            <a:extLst>
              <a:ext uri="{FF2B5EF4-FFF2-40B4-BE49-F238E27FC236}">
                <a16:creationId xmlns:a16="http://schemas.microsoft.com/office/drawing/2014/main" id="{CE6246EB-76BA-C341-E6B0-E5CD6B35C7A3}"/>
              </a:ext>
            </a:extLst>
          </p:cNvPr>
          <p:cNvSpPr/>
          <p:nvPr/>
        </p:nvSpPr>
        <p:spPr>
          <a:xfrm>
            <a:off x="291593" y="627181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fr-FR" sz="1200" b="1" dirty="0">
                <a:solidFill>
                  <a:schemeClr val="accent2"/>
                </a:solidFill>
                <a:latin typeface="+mj-lt"/>
              </a:rPr>
              <a:t>AVISO LEGAL</a:t>
            </a:r>
          </a:p>
        </p:txBody>
      </p:sp>
      <p:graphicFrame>
        <p:nvGraphicFramePr>
          <p:cNvPr id="2" name="Table 1">
            <a:extLst>
              <a:ext uri="{FF2B5EF4-FFF2-40B4-BE49-F238E27FC236}">
                <a16:creationId xmlns:a16="http://schemas.microsoft.com/office/drawing/2014/main" id="{3D77FC3B-60C5-04B5-270A-A3AFE15FD10D}"/>
              </a:ext>
            </a:extLst>
          </p:cNvPr>
          <p:cNvGraphicFramePr>
            <a:graphicFrameLocks noGrp="1"/>
          </p:cNvGraphicFramePr>
          <p:nvPr>
            <p:extLst>
              <p:ext uri="{D42A27DB-BD31-4B8C-83A1-F6EECF244321}">
                <p14:modId xmlns:p14="http://schemas.microsoft.com/office/powerpoint/2010/main" val="12404298"/>
              </p:ext>
            </p:extLst>
          </p:nvPr>
        </p:nvGraphicFramePr>
        <p:xfrm>
          <a:off x="288280" y="1090431"/>
          <a:ext cx="7199382" cy="180116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614373434"/>
                    </a:ext>
                  </a:extLst>
                </a:gridCol>
                <a:gridCol w="2934720">
                  <a:extLst>
                    <a:ext uri="{9D8B030D-6E8A-4147-A177-3AD203B41FA5}">
                      <a16:colId xmlns:a16="http://schemas.microsoft.com/office/drawing/2014/main" val="2197159972"/>
                    </a:ext>
                  </a:extLst>
                </a:gridCol>
                <a:gridCol w="3281430">
                  <a:extLst>
                    <a:ext uri="{9D8B030D-6E8A-4147-A177-3AD203B41FA5}">
                      <a16:colId xmlns:a16="http://schemas.microsoft.com/office/drawing/2014/main" val="1218726404"/>
                    </a:ext>
                  </a:extLst>
                </a:gridCol>
              </a:tblGrid>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9989043"/>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4795038"/>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9034499"/>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4065622"/>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9405230"/>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34643234"/>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9424157"/>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5555943"/>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30198329"/>
                  </a:ext>
                </a:extLst>
              </a:tr>
            </a:tbl>
          </a:graphicData>
        </a:graphic>
      </p:graphicFrame>
      <p:graphicFrame>
        <p:nvGraphicFramePr>
          <p:cNvPr id="3" name="Table 2">
            <a:extLst>
              <a:ext uri="{FF2B5EF4-FFF2-40B4-BE49-F238E27FC236}">
                <a16:creationId xmlns:a16="http://schemas.microsoft.com/office/drawing/2014/main" id="{1F6D538C-F988-1587-23BD-F6D497695B86}"/>
              </a:ext>
            </a:extLst>
          </p:cNvPr>
          <p:cNvGraphicFramePr>
            <a:graphicFrameLocks noGrp="1"/>
          </p:cNvGraphicFramePr>
          <p:nvPr>
            <p:extLst>
              <p:ext uri="{D42A27DB-BD31-4B8C-83A1-F6EECF244321}">
                <p14:modId xmlns:p14="http://schemas.microsoft.com/office/powerpoint/2010/main" val="984271174"/>
              </p:ext>
            </p:extLst>
          </p:nvPr>
        </p:nvGraphicFramePr>
        <p:xfrm>
          <a:off x="291593" y="2891591"/>
          <a:ext cx="7199382" cy="97332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156570069"/>
                    </a:ext>
                  </a:extLst>
                </a:gridCol>
                <a:gridCol w="2934720">
                  <a:extLst>
                    <a:ext uri="{9D8B030D-6E8A-4147-A177-3AD203B41FA5}">
                      <a16:colId xmlns:a16="http://schemas.microsoft.com/office/drawing/2014/main" val="1183882484"/>
                    </a:ext>
                  </a:extLst>
                </a:gridCol>
                <a:gridCol w="3281430">
                  <a:extLst>
                    <a:ext uri="{9D8B030D-6E8A-4147-A177-3AD203B41FA5}">
                      <a16:colId xmlns:a16="http://schemas.microsoft.com/office/drawing/2014/main" val="243607489"/>
                    </a:ext>
                  </a:extLst>
                </a:gridCol>
              </a:tblGrid>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0062759"/>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9663965"/>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361684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3253542"/>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5390213"/>
                  </a:ext>
                </a:extLst>
              </a:tr>
            </a:tbl>
          </a:graphicData>
        </a:graphic>
      </p:graphicFrame>
      <p:graphicFrame>
        <p:nvGraphicFramePr>
          <p:cNvPr id="4" name="Table 3">
            <a:extLst>
              <a:ext uri="{FF2B5EF4-FFF2-40B4-BE49-F238E27FC236}">
                <a16:creationId xmlns:a16="http://schemas.microsoft.com/office/drawing/2014/main" id="{55BF1FCE-DC1E-24B7-0DA7-930412EC3BBE}"/>
              </a:ext>
            </a:extLst>
          </p:cNvPr>
          <p:cNvGraphicFramePr>
            <a:graphicFrameLocks noGrp="1"/>
          </p:cNvGraphicFramePr>
          <p:nvPr>
            <p:extLst>
              <p:ext uri="{D42A27DB-BD31-4B8C-83A1-F6EECF244321}">
                <p14:modId xmlns:p14="http://schemas.microsoft.com/office/powerpoint/2010/main" val="1755473652"/>
              </p:ext>
            </p:extLst>
          </p:nvPr>
        </p:nvGraphicFramePr>
        <p:xfrm>
          <a:off x="288280" y="3864916"/>
          <a:ext cx="7199382" cy="583995"/>
        </p:xfrm>
        <a:graphic>
          <a:graphicData uri="http://schemas.openxmlformats.org/drawingml/2006/table">
            <a:tbl>
              <a:tblPr firstRow="1" bandRow="1">
                <a:tableStyleId>{9D7B26C5-4107-4FEC-AEDC-1716B250A1EF}</a:tableStyleId>
              </a:tblPr>
              <a:tblGrid>
                <a:gridCol w="989151">
                  <a:extLst>
                    <a:ext uri="{9D8B030D-6E8A-4147-A177-3AD203B41FA5}">
                      <a16:colId xmlns:a16="http://schemas.microsoft.com/office/drawing/2014/main" val="930348808"/>
                    </a:ext>
                  </a:extLst>
                </a:gridCol>
                <a:gridCol w="2933700">
                  <a:extLst>
                    <a:ext uri="{9D8B030D-6E8A-4147-A177-3AD203B41FA5}">
                      <a16:colId xmlns:a16="http://schemas.microsoft.com/office/drawing/2014/main" val="596010696"/>
                    </a:ext>
                  </a:extLst>
                </a:gridCol>
                <a:gridCol w="3276531">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5" name="Table 4">
            <a:extLst>
              <a:ext uri="{FF2B5EF4-FFF2-40B4-BE49-F238E27FC236}">
                <a16:creationId xmlns:a16="http://schemas.microsoft.com/office/drawing/2014/main" id="{5F6CC12B-197D-CCDF-5BA0-4DE87E297F29}"/>
              </a:ext>
            </a:extLst>
          </p:cNvPr>
          <p:cNvGraphicFramePr>
            <a:graphicFrameLocks noGrp="1"/>
          </p:cNvGraphicFramePr>
          <p:nvPr>
            <p:extLst>
              <p:ext uri="{D42A27DB-BD31-4B8C-83A1-F6EECF244321}">
                <p14:modId xmlns:p14="http://schemas.microsoft.com/office/powerpoint/2010/main" val="150994872"/>
              </p:ext>
            </p:extLst>
          </p:nvPr>
        </p:nvGraphicFramePr>
        <p:xfrm>
          <a:off x="291593" y="4448911"/>
          <a:ext cx="7199382" cy="155657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36306">
                  <a:extLst>
                    <a:ext uri="{9D8B030D-6E8A-4147-A177-3AD203B41FA5}">
                      <a16:colId xmlns:a16="http://schemas.microsoft.com/office/drawing/2014/main" val="4078564917"/>
                    </a:ext>
                  </a:extLst>
                </a:gridCol>
                <a:gridCol w="3279844">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0">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
        <p:nvSpPr>
          <p:cNvPr id="8" name="Rectangle 7">
            <a:extLst>
              <a:ext uri="{FF2B5EF4-FFF2-40B4-BE49-F238E27FC236}">
                <a16:creationId xmlns:a16="http://schemas.microsoft.com/office/drawing/2014/main" id="{F2E031E3-CD51-CF09-059B-4A835E57BF9A}"/>
              </a:ext>
            </a:extLst>
          </p:cNvPr>
          <p:cNvSpPr/>
          <p:nvPr/>
        </p:nvSpPr>
        <p:spPr>
          <a:xfrm>
            <a:off x="295138" y="6736663"/>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2721</TotalTime>
  <Words>4328</Words>
  <Application>Microsoft Office PowerPoint</Application>
  <PresentationFormat>Custom</PresentationFormat>
  <Paragraphs>329</Paragraphs>
  <Slides>7</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STEELBOARD, HS, 2300</cp:keywords>
  <cp:lastModifiedBy>Angie Torres Cardenas</cp:lastModifiedBy>
  <cp:revision>186</cp:revision>
  <dcterms:created xsi:type="dcterms:W3CDTF">2021-04-06T14:57:59Z</dcterms:created>
  <dcterms:modified xsi:type="dcterms:W3CDTF">2024-04-05T18:42:36Z</dcterms:modified>
  <cp:category>SAFETY DATA SHEET</cp:category>
</cp:coreProperties>
</file>