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1188"/>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4/4/2024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4/4/2024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4/4/2024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4/4/2024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4/4/2024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9"/>
            <a:ext cx="7200900" cy="2155490"/>
          </a:xfrm>
        </p:spPr>
        <p:txBody>
          <a:bodyPr anchor="t"/>
          <a:lstStyle/>
          <a:p>
            <a:pPr marL="228600" indent="-228600" algn="just" defTabSz="228600">
              <a:buClr>
                <a:schemeClr val="accent4"/>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FC-PC Mantas y Módulos</a:t>
            </a:r>
          </a:p>
          <a:p>
            <a:pPr marL="228600" indent="-228600" algn="just" defTabSz="228600">
              <a:buClr>
                <a:schemeClr val="accent4"/>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Fibra policristalina, lana policristalina (</a:t>
            </a:r>
            <a:r>
              <a:rPr lang="es-CO" sz="1000" dirty="0" err="1">
                <a:solidFill>
                  <a:schemeClr val="tx1"/>
                </a:solidFill>
              </a:rPr>
              <a:t>PCW</a:t>
            </a:r>
            <a:r>
              <a:rPr lang="es-CO" sz="1000" dirty="0">
                <a:solidFill>
                  <a:schemeClr val="tx1"/>
                </a:solidFill>
              </a:rPr>
              <a:t>), fibra de alúmina sintética, lana aislante de alta temperatura (</a:t>
            </a:r>
            <a:r>
              <a:rPr lang="es-CO" sz="1000" dirty="0" err="1">
                <a:solidFill>
                  <a:schemeClr val="tx1"/>
                </a:solidFill>
              </a:rPr>
              <a:t>HTIW</a:t>
            </a:r>
            <a:r>
              <a:rPr lang="es-CO" sz="1000" dirty="0">
                <a:solidFill>
                  <a:schemeClr val="tx1"/>
                </a:solidFill>
              </a:rPr>
              <a:t>).</a:t>
            </a:r>
          </a:p>
          <a:p>
            <a:pPr marL="228600" indent="-228600" algn="just" defTabSz="228600">
              <a:buClr>
                <a:schemeClr val="accent4"/>
              </a:buClr>
              <a:buFont typeface="+mj-lt"/>
              <a:buAutoNum type="alphaLcPeriod"/>
              <a:tabLst>
                <a:tab pos="118872" algn="l"/>
              </a:tabLst>
            </a:pPr>
            <a:r>
              <a:rPr lang="es-CO" sz="1000" b="1" dirty="0">
                <a:solidFill>
                  <a:schemeClr val="tx1"/>
                </a:solidFill>
              </a:rPr>
              <a:t>Uso recomendado del producto químico y restricciones de uso: </a:t>
            </a:r>
            <a:r>
              <a:rPr lang="es-ES" sz="1000" dirty="0">
                <a:solidFill>
                  <a:schemeClr val="tx1"/>
                </a:solidFill>
              </a:rPr>
              <a:t>La lana policristalina se utiliza principalmente en aplicaciones industriales de aislamiento de altas temperaturas de hasta 1600 °C. Los ejemplos incluyen escudos térmicos, contención de calor, sellos, juntas de expansión, hornos industriales, estufas, </a:t>
            </a:r>
            <a:r>
              <a:rPr lang="es-ES" sz="1000" dirty="0" err="1">
                <a:solidFill>
                  <a:schemeClr val="tx1"/>
                </a:solidFill>
              </a:rPr>
              <a:t>kilns</a:t>
            </a:r>
            <a:r>
              <a:rPr lang="es-ES" sz="1000" dirty="0">
                <a:solidFill>
                  <a:schemeClr val="tx1"/>
                </a:solidFill>
              </a:rPr>
              <a:t>, calderas y otros equipos y aplicaciones de proceso. Los productos basados en </a:t>
            </a:r>
            <a:r>
              <a:rPr lang="es-ES" sz="1000" dirty="0" err="1">
                <a:solidFill>
                  <a:schemeClr val="tx1"/>
                </a:solidFill>
              </a:rPr>
              <a:t>PCW</a:t>
            </a:r>
            <a:r>
              <a:rPr lang="es-ES" sz="1000" dirty="0">
                <a:solidFill>
                  <a:schemeClr val="tx1"/>
                </a:solidFill>
              </a:rPr>
              <a:t> no están destinados a la venta directa al público en general. Si bien los </a:t>
            </a:r>
            <a:r>
              <a:rPr lang="es-ES" sz="1000" dirty="0" err="1">
                <a:solidFill>
                  <a:schemeClr val="tx1"/>
                </a:solidFill>
              </a:rPr>
              <a:t>PCW</a:t>
            </a:r>
            <a:r>
              <a:rPr lang="es-ES" sz="1000" dirty="0">
                <a:solidFill>
                  <a:schemeClr val="tx1"/>
                </a:solidFill>
              </a:rPr>
              <a:t> se utilizan en la fabricación de algunos productos de consumo, como las esteras de convertidores catalíticos, los materiales están contenidos, encapsulados o unidos dentro de las unidades.</a:t>
            </a:r>
            <a:endParaRPr lang="es-CO"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4"/>
              </a:buClr>
              <a:buFont typeface="+mj-lt"/>
              <a:buAutoNum type="alphaLcPeriod"/>
              <a:tabLst>
                <a:tab pos="118872" algn="l"/>
              </a:tabLst>
            </a:pPr>
            <a:r>
              <a:rPr lang="es-CO" sz="1000" b="1" dirty="0">
                <a:solidFill>
                  <a:schemeClr val="tx1"/>
                </a:solidFill>
              </a:rPr>
              <a:t>Teléfono de emergencia #: </a:t>
            </a:r>
            <a:r>
              <a:rPr lang="es-CO" sz="1000" dirty="0" err="1">
                <a:solidFill>
                  <a:schemeClr val="tx1"/>
                </a:solidFill>
              </a:rPr>
              <a:t>CHEMTREC</a:t>
            </a:r>
            <a:r>
              <a:rPr lang="es-CO" sz="1000" dirty="0">
                <a:solidFill>
                  <a:schemeClr val="tx1"/>
                </a:solidFill>
              </a:rPr>
              <a:t> prestará asistencia en caso de emergencias químicas 1-800-424-9300 </a:t>
            </a: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FC-PC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4"/>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n-CA" sz="1600" b="1" dirty="0">
                <a:solidFill>
                  <a:schemeClr val="bg1"/>
                </a:solidFill>
                <a:latin typeface="+mj-lt"/>
              </a:rPr>
              <a:t>FC-PC			  </a:t>
            </a:r>
            <a:r>
              <a:rPr lang="en-CA" sz="1600" dirty="0">
                <a:solidFill>
                  <a:schemeClr val="bg1"/>
                </a:solidFill>
              </a:rPr>
              <a:t>               		      	 </a:t>
            </a:r>
            <a:r>
              <a:rPr lang="es-CO" sz="1400" dirty="0">
                <a:solidFill>
                  <a:schemeClr val="bg1"/>
                </a:solidFill>
              </a:rPr>
              <a:t>Fecha de vigencia: Septiembre </a:t>
            </a:r>
            <a:r>
              <a:rPr lang="en-CA" sz="1400" dirty="0">
                <a:solidFill>
                  <a:schemeClr val="bg1"/>
                </a:solidFill>
              </a:rPr>
              <a:t>12 del 2019</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8786" y="438760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87774" y="4828554"/>
            <a:ext cx="7200900" cy="454404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ES" sz="1000" b="1" dirty="0">
                <a:solidFill>
                  <a:schemeClr val="tx1"/>
                </a:solidFill>
              </a:rPr>
              <a:t>Clasificación de la sustancia química</a:t>
            </a:r>
            <a:r>
              <a:rPr lang="es-CO" sz="1000" b="1" dirty="0">
                <a:solidFill>
                  <a:schemeClr val="tx1"/>
                </a:solidFill>
              </a:rPr>
              <a:t>: </a:t>
            </a:r>
            <a:r>
              <a:rPr lang="es-ES" sz="1000" dirty="0">
                <a:solidFill>
                  <a:schemeClr val="tx1"/>
                </a:solidFill>
              </a:rPr>
              <a:t>En 1988, la Agencia Internacional para la Investigación del Cáncer (</a:t>
            </a:r>
            <a:r>
              <a:rPr lang="es-ES" sz="1000" dirty="0" err="1">
                <a:solidFill>
                  <a:schemeClr val="tx1"/>
                </a:solidFill>
              </a:rPr>
              <a:t>IARC</a:t>
            </a:r>
            <a:r>
              <a:rPr lang="es-ES" sz="1000" dirty="0">
                <a:solidFill>
                  <a:schemeClr val="tx1"/>
                </a:solidFill>
              </a:rPr>
              <a:t>) clasificó las "fibras cerámicas" como posibles carcinógenos humanos (Grupo </a:t>
            </a:r>
            <a:r>
              <a:rPr lang="es-ES" sz="1000" dirty="0" err="1">
                <a:solidFill>
                  <a:schemeClr val="tx1"/>
                </a:solidFill>
              </a:rPr>
              <a:t>2B</a:t>
            </a:r>
            <a:r>
              <a:rPr lang="es-ES" sz="1000" dirty="0">
                <a:solidFill>
                  <a:schemeClr val="tx1"/>
                </a:solidFill>
              </a:rPr>
              <a:t>), y en ese momento, la lana policristalina se incluía en esta amplia categoría de materiales. El Estándar de Comunicación de Riesgos (</a:t>
            </a:r>
            <a:r>
              <a:rPr lang="es-ES" sz="1000" dirty="0" err="1">
                <a:solidFill>
                  <a:schemeClr val="tx1"/>
                </a:solidFill>
              </a:rPr>
              <a:t>HCS</a:t>
            </a:r>
            <a:r>
              <a:rPr lang="es-ES" sz="1000" dirty="0">
                <a:solidFill>
                  <a:schemeClr val="tx1"/>
                </a:solidFill>
              </a:rPr>
              <a:t>) 2012 de la Administración de Salud y Seguridad Ocupacional de EE. UU. (</a:t>
            </a:r>
            <a:r>
              <a:rPr lang="es-ES" sz="1000" dirty="0" err="1">
                <a:solidFill>
                  <a:schemeClr val="tx1"/>
                </a:solidFill>
              </a:rPr>
              <a:t>OSHA</a:t>
            </a:r>
            <a:r>
              <a:rPr lang="es-ES" sz="1000" dirty="0">
                <a:solidFill>
                  <a:schemeClr val="tx1"/>
                </a:solidFill>
              </a:rPr>
              <a:t>) indica que el Grupo </a:t>
            </a:r>
            <a:r>
              <a:rPr lang="es-ES" sz="1000" dirty="0" err="1">
                <a:solidFill>
                  <a:schemeClr val="tx1"/>
                </a:solidFill>
              </a:rPr>
              <a:t>2B</a:t>
            </a:r>
            <a:r>
              <a:rPr lang="es-ES" sz="1000" dirty="0">
                <a:solidFill>
                  <a:schemeClr val="tx1"/>
                </a:solidFill>
              </a:rPr>
              <a:t> de la </a:t>
            </a:r>
            <a:r>
              <a:rPr lang="es-ES" sz="1000" dirty="0" err="1">
                <a:solidFill>
                  <a:schemeClr val="tx1"/>
                </a:solidFill>
              </a:rPr>
              <a:t>IARC</a:t>
            </a:r>
            <a:r>
              <a:rPr lang="es-ES" sz="1000" dirty="0">
                <a:solidFill>
                  <a:schemeClr val="tx1"/>
                </a:solidFill>
              </a:rPr>
              <a:t> corresponde a la clasificación de carcinógenos de Categoría 2 de </a:t>
            </a:r>
            <a:r>
              <a:rPr lang="es-ES" sz="1000" dirty="0" err="1">
                <a:solidFill>
                  <a:schemeClr val="tx1"/>
                </a:solidFill>
              </a:rPr>
              <a:t>OSHA</a:t>
            </a:r>
            <a:r>
              <a:rPr lang="es-ES" sz="1000" dirty="0">
                <a:solidFill>
                  <a:schemeClr val="tx1"/>
                </a:solidFill>
              </a:rPr>
              <a:t> </a:t>
            </a:r>
            <a:r>
              <a:rPr lang="es-ES" sz="1000" dirty="0" err="1">
                <a:solidFill>
                  <a:schemeClr val="tx1"/>
                </a:solidFill>
              </a:rPr>
              <a:t>HCS</a:t>
            </a:r>
            <a:r>
              <a:rPr lang="es-ES" sz="1000" dirty="0">
                <a:solidFill>
                  <a:schemeClr val="tx1"/>
                </a:solidFill>
              </a:rPr>
              <a:t> 2012 y en Canadá, el Reglamento </a:t>
            </a:r>
            <a:r>
              <a:rPr lang="es-ES" sz="1000" dirty="0" err="1">
                <a:solidFill>
                  <a:schemeClr val="tx1"/>
                </a:solidFill>
              </a:rPr>
              <a:t>WHMIS</a:t>
            </a:r>
            <a:r>
              <a:rPr lang="es-ES" sz="1000" dirty="0">
                <a:solidFill>
                  <a:schemeClr val="tx1"/>
                </a:solidFill>
              </a:rPr>
              <a:t> 2015.</a:t>
            </a:r>
            <a:endParaRPr lang="es-CO"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 </a:t>
            </a:r>
            <a:r>
              <a:rPr lang="es-ES" sz="1000" dirty="0">
                <a:solidFill>
                  <a:schemeClr val="tx1"/>
                </a:solidFill>
              </a:rPr>
              <a:t>Según </a:t>
            </a:r>
            <a:r>
              <a:rPr lang="es-ES" sz="1000" dirty="0" err="1">
                <a:solidFill>
                  <a:schemeClr val="tx1"/>
                </a:solidFill>
              </a:rPr>
              <a:t>OSHA</a:t>
            </a:r>
            <a:r>
              <a:rPr lang="es-ES" sz="1000" dirty="0">
                <a:solidFill>
                  <a:schemeClr val="tx1"/>
                </a:solidFill>
              </a:rPr>
              <a:t> </a:t>
            </a:r>
            <a:r>
              <a:rPr lang="es-ES" sz="1000" dirty="0" err="1">
                <a:solidFill>
                  <a:schemeClr val="tx1"/>
                </a:solidFill>
              </a:rPr>
              <a:t>HCS</a:t>
            </a:r>
            <a:r>
              <a:rPr lang="es-ES" sz="1000" dirty="0">
                <a:solidFill>
                  <a:schemeClr val="tx1"/>
                </a:solidFill>
              </a:rPr>
              <a:t> 2012 y </a:t>
            </a:r>
            <a:r>
              <a:rPr lang="es-ES" sz="1000" dirty="0" err="1">
                <a:solidFill>
                  <a:schemeClr val="tx1"/>
                </a:solidFill>
              </a:rPr>
              <a:t>WHMIS</a:t>
            </a:r>
            <a:r>
              <a:rPr lang="es-ES" sz="1000" dirty="0">
                <a:solidFill>
                  <a:schemeClr val="tx1"/>
                </a:solidFill>
              </a:rPr>
              <a:t> 2015, el </a:t>
            </a:r>
            <a:r>
              <a:rPr lang="es-ES" sz="1000" dirty="0" err="1">
                <a:solidFill>
                  <a:schemeClr val="tx1"/>
                </a:solidFill>
              </a:rPr>
              <a:t>PCW</a:t>
            </a:r>
            <a:r>
              <a:rPr lang="es-ES" sz="1000">
                <a:solidFill>
                  <a:schemeClr val="tx1"/>
                </a:solidFill>
              </a:rPr>
              <a:t> está clasificado como carcinógeno de categoría 2.</a:t>
            </a:r>
            <a:endParaRPr lang="es-CO" sz="1000" dirty="0">
              <a:solidFill>
                <a:schemeClr val="tx1"/>
              </a:solidFill>
            </a:endParaRP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3"/>
              </a:buClr>
              <a:tabLst>
                <a:tab pos="118872" algn="l"/>
              </a:tabLst>
            </a:pPr>
            <a:endParaRPr lang="es-CO" sz="1000" b="1" dirty="0">
              <a:solidFill>
                <a:schemeClr val="tx1"/>
              </a:solidFill>
              <a:latin typeface="+mj-lt"/>
            </a:endParaRPr>
          </a:p>
          <a:p>
            <a:pPr lvl="1" algn="just" defTabSz="228600">
              <a:buClr>
                <a:schemeClr val="accent3"/>
              </a:buClr>
              <a:tabLst>
                <a:tab pos="118872" algn="l"/>
              </a:tabLst>
            </a:pPr>
            <a:endParaRPr lang="es-CO" sz="1000" b="1" dirty="0">
              <a:solidFill>
                <a:schemeClr val="tx1"/>
              </a:solidFill>
              <a:latin typeface="+mj-lt"/>
            </a:endParaRPr>
          </a:p>
          <a:p>
            <a:pPr lvl="1" algn="just" defTabSz="228600">
              <a:buClr>
                <a:schemeClr val="accent3"/>
              </a:buClr>
              <a:tabLst>
                <a:tab pos="118872" algn="l"/>
              </a:tabLst>
            </a:pPr>
            <a:endParaRPr lang="es-CO" sz="1000" b="1" dirty="0">
              <a:latin typeface="+mj-lt"/>
            </a:endParaRPr>
          </a:p>
          <a:p>
            <a:pPr lvl="1" algn="just" defTabSz="228600">
              <a:buClr>
                <a:schemeClr val="accent3"/>
              </a:buClr>
              <a:tabLst>
                <a:tab pos="118872" algn="l"/>
              </a:tabLst>
            </a:pPr>
            <a:endParaRPr lang="es-CO" sz="1000" b="1" dirty="0">
              <a:solidFill>
                <a:schemeClr val="tx1"/>
              </a:solidFill>
              <a:latin typeface="+mj-lt"/>
            </a:endParaRPr>
          </a:p>
          <a:p>
            <a:pPr lvl="1" algn="just" defTabSz="320040">
              <a:buClr>
                <a:schemeClr val="accent3"/>
              </a:buClr>
              <a:tabLst>
                <a:tab pos="118872" algn="l"/>
              </a:tabLst>
            </a:pPr>
            <a:endParaRPr lang="es-CO" sz="1000" b="1" dirty="0">
              <a:solidFill>
                <a:srgbClr val="0F1919"/>
              </a:solidFill>
              <a:latin typeface="+mj-lt"/>
            </a:endParaRPr>
          </a:p>
          <a:p>
            <a:pPr lvl="1" algn="just" defTabSz="320040">
              <a:buClr>
                <a:schemeClr val="accent3"/>
              </a:buClr>
              <a:tabLst>
                <a:tab pos="118872" algn="l"/>
              </a:tabLst>
            </a:pPr>
            <a:endParaRPr lang="es-CO"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r>
              <a:rPr lang="en-US" sz="1000" dirty="0">
                <a:solidFill>
                  <a:srgbClr val="0F1919"/>
                </a:solidFill>
                <a:latin typeface="+mj-lt"/>
              </a:rPr>
              <a:t>.</a:t>
            </a:r>
          </a:p>
          <a:p>
            <a:pPr lvl="1" algn="just"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r>
              <a:rPr lang="en-CA" sz="1000" dirty="0">
                <a:solidFill>
                  <a:srgbClr val="0F1919"/>
                </a:solidFill>
                <a:latin typeface="+mj-lt"/>
              </a:rPr>
              <a:t>.</a:t>
            </a:r>
          </a:p>
          <a:p>
            <a:pPr marL="228600" indent="-228600" algn="just" defTabSz="228600">
              <a:buClr>
                <a:schemeClr val="accent4"/>
              </a:buClr>
              <a:buFont typeface="+mj-lt"/>
              <a:buAutoNum type="alphaLcPeriod"/>
              <a:tabLst>
                <a:tab pos="118872" algn="l"/>
              </a:tabLst>
            </a:pPr>
            <a:r>
              <a:rPr lang="es-ES" sz="1000" b="1" dirty="0">
                <a:solidFill>
                  <a:srgbClr val="0F1919"/>
                </a:solidFill>
              </a:rPr>
              <a:t>Describa cualquier peligro no clasificado que se haya identificado durante el proceso de clasificación: </a:t>
            </a:r>
            <a:r>
              <a:rPr lang="es-ES" sz="1000" dirty="0">
                <a:solidFill>
                  <a:srgbClr val="0F1919"/>
                </a:solidFill>
              </a:rPr>
              <a:t>La exposición puede provocar irritaciones mecánicas leves en la piel, los ojos y las vías respiratorias superiores. Estos efectos suelen ser temporales.</a:t>
            </a:r>
          </a:p>
          <a:p>
            <a:pPr marL="228600" indent="-228600" algn="just" defTabSz="228600">
              <a:buClr>
                <a:schemeClr val="accent4"/>
              </a:buClr>
              <a:buFont typeface="+mj-lt"/>
              <a:buAutoNum type="alphaLcPeriod"/>
              <a:tabLst>
                <a:tab pos="118872" algn="l"/>
              </a:tabLst>
            </a:pPr>
            <a:r>
              <a:rPr lang="es-ES" sz="1000" b="1" dirty="0">
                <a:solidFill>
                  <a:srgbClr val="0F1919"/>
                </a:solidFill>
              </a:rPr>
              <a:t>Regla de mezcla: </a:t>
            </a:r>
            <a:r>
              <a:rPr lang="es-ES" sz="1000" dirty="0">
                <a:solidFill>
                  <a:srgbClr val="0F1919"/>
                </a:solidFill>
              </a:rPr>
              <a:t>No aplicable.</a:t>
            </a:r>
          </a:p>
          <a:p>
            <a:pPr algn="just" defTabSz="320040">
              <a:tabLst>
                <a:tab pos="118872" algn="l"/>
              </a:tabLst>
            </a:pPr>
            <a:endParaRPr lang="es-CO" sz="1000" b="1" dirty="0">
              <a:solidFill>
                <a:srgbClr val="0F1919"/>
              </a:solidFill>
            </a:endParaRPr>
          </a:p>
          <a:p>
            <a:pPr algn="just" defTabSz="320040">
              <a:tabLst>
                <a:tab pos="118872" algn="l"/>
              </a:tabLst>
            </a:pPr>
            <a:endParaRPr lang="es-CO" sz="1000" b="1" dirty="0">
              <a:solidFill>
                <a:srgbClr val="0F1919"/>
              </a:solidFill>
            </a:endParaRPr>
          </a:p>
        </p:txBody>
      </p:sp>
      <p:pic>
        <p:nvPicPr>
          <p:cNvPr id="10" name="Picture 9" descr="A picture containing text, sign&#10;&#10;Description automatically generated">
            <a:extLst>
              <a:ext uri="{FF2B5EF4-FFF2-40B4-BE49-F238E27FC236}">
                <a16:creationId xmlns:a16="http://schemas.microsoft.com/office/drawing/2014/main" id="{AC0F0B1E-F501-241D-4653-34B13D4C647D}"/>
              </a:ext>
            </a:extLst>
          </p:cNvPr>
          <p:cNvPicPr>
            <a:picLocks noChangeAspect="1"/>
          </p:cNvPicPr>
          <p:nvPr/>
        </p:nvPicPr>
        <p:blipFill>
          <a:blip r:embed="rId2"/>
          <a:stretch>
            <a:fillRect/>
          </a:stretch>
        </p:blipFill>
        <p:spPr>
          <a:xfrm>
            <a:off x="3268474" y="6081871"/>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FC-PC 23 04 </a:t>
            </a:r>
          </a:p>
          <a:p>
            <a:endParaRPr lang="en-US" sz="1200" dirty="0">
              <a:solidFill>
                <a:schemeClr val="tx2"/>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294701" y="259034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4.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94701" y="5024444"/>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95713" y="5450310"/>
            <a:ext cx="7200900" cy="111916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ES" sz="1000" b="1" dirty="0">
                <a:solidFill>
                  <a:schemeClr val="tx1"/>
                </a:solidFill>
              </a:rPr>
              <a:t>Medios de extinción adecuados (e inadecuados): </a:t>
            </a:r>
            <a:r>
              <a:rPr lang="es-ES" sz="1000" dirty="0">
                <a:solidFill>
                  <a:schemeClr val="tx1"/>
                </a:solidFill>
              </a:rPr>
              <a:t>Utilizar agente extintor adecuado para los materiales combustibles circundantes.</a:t>
            </a:r>
          </a:p>
          <a:p>
            <a:pPr marL="228600" indent="-228600" algn="just" defTabSz="228600">
              <a:buClr>
                <a:schemeClr val="accent4"/>
              </a:buClr>
              <a:buFont typeface="+mj-lt"/>
              <a:buAutoNum type="alphaLcPeriod"/>
              <a:tabLst>
                <a:tab pos="118872" algn="l"/>
              </a:tabLst>
            </a:pPr>
            <a:r>
              <a:rPr lang="es-ES" sz="1000" b="1" dirty="0">
                <a:solidFill>
                  <a:schemeClr val="tx1"/>
                </a:solidFill>
              </a:rPr>
              <a:t>Peligros específicos derivados del producto químico (por ejemplo, naturaleza de cualquier producto de combustión peligroso)</a:t>
            </a:r>
            <a:r>
              <a:rPr lang="es-CO" sz="1000" b="1" dirty="0">
                <a:solidFill>
                  <a:schemeClr val="tx1"/>
                </a:solidFill>
              </a:rPr>
              <a:t>: </a:t>
            </a:r>
            <a:r>
              <a:rPr lang="es-ES" sz="1000" dirty="0">
                <a:solidFill>
                  <a:schemeClr val="tx1"/>
                </a:solidFill>
              </a:rPr>
              <a:t>Productos no combustibles, clase de reacción al fuego cero. El embalaje y los materiales circundantes pueden ser combustibles</a:t>
            </a:r>
            <a:r>
              <a:rPr lang="es-CO" sz="1000" dirty="0">
                <a:solidFill>
                  <a:schemeClr val="tx1"/>
                </a:solidFill>
              </a:rPr>
              <a:t>.</a:t>
            </a:r>
            <a:endParaRPr lang="es-CO" sz="1000" dirty="0">
              <a:solidFill>
                <a:srgbClr val="0F1919"/>
              </a:solidFill>
            </a:endParaRPr>
          </a:p>
          <a:p>
            <a:pPr marL="228600" indent="-228600" defTabSz="320040">
              <a:buClr>
                <a:schemeClr val="accent4"/>
              </a:buClr>
              <a:buFont typeface="+mj-lt"/>
              <a:buAutoNum type="alphaLcPeriod"/>
              <a:tabLst>
                <a:tab pos="118872" algn="l"/>
              </a:tabLst>
            </a:pPr>
            <a:r>
              <a:rPr lang="es-ES" sz="1000" b="1" dirty="0">
                <a:solidFill>
                  <a:schemeClr val="tx1"/>
                </a:solidFill>
              </a:rPr>
              <a:t>Equipos de protección especiales y precauciones para bomberos:		 									Códigos </a:t>
            </a:r>
            <a:r>
              <a:rPr lang="es-ES" sz="1000" b="1" dirty="0" err="1">
                <a:solidFill>
                  <a:schemeClr val="tx1"/>
                </a:solidFill>
              </a:rPr>
              <a:t>NFPA</a:t>
            </a:r>
            <a:r>
              <a:rPr lang="es-ES" sz="1000" b="1" dirty="0">
                <a:solidFill>
                  <a:schemeClr val="tx1"/>
                </a:solidFill>
              </a:rPr>
              <a:t>:*		Inflamabilidad: </a:t>
            </a:r>
            <a:r>
              <a:rPr lang="es-ES" sz="1000" dirty="0">
                <a:solidFill>
                  <a:schemeClr val="tx1"/>
                </a:solidFill>
              </a:rPr>
              <a:t>0</a:t>
            </a:r>
            <a:r>
              <a:rPr lang="es-ES" sz="1000" b="1" dirty="0">
                <a:solidFill>
                  <a:schemeClr val="tx1"/>
                </a:solidFill>
              </a:rPr>
              <a:t> 		Salud: </a:t>
            </a:r>
            <a:r>
              <a:rPr lang="es-ES" sz="1000" dirty="0">
                <a:solidFill>
                  <a:schemeClr val="tx1"/>
                </a:solidFill>
              </a:rPr>
              <a:t>1</a:t>
            </a:r>
            <a:r>
              <a:rPr lang="es-ES" sz="1000" b="1" dirty="0">
                <a:solidFill>
                  <a:schemeClr val="tx1"/>
                </a:solidFill>
              </a:rPr>
              <a:t> 		Reactividad: </a:t>
            </a:r>
            <a:r>
              <a:rPr lang="es-ES" sz="1000" dirty="0">
                <a:solidFill>
                  <a:schemeClr val="tx1"/>
                </a:solidFill>
              </a:rPr>
              <a:t>0</a:t>
            </a:r>
            <a:r>
              <a:rPr lang="es-ES" sz="1000" b="1" dirty="0">
                <a:solidFill>
                  <a:schemeClr val="tx1"/>
                </a:solidFill>
              </a:rPr>
              <a:t> 		Especial: </a:t>
            </a:r>
            <a:r>
              <a:rPr lang="es-ES" sz="1000" dirty="0">
                <a:solidFill>
                  <a:schemeClr val="tx1"/>
                </a:solidFill>
              </a:rPr>
              <a:t>0</a:t>
            </a:r>
            <a:br>
              <a:rPr lang="es-ES" sz="1000" b="1" dirty="0">
                <a:solidFill>
                  <a:schemeClr val="tx1"/>
                </a:solidFill>
              </a:rPr>
            </a:br>
            <a:r>
              <a:rPr lang="es-ES" sz="1000" baseline="-25000" dirty="0">
                <a:solidFill>
                  <a:schemeClr val="tx1"/>
                </a:solidFill>
              </a:rPr>
              <a:t>*Opuesto a las clasificaciones </a:t>
            </a:r>
            <a:r>
              <a:rPr lang="es-ES" sz="1000" baseline="-25000" dirty="0" err="1">
                <a:solidFill>
                  <a:schemeClr val="tx1"/>
                </a:solidFill>
              </a:rPr>
              <a:t>WHMIS</a:t>
            </a:r>
            <a:r>
              <a:rPr lang="es-ES" sz="1000" baseline="-25000" dirty="0">
                <a:solidFill>
                  <a:schemeClr val="tx1"/>
                </a:solidFill>
              </a:rPr>
              <a:t> 2015</a:t>
            </a:r>
          </a:p>
        </p:txBody>
      </p:sp>
      <p:sp>
        <p:nvSpPr>
          <p:cNvPr id="12" name="Rectangle 11">
            <a:extLst>
              <a:ext uri="{FF2B5EF4-FFF2-40B4-BE49-F238E27FC236}">
                <a16:creationId xmlns:a16="http://schemas.microsoft.com/office/drawing/2014/main" id="{DC1EC396-F141-CD8A-6DD6-AA19DCB39A9C}"/>
              </a:ext>
            </a:extLst>
          </p:cNvPr>
          <p:cNvSpPr/>
          <p:nvPr/>
        </p:nvSpPr>
        <p:spPr>
          <a:xfrm>
            <a:off x="279976" y="661973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79976" y="7078920"/>
            <a:ext cx="7200900" cy="55497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suspensión. No debe utilizarse aire comprimido o barrido en seco para la limpieza.</a:t>
            </a:r>
            <a:r>
              <a:rPr lang="en-US" sz="1000" dirty="0">
                <a:solidFill>
                  <a:schemeClr val="tx1"/>
                </a:solidFill>
              </a:rPr>
              <a:t> </a:t>
            </a:r>
          </a:p>
          <a:p>
            <a:pPr marL="228600" indent="-228600" algn="just" defTabSz="228600">
              <a:buClr>
                <a:schemeClr val="accent4"/>
              </a:buClr>
              <a:buFont typeface="+mj-lt"/>
              <a:buAutoNum type="alphaLcPeriod"/>
              <a:tabLst>
                <a:tab pos="118872" algn="l"/>
              </a:tabLst>
            </a:pPr>
            <a:r>
              <a:rPr lang="es-CO" sz="1000" b="1" dirty="0">
                <a:solidFill>
                  <a:schemeClr val="tx1"/>
                </a:solidFill>
              </a:rPr>
              <a:t>Métodos y materiales de contención y limpieza: </a:t>
            </a:r>
            <a:r>
              <a:rPr lang="es-ES" sz="1000" dirty="0">
                <a:solidFill>
                  <a:schemeClr val="tx1"/>
                </a:solidFill>
              </a:rPr>
              <a:t>Almacenar de forma que se minimice el polvo en suspensión.</a:t>
            </a:r>
            <a:endParaRPr lang="en-CA" sz="1000" b="1" dirty="0">
              <a:solidFill>
                <a:srgbClr val="0F1919"/>
              </a:solidFill>
            </a:endParaRPr>
          </a:p>
        </p:txBody>
      </p:sp>
      <p:graphicFrame>
        <p:nvGraphicFramePr>
          <p:cNvPr id="2" name="Table 35">
            <a:extLst>
              <a:ext uri="{FF2B5EF4-FFF2-40B4-BE49-F238E27FC236}">
                <a16:creationId xmlns:a16="http://schemas.microsoft.com/office/drawing/2014/main" id="{E2FD1FB9-49B9-FEA9-3538-36CDFB355FCA}"/>
              </a:ext>
            </a:extLst>
          </p:cNvPr>
          <p:cNvGraphicFramePr>
            <a:graphicFrameLocks/>
          </p:cNvGraphicFramePr>
          <p:nvPr>
            <p:extLst>
              <p:ext uri="{D42A27DB-BD31-4B8C-83A1-F6EECF244321}">
                <p14:modId xmlns:p14="http://schemas.microsoft.com/office/powerpoint/2010/main" val="4068779547"/>
              </p:ext>
            </p:extLst>
          </p:nvPr>
        </p:nvGraphicFramePr>
        <p:xfrm>
          <a:off x="289938" y="1681274"/>
          <a:ext cx="7205663" cy="609600"/>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Fibra de lana policristalina (</a:t>
                      </a:r>
                      <a:r>
                        <a:rPr lang="es-CO" sz="800" noProof="0" dirty="0" err="1"/>
                        <a:t>PCW</a:t>
                      </a:r>
                      <a:r>
                        <a:rPr lang="es-CO" sz="800" noProof="0" dirty="0"/>
                        <a:t>) </a:t>
                      </a:r>
                    </a:p>
                    <a:p>
                      <a:pPr marL="108000"/>
                      <a:r>
                        <a:rPr lang="es-CO" sz="800" noProof="0" dirty="0"/>
                        <a:t>Sinónimos: fibra vítrea sintética (</a:t>
                      </a:r>
                      <a:r>
                        <a:rPr lang="es-CO" sz="800" noProof="0" dirty="0" err="1"/>
                        <a:t>SVF</a:t>
                      </a:r>
                      <a:r>
                        <a:rPr lang="es-CO" sz="800" noProof="0" dirty="0"/>
                        <a:t>); fibra vítrea sintética (</a:t>
                      </a:r>
                      <a:r>
                        <a:rPr lang="es-CO" sz="800" noProof="0" dirty="0" err="1"/>
                        <a:t>MMFV</a:t>
                      </a:r>
                      <a:r>
                        <a:rPr lang="es-CO" sz="800" noProof="0" dirty="0"/>
                        <a:t>); fibra mineral sintética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675106-31-7</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Up a 100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bl>
          </a:graphicData>
        </a:graphic>
      </p:graphicFrame>
      <p:sp>
        <p:nvSpPr>
          <p:cNvPr id="3" name="Rectangle 2">
            <a:extLst>
              <a:ext uri="{FF2B5EF4-FFF2-40B4-BE49-F238E27FC236}">
                <a16:creationId xmlns:a16="http://schemas.microsoft.com/office/drawing/2014/main" id="{8108F87D-A994-D6A0-9CB2-84B1CDFC3C9C}"/>
              </a:ext>
            </a:extLst>
          </p:cNvPr>
          <p:cNvSpPr/>
          <p:nvPr/>
        </p:nvSpPr>
        <p:spPr>
          <a:xfrm>
            <a:off x="294701" y="1213223"/>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3. COMPOSICIÓN / INFORMACIÓN SOBRE LOS INGREDIENTES</a:t>
            </a:r>
          </a:p>
        </p:txBody>
      </p:sp>
      <p:sp>
        <p:nvSpPr>
          <p:cNvPr id="6" name="Text Placeholder 25">
            <a:extLst>
              <a:ext uri="{FF2B5EF4-FFF2-40B4-BE49-F238E27FC236}">
                <a16:creationId xmlns:a16="http://schemas.microsoft.com/office/drawing/2014/main" id="{FA9BA16C-7D20-A65D-374B-2E73FB1EF0B0}"/>
              </a:ext>
            </a:extLst>
          </p:cNvPr>
          <p:cNvSpPr txBox="1">
            <a:spLocks/>
          </p:cNvSpPr>
          <p:nvPr/>
        </p:nvSpPr>
        <p:spPr>
          <a:xfrm>
            <a:off x="310002" y="2341172"/>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ES" sz="1000" b="1" dirty="0">
                <a:solidFill>
                  <a:schemeClr val="tx1"/>
                </a:solidFill>
              </a:rPr>
              <a:t>Impurezas y aditivos estabilizantes: </a:t>
            </a:r>
            <a:r>
              <a:rPr lang="es-ES" sz="1000" dirty="0">
                <a:solidFill>
                  <a:schemeClr val="tx1"/>
                </a:solidFill>
              </a:rPr>
              <a:t>No aplicable.</a:t>
            </a:r>
            <a:endParaRPr lang="es-CO" sz="1000" dirty="0">
              <a:solidFill>
                <a:srgbClr val="0F1919"/>
              </a:solidFill>
            </a:endParaRPr>
          </a:p>
        </p:txBody>
      </p:sp>
      <p:sp>
        <p:nvSpPr>
          <p:cNvPr id="9" name="Rectangle 8">
            <a:extLst>
              <a:ext uri="{FF2B5EF4-FFF2-40B4-BE49-F238E27FC236}">
                <a16:creationId xmlns:a16="http://schemas.microsoft.com/office/drawing/2014/main" id="{84CB8D99-EA2B-AF47-AB45-3A29C66CD9D5}"/>
              </a:ext>
            </a:extLst>
          </p:cNvPr>
          <p:cNvSpPr/>
          <p:nvPr/>
        </p:nvSpPr>
        <p:spPr>
          <a:xfrm>
            <a:off x="279976" y="7746842"/>
            <a:ext cx="7199888" cy="34560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7. MANIPULACIÓN Y ALMACENAMIENTO</a:t>
            </a:r>
          </a:p>
        </p:txBody>
      </p:sp>
      <p:sp>
        <p:nvSpPr>
          <p:cNvPr id="14" name="Text Placeholder 25">
            <a:extLst>
              <a:ext uri="{FF2B5EF4-FFF2-40B4-BE49-F238E27FC236}">
                <a16:creationId xmlns:a16="http://schemas.microsoft.com/office/drawing/2014/main" id="{FD3C991F-7074-23C7-640F-241E59317200}"/>
              </a:ext>
            </a:extLst>
          </p:cNvPr>
          <p:cNvSpPr txBox="1">
            <a:spLocks/>
          </p:cNvSpPr>
          <p:nvPr/>
        </p:nvSpPr>
        <p:spPr>
          <a:xfrm>
            <a:off x="278964" y="8185663"/>
            <a:ext cx="7200900" cy="111916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Precauciones para una manipulación segura: </a:t>
            </a:r>
            <a:r>
              <a:rPr lang="es-ES" sz="1000" dirty="0">
                <a:solidFill>
                  <a:schemeClr val="tx1"/>
                </a:solidFill>
              </a:rPr>
              <a:t>Manipular el producto con cuidado para minimizar el polvo en suspensión. Limitar el uso de herramientas eléctricas a menos que se utilicen con ventilación local por aspiración. Utilizar herramientas manuales siempre que sea posible.</a:t>
            </a:r>
            <a:endParaRPr lang="es-CO" sz="1000" dirty="0">
              <a:solidFill>
                <a:schemeClr val="tx1"/>
              </a:solidFill>
            </a:endParaRPr>
          </a:p>
          <a:p>
            <a:pPr marL="228600" indent="-228600" algn="just" defTabSz="228600">
              <a:buClr>
                <a:schemeClr val="accent4"/>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
        <p:nvSpPr>
          <p:cNvPr id="15" name="Text Placeholder 25">
            <a:extLst>
              <a:ext uri="{FF2B5EF4-FFF2-40B4-BE49-F238E27FC236}">
                <a16:creationId xmlns:a16="http://schemas.microsoft.com/office/drawing/2014/main" id="{800E0033-3421-9B67-54DC-E5E97F521BB0}"/>
              </a:ext>
            </a:extLst>
          </p:cNvPr>
          <p:cNvSpPr txBox="1">
            <a:spLocks/>
          </p:cNvSpPr>
          <p:nvPr/>
        </p:nvSpPr>
        <p:spPr>
          <a:xfrm>
            <a:off x="295713" y="3029795"/>
            <a:ext cx="7200900" cy="192903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4"/>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61722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61722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617220" lvl="1" indent="-228600" algn="just" defTabSz="228600">
              <a:spcBef>
                <a:spcPts val="0"/>
              </a:spcBef>
              <a:buClr>
                <a:schemeClr val="accent4"/>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28600" indent="-228600" algn="just" defTabSz="228600">
              <a:buClr>
                <a:schemeClr val="accent4"/>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4"/>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p>
          <a:p>
            <a:pPr defTabSz="320040">
              <a:tabLst>
                <a:tab pos="118872" algn="l"/>
              </a:tabLst>
            </a:pPr>
            <a:endParaRPr lang="en-CA" sz="1000" b="1" dirty="0">
              <a:solidFill>
                <a:srgbClr val="0F1919"/>
              </a:solidFill>
            </a:endParaRP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FC-PC 23 04</a:t>
            </a:r>
          </a:p>
        </p:txBody>
      </p:sp>
      <p:sp>
        <p:nvSpPr>
          <p:cNvPr id="8" name="Rectangle 7">
            <a:extLst>
              <a:ext uri="{FF2B5EF4-FFF2-40B4-BE49-F238E27FC236}">
                <a16:creationId xmlns:a16="http://schemas.microsoft.com/office/drawing/2014/main" id="{619AEF80-D040-EAF9-945C-757896EACB01}"/>
              </a:ext>
            </a:extLst>
          </p:cNvPr>
          <p:cNvSpPr/>
          <p:nvPr/>
        </p:nvSpPr>
        <p:spPr>
          <a:xfrm>
            <a:off x="287268" y="112654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7268" y="1585683"/>
            <a:ext cx="7200900" cy="564696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4"/>
              </a:buClr>
              <a:buFont typeface="+mj-lt"/>
              <a:buAutoNum type="alphaLcPeriod"/>
              <a:tabLst>
                <a:tab pos="118872" algn="l"/>
              </a:tabLst>
            </a:pPr>
            <a:r>
              <a:rPr lang="es-CO" sz="1000" b="1" dirty="0">
                <a:solidFill>
                  <a:schemeClr val="tx1"/>
                </a:solidFill>
              </a:rPr>
              <a:t>Guía de exposición: </a:t>
            </a:r>
            <a:r>
              <a:rPr lang="es-ES" sz="1000" dirty="0">
                <a:solidFill>
                  <a:schemeClr val="tx1"/>
                </a:solidFill>
              </a:rPr>
              <a:t>El Ministerio de Trabajo de Ontario respalda los valores recomendados publicados por </a:t>
            </a:r>
            <a:r>
              <a:rPr lang="es-ES" sz="1000" dirty="0" err="1">
                <a:solidFill>
                  <a:schemeClr val="tx1"/>
                </a:solidFill>
              </a:rPr>
              <a:t>ACGIH</a:t>
            </a:r>
            <a:r>
              <a:rPr lang="es-ES" sz="1000" dirty="0">
                <a:solidFill>
                  <a:schemeClr val="tx1"/>
                </a:solidFill>
              </a:rPr>
              <a:t> - Conferencia Americana de Higienistas Industriales Gubernamentales (</a:t>
            </a:r>
            <a:r>
              <a:rPr lang="es-ES" sz="1000" dirty="0" err="1">
                <a:solidFill>
                  <a:schemeClr val="tx1"/>
                </a:solidFill>
              </a:rPr>
              <a:t>ACGIH</a:t>
            </a:r>
            <a:r>
              <a:rPr lang="es-ES" sz="1000" dirty="0">
                <a:solidFill>
                  <a:schemeClr val="tx1"/>
                </a:solidFill>
              </a:rPr>
              <a:t>) - Valor límite umbral (</a:t>
            </a:r>
            <a:r>
              <a:rPr lang="es-ES" sz="1000" dirty="0" err="1">
                <a:solidFill>
                  <a:schemeClr val="tx1"/>
                </a:solidFill>
              </a:rPr>
              <a:t>TLV</a:t>
            </a:r>
            <a:r>
              <a:rPr lang="es-ES" sz="1000" dirty="0">
                <a:solidFill>
                  <a:schemeClr val="tx1"/>
                </a:solidFill>
              </a:rPr>
              <a:t>) cuando no existe un valor de exposición promedio ponderado en el tiempo (</a:t>
            </a:r>
            <a:r>
              <a:rPr lang="es-ES" sz="1000" dirty="0" err="1">
                <a:solidFill>
                  <a:schemeClr val="tx1"/>
                </a:solidFill>
              </a:rPr>
              <a:t>TWAEV</a:t>
            </a:r>
            <a:r>
              <a:rPr lang="es-ES" sz="1000" dirty="0">
                <a:solidFill>
                  <a:schemeClr val="tx1"/>
                </a:solidFill>
              </a:rPr>
              <a:t>) específico de Ontario en el Reglamento </a:t>
            </a:r>
            <a:r>
              <a:rPr lang="es-ES" sz="1000" dirty="0" err="1">
                <a:solidFill>
                  <a:schemeClr val="tx1"/>
                </a:solidFill>
              </a:rPr>
              <a:t>ON</a:t>
            </a:r>
            <a:r>
              <a:rPr lang="es-ES" sz="1000" dirty="0">
                <a:solidFill>
                  <a:schemeClr val="tx1"/>
                </a:solidFill>
              </a:rPr>
              <a:t> 833.</a:t>
            </a:r>
            <a:endParaRPr lang="es-CO" sz="1000" dirty="0">
              <a:solidFill>
                <a:schemeClr val="tx1"/>
              </a:solidFill>
            </a:endParaRPr>
          </a:p>
          <a:p>
            <a:pPr marL="228600" indent="-228600" algn="just" defTabSz="228600">
              <a:buClr>
                <a:schemeClr val="accent3"/>
              </a:buClr>
              <a:buFont typeface="+mj-lt"/>
              <a:buAutoNum type="alphaLcPeriod"/>
              <a:tabLst>
                <a:tab pos="118872" algn="l"/>
              </a:tabLst>
            </a:pPr>
            <a:endParaRPr lang="es-CO" sz="1000" dirty="0">
              <a:solidFill>
                <a:schemeClr val="tx1"/>
              </a:solidFill>
            </a:endParaRPr>
          </a:p>
          <a:p>
            <a:pPr lvl="1" algn="just" defTabSz="228600">
              <a:buClr>
                <a:schemeClr val="accent1"/>
              </a:buClr>
              <a:tabLst>
                <a:tab pos="118872" algn="l"/>
              </a:tabLst>
            </a:pPr>
            <a:endParaRPr lang="es-CO" sz="800" dirty="0">
              <a:solidFill>
                <a:schemeClr val="tx1"/>
              </a:solidFill>
              <a:latin typeface="+mj-lt"/>
            </a:endParaRPr>
          </a:p>
          <a:p>
            <a:pPr lvl="1" algn="just" defTabSz="228600">
              <a:buClr>
                <a:schemeClr val="accent1"/>
              </a:buClr>
              <a:tabLst>
                <a:tab pos="118872" algn="l"/>
              </a:tabLst>
            </a:pPr>
            <a:endParaRPr lang="es-CO" sz="800" dirty="0">
              <a:solidFill>
                <a:schemeClr val="tx1"/>
              </a:solidFill>
              <a:latin typeface="+mj-lt"/>
            </a:endParaRPr>
          </a:p>
          <a:p>
            <a:pPr lvl="1" algn="just" defTabSz="228600">
              <a:buClr>
                <a:schemeClr val="accent1"/>
              </a:buClr>
              <a:tabLst>
                <a:tab pos="118872" algn="l"/>
              </a:tabLst>
            </a:pPr>
            <a:r>
              <a:rPr lang="es-CO" sz="800" dirty="0">
                <a:solidFill>
                  <a:schemeClr val="tx1"/>
                </a:solidFill>
                <a:latin typeface="+mj-lt"/>
              </a:rPr>
              <a:t>*</a:t>
            </a:r>
            <a:r>
              <a:rPr lang="es-ES" sz="800" dirty="0">
                <a:solidFill>
                  <a:schemeClr val="tx1"/>
                </a:solidFill>
                <a:latin typeface="+mj-lt"/>
              </a:rPr>
              <a:t> No existe una norma regulatoria específica para la lana policristalina en los EE. UU. La norma de “Partículas no reguladas de otra manera (</a:t>
            </a:r>
            <a:r>
              <a:rPr lang="es-ES" sz="800" dirty="0" err="1">
                <a:solidFill>
                  <a:schemeClr val="tx1"/>
                </a:solidFill>
                <a:latin typeface="+mj-lt"/>
              </a:rPr>
              <a:t>PNOR</a:t>
            </a:r>
            <a:r>
              <a:rPr lang="es-ES" sz="800" dirty="0">
                <a:solidFill>
                  <a:schemeClr val="tx1"/>
                </a:solidFill>
                <a:latin typeface="+mj-lt"/>
              </a:rPr>
              <a:t>)” de la </a:t>
            </a:r>
            <a:r>
              <a:rPr lang="es-ES" sz="800" dirty="0" err="1">
                <a:solidFill>
                  <a:schemeClr val="tx1"/>
                </a:solidFill>
                <a:latin typeface="+mj-lt"/>
              </a:rPr>
              <a:t>OSHA</a:t>
            </a:r>
            <a:r>
              <a:rPr lang="es-ES" sz="800" dirty="0">
                <a:solidFill>
                  <a:schemeClr val="tx1"/>
                </a:solidFill>
                <a:latin typeface="+mj-lt"/>
              </a:rPr>
              <a:t> [29 </a:t>
            </a:r>
            <a:r>
              <a:rPr lang="es-ES" sz="800" dirty="0" err="1">
                <a:solidFill>
                  <a:schemeClr val="tx1"/>
                </a:solidFill>
                <a:latin typeface="+mj-lt"/>
              </a:rPr>
              <a:t>CFR</a:t>
            </a:r>
            <a:r>
              <a:rPr lang="es-ES" sz="800" dirty="0">
                <a:solidFill>
                  <a:schemeClr val="tx1"/>
                </a:solidFill>
                <a:latin typeface="+mj-lt"/>
              </a:rPr>
              <a:t> 1910.1000, Subparte Z, Contaminantes del aire] se aplica de manera general; Polvo total 10 mg/m³; o Fracción Respirable 3 mg/m³</a:t>
            </a:r>
            <a:r>
              <a:rPr lang="es-CO" sz="800" dirty="0">
                <a:solidFill>
                  <a:schemeClr val="tx1"/>
                </a:solidFill>
                <a:latin typeface="+mj-lt"/>
              </a:rPr>
              <a:t>.</a:t>
            </a:r>
          </a:p>
          <a:p>
            <a:pPr lvl="1" algn="just" defTabSz="228600">
              <a:buClr>
                <a:schemeClr val="accent1"/>
              </a:buClr>
              <a:tabLst>
                <a:tab pos="118872" algn="l"/>
              </a:tabLst>
            </a:pPr>
            <a:endParaRPr lang="es-CO" sz="800" dirty="0">
              <a:solidFill>
                <a:schemeClr val="tx1"/>
              </a:solidFill>
              <a:latin typeface="+mj-lt"/>
            </a:endParaRPr>
          </a:p>
          <a:p>
            <a:pPr lvl="1" algn="just" defTabSz="228600">
              <a:buClr>
                <a:schemeClr val="accent1"/>
              </a:buClr>
              <a:tabLst>
                <a:tab pos="118872" algn="l"/>
              </a:tabLst>
            </a:pPr>
            <a:r>
              <a:rPr lang="es-ES" sz="1000" dirty="0">
                <a:solidFill>
                  <a:schemeClr val="tx1"/>
                </a:solidFill>
                <a:latin typeface="+mj-lt"/>
              </a:rPr>
              <a:t>Como ocurre con la mayoría de los materiales industriales, es prudente minimizar la exposición innecesaria a polvos respirables. Tenga en cuenta que las normas de higiene industrial y los límites de exposición ocupacional difieren entre países y jurisdicciones locales. Consulte con su empleador para identificar cualquier norma de exposición a "polvo respirable", "polvo total" o "fibra" que deba seguir en su provincia o estado. Si no se aplica ninguna norma reglamentaria de control de polvo o fibras, un profesional calificado en higiene industrial puede ayudar con una evaluación específica de las condiciones del lugar de trabajo y la identificación de prácticas de protección respiratoria apropiadas. A falta de otras orientaciones, el proveedor ha determinado que, en general, es factible controlar la exposición ocupacional a la fibra a 0,5 f/</a:t>
            </a:r>
            <a:r>
              <a:rPr lang="es-ES" sz="1000" dirty="0" err="1">
                <a:solidFill>
                  <a:schemeClr val="tx1"/>
                </a:solidFill>
                <a:latin typeface="+mj-lt"/>
              </a:rPr>
              <a:t>cc</a:t>
            </a:r>
            <a:r>
              <a:rPr lang="es-ES" sz="1000" dirty="0">
                <a:solidFill>
                  <a:schemeClr val="tx1"/>
                </a:solidFill>
                <a:latin typeface="+mj-lt"/>
              </a:rPr>
              <a:t> o menos. La evaluación de los límites de exposición ocupacional y la determinación de su aplicabilidad relativa al lugar de trabajo la realiza mejor, caso por caso, un higienista industrial calificado.</a:t>
            </a:r>
            <a:endParaRPr lang="es-CO" sz="1000" dirty="0">
              <a:solidFill>
                <a:schemeClr val="tx1"/>
              </a:solidFill>
              <a:latin typeface="+mj-lt"/>
            </a:endParaRPr>
          </a:p>
          <a:p>
            <a:pPr marL="228600" indent="-228600" algn="just" defTabSz="228600">
              <a:buClr>
                <a:schemeClr val="accent4"/>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p>
          <a:p>
            <a:pPr marL="228600" indent="-228600" defTabSz="228600">
              <a:buClr>
                <a:schemeClr val="accent4"/>
              </a:buClr>
              <a:buFont typeface="+mj-lt"/>
              <a:buAutoNum type="alphaLcPeriod" startAt="2"/>
              <a:tabLst>
                <a:tab pos="118872" algn="l"/>
              </a:tabLst>
            </a:pPr>
            <a:r>
              <a:rPr lang="es-ES" sz="1000" b="1" dirty="0">
                <a:solidFill>
                  <a:schemeClr val="tx1"/>
                </a:solidFill>
              </a:rPr>
              <a:t>Medidas de protección individual, como equipos de protección personal:</a:t>
            </a:r>
          </a:p>
          <a:p>
            <a:pPr marL="450850" lvl="1" indent="-184150" algn="just" defTabSz="228600">
              <a:buClr>
                <a:schemeClr val="accent4"/>
              </a:buClr>
              <a:buFont typeface="Wingdings" panose="05000000000000000000" pitchFamily="2" charset="2"/>
              <a:buChar char="§"/>
              <a:tabLst>
                <a:tab pos="118872" algn="l"/>
              </a:tabLst>
            </a:pPr>
            <a:r>
              <a:rPr lang="es-ES" sz="1000" b="1" dirty="0">
                <a:solidFill>
                  <a:schemeClr val="tx1"/>
                </a:solidFill>
                <a:latin typeface="+mj-lt"/>
              </a:rPr>
              <a:t>Protección de la piel: </a:t>
            </a:r>
            <a:r>
              <a:rPr lang="es-ES" sz="1000" dirty="0">
                <a:solidFill>
                  <a:schemeClr val="tx1"/>
                </a:solidFill>
                <a:latin typeface="+mj-lt"/>
              </a:rPr>
              <a:t>Use equipo de protección personal (por ejemplo, guantes, cubrecabezas),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fuera del trabajo (por ejemplo, aspirar la ropa antes de salir del área de trabajo, lavar la ropa de trabajo por separado y enjuagar la lavadora antes de lavar otra ropa del hogar).</a:t>
            </a:r>
          </a:p>
          <a:p>
            <a:pPr marL="450850" lvl="1" indent="-184150" algn="just" defTabSz="228600">
              <a:buClr>
                <a:schemeClr val="accent4"/>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450850" lvl="1" indent="-184150" algn="just" defTabSz="228600">
              <a:buClr>
                <a:schemeClr val="accent4"/>
              </a:buClr>
              <a:buFont typeface="Wingdings" panose="05000000000000000000" pitchFamily="2" charset="2"/>
              <a:buChar char="§"/>
              <a:tabLst>
                <a:tab pos="118872" algn="l"/>
              </a:tabLst>
            </a:pPr>
            <a:r>
              <a:rPr lang="es-CO" sz="1000" b="1" dirty="0">
                <a:solidFill>
                  <a:srgbClr val="0F1919"/>
                </a:solidFill>
                <a:latin typeface="+mj-lt"/>
              </a:rPr>
              <a:t>Protección respiratoria</a:t>
            </a:r>
            <a:r>
              <a:rPr lang="en-US" sz="1000" b="1" dirty="0">
                <a:solidFill>
                  <a:srgbClr val="0F1919"/>
                </a:solidFill>
                <a:latin typeface="+mj-lt"/>
              </a:rPr>
              <a:t>:</a:t>
            </a:r>
            <a:r>
              <a:rPr lang="en-US" sz="1000" b="1" dirty="0">
                <a:latin typeface="+mj-lt"/>
              </a:rPr>
              <a:t> </a:t>
            </a:r>
            <a:r>
              <a:rPr lang="es-ES" sz="1000" dirty="0">
                <a:latin typeface="+mj-lt"/>
              </a:rPr>
              <a:t>Cuando los controles técnicos y/o administrativos no sean suficientes para mantener las concentraciones en el lugar de trabajo por debajo del nivel aplicable, se recomienda el uso de protección respiratoria adecuada, de conformidad con los requisitos de </a:t>
            </a:r>
            <a:r>
              <a:rPr lang="es-ES" sz="1000" dirty="0" err="1">
                <a:latin typeface="+mj-lt"/>
              </a:rPr>
              <a:t>ON</a:t>
            </a:r>
            <a:r>
              <a:rPr lang="es-ES" sz="1000" dirty="0">
                <a:latin typeface="+mj-lt"/>
              </a:rPr>
              <a:t> MOL </a:t>
            </a:r>
            <a:r>
              <a:rPr lang="es-ES" sz="1000" dirty="0" err="1">
                <a:latin typeface="+mj-lt"/>
              </a:rPr>
              <a:t>Reg</a:t>
            </a:r>
            <a:r>
              <a:rPr lang="es-ES" sz="1000" dirty="0">
                <a:latin typeface="+mj-lt"/>
              </a:rPr>
              <a:t> 833 y las normas </a:t>
            </a:r>
            <a:r>
              <a:rPr lang="es-ES" sz="1000" dirty="0" err="1">
                <a:latin typeface="+mj-lt"/>
              </a:rPr>
              <a:t>OSHA</a:t>
            </a:r>
            <a:r>
              <a:rPr lang="es-ES" sz="1000" dirty="0">
                <a:latin typeface="+mj-lt"/>
              </a:rPr>
              <a:t> de EE.UU. 29 </a:t>
            </a:r>
            <a:r>
              <a:rPr lang="es-ES" sz="1000" dirty="0" err="1">
                <a:latin typeface="+mj-lt"/>
              </a:rPr>
              <a:t>CFR</a:t>
            </a:r>
            <a:r>
              <a:rPr lang="es-ES" sz="1000" dirty="0">
                <a:latin typeface="+mj-lt"/>
              </a:rPr>
              <a:t> 1910.134 y 29 </a:t>
            </a:r>
            <a:r>
              <a:rPr lang="es-ES" sz="1000" dirty="0" err="1">
                <a:latin typeface="+mj-lt"/>
              </a:rPr>
              <a:t>CFR</a:t>
            </a:r>
            <a:r>
              <a:rPr lang="es-ES" sz="1000" dirty="0">
                <a:latin typeface="+mj-lt"/>
              </a:rPr>
              <a:t> 1926.103. Se debe utilizar un respirador certificado por </a:t>
            </a:r>
            <a:r>
              <a:rPr lang="es-ES" sz="1000" dirty="0" err="1">
                <a:latin typeface="+mj-lt"/>
              </a:rPr>
              <a:t>NIOSH</a:t>
            </a:r>
            <a:r>
              <a:rPr lang="es-ES" sz="1000" dirty="0">
                <a:latin typeface="+mj-lt"/>
              </a:rPr>
              <a:t> con una eficiencia de filtrado de al menos el 95 %. La recomendación de eficiencia del filtro del 95 % se basa en la secuencia lógica de selección de respiradores de </a:t>
            </a:r>
            <a:r>
              <a:rPr lang="es-ES" sz="1000" dirty="0" err="1">
                <a:latin typeface="+mj-lt"/>
              </a:rPr>
              <a:t>NIOSH</a:t>
            </a:r>
            <a:r>
              <a:rPr lang="es-ES" sz="1000" dirty="0">
                <a:latin typeface="+mj-lt"/>
              </a:rPr>
              <a:t> para la exposición a partículas. La selección de la eficiencia del filtro (es decir, 95%, 99% o 99,97%) depende de cuánta fuga del filtro se puede aceptar y de la concentración de contaminantes en el aire. Otros factores por considerar son el filtro </a:t>
            </a:r>
            <a:r>
              <a:rPr lang="es-ES" sz="1000" dirty="0" err="1">
                <a:latin typeface="+mj-lt"/>
              </a:rPr>
              <a:t>NIOSH</a:t>
            </a:r>
            <a:r>
              <a:rPr lang="es-ES" sz="1000" dirty="0">
                <a:latin typeface="+mj-lt"/>
              </a:rPr>
              <a:t> serie N, R o P. (</a:t>
            </a:r>
            <a:r>
              <a:rPr lang="es-ES" sz="1000" b="1" dirty="0">
                <a:latin typeface="+mj-lt"/>
              </a:rPr>
              <a:t>N</a:t>
            </a:r>
            <a:r>
              <a:rPr lang="es-ES" sz="1000" dirty="0">
                <a:latin typeface="+mj-lt"/>
              </a:rPr>
              <a:t>) No resistente al aceite, (</a:t>
            </a:r>
            <a:r>
              <a:rPr lang="es-ES" sz="1000" b="1" dirty="0">
                <a:latin typeface="+mj-lt"/>
              </a:rPr>
              <a:t>R</a:t>
            </a:r>
            <a:r>
              <a:rPr lang="es-ES" sz="1000" dirty="0">
                <a:latin typeface="+mj-lt"/>
              </a:rPr>
              <a:t>) Resistente al aceite y (</a:t>
            </a:r>
            <a:r>
              <a:rPr lang="es-ES" sz="1000" b="1" dirty="0">
                <a:latin typeface="+mj-lt"/>
              </a:rPr>
              <a:t>P</a:t>
            </a:r>
            <a:r>
              <a:rPr lang="es-ES" sz="1000" dirty="0">
                <a:latin typeface="+mj-lt"/>
              </a:rPr>
              <a:t>) A prueba de aceite. Estas recomendaciones no están diseñadas para limitar las decisiones informadas, siempre que las decisiones sobre protección respiratoria cumplan con 29 </a:t>
            </a:r>
            <a:r>
              <a:rPr lang="es-ES" sz="1000" dirty="0" err="1">
                <a:latin typeface="+mj-lt"/>
              </a:rPr>
              <a:t>CFR</a:t>
            </a:r>
            <a:r>
              <a:rPr lang="es-ES" sz="1000" dirty="0">
                <a:latin typeface="+mj-lt"/>
              </a:rPr>
              <a:t> 1910.134. La evaluación de los riesgos en el lugar de trabajo y la identificación de la protección respiratoria adecuada la realiza mejor, caso por caso, un higienista industrial calificado.</a:t>
            </a:r>
            <a:endParaRPr lang="en-US" sz="1000" dirty="0">
              <a:latin typeface="+mj-lt"/>
            </a:endParaRP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1724641454"/>
              </p:ext>
            </p:extLst>
          </p:nvPr>
        </p:nvGraphicFramePr>
        <p:xfrm>
          <a:off x="691396" y="2152650"/>
          <a:ext cx="6793736" cy="426720"/>
        </p:xfrm>
        <a:graphic>
          <a:graphicData uri="http://schemas.openxmlformats.org/drawingml/2006/table">
            <a:tbl>
              <a:tblPr firstRow="1" bandRow="1"/>
              <a:tblGrid>
                <a:gridCol w="1920240">
                  <a:extLst>
                    <a:ext uri="{9D8B030D-6E8A-4147-A177-3AD203B41FA5}">
                      <a16:colId xmlns:a16="http://schemas.microsoft.com/office/drawing/2014/main" val="3694911790"/>
                    </a:ext>
                  </a:extLst>
                </a:gridCol>
                <a:gridCol w="4873496">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n-US" sz="800" dirty="0" err="1"/>
                        <a:t>Fibra</a:t>
                      </a:r>
                      <a:r>
                        <a:rPr lang="en-US" sz="800" dirty="0"/>
                        <a:t> de </a:t>
                      </a:r>
                      <a:r>
                        <a:rPr lang="en-US" sz="800" dirty="0" err="1"/>
                        <a:t>lana</a:t>
                      </a:r>
                      <a:r>
                        <a:rPr lang="en-US" sz="800" dirty="0"/>
                        <a:t> </a:t>
                      </a:r>
                      <a:r>
                        <a:rPr lang="en-US" sz="800" dirty="0" err="1"/>
                        <a:t>policristalina</a:t>
                      </a:r>
                      <a:r>
                        <a:rPr lang="en-US" sz="800" dirty="0"/>
                        <a:t>*</a:t>
                      </a:r>
                      <a:endParaRPr lang="en-CA" sz="80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n-US" sz="800" dirty="0">
                          <a:solidFill>
                            <a:schemeClr val="tx1"/>
                          </a:solidFill>
                        </a:rPr>
                        <a:t>1.0 f/cc o 3 mg/</a:t>
                      </a:r>
                      <a:r>
                        <a:rPr lang="en-US" sz="800" dirty="0" err="1">
                          <a:solidFill>
                            <a:schemeClr val="tx1"/>
                          </a:solidFill>
                        </a:rPr>
                        <a:t>m</a:t>
                      </a:r>
                      <a:r>
                        <a:rPr lang="en-US" sz="800" baseline="30000" dirty="0" err="1">
                          <a:solidFill>
                            <a:schemeClr val="tx1"/>
                          </a:solidFill>
                        </a:rPr>
                        <a:t>3</a:t>
                      </a:r>
                      <a:r>
                        <a:rPr lang="en-US" sz="800" dirty="0">
                          <a:solidFill>
                            <a:schemeClr val="tx1"/>
                          </a:solidFill>
                        </a:rPr>
                        <a:t> </a:t>
                      </a:r>
                      <a:r>
                        <a:rPr lang="en-US" sz="800" dirty="0" err="1">
                          <a:solidFill>
                            <a:schemeClr val="tx1"/>
                          </a:solidFill>
                        </a:rPr>
                        <a:t>como</a:t>
                      </a:r>
                      <a:r>
                        <a:rPr lang="en-US" sz="800" dirty="0">
                          <a:solidFill>
                            <a:schemeClr val="tx1"/>
                          </a:solidFill>
                        </a:rPr>
                        <a:t> </a:t>
                      </a:r>
                      <a:r>
                        <a:rPr lang="en-US" sz="800" dirty="0" err="1">
                          <a:solidFill>
                            <a:schemeClr val="tx1"/>
                          </a:solidFill>
                        </a:rPr>
                        <a:t>partícula</a:t>
                      </a:r>
                      <a:r>
                        <a:rPr lang="en-US" sz="800" dirty="0">
                          <a:solidFill>
                            <a:schemeClr val="tx1"/>
                          </a:solidFill>
                        </a:rPr>
                        <a:t> respirable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bl>
          </a:graphicData>
        </a:graphic>
      </p:graphicFrame>
      <p:graphicFrame>
        <p:nvGraphicFramePr>
          <p:cNvPr id="5" name="Table 35">
            <a:extLst>
              <a:ext uri="{FF2B5EF4-FFF2-40B4-BE49-F238E27FC236}">
                <a16:creationId xmlns:a16="http://schemas.microsoft.com/office/drawing/2014/main" id="{6A50F59F-9946-418D-ECBA-EC1FC649749B}"/>
              </a:ext>
            </a:extLst>
          </p:cNvPr>
          <p:cNvGraphicFramePr>
            <a:graphicFrameLocks/>
          </p:cNvGraphicFramePr>
          <p:nvPr>
            <p:extLst>
              <p:ext uri="{D42A27DB-BD31-4B8C-83A1-F6EECF244321}">
                <p14:modId xmlns:p14="http://schemas.microsoft.com/office/powerpoint/2010/main" val="2120441004"/>
              </p:ext>
            </p:extLst>
          </p:nvPr>
        </p:nvGraphicFramePr>
        <p:xfrm>
          <a:off x="288280" y="7789633"/>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es-CO" sz="800" b="0" noProof="0" dirty="0"/>
                        <a:t>  Lana blanca y fibrosa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SUPERIOR/INFERIOR DE INFLAMABILIDAD O EXPLOSIVO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Sin olor</a:t>
                      </a:r>
                      <a:endParaRPr lang="es-CO"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ES" sz="800" b="1" noProof="0" dirty="0"/>
                        <a:t>PRESIÓN DE VAPOR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ES" sz="800" b="1" noProof="0" dirty="0"/>
                        <a:t>DENSIDAD DE VAPOR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pH  </a:t>
                      </a:r>
                      <a:r>
                        <a:rPr lang="es-CO" sz="800" b="0" noProof="0" dirty="0"/>
                        <a:t>No aplicable</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DENSIDAD RELATIVA </a:t>
                      </a:r>
                      <a:r>
                        <a:rPr lang="es-CO" sz="800" b="0" noProof="0" dirty="0"/>
                        <a:t>2.5 a 2.75</a:t>
                      </a:r>
                      <a:endParaRPr lang="es-CO" sz="80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noProof="0" dirty="0" err="1"/>
                        <a:t>1871°C</a:t>
                      </a:r>
                      <a:r>
                        <a:rPr lang="es-CO" sz="800" noProof="0" dirty="0"/>
                        <a:t> (</a:t>
                      </a:r>
                      <a:r>
                        <a:rPr lang="es-CO" sz="800" noProof="0" dirty="0" err="1"/>
                        <a:t>3400°F</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PUNTO DE EBULLICIÓN INICIAL E RANGO DE EBULLICIÓN </a:t>
                      </a:r>
                      <a:r>
                        <a:rPr lang="es-CO" sz="800" b="0" noProof="0" dirty="0"/>
                        <a:t>No aplicable</a:t>
                      </a:r>
                      <a:endParaRPr lang="es-CO"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COEFICIENTE DE PARTICIÓN: n-</a:t>
                      </a:r>
                      <a:r>
                        <a:rPr lang="es-ES" sz="800" b="1" noProof="0" dirty="0" err="1"/>
                        <a:t>octanol</a:t>
                      </a:r>
                      <a:r>
                        <a:rPr lang="es-ES" sz="800" b="1" noProof="0" dirty="0"/>
                        <a:t>/agua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PUNTO DE INFLAMACIÓN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AUTOIGNICIÓN </a:t>
                      </a:r>
                      <a:r>
                        <a:rPr lang="es-ES"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5626899"/>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TASA DE EVAPORACIÓN </a:t>
                      </a:r>
                      <a:r>
                        <a:rPr lang="es-CO" sz="800" b="0" noProof="0" dirty="0"/>
                        <a:t>No aplicable</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DESCOMPOSICIÓN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8352794"/>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5537825"/>
                  </a:ext>
                </a:extLst>
              </a:tr>
            </a:tbl>
          </a:graphicData>
        </a:graphic>
      </p:graphicFrame>
      <p:sp>
        <p:nvSpPr>
          <p:cNvPr id="7" name="Rectangle 6">
            <a:extLst>
              <a:ext uri="{FF2B5EF4-FFF2-40B4-BE49-F238E27FC236}">
                <a16:creationId xmlns:a16="http://schemas.microsoft.com/office/drawing/2014/main" id="{DE3EE307-AD67-3ED4-282F-59E6ED4A3D10}"/>
              </a:ext>
            </a:extLst>
          </p:cNvPr>
          <p:cNvSpPr/>
          <p:nvPr/>
        </p:nvSpPr>
        <p:spPr>
          <a:xfrm>
            <a:off x="288280" y="730591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9. PROPIEDADES FÍSICAS Y QUÍMICAS</a:t>
            </a: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3671832385"/>
              </p:ext>
            </p:extLst>
          </p:nvPr>
        </p:nvGraphicFramePr>
        <p:xfrm>
          <a:off x="286256" y="1548954"/>
          <a:ext cx="7199382" cy="1166500"/>
        </p:xfrm>
        <a:graphic>
          <a:graphicData uri="http://schemas.openxmlformats.org/drawingml/2006/table">
            <a:tbl>
              <a:tblPr firstRow="1" bandRow="1">
                <a:tableStyleId>{9D7B26C5-4107-4FEC-AEDC-1716B250A1EF}</a:tableStyleId>
              </a:tblPr>
              <a:tblGrid>
                <a:gridCol w="2431544">
                  <a:extLst>
                    <a:ext uri="{9D8B030D-6E8A-4147-A177-3AD203B41FA5}">
                      <a16:colId xmlns:a16="http://schemas.microsoft.com/office/drawing/2014/main" val="3647290184"/>
                    </a:ext>
                  </a:extLst>
                </a:gridCol>
                <a:gridCol w="476783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0" noProof="0" dirty="0" err="1"/>
                        <a:t>PCW</a:t>
                      </a:r>
                      <a:r>
                        <a:rPr lang="es-CO" sz="800" b="0" noProof="0" dirty="0"/>
                        <a:t> no es reactiva</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0" noProof="0" dirty="0"/>
                        <a:t>El producto suministrado es inorgánico, estable e inerte.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0" noProof="0" dirty="0"/>
                        <a:t>Ninguna</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0" noProof="0" dirty="0"/>
                        <a:t>Ninguno conocido</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0" noProof="0" dirty="0"/>
                        <a:t>Ninguno</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CO" sz="800" b="0" noProof="0" dirty="0"/>
                        <a:t>Ninguno</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S FDS FC-PC 23 04</a:t>
            </a:r>
            <a:endParaRPr lang="en-CA" sz="1200" dirty="0">
              <a:solidFill>
                <a:schemeClr val="tx2"/>
              </a:solidFill>
            </a:endParaRPr>
          </a:p>
        </p:txBody>
      </p:sp>
      <p:sp>
        <p:nvSpPr>
          <p:cNvPr id="12" name="Rectangle 11">
            <a:extLst>
              <a:ext uri="{FF2B5EF4-FFF2-40B4-BE49-F238E27FC236}">
                <a16:creationId xmlns:a16="http://schemas.microsoft.com/office/drawing/2014/main" id="{6C055862-FAEB-4A6F-5D24-E54E07EACCCA}"/>
              </a:ext>
            </a:extLst>
          </p:cNvPr>
          <p:cNvSpPr/>
          <p:nvPr/>
        </p:nvSpPr>
        <p:spPr>
          <a:xfrm>
            <a:off x="287268" y="113151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7268" y="283294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7268" y="3283558"/>
            <a:ext cx="7200900" cy="308791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Datos Toxicológicos/Datos Epidemiológicos: </a:t>
            </a:r>
            <a:r>
              <a:rPr lang="es-ES" sz="1000" dirty="0">
                <a:solidFill>
                  <a:srgbClr val="0F1919"/>
                </a:solidFill>
              </a:rPr>
              <a:t>Los estudios de inhalación de fibra policristalina en ratas durante toda su vida muestran que en el nivel de dosis máximo probado, no hubo evidencia de cáncer de pulmón, fibrosis pulmonar ni ningún otro efecto adverso significativo. Los estudios intraperitoneales, intratraqueales e intrapleurales en ratas, junto con dos pruebas in vitro, han arrojado resultados negativos. A pesar de algunas limitaciones de los estudios, es importante señalar la constante falta de respuesta cancerígena en los estudios con animales. La mayoría de las fibras policristalinas producidas tienen diámetros de fibra demasiado grandes para ser respirables.</a:t>
            </a:r>
            <a:r>
              <a:rPr lang="es-CO" sz="1000" dirty="0">
                <a:solidFill>
                  <a:srgbClr val="0F1919"/>
                </a:solidFill>
              </a:rPr>
              <a:t> </a:t>
            </a:r>
            <a:r>
              <a:rPr lang="es-ES" sz="1000" dirty="0">
                <a:solidFill>
                  <a:srgbClr val="0F1919"/>
                </a:solidFill>
              </a:rPr>
              <a:t>Numerosos estudios científicos sugieren que la toxicidad potencial de una fibra respirable está directamente relacionada con la </a:t>
            </a:r>
            <a:r>
              <a:rPr lang="es-ES" sz="1000" dirty="0" err="1">
                <a:solidFill>
                  <a:srgbClr val="0F1919"/>
                </a:solidFill>
              </a:rPr>
              <a:t>biopersistencia</a:t>
            </a:r>
            <a:r>
              <a:rPr lang="es-ES" sz="1000" dirty="0">
                <a:solidFill>
                  <a:srgbClr val="0F1919"/>
                </a:solidFill>
              </a:rPr>
              <a:t> (el tiempo que tarda la fibra en limpiar el pulmón). Según análisis de laboratorio in vitro limitados, que miden la velocidad de disolución de las fibras en líquido pulmonar simulado, se sabe que las fibras policristalinas son relativamente duraderas. No se dispone de datos de estudios de vigilancia respiratoria para los trabajadores con </a:t>
            </a:r>
            <a:r>
              <a:rPr lang="es-ES" sz="1000" dirty="0" err="1">
                <a:solidFill>
                  <a:srgbClr val="0F1919"/>
                </a:solidFill>
              </a:rPr>
              <a:t>PCW</a:t>
            </a:r>
            <a:r>
              <a:rPr lang="es-ES" sz="1000" dirty="0">
                <a:solidFill>
                  <a:srgbClr val="0F1919"/>
                </a:solidFill>
              </a:rPr>
              <a:t>. En una pequeña cohorte de trabajadores expuestos a </a:t>
            </a:r>
            <a:r>
              <a:rPr lang="es-ES" sz="1000" dirty="0" err="1">
                <a:solidFill>
                  <a:srgbClr val="0F1919"/>
                </a:solidFill>
              </a:rPr>
              <a:t>PCW</a:t>
            </a:r>
            <a:r>
              <a:rPr lang="es-ES" sz="1000" dirty="0">
                <a:solidFill>
                  <a:srgbClr val="0F1919"/>
                </a:solidFill>
              </a:rPr>
              <a:t> con </a:t>
            </a:r>
            <a:r>
              <a:rPr lang="es-ES" sz="1000" dirty="0" err="1">
                <a:solidFill>
                  <a:srgbClr val="0F1919"/>
                </a:solidFill>
              </a:rPr>
              <a:t>co-exposición</a:t>
            </a:r>
            <a:r>
              <a:rPr lang="es-ES" sz="1000" dirty="0">
                <a:solidFill>
                  <a:srgbClr val="0F1919"/>
                </a:solidFill>
              </a:rPr>
              <a:t> histórica a </a:t>
            </a:r>
            <a:r>
              <a:rPr lang="es-ES" sz="1000" dirty="0" err="1">
                <a:solidFill>
                  <a:srgbClr val="0F1919"/>
                </a:solidFill>
              </a:rPr>
              <a:t>FCR</a:t>
            </a:r>
            <a:r>
              <a:rPr lang="es-ES" sz="1000" dirty="0">
                <a:solidFill>
                  <a:srgbClr val="0F1919"/>
                </a:solidFill>
              </a:rPr>
              <a:t> y otras fibras, no hubo evidencia de enfermedad pulmonar intersticial en las radiografías de tórax ni índice acelerado de pérdida de función pulmonar en las pruebas de función pulmonar. Las respuestas sintomáticas no pudieron atribuirse o excluirse de la exposición a </a:t>
            </a:r>
            <a:r>
              <a:rPr lang="es-ES" sz="1000" dirty="0" err="1">
                <a:solidFill>
                  <a:srgbClr val="0F1919"/>
                </a:solidFill>
              </a:rPr>
              <a:t>PCW</a:t>
            </a:r>
            <a:r>
              <a:rPr lang="es-ES" sz="1000" dirty="0">
                <a:solidFill>
                  <a:srgbClr val="0F1919"/>
                </a:solidFill>
              </a:rPr>
              <a:t> como consecuencia de exposiciones previas a fibras. </a:t>
            </a:r>
          </a:p>
          <a:p>
            <a:pPr algn="just" defTabSz="320040">
              <a:tabLst>
                <a:tab pos="118872" algn="l"/>
              </a:tabLst>
            </a:pPr>
            <a:r>
              <a:rPr lang="es-ES" sz="1000" b="1" dirty="0">
                <a:solidFill>
                  <a:srgbClr val="0F1919"/>
                </a:solidFill>
              </a:rPr>
              <a:t>Centro Internacional de Investigaciones sobre el Cáncer y Programa Nacional de Toxicología: </a:t>
            </a:r>
            <a:r>
              <a:rPr lang="es-ES" sz="1000" dirty="0">
                <a:solidFill>
                  <a:srgbClr val="0F1919"/>
                </a:solidFill>
              </a:rPr>
              <a:t>En 1988, la Agencia Internacional para la Investigación del Cáncer (</a:t>
            </a:r>
            <a:r>
              <a:rPr lang="es-ES" sz="1000" dirty="0" err="1">
                <a:solidFill>
                  <a:srgbClr val="0F1919"/>
                </a:solidFill>
              </a:rPr>
              <a:t>IARC</a:t>
            </a:r>
            <a:r>
              <a:rPr lang="es-ES" sz="1000" dirty="0">
                <a:solidFill>
                  <a:srgbClr val="0F1919"/>
                </a:solidFill>
              </a:rPr>
              <a:t>) consideró la carcinogenicidad de varios grupos de fibras. Un grupo que consideraron fue una colección mal definida de tipos de fibras dispares [fibra policristalina, fibra cerámica refractaria (denominada </a:t>
            </a:r>
            <a:r>
              <a:rPr lang="es-ES" sz="1000" dirty="0" err="1">
                <a:solidFill>
                  <a:srgbClr val="0F1919"/>
                </a:solidFill>
              </a:rPr>
              <a:t>FCR</a:t>
            </a:r>
            <a:r>
              <a:rPr lang="es-ES" sz="1000" dirty="0">
                <a:solidFill>
                  <a:srgbClr val="0F1919"/>
                </a:solidFill>
              </a:rPr>
              <a:t>) y bigotes monocristalinos] en una categoría única y amplia que denominaron “fibras cerámicas”. La monografía de la </a:t>
            </a:r>
            <a:r>
              <a:rPr lang="es-ES" sz="1000" dirty="0" err="1">
                <a:solidFill>
                  <a:srgbClr val="0F1919"/>
                </a:solidFill>
              </a:rPr>
              <a:t>IARC</a:t>
            </a:r>
            <a:r>
              <a:rPr lang="es-ES" sz="1000" dirty="0">
                <a:solidFill>
                  <a:srgbClr val="0F1919"/>
                </a:solidFill>
              </a:rPr>
              <a:t> indicó claramente que los datos de las pruebas específicas de fibras policristalinas fueron negativos, pero de acuerdo con los principios de clasificación de la </a:t>
            </a:r>
            <a:r>
              <a:rPr lang="es-ES" sz="1000" dirty="0" err="1">
                <a:solidFill>
                  <a:srgbClr val="0F1919"/>
                </a:solidFill>
              </a:rPr>
              <a:t>IARC</a:t>
            </a:r>
            <a:r>
              <a:rPr lang="es-ES" sz="1000" dirty="0">
                <a:solidFill>
                  <a:srgbClr val="0F1919"/>
                </a:solidFill>
              </a:rPr>
              <a:t>, los resultados positivos con otros tipos de fibras llevaron a la conclusión de que todas las fibras del grupo deben considerarse posibles carcinógenos humanos (Categoría </a:t>
            </a:r>
            <a:r>
              <a:rPr lang="es-ES" sz="1000" dirty="0" err="1">
                <a:solidFill>
                  <a:srgbClr val="0F1919"/>
                </a:solidFill>
              </a:rPr>
              <a:t>2B</a:t>
            </a:r>
            <a:r>
              <a:rPr lang="es-ES" sz="1000" dirty="0">
                <a:solidFill>
                  <a:srgbClr val="0F1919"/>
                </a:solidFill>
              </a:rPr>
              <a:t> de la </a:t>
            </a:r>
            <a:r>
              <a:rPr lang="es-ES" sz="1000" dirty="0" err="1">
                <a:solidFill>
                  <a:srgbClr val="0F1919"/>
                </a:solidFill>
              </a:rPr>
              <a:t>IARC</a:t>
            </a:r>
            <a:r>
              <a:rPr lang="es-ES" sz="1000" dirty="0">
                <a:solidFill>
                  <a:srgbClr val="0F1919"/>
                </a:solidFill>
              </a:rPr>
              <a:t>). ). En una monografía posterior sobre </a:t>
            </a:r>
            <a:r>
              <a:rPr lang="es-ES" sz="1000" dirty="0" err="1">
                <a:solidFill>
                  <a:srgbClr val="0F1919"/>
                </a:solidFill>
              </a:rPr>
              <a:t>MMVF</a:t>
            </a:r>
            <a:r>
              <a:rPr lang="es-ES" sz="1000" dirty="0">
                <a:solidFill>
                  <a:srgbClr val="0F1919"/>
                </a:solidFill>
              </a:rPr>
              <a:t> (2002), la </a:t>
            </a:r>
            <a:r>
              <a:rPr lang="es-ES" sz="1000" dirty="0" err="1">
                <a:solidFill>
                  <a:srgbClr val="0F1919"/>
                </a:solidFill>
              </a:rPr>
              <a:t>IARC</a:t>
            </a:r>
            <a:r>
              <a:rPr lang="es-ES" sz="1000" dirty="0">
                <a:solidFill>
                  <a:srgbClr val="0F1919"/>
                </a:solidFill>
              </a:rPr>
              <a:t> no volvió a evaluar específicamente la fibra policristalina. El Informe Anual sobre Carcinógenos elaborado por el Programa Nacional de Toxicología (PNT), (última edición) clasificó las “fibras cerámicas (tamaño respirable)” como razonablemente anticipadas como carcinógenas.</a:t>
            </a:r>
            <a:endParaRPr lang="en-CA" sz="1000" b="1" dirty="0">
              <a:solidFill>
                <a:srgbClr val="0F1919"/>
              </a:solidFill>
            </a:endParaRPr>
          </a:p>
        </p:txBody>
      </p:sp>
      <p:graphicFrame>
        <p:nvGraphicFramePr>
          <p:cNvPr id="4" name="Table 35">
            <a:extLst>
              <a:ext uri="{FF2B5EF4-FFF2-40B4-BE49-F238E27FC236}">
                <a16:creationId xmlns:a16="http://schemas.microsoft.com/office/drawing/2014/main" id="{6FD095C8-3D1D-3F4D-5D90-31FD7E534824}"/>
              </a:ext>
            </a:extLst>
          </p:cNvPr>
          <p:cNvGraphicFramePr>
            <a:graphicFrameLocks/>
          </p:cNvGraphicFramePr>
          <p:nvPr>
            <p:extLst>
              <p:ext uri="{D42A27DB-BD31-4B8C-83A1-F6EECF244321}">
                <p14:modId xmlns:p14="http://schemas.microsoft.com/office/powerpoint/2010/main" val="155182888"/>
              </p:ext>
            </p:extLst>
          </p:nvPr>
        </p:nvGraphicFramePr>
        <p:xfrm>
          <a:off x="282714" y="6860462"/>
          <a:ext cx="7199382" cy="1270368"/>
        </p:xfrm>
        <a:graphic>
          <a:graphicData uri="http://schemas.openxmlformats.org/drawingml/2006/table">
            <a:tbl>
              <a:tblPr firstRow="1" bandRow="1">
                <a:tableStyleId>{9D7B26C5-4107-4FEC-AEDC-1716B250A1EF}</a:tableStyleId>
              </a:tblPr>
              <a:tblGrid>
                <a:gridCol w="2428736">
                  <a:extLst>
                    <a:ext uri="{9D8B030D-6E8A-4147-A177-3AD203B41FA5}">
                      <a16:colId xmlns:a16="http://schemas.microsoft.com/office/drawing/2014/main" val="3647290184"/>
                    </a:ext>
                  </a:extLst>
                </a:gridCol>
                <a:gridCol w="4770646">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ES" sz="800" b="0" noProof="0" dirty="0"/>
                        <a:t>No se conoce toxicidad acuática</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ES" sz="800" b="0" noProof="0" dirty="0"/>
                        <a:t>Estos productos son materiales insolubles que permanecen estables en el tiempo y son químicamente idénticos a los compuestos inorgánicos que se encuentran en el suelo y los sedimentos; permanecen inertes en el medio natural</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ES" sz="800" b="0" noProof="0" dirty="0"/>
                        <a:t>Sin movilidad en el suelo.</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l"/>
                      <a:r>
                        <a:rPr lang="es-ES" sz="800" b="0" noProof="0" dirty="0"/>
                        <a:t>No se prevén efectos adversos de este material en el medio ambiente.</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5" name="Rectangle 4">
            <a:extLst>
              <a:ext uri="{FF2B5EF4-FFF2-40B4-BE49-F238E27FC236}">
                <a16:creationId xmlns:a16="http://schemas.microsoft.com/office/drawing/2014/main" id="{A07591E8-1351-5561-9B52-047ABED60ACB}"/>
              </a:ext>
            </a:extLst>
          </p:cNvPr>
          <p:cNvSpPr/>
          <p:nvPr/>
        </p:nvSpPr>
        <p:spPr>
          <a:xfrm>
            <a:off x="282714" y="6397708"/>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12. INFORMACIÓN ECOLÓGICA (No obligatoria)</a:t>
            </a:r>
          </a:p>
        </p:txBody>
      </p:sp>
      <p:sp>
        <p:nvSpPr>
          <p:cNvPr id="6" name="Rectangle 5">
            <a:extLst>
              <a:ext uri="{FF2B5EF4-FFF2-40B4-BE49-F238E27FC236}">
                <a16:creationId xmlns:a16="http://schemas.microsoft.com/office/drawing/2014/main" id="{B1D01789-9529-DC05-1D66-B1D9970584DF}"/>
              </a:ext>
            </a:extLst>
          </p:cNvPr>
          <p:cNvSpPr/>
          <p:nvPr/>
        </p:nvSpPr>
        <p:spPr>
          <a:xfrm>
            <a:off x="288280" y="8245129"/>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13. CONSIDERACIONES DE ELIMINACIÓN (No obligatorias)</a:t>
            </a:r>
          </a:p>
        </p:txBody>
      </p:sp>
      <p:sp>
        <p:nvSpPr>
          <p:cNvPr id="2" name="Text Placeholder 25">
            <a:extLst>
              <a:ext uri="{FF2B5EF4-FFF2-40B4-BE49-F238E27FC236}">
                <a16:creationId xmlns:a16="http://schemas.microsoft.com/office/drawing/2014/main" id="{BD26AC3D-64F2-D402-591F-0580F9BEF90A}"/>
              </a:ext>
            </a:extLst>
          </p:cNvPr>
          <p:cNvSpPr txBox="1">
            <a:spLocks/>
          </p:cNvSpPr>
          <p:nvPr/>
        </p:nvSpPr>
        <p:spPr>
          <a:xfrm>
            <a:off x="288280" y="8705658"/>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Table 35">
            <a:extLst>
              <a:ext uri="{FF2B5EF4-FFF2-40B4-BE49-F238E27FC236}">
                <a16:creationId xmlns:a16="http://schemas.microsoft.com/office/drawing/2014/main" id="{B43BC8AC-DB28-5B44-BE2B-DE7E5030E5DD}"/>
              </a:ext>
            </a:extLst>
          </p:cNvPr>
          <p:cNvGraphicFramePr>
            <a:graphicFrameLocks/>
          </p:cNvGraphicFramePr>
          <p:nvPr>
            <p:extLst>
              <p:ext uri="{D42A27DB-BD31-4B8C-83A1-F6EECF244321}">
                <p14:modId xmlns:p14="http://schemas.microsoft.com/office/powerpoint/2010/main" val="1079003512"/>
              </p:ext>
            </p:extLst>
          </p:nvPr>
        </p:nvGraphicFramePr>
        <p:xfrm>
          <a:off x="285750" y="1633210"/>
          <a:ext cx="7199888" cy="1537778"/>
        </p:xfrm>
        <a:graphic>
          <a:graphicData uri="http://schemas.openxmlformats.org/drawingml/2006/table">
            <a:tbl>
              <a:tblPr firstRow="1" bandRow="1">
                <a:tableStyleId>{9D7B26C5-4107-4FEC-AEDC-1716B250A1EF}</a:tableStyleId>
              </a:tblPr>
              <a:tblGrid>
                <a:gridCol w="4102100">
                  <a:extLst>
                    <a:ext uri="{9D8B030D-6E8A-4147-A177-3AD203B41FA5}">
                      <a16:colId xmlns:a16="http://schemas.microsoft.com/office/drawing/2014/main" val="3647290184"/>
                    </a:ext>
                  </a:extLst>
                </a:gridCol>
                <a:gridCol w="309778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n-CA" sz="800" b="0" noProof="0" dirty="0"/>
                        <a:t>No </a:t>
                      </a:r>
                      <a:r>
                        <a:rPr lang="en-CA" sz="800" b="0" noProof="0" dirty="0" err="1"/>
                        <a:t>regulado</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180000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tabLst>
                          <a:tab pos="3854450" algn="l"/>
                          <a:tab pos="4038600" algn="l"/>
                        </a:tabLst>
                      </a:pPr>
                      <a:r>
                        <a:rPr lang="es-CO" sz="800" b="1" noProof="0" dirty="0"/>
                        <a:t>Grupo de embalaje, si corresponde</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l"/>
                      <a:r>
                        <a:rPr lang="es-ES" sz="800" b="0" noProof="0" dirty="0"/>
                        <a:t>No es un contaminante marino</a:t>
                      </a:r>
                      <a:endParaRPr lang="en-CA" sz="800" b="0" noProof="0" dirty="0"/>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90000" marT="0" marB="0" anchor="ctr">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FC-PC 23 04</a:t>
            </a:r>
          </a:p>
        </p:txBody>
      </p:sp>
      <p:sp>
        <p:nvSpPr>
          <p:cNvPr id="14" name="Rectangle 13">
            <a:extLst>
              <a:ext uri="{FF2B5EF4-FFF2-40B4-BE49-F238E27FC236}">
                <a16:creationId xmlns:a16="http://schemas.microsoft.com/office/drawing/2014/main" id="{D0C8AE89-A542-BD73-93EF-FA252FF618DA}"/>
              </a:ext>
            </a:extLst>
          </p:cNvPr>
          <p:cNvSpPr/>
          <p:nvPr/>
        </p:nvSpPr>
        <p:spPr>
          <a:xfrm>
            <a:off x="285750" y="1176890"/>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14. INFORMACIÓN DE TRANSPORTE (No obligatorio)</a:t>
            </a:r>
          </a:p>
        </p:txBody>
      </p:sp>
      <p:sp>
        <p:nvSpPr>
          <p:cNvPr id="15" name="Text Placeholder 25">
            <a:extLst>
              <a:ext uri="{FF2B5EF4-FFF2-40B4-BE49-F238E27FC236}">
                <a16:creationId xmlns:a16="http://schemas.microsoft.com/office/drawing/2014/main" id="{F77296E6-35C4-878C-7213-5571EDA0FDA5}"/>
              </a:ext>
            </a:extLst>
          </p:cNvPr>
          <p:cNvSpPr txBox="1">
            <a:spLocks/>
          </p:cNvSpPr>
          <p:nvPr/>
        </p:nvSpPr>
        <p:spPr>
          <a:xfrm>
            <a:off x="287268" y="3206028"/>
            <a:ext cx="7200900" cy="32766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900" b="1" dirty="0">
                <a:solidFill>
                  <a:schemeClr val="tx1"/>
                </a:solidFill>
              </a:rPr>
              <a:t>Clase de peligro </a:t>
            </a:r>
            <a:r>
              <a:rPr lang="es-CO" sz="900" b="1" dirty="0" err="1">
                <a:solidFill>
                  <a:schemeClr val="tx1"/>
                </a:solidFill>
              </a:rPr>
              <a:t>TDG</a:t>
            </a:r>
            <a:r>
              <a:rPr lang="es-CO" sz="900" b="1" dirty="0">
                <a:solidFill>
                  <a:schemeClr val="tx1"/>
                </a:solidFill>
              </a:rPr>
              <a:t> canadiense y PIN: No regulado. </a:t>
            </a:r>
            <a:r>
              <a:rPr lang="es-CO" sz="900" dirty="0">
                <a:solidFill>
                  <a:schemeClr val="tx1"/>
                </a:solidFill>
              </a:rPr>
              <a:t>No clasificado como mercancías peligrosas según ADR (carretera), </a:t>
            </a:r>
            <a:r>
              <a:rPr lang="es-CO" sz="900" dirty="0" err="1">
                <a:solidFill>
                  <a:schemeClr val="tx1"/>
                </a:solidFill>
              </a:rPr>
              <a:t>RIDE</a:t>
            </a:r>
            <a:r>
              <a:rPr lang="es-CO" sz="900" dirty="0">
                <a:solidFill>
                  <a:schemeClr val="tx1"/>
                </a:solidFill>
              </a:rPr>
              <a:t> (tren) o </a:t>
            </a:r>
            <a:r>
              <a:rPr lang="es-CO" sz="900" dirty="0" err="1">
                <a:solidFill>
                  <a:schemeClr val="tx1"/>
                </a:solidFill>
              </a:rPr>
              <a:t>IMDG</a:t>
            </a:r>
            <a:r>
              <a:rPr lang="es-CO" sz="900" dirty="0">
                <a:solidFill>
                  <a:schemeClr val="tx1"/>
                </a:solidFill>
              </a:rPr>
              <a:t> (barco).</a:t>
            </a:r>
            <a:endParaRPr lang="en-CA" sz="900" dirty="0">
              <a:solidFill>
                <a:srgbClr val="0F1919"/>
              </a:solidFill>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88280" y="3503207"/>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ES" sz="1200" b="1" dirty="0">
                <a:solidFill>
                  <a:schemeClr val="accent4"/>
                </a:solidFill>
                <a:latin typeface="+mj-lt"/>
              </a:rPr>
              <a:t>15. INFORMACIÓN REGULATORIA (No obligatoria)</a:t>
            </a: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4738" y="3938218"/>
            <a:ext cx="7200900" cy="122724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r>
              <a:rPr lang="es-CO" sz="1000" b="1" dirty="0">
                <a:solidFill>
                  <a:schemeClr val="tx1"/>
                </a:solidFill>
              </a:rPr>
              <a:t>Sistema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ES" sz="1000" dirty="0">
                <a:solidFill>
                  <a:schemeClr val="tx1"/>
                </a:solidFill>
              </a:rPr>
              <a:t>Clasificado como Clase </a:t>
            </a:r>
            <a:r>
              <a:rPr lang="es-ES" sz="1000" dirty="0" err="1">
                <a:solidFill>
                  <a:schemeClr val="tx1"/>
                </a:solidFill>
              </a:rPr>
              <a:t>D2A</a:t>
            </a:r>
            <a:r>
              <a:rPr lang="es-ES" sz="1000" dirty="0">
                <a:solidFill>
                  <a:schemeClr val="tx1"/>
                </a:solidFill>
              </a:rPr>
              <a:t> – Materiales que causan otros efectos tóxicos.</a:t>
            </a:r>
            <a:endParaRPr lang="es-CO"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a:t>
            </a:r>
            <a:r>
              <a:rPr lang="en-US" sz="1000" b="1" dirty="0">
                <a:solidFill>
                  <a:schemeClr val="tx1"/>
                </a:solidFill>
              </a:rPr>
              <a:t> Canadian Environmental Protection Act</a:t>
            </a:r>
            <a:r>
              <a:rPr lang="es-CO" sz="1000" b="1" dirty="0">
                <a:solidFill>
                  <a:schemeClr val="tx1"/>
                </a:solidFill>
              </a:rPr>
              <a:t>) </a:t>
            </a:r>
            <a:r>
              <a:rPr lang="es-CO" sz="1000" dirty="0">
                <a:solidFill>
                  <a:schemeClr val="tx1"/>
                </a:solidFill>
              </a:rPr>
              <a:t>- </a:t>
            </a:r>
            <a:r>
              <a:rPr lang="es-ES" sz="1000" dirty="0">
                <a:solidFill>
                  <a:schemeClr val="tx1"/>
                </a:solidFill>
              </a:rPr>
              <a:t>Todas las sustancias de este producto están incluidas, según sea necesario, en la Lista de sustancias domésticas (DSL).</a:t>
            </a:r>
            <a:endParaRPr lang="es-CO" sz="1000" dirty="0">
              <a:solidFill>
                <a:schemeClr val="tx1"/>
              </a:solidFill>
            </a:endParaRPr>
          </a:p>
          <a:p>
            <a:pPr algn="just"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n-US" sz="1000" b="1" u="sng" dirty="0">
                <a:solidFill>
                  <a:schemeClr val="tx1"/>
                </a:solidFill>
              </a:rPr>
              <a:t>UNIÓN </a:t>
            </a:r>
            <a:r>
              <a:rPr lang="en-US" sz="1000" b="1" u="sng" dirty="0" err="1">
                <a:solidFill>
                  <a:schemeClr val="tx1"/>
                </a:solidFill>
              </a:rPr>
              <a:t>EUROPEA</a:t>
            </a:r>
            <a:endParaRPr lang="en-US" sz="1000" b="1" u="sng" dirty="0">
              <a:solidFill>
                <a:schemeClr val="tx1"/>
              </a:solidFill>
            </a:endParaRPr>
          </a:p>
          <a:p>
            <a:pPr algn="just" defTabSz="228600">
              <a:spcBef>
                <a:spcPts val="0"/>
              </a:spcBef>
              <a:tabLst>
                <a:tab pos="118872" algn="l"/>
              </a:tabLst>
            </a:pPr>
            <a:r>
              <a:rPr lang="es-ES" sz="1000" dirty="0">
                <a:solidFill>
                  <a:schemeClr val="tx1"/>
                </a:solidFill>
              </a:rPr>
              <a:t>La evaluación de todos los datos de pruebas toxicológicas disponibles sobre fibras policristalinas durante el proceso de registro </a:t>
            </a:r>
            <a:r>
              <a:rPr lang="es-ES" sz="1000" dirty="0" err="1">
                <a:solidFill>
                  <a:schemeClr val="tx1"/>
                </a:solidFill>
              </a:rPr>
              <a:t>REACH</a:t>
            </a:r>
            <a:r>
              <a:rPr lang="es-ES" sz="1000" dirty="0">
                <a:solidFill>
                  <a:schemeClr val="tx1"/>
                </a:solidFill>
              </a:rPr>
              <a:t> dio como resultado una conclusión de "no clasificación".</a:t>
            </a:r>
          </a:p>
          <a:p>
            <a:pPr algn="just"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n-US" sz="1000" b="1" u="sng" dirty="0">
                <a:solidFill>
                  <a:schemeClr val="tx1"/>
                </a:solidFill>
              </a:rPr>
              <a:t>UNITED STATES REGULATIONS</a:t>
            </a:r>
          </a:p>
        </p:txBody>
      </p:sp>
      <p:graphicFrame>
        <p:nvGraphicFramePr>
          <p:cNvPr id="4" name="Table 35">
            <a:extLst>
              <a:ext uri="{FF2B5EF4-FFF2-40B4-BE49-F238E27FC236}">
                <a16:creationId xmlns:a16="http://schemas.microsoft.com/office/drawing/2014/main" id="{A31418E0-67EB-48BE-81CE-CDE63209DE4F}"/>
              </a:ext>
            </a:extLst>
          </p:cNvPr>
          <p:cNvGraphicFramePr>
            <a:graphicFrameLocks/>
          </p:cNvGraphicFramePr>
          <p:nvPr>
            <p:extLst>
              <p:ext uri="{D42A27DB-BD31-4B8C-83A1-F6EECF244321}">
                <p14:modId xmlns:p14="http://schemas.microsoft.com/office/powerpoint/2010/main" val="1716029565"/>
              </p:ext>
            </p:extLst>
          </p:nvPr>
        </p:nvGraphicFramePr>
        <p:xfrm>
          <a:off x="274062" y="5493000"/>
          <a:ext cx="7199888" cy="162912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pPr algn="just"/>
                      <a:r>
                        <a:rPr lang="es-CO" sz="800" b="1" noProof="0" dirty="0"/>
                        <a:t>EPA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1" noProof="0" dirty="0"/>
                        <a:t>Ley de Enmiendas y Reautorización del </a:t>
                      </a:r>
                      <a:r>
                        <a:rPr lang="es-CO" sz="800" b="1" noProof="0" dirty="0" err="1"/>
                        <a:t>Superfondo</a:t>
                      </a:r>
                      <a:r>
                        <a:rPr lang="es-CO" sz="800" b="1" noProof="0" dirty="0"/>
                        <a:t> (SARA) Título III </a:t>
                      </a:r>
                      <a:r>
                        <a:rPr lang="es-CO" sz="800" b="0" noProof="0" dirty="0"/>
                        <a:t>- Este producto no contiene ninguna sustancia que deba declararse según las Secciones 302, 304, 313, (40 </a:t>
                      </a:r>
                      <a:r>
                        <a:rPr lang="es-CO" sz="800" b="0" noProof="0" dirty="0" err="1"/>
                        <a:t>CFR</a:t>
                      </a:r>
                      <a:r>
                        <a:rPr lang="es-CO" sz="800" b="0" noProof="0" dirty="0"/>
                        <a:t> 372). Se aplican las Secciones 311 y 312 (40 </a:t>
                      </a:r>
                      <a:r>
                        <a:rPr lang="es-CO" sz="800" b="0" noProof="0" dirty="0" err="1"/>
                        <a:t>CFR</a:t>
                      </a:r>
                      <a:r>
                        <a:rPr lang="es-CO" sz="800" b="0" noProof="0" dirty="0"/>
                        <a:t> 370) (peligro retardado).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7839611"/>
                  </a:ext>
                </a:extLst>
              </a:tr>
              <a:tr h="194665">
                <a:tc>
                  <a:txBody>
                    <a:bodyPr/>
                    <a:lstStyle/>
                    <a:p>
                      <a:pPr algn="just"/>
                      <a:r>
                        <a:rPr lang="es-CO" sz="800" b="1" noProof="0" dirty="0" err="1"/>
                        <a:t>TSCA</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1" noProof="0" dirty="0"/>
                        <a:t>Ley de Control de Sustancias Tóxicas (</a:t>
                      </a:r>
                      <a:r>
                        <a:rPr lang="es-CO" sz="800" b="1" noProof="0" dirty="0" err="1"/>
                        <a:t>TSCA</a:t>
                      </a:r>
                      <a:r>
                        <a:rPr lang="es-CO" sz="800" b="1" noProof="0" dirty="0"/>
                        <a:t>) - </a:t>
                      </a:r>
                      <a:r>
                        <a:rPr lang="es-CO" sz="800" b="0" noProof="0" dirty="0"/>
                        <a:t>Todas las sustancias contenidas en este producto figuran, como es preceptivo, en el inventario de la </a:t>
                      </a:r>
                      <a:r>
                        <a:rPr lang="es-CO" sz="800" b="0" noProof="0" dirty="0" err="1"/>
                        <a:t>TSCA</a:t>
                      </a:r>
                      <a:r>
                        <a:rPr lang="es-CO" sz="800" b="0" noProof="0" dirty="0"/>
                        <a:t>.</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34268"/>
                  </a:ext>
                </a:extLst>
              </a:tr>
              <a:tr h="194665">
                <a:tc>
                  <a:txBody>
                    <a:bodyPr/>
                    <a:lstStyle/>
                    <a:p>
                      <a:pPr algn="just"/>
                      <a:r>
                        <a:rPr lang="es-CO" sz="800" b="1" noProof="0" dirty="0" err="1"/>
                        <a:t>CERCLA</a:t>
                      </a:r>
                      <a:r>
                        <a:rPr lang="es-CO" sz="800" b="1" noProof="0" dirty="0"/>
                        <a:t> &amp; CAA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1" noProof="0" dirty="0"/>
                        <a:t>Ley Integral de Respuesta, Compensación y Responsabilidad Ambiental (</a:t>
                      </a:r>
                      <a:r>
                        <a:rPr lang="es-CO" sz="800" b="1" noProof="0" dirty="0" err="1"/>
                        <a:t>CERCLA</a:t>
                      </a:r>
                      <a:r>
                        <a:rPr lang="es-CO" sz="800" b="1" noProof="0" dirty="0"/>
                        <a:t>) y Ley de Aire Limpio (CAA) - </a:t>
                      </a:r>
                      <a:r>
                        <a:rPr lang="es-CO" sz="800" b="0" noProof="0" dirty="0"/>
                        <a:t>el </a:t>
                      </a:r>
                      <a:r>
                        <a:rPr lang="es-CO" sz="800" b="0" noProof="0" dirty="0" err="1"/>
                        <a:t>PCW</a:t>
                      </a:r>
                      <a:r>
                        <a:rPr lang="es-CO" sz="800" b="0" noProof="0" dirty="0"/>
                        <a:t> contiene fibras con un diámetro promedio superior a una micra y, por lo tanto, no se considera un contaminante del aire peligroso.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0139604"/>
                  </a:ext>
                </a:extLst>
              </a:tr>
              <a:tr h="194665">
                <a:tc>
                  <a:txBody>
                    <a:bodyPr/>
                    <a:lstStyle/>
                    <a:p>
                      <a:pPr algn="just"/>
                      <a:r>
                        <a:rPr lang="es-CO" sz="800" b="1" noProof="0" dirty="0" err="1"/>
                        <a:t>OSHA</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Cumplir con las </a:t>
                      </a:r>
                      <a:r>
                        <a:rPr lang="es-CO" sz="800" b="1" noProof="0" dirty="0"/>
                        <a:t>Normas de Comunicación de Riesgos </a:t>
                      </a:r>
                      <a:r>
                        <a:rPr lang="es-CO" sz="800" b="0" noProof="0" dirty="0"/>
                        <a:t>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365760">
                <a:tc>
                  <a:txBody>
                    <a:bodyPr/>
                    <a:lstStyle/>
                    <a:p>
                      <a:pPr algn="just"/>
                      <a:r>
                        <a:rPr lang="es-CO" sz="800" b="1" noProof="0" dirty="0"/>
                        <a:t>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No se sabe que los productos </a:t>
                      </a:r>
                      <a:r>
                        <a:rPr lang="es-CO" sz="800" b="0" noProof="0" dirty="0" err="1"/>
                        <a:t>PCW</a:t>
                      </a:r>
                      <a:r>
                        <a:rPr lang="es-CO" sz="800" b="0" noProof="0" dirty="0"/>
                        <a:t> estén regulados.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2" name="Rectangle 1">
            <a:extLst>
              <a:ext uri="{FF2B5EF4-FFF2-40B4-BE49-F238E27FC236}">
                <a16:creationId xmlns:a16="http://schemas.microsoft.com/office/drawing/2014/main" id="{FC0181A6-474B-8628-4268-AD3EF7056EC2}"/>
              </a:ext>
            </a:extLst>
          </p:cNvPr>
          <p:cNvSpPr/>
          <p:nvPr/>
        </p:nvSpPr>
        <p:spPr>
          <a:xfrm>
            <a:off x="274062" y="7276545"/>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16. OTRA INFORMACIÓN</a:t>
            </a:r>
          </a:p>
        </p:txBody>
      </p:sp>
      <p:sp>
        <p:nvSpPr>
          <p:cNvPr id="3" name="Text Placeholder 25">
            <a:extLst>
              <a:ext uri="{FF2B5EF4-FFF2-40B4-BE49-F238E27FC236}">
                <a16:creationId xmlns:a16="http://schemas.microsoft.com/office/drawing/2014/main" id="{CCE1688C-372E-FFF4-ED25-270CF6944D54}"/>
              </a:ext>
            </a:extLst>
          </p:cNvPr>
          <p:cNvSpPr txBox="1">
            <a:spLocks/>
          </p:cNvSpPr>
          <p:nvPr/>
        </p:nvSpPr>
        <p:spPr>
          <a:xfrm>
            <a:off x="273050" y="7714951"/>
            <a:ext cx="7200900" cy="210146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Desvitrificación</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dirty="0">
                <a:solidFill>
                  <a:schemeClr val="tx1"/>
                </a:solidFill>
              </a:rPr>
              <a:t>MEDIDAS DE PRECAUCIÓN A TOMAR DESPUÉS DEL SERVICIO UNA VEZ RETIRADO: La lana aislante de alta temperatura se utiliza normalmente en aplicaciones de aislamiento para mantener la exposición a temperaturas de </a:t>
            </a:r>
            <a:r>
              <a:rPr lang="es-CO" sz="1000" dirty="0" err="1">
                <a:solidFill>
                  <a:schemeClr val="tx1"/>
                </a:solidFill>
              </a:rPr>
              <a:t>900°C</a:t>
            </a:r>
            <a:r>
              <a:rPr lang="es-CO" sz="1000" dirty="0">
                <a:solidFill>
                  <a:schemeClr val="tx1"/>
                </a:solidFill>
              </a:rPr>
              <a:t> o superiores, en un espacio cerrado. La temperatura máxima de exposición se produce en la superficie de la cara caliente del aislamiento. La exposición al calor en el aislamiento disminuye de la cara caliente a la cara fría a medida que el aislamiento "se aísla". Como resultado, sólo se desvitrifican las capas finas de la superficie de la cara caliente del aislamiento y muchos estudios recientes del polvo respirable generado durante las operaciones de retirada no contienen niveles detectables de sílice cristalina. La evaluación toxicológica del efecto de la presencia de sílice cristalina en material de alta temperatura calentado artificialmente no ha mostrado ningún aumento de la toxicidad. Los resultados de diferentes combinaciones de factores, como el aumento de la fragilidad de las fibras o los microcristales incrustados en la estructura de vidrio de la fibra y, por tanto, no biológicamente disponibles, pueden explicar la falta de efectos toxicológicos. La evaluación de la </a:t>
            </a:r>
            <a:r>
              <a:rPr lang="es-CO" sz="1000" dirty="0" err="1">
                <a:solidFill>
                  <a:schemeClr val="tx1"/>
                </a:solidFill>
              </a:rPr>
              <a:t>IARC</a:t>
            </a:r>
            <a:r>
              <a:rPr lang="es-CO" sz="1000" dirty="0">
                <a:solidFill>
                  <a:schemeClr val="tx1"/>
                </a:solidFill>
              </a:rPr>
              <a:t> no es pertinente, ya que la sílice cristalina no está biológicamente disponible en el servicio posterior de las lanas de alta temperatura.</a:t>
            </a:r>
          </a:p>
          <a:p>
            <a:pPr algn="just"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endParaRPr lang="es-CO" sz="1000" dirty="0">
              <a:solidFill>
                <a:srgbClr val="0F1919"/>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85244" y="1125008"/>
            <a:ext cx="7200900" cy="130704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Sistema de identificación de materiales peligrosos (</a:t>
            </a:r>
            <a:r>
              <a:rPr lang="es-CO" sz="1000" b="1" dirty="0" err="1">
                <a:solidFill>
                  <a:schemeClr val="tx1"/>
                </a:solidFill>
              </a:rPr>
              <a:t>HMIS</a:t>
            </a:r>
            <a:r>
              <a:rPr lang="es-CO" sz="1000" b="1" dirty="0">
                <a:solidFill>
                  <a:schemeClr val="tx1"/>
                </a:solidFill>
              </a:rPr>
              <a:t>)</a:t>
            </a:r>
          </a:p>
          <a:p>
            <a:pPr algn="just" defTabSz="228600">
              <a:spcBef>
                <a:spcPts val="0"/>
              </a:spcBef>
              <a:tabLst>
                <a:tab pos="118872" algn="l"/>
              </a:tabLst>
            </a:pPr>
            <a:r>
              <a:rPr lang="es-CO" sz="1000" dirty="0">
                <a:solidFill>
                  <a:schemeClr val="tx1"/>
                </a:solidFill>
              </a:rPr>
              <a:t>La clasificación de peligros para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son:</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s-CO" sz="1000" b="1" dirty="0">
              <a:solidFill>
                <a:schemeClr val="tx1"/>
              </a:solidFill>
            </a:endParaRPr>
          </a:p>
          <a:p>
            <a:pPr defTabSz="228600">
              <a:spcBef>
                <a:spcPts val="0"/>
              </a:spcBef>
              <a:tabLst>
                <a:tab pos="118872" algn="l"/>
              </a:tabLst>
            </a:pPr>
            <a:endParaRPr lang="es-CO"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Septiembre 12 del 2019</a:t>
            </a:r>
          </a:p>
          <a:p>
            <a:pPr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s-CO"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86256" y="252714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es-CO" sz="1200" b="1" dirty="0">
                <a:solidFill>
                  <a:schemeClr val="accent4"/>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FC-PC 23 04</a:t>
            </a:r>
          </a:p>
        </p:txBody>
      </p:sp>
      <p:graphicFrame>
        <p:nvGraphicFramePr>
          <p:cNvPr id="2" name="Table 35">
            <a:extLst>
              <a:ext uri="{FF2B5EF4-FFF2-40B4-BE49-F238E27FC236}">
                <a16:creationId xmlns:a16="http://schemas.microsoft.com/office/drawing/2014/main" id="{E9BDEFA4-9A5C-5B00-B780-BFE1A0159B1A}"/>
              </a:ext>
            </a:extLst>
          </p:cNvPr>
          <p:cNvGraphicFramePr>
            <a:graphicFrameLocks/>
          </p:cNvGraphicFramePr>
          <p:nvPr>
            <p:extLst>
              <p:ext uri="{D42A27DB-BD31-4B8C-83A1-F6EECF244321}">
                <p14:modId xmlns:p14="http://schemas.microsoft.com/office/powerpoint/2010/main" val="2293382767"/>
              </p:ext>
            </p:extLst>
          </p:nvPr>
        </p:nvGraphicFramePr>
        <p:xfrm>
          <a:off x="292330" y="2968472"/>
          <a:ext cx="7199889" cy="1559770"/>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7119">
                  <a:extLst>
                    <a:ext uri="{9D8B030D-6E8A-4147-A177-3AD203B41FA5}">
                      <a16:colId xmlns:a16="http://schemas.microsoft.com/office/drawing/2014/main" val="622920296"/>
                    </a:ext>
                  </a:extLst>
                </a:gridCol>
                <a:gridCol w="3285344">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5400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bl>
          </a:graphicData>
        </a:graphic>
      </p:graphicFrame>
      <p:graphicFrame>
        <p:nvGraphicFramePr>
          <p:cNvPr id="3" name="Table 2">
            <a:extLst>
              <a:ext uri="{FF2B5EF4-FFF2-40B4-BE49-F238E27FC236}">
                <a16:creationId xmlns:a16="http://schemas.microsoft.com/office/drawing/2014/main" id="{233B8725-39FF-99AA-0178-745CE288DFAE}"/>
              </a:ext>
            </a:extLst>
          </p:cNvPr>
          <p:cNvGraphicFramePr>
            <a:graphicFrameLocks noGrp="1"/>
          </p:cNvGraphicFramePr>
          <p:nvPr>
            <p:extLst>
              <p:ext uri="{D42A27DB-BD31-4B8C-83A1-F6EECF244321}">
                <p14:modId xmlns:p14="http://schemas.microsoft.com/office/powerpoint/2010/main" val="1571611672"/>
              </p:ext>
            </p:extLst>
          </p:nvPr>
        </p:nvGraphicFramePr>
        <p:xfrm>
          <a:off x="293111" y="4530366"/>
          <a:ext cx="7199889" cy="58399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2137924001"/>
                    </a:ext>
                  </a:extLst>
                </a:gridCol>
                <a:gridCol w="2927856">
                  <a:extLst>
                    <a:ext uri="{9D8B030D-6E8A-4147-A177-3AD203B41FA5}">
                      <a16:colId xmlns:a16="http://schemas.microsoft.com/office/drawing/2014/main" val="2323178489"/>
                    </a:ext>
                  </a:extLst>
                </a:gridCol>
                <a:gridCol w="3284607">
                  <a:extLst>
                    <a:ext uri="{9D8B030D-6E8A-4147-A177-3AD203B41FA5}">
                      <a16:colId xmlns:a16="http://schemas.microsoft.com/office/drawing/2014/main" val="4085273813"/>
                    </a:ext>
                  </a:extLst>
                </a:gridCol>
              </a:tblGrid>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45854028"/>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44550354"/>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479781"/>
                  </a:ext>
                </a:extLst>
              </a:tr>
            </a:tbl>
          </a:graphicData>
        </a:graphic>
      </p:graphicFrame>
      <p:graphicFrame>
        <p:nvGraphicFramePr>
          <p:cNvPr id="5" name="Table 4">
            <a:extLst>
              <a:ext uri="{FF2B5EF4-FFF2-40B4-BE49-F238E27FC236}">
                <a16:creationId xmlns:a16="http://schemas.microsoft.com/office/drawing/2014/main" id="{90D235D1-4412-6BAD-BAC8-1CD6DCFFCD7D}"/>
              </a:ext>
            </a:extLst>
          </p:cNvPr>
          <p:cNvGraphicFramePr>
            <a:graphicFrameLocks noGrp="1"/>
          </p:cNvGraphicFramePr>
          <p:nvPr>
            <p:extLst>
              <p:ext uri="{D42A27DB-BD31-4B8C-83A1-F6EECF244321}">
                <p14:modId xmlns:p14="http://schemas.microsoft.com/office/powerpoint/2010/main" val="3385350782"/>
              </p:ext>
            </p:extLst>
          </p:nvPr>
        </p:nvGraphicFramePr>
        <p:xfrm>
          <a:off x="293479" y="5309026"/>
          <a:ext cx="7199889" cy="194665"/>
        </p:xfrm>
        <a:graphic>
          <a:graphicData uri="http://schemas.openxmlformats.org/drawingml/2006/table">
            <a:tbl>
              <a:tblPr firstRow="1" bandRow="1">
                <a:tableStyleId>{9D7B26C5-4107-4FEC-AEDC-1716B250A1EF}</a:tableStyleId>
              </a:tblPr>
              <a:tblGrid>
                <a:gridCol w="986046">
                  <a:extLst>
                    <a:ext uri="{9D8B030D-6E8A-4147-A177-3AD203B41FA5}">
                      <a16:colId xmlns:a16="http://schemas.microsoft.com/office/drawing/2014/main" val="3877969740"/>
                    </a:ext>
                  </a:extLst>
                </a:gridCol>
                <a:gridCol w="2930550">
                  <a:extLst>
                    <a:ext uri="{9D8B030D-6E8A-4147-A177-3AD203B41FA5}">
                      <a16:colId xmlns:a16="http://schemas.microsoft.com/office/drawing/2014/main" val="3303139435"/>
                    </a:ext>
                  </a:extLst>
                </a:gridCol>
                <a:gridCol w="3283293">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6" name="Table 5">
            <a:extLst>
              <a:ext uri="{FF2B5EF4-FFF2-40B4-BE49-F238E27FC236}">
                <a16:creationId xmlns:a16="http://schemas.microsoft.com/office/drawing/2014/main" id="{62A5D931-6E32-E019-4F00-93CB65F21538}"/>
              </a:ext>
            </a:extLst>
          </p:cNvPr>
          <p:cNvGraphicFramePr>
            <a:graphicFrameLocks noGrp="1"/>
          </p:cNvGraphicFramePr>
          <p:nvPr>
            <p:extLst>
              <p:ext uri="{D42A27DB-BD31-4B8C-83A1-F6EECF244321}">
                <p14:modId xmlns:p14="http://schemas.microsoft.com/office/powerpoint/2010/main" val="87192175"/>
              </p:ext>
            </p:extLst>
          </p:nvPr>
        </p:nvGraphicFramePr>
        <p:xfrm>
          <a:off x="292330" y="5114361"/>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30294">
                  <a:extLst>
                    <a:ext uri="{9D8B030D-6E8A-4147-A177-3AD203B41FA5}">
                      <a16:colId xmlns:a16="http://schemas.microsoft.com/office/drawing/2014/main" val="4010894147"/>
                    </a:ext>
                  </a:extLst>
                </a:gridCol>
                <a:gridCol w="3282169">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graphicFrame>
        <p:nvGraphicFramePr>
          <p:cNvPr id="9" name="Table 8">
            <a:extLst>
              <a:ext uri="{FF2B5EF4-FFF2-40B4-BE49-F238E27FC236}">
                <a16:creationId xmlns:a16="http://schemas.microsoft.com/office/drawing/2014/main" id="{CAEC1167-A4E9-B385-1384-F246F4003DBE}"/>
              </a:ext>
            </a:extLst>
          </p:cNvPr>
          <p:cNvGraphicFramePr>
            <a:graphicFrameLocks noGrp="1"/>
          </p:cNvGraphicFramePr>
          <p:nvPr>
            <p:extLst>
              <p:ext uri="{D42A27DB-BD31-4B8C-83A1-F6EECF244321}">
                <p14:modId xmlns:p14="http://schemas.microsoft.com/office/powerpoint/2010/main" val="10745438"/>
              </p:ext>
            </p:extLst>
          </p:nvPr>
        </p:nvGraphicFramePr>
        <p:xfrm>
          <a:off x="293847" y="5503691"/>
          <a:ext cx="7199889" cy="389330"/>
        </p:xfrm>
        <a:graphic>
          <a:graphicData uri="http://schemas.openxmlformats.org/drawingml/2006/table">
            <a:tbl>
              <a:tblPr firstRow="1" bandRow="1">
                <a:tableStyleId>{5940675A-B579-460E-94D1-54222C63F5DA}</a:tableStyleId>
              </a:tblPr>
              <a:tblGrid>
                <a:gridCol w="985678">
                  <a:extLst>
                    <a:ext uri="{9D8B030D-6E8A-4147-A177-3AD203B41FA5}">
                      <a16:colId xmlns:a16="http://schemas.microsoft.com/office/drawing/2014/main" val="1576097758"/>
                    </a:ext>
                  </a:extLst>
                </a:gridCol>
                <a:gridCol w="2930525">
                  <a:extLst>
                    <a:ext uri="{9D8B030D-6E8A-4147-A177-3AD203B41FA5}">
                      <a16:colId xmlns:a16="http://schemas.microsoft.com/office/drawing/2014/main" val="122268426"/>
                    </a:ext>
                  </a:extLst>
                </a:gridCol>
                <a:gridCol w="3283686">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graphicFrame>
        <p:nvGraphicFramePr>
          <p:cNvPr id="13" name="Table 35">
            <a:extLst>
              <a:ext uri="{FF2B5EF4-FFF2-40B4-BE49-F238E27FC236}">
                <a16:creationId xmlns:a16="http://schemas.microsoft.com/office/drawing/2014/main" id="{7B5D0EED-95CC-D4CA-D7BC-93808AEDAEB3}"/>
              </a:ext>
            </a:extLst>
          </p:cNvPr>
          <p:cNvGraphicFramePr>
            <a:graphicFrameLocks/>
          </p:cNvGraphicFramePr>
          <p:nvPr>
            <p:extLst>
              <p:ext uri="{D42A27DB-BD31-4B8C-83A1-F6EECF244321}">
                <p14:modId xmlns:p14="http://schemas.microsoft.com/office/powerpoint/2010/main" val="3036915024"/>
              </p:ext>
            </p:extLst>
          </p:nvPr>
        </p:nvGraphicFramePr>
        <p:xfrm>
          <a:off x="293847" y="5893021"/>
          <a:ext cx="7199889" cy="778660"/>
        </p:xfrm>
        <a:graphic>
          <a:graphicData uri="http://schemas.openxmlformats.org/drawingml/2006/table">
            <a:tbl>
              <a:tblPr firstRow="1" bandRow="1">
                <a:tableStyleId>{9D7B26C5-4107-4FEC-AEDC-1716B250A1EF}</a:tableStyleId>
              </a:tblPr>
              <a:tblGrid>
                <a:gridCol w="985678">
                  <a:extLst>
                    <a:ext uri="{9D8B030D-6E8A-4147-A177-3AD203B41FA5}">
                      <a16:colId xmlns:a16="http://schemas.microsoft.com/office/drawing/2014/main" val="3647290184"/>
                    </a:ext>
                  </a:extLst>
                </a:gridCol>
                <a:gridCol w="2930525">
                  <a:extLst>
                    <a:ext uri="{9D8B030D-6E8A-4147-A177-3AD203B41FA5}">
                      <a16:colId xmlns:a16="http://schemas.microsoft.com/office/drawing/2014/main" val="622920296"/>
                    </a:ext>
                  </a:extLst>
                </a:gridCol>
                <a:gridCol w="3283686">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14" name="Table 35">
            <a:extLst>
              <a:ext uri="{FF2B5EF4-FFF2-40B4-BE49-F238E27FC236}">
                <a16:creationId xmlns:a16="http://schemas.microsoft.com/office/drawing/2014/main" id="{1C63C7DC-EE7A-6938-F7C1-966CBD1E7821}"/>
              </a:ext>
            </a:extLst>
          </p:cNvPr>
          <p:cNvGraphicFramePr>
            <a:graphicFrameLocks/>
          </p:cNvGraphicFramePr>
          <p:nvPr>
            <p:extLst>
              <p:ext uri="{D42A27DB-BD31-4B8C-83A1-F6EECF244321}">
                <p14:modId xmlns:p14="http://schemas.microsoft.com/office/powerpoint/2010/main" val="2716461234"/>
              </p:ext>
            </p:extLst>
          </p:nvPr>
        </p:nvGraphicFramePr>
        <p:xfrm>
          <a:off x="294354" y="6671681"/>
          <a:ext cx="7199382" cy="2628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34720">
                  <a:extLst>
                    <a:ext uri="{9D8B030D-6E8A-4147-A177-3AD203B41FA5}">
                      <a16:colId xmlns:a16="http://schemas.microsoft.com/office/drawing/2014/main" val="622920296"/>
                    </a:ext>
                  </a:extLst>
                </a:gridCol>
                <a:gridCol w="3281430">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FC-PC 23 04</a:t>
            </a:r>
          </a:p>
        </p:txBody>
      </p:sp>
      <p:graphicFrame>
        <p:nvGraphicFramePr>
          <p:cNvPr id="2" name="Table 1">
            <a:extLst>
              <a:ext uri="{FF2B5EF4-FFF2-40B4-BE49-F238E27FC236}">
                <a16:creationId xmlns:a16="http://schemas.microsoft.com/office/drawing/2014/main" id="{E4637606-6E6A-B136-1222-AEDFFB7C7F84}"/>
              </a:ext>
            </a:extLst>
          </p:cNvPr>
          <p:cNvGraphicFramePr>
            <a:graphicFrameLocks noGrp="1"/>
          </p:cNvGraphicFramePr>
          <p:nvPr>
            <p:extLst>
              <p:ext uri="{D42A27DB-BD31-4B8C-83A1-F6EECF244321}">
                <p14:modId xmlns:p14="http://schemas.microsoft.com/office/powerpoint/2010/main" val="960629118"/>
              </p:ext>
            </p:extLst>
          </p:nvPr>
        </p:nvGraphicFramePr>
        <p:xfrm>
          <a:off x="285750" y="1141413"/>
          <a:ext cx="7199382" cy="97332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156570069"/>
                    </a:ext>
                  </a:extLst>
                </a:gridCol>
                <a:gridCol w="2934720">
                  <a:extLst>
                    <a:ext uri="{9D8B030D-6E8A-4147-A177-3AD203B41FA5}">
                      <a16:colId xmlns:a16="http://schemas.microsoft.com/office/drawing/2014/main" val="1183882484"/>
                    </a:ext>
                  </a:extLst>
                </a:gridCol>
                <a:gridCol w="3281430">
                  <a:extLst>
                    <a:ext uri="{9D8B030D-6E8A-4147-A177-3AD203B41FA5}">
                      <a16:colId xmlns:a16="http://schemas.microsoft.com/office/drawing/2014/main" val="243607489"/>
                    </a:ext>
                  </a:extLst>
                </a:gridCol>
              </a:tblGrid>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00062759"/>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79663965"/>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6361684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43253542"/>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45390213"/>
                  </a:ext>
                </a:extLst>
              </a:tr>
            </a:tbl>
          </a:graphicData>
        </a:graphic>
      </p:graphicFrame>
      <p:graphicFrame>
        <p:nvGraphicFramePr>
          <p:cNvPr id="3" name="Table 2">
            <a:extLst>
              <a:ext uri="{FF2B5EF4-FFF2-40B4-BE49-F238E27FC236}">
                <a16:creationId xmlns:a16="http://schemas.microsoft.com/office/drawing/2014/main" id="{A4853798-12E8-8985-C2D5-35FB152EBA3F}"/>
              </a:ext>
            </a:extLst>
          </p:cNvPr>
          <p:cNvGraphicFramePr>
            <a:graphicFrameLocks noGrp="1"/>
          </p:cNvGraphicFramePr>
          <p:nvPr>
            <p:extLst>
              <p:ext uri="{D42A27DB-BD31-4B8C-83A1-F6EECF244321}">
                <p14:modId xmlns:p14="http://schemas.microsoft.com/office/powerpoint/2010/main" val="1711137196"/>
              </p:ext>
            </p:extLst>
          </p:nvPr>
        </p:nvGraphicFramePr>
        <p:xfrm>
          <a:off x="282437" y="2114738"/>
          <a:ext cx="7199382" cy="583995"/>
        </p:xfrm>
        <a:graphic>
          <a:graphicData uri="http://schemas.openxmlformats.org/drawingml/2006/table">
            <a:tbl>
              <a:tblPr firstRow="1" bandRow="1">
                <a:tableStyleId>{9D7B26C5-4107-4FEC-AEDC-1716B250A1EF}</a:tableStyleId>
              </a:tblPr>
              <a:tblGrid>
                <a:gridCol w="989151">
                  <a:extLst>
                    <a:ext uri="{9D8B030D-6E8A-4147-A177-3AD203B41FA5}">
                      <a16:colId xmlns:a16="http://schemas.microsoft.com/office/drawing/2014/main" val="930348808"/>
                    </a:ext>
                  </a:extLst>
                </a:gridCol>
                <a:gridCol w="2933700">
                  <a:extLst>
                    <a:ext uri="{9D8B030D-6E8A-4147-A177-3AD203B41FA5}">
                      <a16:colId xmlns:a16="http://schemas.microsoft.com/office/drawing/2014/main" val="596010696"/>
                    </a:ext>
                  </a:extLst>
                </a:gridCol>
                <a:gridCol w="3276531">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4" name="Table 3">
            <a:extLst>
              <a:ext uri="{FF2B5EF4-FFF2-40B4-BE49-F238E27FC236}">
                <a16:creationId xmlns:a16="http://schemas.microsoft.com/office/drawing/2014/main" id="{CABC1306-DCBF-8244-DC9C-AC35F8990C7B}"/>
              </a:ext>
            </a:extLst>
          </p:cNvPr>
          <p:cNvGraphicFramePr>
            <a:graphicFrameLocks noGrp="1"/>
          </p:cNvGraphicFramePr>
          <p:nvPr>
            <p:extLst>
              <p:ext uri="{D42A27DB-BD31-4B8C-83A1-F6EECF244321}">
                <p14:modId xmlns:p14="http://schemas.microsoft.com/office/powerpoint/2010/main" val="2138334727"/>
              </p:ext>
            </p:extLst>
          </p:nvPr>
        </p:nvGraphicFramePr>
        <p:xfrm>
          <a:off x="285750" y="2698733"/>
          <a:ext cx="7199382" cy="155657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36306">
                  <a:extLst>
                    <a:ext uri="{9D8B030D-6E8A-4147-A177-3AD203B41FA5}">
                      <a16:colId xmlns:a16="http://schemas.microsoft.com/office/drawing/2014/main" val="4078564917"/>
                    </a:ext>
                  </a:extLst>
                </a:gridCol>
                <a:gridCol w="3279844">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0">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5" name="Rectangle 4">
            <a:extLst>
              <a:ext uri="{FF2B5EF4-FFF2-40B4-BE49-F238E27FC236}">
                <a16:creationId xmlns:a16="http://schemas.microsoft.com/office/drawing/2014/main" id="{59F40D14-EBD4-2100-B5CB-9DD4F16D9CFA}"/>
              </a:ext>
            </a:extLst>
          </p:cNvPr>
          <p:cNvSpPr/>
          <p:nvPr/>
        </p:nvSpPr>
        <p:spPr>
          <a:xfrm>
            <a:off x="285750" y="4506376"/>
            <a:ext cx="7199888" cy="346230"/>
          </a:xfrm>
          <a:prstGeom prst="rect">
            <a:avLst/>
          </a:prstGeom>
          <a:ln/>
        </p:spPr>
        <p:style>
          <a:lnRef idx="2">
            <a:schemeClr val="accent4"/>
          </a:lnRef>
          <a:fillRef idx="1">
            <a:schemeClr val="lt1"/>
          </a:fillRef>
          <a:effectRef idx="0">
            <a:schemeClr val="accent4"/>
          </a:effectRef>
          <a:fontRef idx="minor">
            <a:schemeClr val="dk1"/>
          </a:fontRef>
        </p:style>
        <p:txBody>
          <a:bodyPr rtlCol="0" anchor="ctr"/>
          <a:lstStyle/>
          <a:p>
            <a:pPr algn="just"/>
            <a:r>
              <a:rPr lang="fr-FR" sz="1200" b="1" dirty="0">
                <a:solidFill>
                  <a:schemeClr val="accent4"/>
                </a:solidFill>
                <a:latin typeface="+mj-lt"/>
              </a:rPr>
              <a:t>AVISO LEGAL</a:t>
            </a:r>
          </a:p>
        </p:txBody>
      </p:sp>
      <p:sp>
        <p:nvSpPr>
          <p:cNvPr id="8" name="Rectangle 7">
            <a:extLst>
              <a:ext uri="{FF2B5EF4-FFF2-40B4-BE49-F238E27FC236}">
                <a16:creationId xmlns:a16="http://schemas.microsoft.com/office/drawing/2014/main" id="{373C9BC5-1132-741C-DC36-58B243E7692B}"/>
              </a:ext>
            </a:extLst>
          </p:cNvPr>
          <p:cNvSpPr/>
          <p:nvPr/>
        </p:nvSpPr>
        <p:spPr>
          <a:xfrm>
            <a:off x="280919" y="4940006"/>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3659</TotalTime>
  <Words>4209</Words>
  <Application>Microsoft Office PowerPoint</Application>
  <PresentationFormat>Custom</PresentationFormat>
  <Paragraphs>316</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PC, PCW, POLYCRYSTALLINE, BLANKETS, MODULES</cp:keywords>
  <cp:lastModifiedBy>Angie Torres Cardenas</cp:lastModifiedBy>
  <cp:revision>223</cp:revision>
  <dcterms:created xsi:type="dcterms:W3CDTF">2021-04-06T14:57:59Z</dcterms:created>
  <dcterms:modified xsi:type="dcterms:W3CDTF">2024-04-04T14:33:33Z</dcterms:modified>
  <cp:category>SAFETY DATA SHEET</cp:category>
</cp:coreProperties>
</file>