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8" r:id="rId2"/>
    <p:sldMasterId id="2147483690" r:id="rId3"/>
  </p:sldMasterIdLst>
  <p:notesMasterIdLst>
    <p:notesMasterId r:id="rId12"/>
  </p:notesMasterIdLst>
  <p:sldIdLst>
    <p:sldId id="259" r:id="rId4"/>
    <p:sldId id="260" r:id="rId5"/>
    <p:sldId id="261" r:id="rId6"/>
    <p:sldId id="262" r:id="rId7"/>
    <p:sldId id="263" r:id="rId8"/>
    <p:sldId id="266" r:id="rId9"/>
    <p:sldId id="268" r:id="rId10"/>
    <p:sldId id="267" r:id="rId11"/>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3" autoAdjust="0"/>
    <p:restoredTop sz="96327"/>
  </p:normalViewPr>
  <p:slideViewPr>
    <p:cSldViewPr snapToGrid="0" snapToObjects="1" showGuides="1">
      <p:cViewPr>
        <p:scale>
          <a:sx n="150" d="100"/>
          <a:sy n="150" d="100"/>
        </p:scale>
        <p:origin x="1206" y="-36"/>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FE9FA-D7DC-5B43-B174-B059C53A1C8C}" type="datetimeFigureOut">
              <a:rPr lang="en-US" smtClean="0"/>
              <a:t>3/27/2024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F8051-6210-AC48-8903-2C9451448A35}" type="slidenum">
              <a:rPr lang="en-US" smtClean="0"/>
              <a:t>‹#›</a:t>
            </a:fld>
            <a:endParaRPr lang="en-US"/>
          </a:p>
        </p:txBody>
      </p:sp>
    </p:spTree>
    <p:extLst>
      <p:ext uri="{BB962C8B-B14F-4D97-AF65-F5344CB8AC3E}">
        <p14:creationId xmlns:p14="http://schemas.microsoft.com/office/powerpoint/2010/main" val="93747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F8051-6210-AC48-8903-2C9451448A35}" type="slidenum">
              <a:rPr lang="en-US" smtClean="0"/>
              <a:t>5</a:t>
            </a:fld>
            <a:endParaRPr lang="en-US"/>
          </a:p>
        </p:txBody>
      </p:sp>
    </p:spTree>
    <p:extLst>
      <p:ext uri="{BB962C8B-B14F-4D97-AF65-F5344CB8AC3E}">
        <p14:creationId xmlns:p14="http://schemas.microsoft.com/office/powerpoint/2010/main" val="131738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sales@fibrecast.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F80A-7611-3343-8190-1292E7AEECB4}"/>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45B2C1-EC44-6E4A-8539-87F436E74870}"/>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C959B-EAE4-934D-8E89-52D4ACB2E58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A9EE-18E5-2E41-A160-3603584F5F89}"/>
              </a:ext>
            </a:extLst>
          </p:cNvPr>
          <p:cNvSpPr>
            <a:spLocks noGrp="1"/>
          </p:cNvSpPr>
          <p:nvPr>
            <p:ph type="dt" sz="half" idx="10"/>
          </p:nvPr>
        </p:nvSpPr>
        <p:spPr/>
        <p:txBody>
          <a:bodyPr/>
          <a:lstStyle/>
          <a:p>
            <a:fld id="{24F60C15-71E4-AB43-9B52-1101055B52E4}" type="datetimeFigureOut">
              <a:rPr lang="en-US" smtClean="0"/>
              <a:t>3/27/2024</a:t>
            </a:fld>
            <a:endParaRPr lang="en-US"/>
          </a:p>
        </p:txBody>
      </p:sp>
      <p:sp>
        <p:nvSpPr>
          <p:cNvPr id="6" name="Footer Placeholder 5">
            <a:extLst>
              <a:ext uri="{FF2B5EF4-FFF2-40B4-BE49-F238E27FC236}">
                <a16:creationId xmlns:a16="http://schemas.microsoft.com/office/drawing/2014/main" id="{D37645A0-255C-BB4E-AB4D-8EE2EE37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6C37-567F-C144-B6AE-3B4812A9957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041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FDDD-EE3F-064D-9430-CFE70543FABB}"/>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041CA-BC4C-1740-B36A-87B538D4909C}"/>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66D54-8A33-8346-B1B4-84933D4E3985}"/>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CF251-DE99-FA46-B85A-1C32C3E60A3B}"/>
              </a:ext>
            </a:extLst>
          </p:cNvPr>
          <p:cNvSpPr>
            <a:spLocks noGrp="1"/>
          </p:cNvSpPr>
          <p:nvPr>
            <p:ph type="dt" sz="half" idx="10"/>
          </p:nvPr>
        </p:nvSpPr>
        <p:spPr/>
        <p:txBody>
          <a:bodyPr/>
          <a:lstStyle/>
          <a:p>
            <a:fld id="{24F60C15-71E4-AB43-9B52-1101055B52E4}" type="datetimeFigureOut">
              <a:rPr lang="en-US" smtClean="0"/>
              <a:t>3/27/2024</a:t>
            </a:fld>
            <a:endParaRPr lang="en-US"/>
          </a:p>
        </p:txBody>
      </p:sp>
      <p:sp>
        <p:nvSpPr>
          <p:cNvPr id="6" name="Footer Placeholder 5">
            <a:extLst>
              <a:ext uri="{FF2B5EF4-FFF2-40B4-BE49-F238E27FC236}">
                <a16:creationId xmlns:a16="http://schemas.microsoft.com/office/drawing/2014/main" id="{FA95A95B-63BD-1F45-BAF7-295C5BD9F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1E26-FB00-8042-B6FB-8E7FF835867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0691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869A-62A7-464A-8E27-4C4A7867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AE26A-0023-304E-A88E-B019C6DB7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E84F-EB58-5444-81BB-12D58971B466}"/>
              </a:ext>
            </a:extLst>
          </p:cNvPr>
          <p:cNvSpPr>
            <a:spLocks noGrp="1"/>
          </p:cNvSpPr>
          <p:nvPr>
            <p:ph type="dt" sz="half" idx="10"/>
          </p:nvPr>
        </p:nvSpPr>
        <p:spPr/>
        <p:txBody>
          <a:bodyPr/>
          <a:lstStyle/>
          <a:p>
            <a:fld id="{24F60C15-71E4-AB43-9B52-1101055B52E4}" type="datetimeFigureOut">
              <a:rPr lang="en-US" smtClean="0"/>
              <a:t>3/27/2024</a:t>
            </a:fld>
            <a:endParaRPr lang="en-US"/>
          </a:p>
        </p:txBody>
      </p:sp>
      <p:sp>
        <p:nvSpPr>
          <p:cNvPr id="5" name="Footer Placeholder 4">
            <a:extLst>
              <a:ext uri="{FF2B5EF4-FFF2-40B4-BE49-F238E27FC236}">
                <a16:creationId xmlns:a16="http://schemas.microsoft.com/office/drawing/2014/main" id="{8A58F77D-23C9-0140-B312-B57270DEA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C193-EC6B-7D43-99EE-63D8E22CDB03}"/>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7023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9E42-D2D5-624F-9A69-F7089C529DB7}"/>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1C6D-87AC-FE42-B53F-6EB518AE3312}"/>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AC8B7-A377-2C45-BB00-53C66FC75A32}"/>
              </a:ext>
            </a:extLst>
          </p:cNvPr>
          <p:cNvSpPr>
            <a:spLocks noGrp="1"/>
          </p:cNvSpPr>
          <p:nvPr>
            <p:ph type="dt" sz="half" idx="10"/>
          </p:nvPr>
        </p:nvSpPr>
        <p:spPr/>
        <p:txBody>
          <a:bodyPr/>
          <a:lstStyle/>
          <a:p>
            <a:fld id="{24F60C15-71E4-AB43-9B52-1101055B52E4}" type="datetimeFigureOut">
              <a:rPr lang="en-US" smtClean="0"/>
              <a:t>3/27/2024</a:t>
            </a:fld>
            <a:endParaRPr lang="en-US"/>
          </a:p>
        </p:txBody>
      </p:sp>
      <p:sp>
        <p:nvSpPr>
          <p:cNvPr id="5" name="Footer Placeholder 4">
            <a:extLst>
              <a:ext uri="{FF2B5EF4-FFF2-40B4-BE49-F238E27FC236}">
                <a16:creationId xmlns:a16="http://schemas.microsoft.com/office/drawing/2014/main" id="{EAC6BF10-3381-7B43-8BFB-98FACDA8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60CB8-23A0-B74E-A90F-7C958B4329A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9906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53D4-DD53-7943-8DBF-6055CFD4CFC5}"/>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F7242-EFA2-2447-816B-D38668A55D35}"/>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1E0A91-0FB8-434F-AB64-D9FF4B3F9252}"/>
              </a:ext>
            </a:extLst>
          </p:cNvPr>
          <p:cNvSpPr>
            <a:spLocks noGrp="1"/>
          </p:cNvSpPr>
          <p:nvPr>
            <p:ph type="dt" sz="half" idx="10"/>
          </p:nvPr>
        </p:nvSpPr>
        <p:spPr/>
        <p:txBody>
          <a:bodyPr/>
          <a:lstStyle/>
          <a:p>
            <a:fld id="{E3134144-F0D3-DE40-BBB3-676D890594A3}" type="datetimeFigureOut">
              <a:rPr lang="en-US" smtClean="0"/>
              <a:t>3/27/2024</a:t>
            </a:fld>
            <a:endParaRPr lang="en-US"/>
          </a:p>
        </p:txBody>
      </p:sp>
      <p:sp>
        <p:nvSpPr>
          <p:cNvPr id="5" name="Footer Placeholder 4">
            <a:extLst>
              <a:ext uri="{FF2B5EF4-FFF2-40B4-BE49-F238E27FC236}">
                <a16:creationId xmlns:a16="http://schemas.microsoft.com/office/drawing/2014/main" id="{DF688BC2-B937-6B43-8880-836D458E9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5E38B-26F6-7044-A2D6-CAB90532D120}"/>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49938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A373-3E58-9A49-86DF-27DBC95296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469D0-D818-7C43-AE83-81CAF9500E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A765-AFB7-264B-A1CA-52F2CC8D626D}"/>
              </a:ext>
            </a:extLst>
          </p:cNvPr>
          <p:cNvSpPr>
            <a:spLocks noGrp="1"/>
          </p:cNvSpPr>
          <p:nvPr>
            <p:ph type="dt" sz="half" idx="10"/>
          </p:nvPr>
        </p:nvSpPr>
        <p:spPr/>
        <p:txBody>
          <a:bodyPr/>
          <a:lstStyle/>
          <a:p>
            <a:fld id="{E3134144-F0D3-DE40-BBB3-676D890594A3}" type="datetimeFigureOut">
              <a:rPr lang="en-US" smtClean="0"/>
              <a:t>3/27/2024</a:t>
            </a:fld>
            <a:endParaRPr lang="en-US"/>
          </a:p>
        </p:txBody>
      </p:sp>
      <p:sp>
        <p:nvSpPr>
          <p:cNvPr id="5" name="Footer Placeholder 4">
            <a:extLst>
              <a:ext uri="{FF2B5EF4-FFF2-40B4-BE49-F238E27FC236}">
                <a16:creationId xmlns:a16="http://schemas.microsoft.com/office/drawing/2014/main" id="{BDF6651C-8D61-CC43-B979-00199F5C8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84922-4340-5948-B92E-42E1FD8263C6}"/>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10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0AE4-CE1D-9741-BA3A-5FF63B963D01}"/>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0B8AF9-460F-7C43-BCF0-C714BD98983D}"/>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2C067-FAC7-7641-9BA4-E8A7E7DA5742}"/>
              </a:ext>
            </a:extLst>
          </p:cNvPr>
          <p:cNvSpPr>
            <a:spLocks noGrp="1"/>
          </p:cNvSpPr>
          <p:nvPr>
            <p:ph type="dt" sz="half" idx="10"/>
          </p:nvPr>
        </p:nvSpPr>
        <p:spPr/>
        <p:txBody>
          <a:bodyPr/>
          <a:lstStyle/>
          <a:p>
            <a:fld id="{E3134144-F0D3-DE40-BBB3-676D890594A3}" type="datetimeFigureOut">
              <a:rPr lang="en-US" smtClean="0"/>
              <a:t>3/27/2024</a:t>
            </a:fld>
            <a:endParaRPr lang="en-US"/>
          </a:p>
        </p:txBody>
      </p:sp>
      <p:sp>
        <p:nvSpPr>
          <p:cNvPr id="5" name="Footer Placeholder 4">
            <a:extLst>
              <a:ext uri="{FF2B5EF4-FFF2-40B4-BE49-F238E27FC236}">
                <a16:creationId xmlns:a16="http://schemas.microsoft.com/office/drawing/2014/main" id="{DB31DB18-4D9A-5447-9D01-5279D5234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4E16C-0B6B-2D4C-9796-7ABE7226F68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7519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79DC-13A5-834B-8F05-7AEF37BE9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EB913-44AD-C04D-A793-0BD19661E330}"/>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63230-52D8-D24F-A8BD-5060E110DC3F}"/>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566C-23A6-514B-A7FB-7A72C9315FE0}"/>
              </a:ext>
            </a:extLst>
          </p:cNvPr>
          <p:cNvSpPr>
            <a:spLocks noGrp="1"/>
          </p:cNvSpPr>
          <p:nvPr>
            <p:ph type="dt" sz="half" idx="10"/>
          </p:nvPr>
        </p:nvSpPr>
        <p:spPr/>
        <p:txBody>
          <a:bodyPr/>
          <a:lstStyle/>
          <a:p>
            <a:fld id="{E3134144-F0D3-DE40-BBB3-676D890594A3}" type="datetimeFigureOut">
              <a:rPr lang="en-US" smtClean="0"/>
              <a:t>3/27/2024</a:t>
            </a:fld>
            <a:endParaRPr lang="en-US"/>
          </a:p>
        </p:txBody>
      </p:sp>
      <p:sp>
        <p:nvSpPr>
          <p:cNvPr id="6" name="Footer Placeholder 5">
            <a:extLst>
              <a:ext uri="{FF2B5EF4-FFF2-40B4-BE49-F238E27FC236}">
                <a16:creationId xmlns:a16="http://schemas.microsoft.com/office/drawing/2014/main" id="{803A9762-8C71-3349-B746-05FCCBC8E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1F76C-1015-2B46-A087-C7CD0D7FE74F}"/>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81038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DDD7-5788-5243-99B9-76F112654EC3}"/>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95A7C-CC8A-784A-AD28-6A9C87A6211F}"/>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B0FF-F6A3-2546-839F-DE98817F94F6}"/>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4AF80B-0B12-DC47-B95E-B925E5752BF5}"/>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8319-C7B6-7041-92DB-57E9FFAF3004}"/>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7B2AB-D4A9-1E4F-8596-C25AEEE129D7}"/>
              </a:ext>
            </a:extLst>
          </p:cNvPr>
          <p:cNvSpPr>
            <a:spLocks noGrp="1"/>
          </p:cNvSpPr>
          <p:nvPr>
            <p:ph type="dt" sz="half" idx="10"/>
          </p:nvPr>
        </p:nvSpPr>
        <p:spPr/>
        <p:txBody>
          <a:bodyPr/>
          <a:lstStyle/>
          <a:p>
            <a:fld id="{E3134144-F0D3-DE40-BBB3-676D890594A3}" type="datetimeFigureOut">
              <a:rPr lang="en-US" smtClean="0"/>
              <a:t>3/27/2024</a:t>
            </a:fld>
            <a:endParaRPr lang="en-US"/>
          </a:p>
        </p:txBody>
      </p:sp>
      <p:sp>
        <p:nvSpPr>
          <p:cNvPr id="8" name="Footer Placeholder 7">
            <a:extLst>
              <a:ext uri="{FF2B5EF4-FFF2-40B4-BE49-F238E27FC236}">
                <a16:creationId xmlns:a16="http://schemas.microsoft.com/office/drawing/2014/main" id="{24DF08FE-3998-8F40-8A90-EBD96ED4F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AB34FF-05FC-F342-983A-04F721894F5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813068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B75-F3CD-DD4B-89D7-4F22ABCE2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A7FE3-A52B-244D-886A-8D43A7611896}"/>
              </a:ext>
            </a:extLst>
          </p:cNvPr>
          <p:cNvSpPr>
            <a:spLocks noGrp="1"/>
          </p:cNvSpPr>
          <p:nvPr>
            <p:ph type="dt" sz="half" idx="10"/>
          </p:nvPr>
        </p:nvSpPr>
        <p:spPr/>
        <p:txBody>
          <a:bodyPr/>
          <a:lstStyle/>
          <a:p>
            <a:fld id="{E3134144-F0D3-DE40-BBB3-676D890594A3}" type="datetimeFigureOut">
              <a:rPr lang="en-US" smtClean="0"/>
              <a:t>3/27/2024</a:t>
            </a:fld>
            <a:endParaRPr lang="en-US"/>
          </a:p>
        </p:txBody>
      </p:sp>
      <p:sp>
        <p:nvSpPr>
          <p:cNvPr id="4" name="Footer Placeholder 3">
            <a:extLst>
              <a:ext uri="{FF2B5EF4-FFF2-40B4-BE49-F238E27FC236}">
                <a16:creationId xmlns:a16="http://schemas.microsoft.com/office/drawing/2014/main" id="{D85B5551-4F66-8141-B7C1-A051B8F03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7D71CA-7440-804B-B52C-B6AF59BC74A8}"/>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9579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Subtitle 2">
            <a:extLst>
              <a:ext uri="{FF2B5EF4-FFF2-40B4-BE49-F238E27FC236}">
                <a16:creationId xmlns:a16="http://schemas.microsoft.com/office/drawing/2014/main" id="{24A74F89-9079-8B4E-BC28-1437089EDE8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6" name="Group 5">
            <a:extLst>
              <a:ext uri="{FF2B5EF4-FFF2-40B4-BE49-F238E27FC236}">
                <a16:creationId xmlns:a16="http://schemas.microsoft.com/office/drawing/2014/main" id="{33C38E0A-E4D2-C043-9A7F-A82993168BBC}"/>
              </a:ext>
            </a:extLst>
          </p:cNvPr>
          <p:cNvGrpSpPr/>
          <p:nvPr userDrawn="1"/>
        </p:nvGrpSpPr>
        <p:grpSpPr>
          <a:xfrm>
            <a:off x="1202076" y="9540394"/>
            <a:ext cx="5208119" cy="45719"/>
            <a:chOff x="8458200" y="10414000"/>
            <a:chExt cx="12286556" cy="177800"/>
          </a:xfrm>
          <a:solidFill>
            <a:srgbClr val="1FB18A"/>
          </a:solidFill>
        </p:grpSpPr>
        <p:sp>
          <p:nvSpPr>
            <p:cNvPr id="7" name="Rectangle 6">
              <a:extLst>
                <a:ext uri="{FF2B5EF4-FFF2-40B4-BE49-F238E27FC236}">
                  <a16:creationId xmlns:a16="http://schemas.microsoft.com/office/drawing/2014/main" id="{A164FC49-E72D-AD40-877F-897B28FDCB10}"/>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Rectangle 7">
              <a:extLst>
                <a:ext uri="{FF2B5EF4-FFF2-40B4-BE49-F238E27FC236}">
                  <a16:creationId xmlns:a16="http://schemas.microsoft.com/office/drawing/2014/main" id="{0327F2D5-3907-8A4A-9D2D-6FEB89F664F9}"/>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Rectangle 8">
              <a:extLst>
                <a:ext uri="{FF2B5EF4-FFF2-40B4-BE49-F238E27FC236}">
                  <a16:creationId xmlns:a16="http://schemas.microsoft.com/office/drawing/2014/main" id="{9862936C-E43F-9147-994B-B9E0B7D39950}"/>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6AF6A63C-7807-C444-B06B-3C29EAF0EF4E}"/>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1" name="Subtitle 2">
            <a:extLst>
              <a:ext uri="{FF2B5EF4-FFF2-40B4-BE49-F238E27FC236}">
                <a16:creationId xmlns:a16="http://schemas.microsoft.com/office/drawing/2014/main" id="{D7EB7259-F35A-9A41-A018-90E7E2CFEDD8}"/>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2"/>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spTree>
    <p:extLst>
      <p:ext uri="{BB962C8B-B14F-4D97-AF65-F5344CB8AC3E}">
        <p14:creationId xmlns:p14="http://schemas.microsoft.com/office/powerpoint/2010/main" val="2397567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5F8CC-F8F6-414A-B4AB-9B49AD84EFE7}"/>
              </a:ext>
            </a:extLst>
          </p:cNvPr>
          <p:cNvSpPr>
            <a:spLocks noGrp="1"/>
          </p:cNvSpPr>
          <p:nvPr>
            <p:ph type="dt" sz="half" idx="10"/>
          </p:nvPr>
        </p:nvSpPr>
        <p:spPr/>
        <p:txBody>
          <a:bodyPr/>
          <a:lstStyle/>
          <a:p>
            <a:fld id="{E3134144-F0D3-DE40-BBB3-676D890594A3}" type="datetimeFigureOut">
              <a:rPr lang="en-US" smtClean="0"/>
              <a:t>3/27/2024</a:t>
            </a:fld>
            <a:endParaRPr lang="en-US"/>
          </a:p>
        </p:txBody>
      </p:sp>
      <p:sp>
        <p:nvSpPr>
          <p:cNvPr id="3" name="Footer Placeholder 2">
            <a:extLst>
              <a:ext uri="{FF2B5EF4-FFF2-40B4-BE49-F238E27FC236}">
                <a16:creationId xmlns:a16="http://schemas.microsoft.com/office/drawing/2014/main" id="{7F5A8C5D-10E8-BA44-B1E7-FD58A587A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44A6B-B4A3-E348-B134-9989628E0D3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94346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4B92-C9A1-484C-9288-2ABDF56EE9CF}"/>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EAD9A-5301-804F-BCBC-A59231AADBD9}"/>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9F7D0-54EB-C547-A952-C85A5A82ACA1}"/>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C6AB-202F-E547-9DCF-A4C7FD0E5573}"/>
              </a:ext>
            </a:extLst>
          </p:cNvPr>
          <p:cNvSpPr>
            <a:spLocks noGrp="1"/>
          </p:cNvSpPr>
          <p:nvPr>
            <p:ph type="dt" sz="half" idx="10"/>
          </p:nvPr>
        </p:nvSpPr>
        <p:spPr/>
        <p:txBody>
          <a:bodyPr/>
          <a:lstStyle/>
          <a:p>
            <a:fld id="{E3134144-F0D3-DE40-BBB3-676D890594A3}" type="datetimeFigureOut">
              <a:rPr lang="en-US" smtClean="0"/>
              <a:t>3/27/2024</a:t>
            </a:fld>
            <a:endParaRPr lang="en-US"/>
          </a:p>
        </p:txBody>
      </p:sp>
      <p:sp>
        <p:nvSpPr>
          <p:cNvPr id="6" name="Footer Placeholder 5">
            <a:extLst>
              <a:ext uri="{FF2B5EF4-FFF2-40B4-BE49-F238E27FC236}">
                <a16:creationId xmlns:a16="http://schemas.microsoft.com/office/drawing/2014/main" id="{08ABABDB-E69A-D044-9F9B-2CDE1E69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5902B-5ACA-9747-8D8D-9C07E3548C99}"/>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910146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CFEF-AF32-444D-A889-38B0A505D51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8A348-71F4-5C40-BC11-F7F316A6DD30}"/>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7F6E8-2809-B344-A902-812D5ED6297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67C83-B8A3-2449-B70F-8F1942602903}"/>
              </a:ext>
            </a:extLst>
          </p:cNvPr>
          <p:cNvSpPr>
            <a:spLocks noGrp="1"/>
          </p:cNvSpPr>
          <p:nvPr>
            <p:ph type="dt" sz="half" idx="10"/>
          </p:nvPr>
        </p:nvSpPr>
        <p:spPr/>
        <p:txBody>
          <a:bodyPr/>
          <a:lstStyle/>
          <a:p>
            <a:fld id="{E3134144-F0D3-DE40-BBB3-676D890594A3}" type="datetimeFigureOut">
              <a:rPr lang="en-US" smtClean="0"/>
              <a:t>3/27/2024</a:t>
            </a:fld>
            <a:endParaRPr lang="en-US"/>
          </a:p>
        </p:txBody>
      </p:sp>
      <p:sp>
        <p:nvSpPr>
          <p:cNvPr id="6" name="Footer Placeholder 5">
            <a:extLst>
              <a:ext uri="{FF2B5EF4-FFF2-40B4-BE49-F238E27FC236}">
                <a16:creationId xmlns:a16="http://schemas.microsoft.com/office/drawing/2014/main" id="{70CD6B8B-4E47-444F-BEAC-B52F245A2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43382-A653-7E4A-8B5D-106A39BE2ABC}"/>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594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9DE-49E4-A04C-A867-15BC04610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505C0-C34B-E140-AC3B-31216F40D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F7853-F19A-5F46-B92A-A61E2C45F7DD}"/>
              </a:ext>
            </a:extLst>
          </p:cNvPr>
          <p:cNvSpPr>
            <a:spLocks noGrp="1"/>
          </p:cNvSpPr>
          <p:nvPr>
            <p:ph type="dt" sz="half" idx="10"/>
          </p:nvPr>
        </p:nvSpPr>
        <p:spPr/>
        <p:txBody>
          <a:bodyPr/>
          <a:lstStyle/>
          <a:p>
            <a:fld id="{E3134144-F0D3-DE40-BBB3-676D890594A3}" type="datetimeFigureOut">
              <a:rPr lang="en-US" smtClean="0"/>
              <a:t>3/27/2024</a:t>
            </a:fld>
            <a:endParaRPr lang="en-US"/>
          </a:p>
        </p:txBody>
      </p:sp>
      <p:sp>
        <p:nvSpPr>
          <p:cNvPr id="5" name="Footer Placeholder 4">
            <a:extLst>
              <a:ext uri="{FF2B5EF4-FFF2-40B4-BE49-F238E27FC236}">
                <a16:creationId xmlns:a16="http://schemas.microsoft.com/office/drawing/2014/main" id="{6E122ED8-CDDE-5345-989F-AE1CE296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FC5-6763-2F43-9FEC-D9417A1A4043}"/>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83312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3D9F2-9FAF-E249-8627-E8FA10A41271}"/>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5C1A-7113-8A4C-808D-ACE7F93B7508}"/>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ED08-7837-664C-A8B8-750D634C3961}"/>
              </a:ext>
            </a:extLst>
          </p:cNvPr>
          <p:cNvSpPr>
            <a:spLocks noGrp="1"/>
          </p:cNvSpPr>
          <p:nvPr>
            <p:ph type="dt" sz="half" idx="10"/>
          </p:nvPr>
        </p:nvSpPr>
        <p:spPr/>
        <p:txBody>
          <a:bodyPr/>
          <a:lstStyle/>
          <a:p>
            <a:fld id="{E3134144-F0D3-DE40-BBB3-676D890594A3}" type="datetimeFigureOut">
              <a:rPr lang="en-US" smtClean="0"/>
              <a:t>3/27/2024</a:t>
            </a:fld>
            <a:endParaRPr lang="en-US"/>
          </a:p>
        </p:txBody>
      </p:sp>
      <p:sp>
        <p:nvSpPr>
          <p:cNvPr id="5" name="Footer Placeholder 4">
            <a:extLst>
              <a:ext uri="{FF2B5EF4-FFF2-40B4-BE49-F238E27FC236}">
                <a16:creationId xmlns:a16="http://schemas.microsoft.com/office/drawing/2014/main" id="{A585F6B1-7D72-F54A-AA7E-374DB3784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7E0-9B21-6141-B2AD-B158D7F65524}"/>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38972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D27-E89A-4A4B-86AA-346D02F50597}"/>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45DD-A5C6-EC47-B028-C6FD9497E7AC}"/>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9272-F6C3-5247-82D7-ADE7FAEF58A2}"/>
              </a:ext>
            </a:extLst>
          </p:cNvPr>
          <p:cNvSpPr>
            <a:spLocks noGrp="1"/>
          </p:cNvSpPr>
          <p:nvPr>
            <p:ph type="dt" sz="half" idx="10"/>
          </p:nvPr>
        </p:nvSpPr>
        <p:spPr/>
        <p:txBody>
          <a:bodyPr/>
          <a:lstStyle/>
          <a:p>
            <a:fld id="{24F60C15-71E4-AB43-9B52-1101055B52E4}" type="datetimeFigureOut">
              <a:rPr lang="en-US" smtClean="0"/>
              <a:t>3/27/2024</a:t>
            </a:fld>
            <a:endParaRPr lang="en-US"/>
          </a:p>
        </p:txBody>
      </p:sp>
      <p:sp>
        <p:nvSpPr>
          <p:cNvPr id="5" name="Footer Placeholder 4">
            <a:extLst>
              <a:ext uri="{FF2B5EF4-FFF2-40B4-BE49-F238E27FC236}">
                <a16:creationId xmlns:a16="http://schemas.microsoft.com/office/drawing/2014/main" id="{C70CDB09-1FF3-C041-8664-EB758A048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10AC5-A487-AD40-A7CC-64FD59D20EE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5761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236-A878-7A40-A3C1-26043A0B8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ACF30-B08B-EF4E-9D56-473A81685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5A35-40AD-E145-85A6-4562118F3984}"/>
              </a:ext>
            </a:extLst>
          </p:cNvPr>
          <p:cNvSpPr>
            <a:spLocks noGrp="1"/>
          </p:cNvSpPr>
          <p:nvPr>
            <p:ph type="dt" sz="half" idx="10"/>
          </p:nvPr>
        </p:nvSpPr>
        <p:spPr/>
        <p:txBody>
          <a:bodyPr/>
          <a:lstStyle/>
          <a:p>
            <a:fld id="{24F60C15-71E4-AB43-9B52-1101055B52E4}" type="datetimeFigureOut">
              <a:rPr lang="en-US" smtClean="0"/>
              <a:t>3/27/2024</a:t>
            </a:fld>
            <a:endParaRPr lang="en-US"/>
          </a:p>
        </p:txBody>
      </p:sp>
      <p:sp>
        <p:nvSpPr>
          <p:cNvPr id="5" name="Footer Placeholder 4">
            <a:extLst>
              <a:ext uri="{FF2B5EF4-FFF2-40B4-BE49-F238E27FC236}">
                <a16:creationId xmlns:a16="http://schemas.microsoft.com/office/drawing/2014/main" id="{A6E6175D-EF86-2941-91E9-A61CE956E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331D-0F74-C943-8273-7EFD748ECFCD}"/>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11843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F343-7A7C-5D4A-8395-EF13F4DDF4A0}"/>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F0FA0-3D75-BC41-BF6E-129BF0572FA4}"/>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7416F-7E00-4A42-8DEB-0883CE857626}"/>
              </a:ext>
            </a:extLst>
          </p:cNvPr>
          <p:cNvSpPr>
            <a:spLocks noGrp="1"/>
          </p:cNvSpPr>
          <p:nvPr>
            <p:ph type="dt" sz="half" idx="10"/>
          </p:nvPr>
        </p:nvSpPr>
        <p:spPr/>
        <p:txBody>
          <a:bodyPr/>
          <a:lstStyle/>
          <a:p>
            <a:fld id="{24F60C15-71E4-AB43-9B52-1101055B52E4}" type="datetimeFigureOut">
              <a:rPr lang="en-US" smtClean="0"/>
              <a:t>3/27/2024</a:t>
            </a:fld>
            <a:endParaRPr lang="en-US"/>
          </a:p>
        </p:txBody>
      </p:sp>
      <p:sp>
        <p:nvSpPr>
          <p:cNvPr id="5" name="Footer Placeholder 4">
            <a:extLst>
              <a:ext uri="{FF2B5EF4-FFF2-40B4-BE49-F238E27FC236}">
                <a16:creationId xmlns:a16="http://schemas.microsoft.com/office/drawing/2014/main" id="{D041A875-F1F2-CC44-A815-CA88D2B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20ED-3971-2A49-AE58-72B4974E403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2864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584E-1534-D244-AAAC-F8B7E2FC4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616FC-0488-7F41-BFB7-472AB4E409CD}"/>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EE7CB-9D08-BC45-9DF3-88E22F20EDCB}"/>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A702F-B7F5-A649-8415-ABFD27C1FAFE}"/>
              </a:ext>
            </a:extLst>
          </p:cNvPr>
          <p:cNvSpPr>
            <a:spLocks noGrp="1"/>
          </p:cNvSpPr>
          <p:nvPr>
            <p:ph type="dt" sz="half" idx="10"/>
          </p:nvPr>
        </p:nvSpPr>
        <p:spPr/>
        <p:txBody>
          <a:bodyPr/>
          <a:lstStyle/>
          <a:p>
            <a:fld id="{24F60C15-71E4-AB43-9B52-1101055B52E4}" type="datetimeFigureOut">
              <a:rPr lang="en-US" smtClean="0"/>
              <a:t>3/27/2024</a:t>
            </a:fld>
            <a:endParaRPr lang="en-US"/>
          </a:p>
        </p:txBody>
      </p:sp>
      <p:sp>
        <p:nvSpPr>
          <p:cNvPr id="6" name="Footer Placeholder 5">
            <a:extLst>
              <a:ext uri="{FF2B5EF4-FFF2-40B4-BE49-F238E27FC236}">
                <a16:creationId xmlns:a16="http://schemas.microsoft.com/office/drawing/2014/main" id="{B2B2173A-00EF-7347-BA3F-53ECDD5ED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8583E-2B4E-934E-9494-7387162F1FF7}"/>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5418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4261-8D76-2E4A-AD9A-A212F0E02A98}"/>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209505-1AD5-A241-950F-3AD878B3F9E3}"/>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6AB45-4F9E-904A-AA0C-A63656E3E691}"/>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F21C1A-3760-7F48-A18F-2BFADD4857BB}"/>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5391B-6E80-8C4B-B4EA-1AEE54B221BF}"/>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F033E-FC3E-AD4A-AB9E-4D70BAFD8699}"/>
              </a:ext>
            </a:extLst>
          </p:cNvPr>
          <p:cNvSpPr>
            <a:spLocks noGrp="1"/>
          </p:cNvSpPr>
          <p:nvPr>
            <p:ph type="dt" sz="half" idx="10"/>
          </p:nvPr>
        </p:nvSpPr>
        <p:spPr/>
        <p:txBody>
          <a:bodyPr/>
          <a:lstStyle/>
          <a:p>
            <a:fld id="{24F60C15-71E4-AB43-9B52-1101055B52E4}" type="datetimeFigureOut">
              <a:rPr lang="en-US" smtClean="0"/>
              <a:t>3/27/2024</a:t>
            </a:fld>
            <a:endParaRPr lang="en-US"/>
          </a:p>
        </p:txBody>
      </p:sp>
      <p:sp>
        <p:nvSpPr>
          <p:cNvPr id="8" name="Footer Placeholder 7">
            <a:extLst>
              <a:ext uri="{FF2B5EF4-FFF2-40B4-BE49-F238E27FC236}">
                <a16:creationId xmlns:a16="http://schemas.microsoft.com/office/drawing/2014/main" id="{ED4126BC-43DE-3841-8DBE-14C6A94E1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F66A7-5F5D-5646-9DEA-59C541ADA45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4871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5F3-DB41-C84A-A0EF-6C3D1037AE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2D9201-220C-2F48-AFD3-D9F29A8F4CAF}"/>
              </a:ext>
            </a:extLst>
          </p:cNvPr>
          <p:cNvSpPr>
            <a:spLocks noGrp="1"/>
          </p:cNvSpPr>
          <p:nvPr>
            <p:ph type="dt" sz="half" idx="10"/>
          </p:nvPr>
        </p:nvSpPr>
        <p:spPr/>
        <p:txBody>
          <a:bodyPr/>
          <a:lstStyle/>
          <a:p>
            <a:fld id="{24F60C15-71E4-AB43-9B52-1101055B52E4}" type="datetimeFigureOut">
              <a:rPr lang="en-US" smtClean="0"/>
              <a:t>3/27/2024</a:t>
            </a:fld>
            <a:endParaRPr lang="en-US"/>
          </a:p>
        </p:txBody>
      </p:sp>
      <p:sp>
        <p:nvSpPr>
          <p:cNvPr id="4" name="Footer Placeholder 3">
            <a:extLst>
              <a:ext uri="{FF2B5EF4-FFF2-40B4-BE49-F238E27FC236}">
                <a16:creationId xmlns:a16="http://schemas.microsoft.com/office/drawing/2014/main" id="{96F8CCFC-BEE4-194D-8942-83A5E8A66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14660F-94DD-7941-94BF-79C2C6FA411B}"/>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28000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CFA31-271B-324D-91FC-624642440CA9}"/>
              </a:ext>
            </a:extLst>
          </p:cNvPr>
          <p:cNvSpPr>
            <a:spLocks noGrp="1"/>
          </p:cNvSpPr>
          <p:nvPr>
            <p:ph type="dt" sz="half" idx="10"/>
          </p:nvPr>
        </p:nvSpPr>
        <p:spPr/>
        <p:txBody>
          <a:bodyPr/>
          <a:lstStyle/>
          <a:p>
            <a:fld id="{24F60C15-71E4-AB43-9B52-1101055B52E4}" type="datetimeFigureOut">
              <a:rPr lang="en-US" smtClean="0"/>
              <a:t>3/27/2024</a:t>
            </a:fld>
            <a:endParaRPr lang="en-US"/>
          </a:p>
        </p:txBody>
      </p:sp>
      <p:sp>
        <p:nvSpPr>
          <p:cNvPr id="3" name="Footer Placeholder 2">
            <a:extLst>
              <a:ext uri="{FF2B5EF4-FFF2-40B4-BE49-F238E27FC236}">
                <a16:creationId xmlns:a16="http://schemas.microsoft.com/office/drawing/2014/main" id="{21E4F012-3CB2-824A-8F83-FBEA8FBFE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B96F0D-F016-964E-808B-2E08090031F0}"/>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963884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74534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22">
            <a:extLst>
              <a:ext uri="{FF2B5EF4-FFF2-40B4-BE49-F238E27FC236}">
                <a16:creationId xmlns:a16="http://schemas.microsoft.com/office/drawing/2014/main" id="{46EAC2A6-ECD3-49EB-9B61-B354AA24407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3223" t="34123" r="3376" b="35598"/>
          <a:stretch/>
        </p:blipFill>
        <p:spPr>
          <a:xfrm>
            <a:off x="258855" y="276226"/>
            <a:ext cx="3529014" cy="710134"/>
          </a:xfrm>
          <a:prstGeom prst="rect">
            <a:avLst/>
          </a:prstGeom>
        </p:spPr>
      </p:pic>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6" r:id="rId1"/>
    <p:sldLayoutId id="2147483677"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C43B9-9596-A441-8441-2C5360C9B174}"/>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EF37A-43D8-8145-A559-9D05B166F23C}"/>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64491-B672-CB47-9AC6-E4A8C769D1DF}"/>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24F60C15-71E4-AB43-9B52-1101055B52E4}" type="datetimeFigureOut">
              <a:rPr lang="en-US" smtClean="0"/>
              <a:t>3/27/2024</a:t>
            </a:fld>
            <a:endParaRPr lang="en-US"/>
          </a:p>
        </p:txBody>
      </p:sp>
      <p:sp>
        <p:nvSpPr>
          <p:cNvPr id="5" name="Footer Placeholder 4">
            <a:extLst>
              <a:ext uri="{FF2B5EF4-FFF2-40B4-BE49-F238E27FC236}">
                <a16:creationId xmlns:a16="http://schemas.microsoft.com/office/drawing/2014/main" id="{92380EA7-09EF-4C43-89A2-03D13F6054B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52977-47BE-7D42-BE31-14F587D110F6}"/>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74EA6EA-8057-B54B-A8E8-3B10ADF12030}" type="slidenum">
              <a:rPr lang="en-US" smtClean="0"/>
              <a:t>‹#›</a:t>
            </a:fld>
            <a:endParaRPr lang="en-US"/>
          </a:p>
        </p:txBody>
      </p:sp>
    </p:spTree>
    <p:extLst>
      <p:ext uri="{BB962C8B-B14F-4D97-AF65-F5344CB8AC3E}">
        <p14:creationId xmlns:p14="http://schemas.microsoft.com/office/powerpoint/2010/main" val="2333326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B5AD6-7001-D240-A8D2-73027F4DD228}"/>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30F40-8A14-804A-A9B3-32B9B8DB0540}"/>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1BC8-7980-5F4C-92A0-9EBFC0C680AE}"/>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E3134144-F0D3-DE40-BBB3-676D890594A3}" type="datetimeFigureOut">
              <a:rPr lang="en-US" smtClean="0"/>
              <a:t>3/27/2024</a:t>
            </a:fld>
            <a:endParaRPr lang="en-US"/>
          </a:p>
        </p:txBody>
      </p:sp>
      <p:sp>
        <p:nvSpPr>
          <p:cNvPr id="5" name="Footer Placeholder 4">
            <a:extLst>
              <a:ext uri="{FF2B5EF4-FFF2-40B4-BE49-F238E27FC236}">
                <a16:creationId xmlns:a16="http://schemas.microsoft.com/office/drawing/2014/main" id="{FBE5F07E-CFF5-8048-A355-3771DB151CD8}"/>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C8EC9-A44E-AF44-AF30-1F3093196D18}"/>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AE2AB71B-00E5-0143-9528-69C3C99C432E}" type="slidenum">
              <a:rPr lang="en-US" smtClean="0"/>
              <a:t>‹#›</a:t>
            </a:fld>
            <a:endParaRPr lang="en-US"/>
          </a:p>
        </p:txBody>
      </p:sp>
    </p:spTree>
    <p:extLst>
      <p:ext uri="{BB962C8B-B14F-4D97-AF65-F5344CB8AC3E}">
        <p14:creationId xmlns:p14="http://schemas.microsoft.com/office/powerpoint/2010/main" val="608489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10"/>
          </p:nvPr>
        </p:nvSpPr>
        <p:spPr>
          <a:xfrm>
            <a:off x="285750" y="1975724"/>
            <a:ext cx="7200900" cy="3123230"/>
          </a:xfrm>
        </p:spPr>
        <p:txBody>
          <a:bodyPr anchor="t"/>
          <a:lstStyle/>
          <a:p>
            <a:pPr marL="228600" indent="-228600" algn="just" defTabSz="228600">
              <a:buClr>
                <a:schemeClr val="accent4"/>
              </a:buClr>
              <a:buFont typeface="+mj-lt"/>
              <a:buAutoNum type="alphaLcPeriod"/>
              <a:tabLst>
                <a:tab pos="118872" algn="l"/>
              </a:tabLst>
            </a:pPr>
            <a:r>
              <a:rPr lang="es-CO" sz="1000" b="1" dirty="0">
                <a:solidFill>
                  <a:schemeClr val="tx1"/>
                </a:solidFill>
              </a:rPr>
              <a:t>Identificador de producto utilizado en la etiqueta: </a:t>
            </a:r>
            <a:r>
              <a:rPr lang="es-CO" sz="1000" dirty="0">
                <a:solidFill>
                  <a:schemeClr val="tx1"/>
                </a:solidFill>
              </a:rPr>
              <a:t>FC-3000 Fibra Cerámica; FC-3000 </a:t>
            </a:r>
            <a:r>
              <a:rPr lang="es-CO" sz="1000" dirty="0" err="1">
                <a:solidFill>
                  <a:schemeClr val="tx1"/>
                </a:solidFill>
              </a:rPr>
              <a:t>FCR</a:t>
            </a:r>
            <a:r>
              <a:rPr lang="es-CO" sz="1000" dirty="0">
                <a:solidFill>
                  <a:schemeClr val="tx1"/>
                </a:solidFill>
              </a:rPr>
              <a:t> como placas y piezas.</a:t>
            </a:r>
          </a:p>
          <a:p>
            <a:pPr marL="228600" indent="-228600" algn="just" defTabSz="228600">
              <a:buClr>
                <a:schemeClr val="accent4"/>
              </a:buClr>
              <a:buFont typeface="+mj-lt"/>
              <a:buAutoNum type="alphaLcPeriod"/>
              <a:tabLst>
                <a:tab pos="118872" algn="l"/>
              </a:tabLst>
            </a:pPr>
            <a:r>
              <a:rPr lang="es-CO" sz="1000" b="1" dirty="0">
                <a:solidFill>
                  <a:schemeClr val="tx1"/>
                </a:solidFill>
              </a:rPr>
              <a:t>Otros medios de identificación: </a:t>
            </a:r>
            <a:r>
              <a:rPr lang="es-CO" sz="1000" dirty="0">
                <a:solidFill>
                  <a:schemeClr val="tx1"/>
                </a:solidFill>
              </a:rPr>
              <a:t>Placas y piezas fibrosas aislantes de alta temperatura formadas al vacío; Lana Cerámica; Fibra Cerámica Refractaria (</a:t>
            </a:r>
            <a:r>
              <a:rPr lang="es-CO" sz="1000" dirty="0" err="1">
                <a:solidFill>
                  <a:schemeClr val="tx1"/>
                </a:solidFill>
              </a:rPr>
              <a:t>FCR</a:t>
            </a:r>
            <a:r>
              <a:rPr lang="es-CO" sz="1000" dirty="0">
                <a:solidFill>
                  <a:schemeClr val="tx1"/>
                </a:solidFill>
              </a:rPr>
              <a:t>); Fibra Vítrea Sintética (</a:t>
            </a:r>
            <a:r>
              <a:rPr lang="es-CO" sz="1000" dirty="0" err="1">
                <a:solidFill>
                  <a:schemeClr val="tx1"/>
                </a:solidFill>
              </a:rPr>
              <a:t>SVF</a:t>
            </a:r>
            <a:r>
              <a:rPr lang="es-CO" sz="1000" dirty="0">
                <a:solidFill>
                  <a:schemeClr val="tx1"/>
                </a:solidFill>
              </a:rPr>
              <a:t>); Fibra Vítrea Artificial (</a:t>
            </a:r>
            <a:r>
              <a:rPr lang="es-CO" sz="1000" dirty="0" err="1">
                <a:solidFill>
                  <a:schemeClr val="tx1"/>
                </a:solidFill>
              </a:rPr>
              <a:t>MMVF</a:t>
            </a:r>
            <a:r>
              <a:rPr lang="es-CO" sz="1000" dirty="0">
                <a:solidFill>
                  <a:schemeClr val="tx1"/>
                </a:solidFill>
              </a:rPr>
              <a:t>); fibra cerámica refractaria de </a:t>
            </a:r>
            <a:r>
              <a:rPr lang="es-CO" sz="1000" dirty="0" err="1">
                <a:solidFill>
                  <a:schemeClr val="tx1"/>
                </a:solidFill>
              </a:rPr>
              <a:t>aluminosilicato</a:t>
            </a:r>
            <a:r>
              <a:rPr lang="es-CO" sz="1000" dirty="0">
                <a:solidFill>
                  <a:schemeClr val="tx1"/>
                </a:solidFill>
              </a:rPr>
              <a:t>.</a:t>
            </a:r>
          </a:p>
          <a:p>
            <a:pPr marL="228600" indent="-228600" defTabSz="228600">
              <a:buClr>
                <a:schemeClr val="accent4"/>
              </a:buClr>
              <a:buFont typeface="+mj-lt"/>
              <a:buAutoNum type="alphaLcPeriod"/>
              <a:tabLst>
                <a:tab pos="118872" algn="l"/>
              </a:tabLst>
            </a:pPr>
            <a:r>
              <a:rPr lang="es-CO" sz="1000" b="1" dirty="0">
                <a:solidFill>
                  <a:schemeClr val="tx1"/>
                </a:solidFill>
              </a:rPr>
              <a:t>Uso recomendado del producto químico y restricciones de uso:</a:t>
            </a:r>
            <a:r>
              <a:rPr lang="es-CO" sz="1000" dirty="0">
                <a:solidFill>
                  <a:schemeClr val="tx1"/>
                </a:solidFill>
              </a:rPr>
              <a:t> </a:t>
            </a:r>
            <a:br>
              <a:rPr lang="es-CO" sz="1000" dirty="0">
                <a:solidFill>
                  <a:schemeClr val="tx1"/>
                </a:solidFill>
              </a:rPr>
            </a:br>
            <a:r>
              <a:rPr lang="es-CO" sz="1000" dirty="0">
                <a:solidFill>
                  <a:schemeClr val="tx1"/>
                </a:solidFill>
              </a:rPr>
              <a:t>Se utiliza para aislamiento térmico de alta temperatura para temperaturas de funcionamiento de hasta 1480 °C o 2700 °F.</a:t>
            </a:r>
          </a:p>
          <a:p>
            <a:pPr marL="560070" lvl="1" indent="-171450" algn="just" defTabSz="228600">
              <a:buClr>
                <a:schemeClr val="accent4"/>
              </a:buClr>
              <a:buFont typeface="Wingdings" panose="05000000000000000000" pitchFamily="2" charset="2"/>
              <a:buChar char="§"/>
              <a:tabLst>
                <a:tab pos="118872" algn="l"/>
              </a:tabLst>
            </a:pPr>
            <a:r>
              <a:rPr lang="es-CO" sz="1000" u="sng" dirty="0">
                <a:solidFill>
                  <a:schemeClr val="tx1"/>
                </a:solidFill>
                <a:latin typeface="+mj-lt"/>
              </a:rPr>
              <a:t>Uso típico:</a:t>
            </a:r>
            <a:r>
              <a:rPr lang="es-CO" sz="1000" dirty="0">
                <a:solidFill>
                  <a:schemeClr val="tx1"/>
                </a:solidFill>
                <a:latin typeface="+mj-lt"/>
              </a:rPr>
              <a:t> Adecuado para aplicaciones que experimentan vibración, tensión mecánica y fuertes fuerzas erosivas; para mejorar la vida útil de techos y revestimientos de hornos, cubiertas de cucharas y artesas de colada, barras de anclaje, paredes de quemadores, cubiertas de precalentamiento, cubiertas de canaletas, cubiertas de fosas de inmersión, juntas de expansión, escudos térmicos, contención de calor, cámaras de combustión, aislamiento de respaldo para ladrillos y refractarios monolíticos, empaques y juntas de expansión que podrían alcanzar temperaturas de hasta </a:t>
            </a:r>
            <a:r>
              <a:rPr lang="es-CO" sz="1000" dirty="0" err="1">
                <a:solidFill>
                  <a:schemeClr val="tx1"/>
                </a:solidFill>
                <a:latin typeface="+mj-lt"/>
              </a:rPr>
              <a:t>1480°C</a:t>
            </a:r>
            <a:r>
              <a:rPr lang="es-CO" sz="1000" dirty="0">
                <a:solidFill>
                  <a:schemeClr val="tx1"/>
                </a:solidFill>
                <a:latin typeface="+mj-lt"/>
              </a:rPr>
              <a:t> o </a:t>
            </a:r>
            <a:r>
              <a:rPr lang="es-CO" sz="1000" dirty="0" err="1">
                <a:solidFill>
                  <a:schemeClr val="tx1"/>
                </a:solidFill>
                <a:latin typeface="+mj-lt"/>
              </a:rPr>
              <a:t>2700°F</a:t>
            </a:r>
            <a:r>
              <a:rPr lang="es-CO" sz="1000" dirty="0">
                <a:solidFill>
                  <a:schemeClr val="tx1"/>
                </a:solidFill>
                <a:latin typeface="+mj-lt"/>
              </a:rPr>
              <a:t> en hornos industriales, hornos, </a:t>
            </a:r>
            <a:r>
              <a:rPr lang="es-CO" sz="1000" dirty="0" err="1">
                <a:solidFill>
                  <a:schemeClr val="tx1"/>
                </a:solidFill>
                <a:latin typeface="+mj-lt"/>
              </a:rPr>
              <a:t>kilns</a:t>
            </a:r>
            <a:r>
              <a:rPr lang="es-CO" sz="1000" dirty="0">
                <a:solidFill>
                  <a:schemeClr val="tx1"/>
                </a:solidFill>
                <a:latin typeface="+mj-lt"/>
              </a:rPr>
              <a:t> y otros equipos de proceso. Puede utilizarse como barrera contra las llamas y el calor. Los productos a base de cerámica no están destinados a la venta directa al público en general. Si bien la fibra cerámica se utiliza en la fabricación de algunos productos de consumo, los materiales están contenidos, encapsulados o unidos dentro de las unidades. El punto de fusión es </a:t>
            </a:r>
            <a:r>
              <a:rPr lang="es-CO" sz="1000" dirty="0" err="1">
                <a:solidFill>
                  <a:schemeClr val="tx1"/>
                </a:solidFill>
                <a:latin typeface="+mj-lt"/>
              </a:rPr>
              <a:t>1871°C</a:t>
            </a:r>
            <a:r>
              <a:rPr lang="es-CO" sz="1000" dirty="0">
                <a:solidFill>
                  <a:schemeClr val="tx1"/>
                </a:solidFill>
                <a:latin typeface="+mj-lt"/>
              </a:rPr>
              <a:t> o </a:t>
            </a:r>
            <a:r>
              <a:rPr lang="es-CO" sz="1000" dirty="0" err="1">
                <a:solidFill>
                  <a:schemeClr val="tx1"/>
                </a:solidFill>
                <a:latin typeface="+mj-lt"/>
              </a:rPr>
              <a:t>3400°F</a:t>
            </a:r>
            <a:r>
              <a:rPr lang="es-CO" sz="1000" dirty="0">
                <a:solidFill>
                  <a:schemeClr val="tx1"/>
                </a:solidFill>
                <a:latin typeface="+mj-lt"/>
              </a:rPr>
              <a:t>.</a:t>
            </a:r>
            <a:endParaRPr lang="es-CO" sz="1000" u="sng" dirty="0">
              <a:solidFill>
                <a:schemeClr val="tx1"/>
              </a:solidFill>
              <a:latin typeface="+mj-lt"/>
            </a:endParaRPr>
          </a:p>
          <a:p>
            <a:pPr marL="560070" lvl="1" indent="-171450" algn="just" defTabSz="228600">
              <a:buClr>
                <a:schemeClr val="accent4"/>
              </a:buClr>
              <a:buFont typeface="Wingdings" panose="05000000000000000000" pitchFamily="2" charset="2"/>
              <a:buChar char="§"/>
              <a:tabLst>
                <a:tab pos="118872" algn="l"/>
              </a:tabLst>
            </a:pPr>
            <a:r>
              <a:rPr lang="es-CO" sz="1000" u="sng" dirty="0">
                <a:solidFill>
                  <a:schemeClr val="tx1"/>
                </a:solidFill>
                <a:latin typeface="+mj-lt"/>
              </a:rPr>
              <a:t>Usos no aconsejados</a:t>
            </a:r>
            <a:r>
              <a:rPr lang="es-CO" sz="1000" dirty="0">
                <a:solidFill>
                  <a:schemeClr val="tx1"/>
                </a:solidFill>
                <a:latin typeface="+mj-lt"/>
              </a:rPr>
              <a:t>: Desmontaje del producto para otras aplicaciones.  </a:t>
            </a:r>
          </a:p>
          <a:p>
            <a:pPr marL="228600" indent="-228600" algn="just" defTabSz="228600">
              <a:buClr>
                <a:schemeClr val="accent4"/>
              </a:buClr>
              <a:buFont typeface="+mj-lt"/>
              <a:buAutoNum type="alphaLcPeriod"/>
              <a:tabLst>
                <a:tab pos="118872" algn="l"/>
              </a:tabLst>
            </a:pPr>
            <a:r>
              <a:rPr lang="es-CO" sz="1000" b="1" dirty="0">
                <a:solidFill>
                  <a:schemeClr val="tx1"/>
                </a:solidFill>
              </a:rPr>
              <a:t>Nombre del fabricante: </a:t>
            </a:r>
            <a:r>
              <a:rPr lang="es-CO" sz="1000" dirty="0">
                <a:solidFill>
                  <a:schemeClr val="tx1"/>
                </a:solidFill>
              </a:rPr>
              <a:t>FibreCast </a:t>
            </a:r>
            <a:r>
              <a:rPr lang="es-CO" sz="1000" dirty="0" err="1">
                <a:solidFill>
                  <a:schemeClr val="tx1"/>
                </a:solidFill>
              </a:rPr>
              <a:t>Incorporated</a:t>
            </a:r>
            <a:r>
              <a:rPr lang="es-CO" sz="1000" dirty="0">
                <a:solidFill>
                  <a:schemeClr val="tx1"/>
                </a:solidFill>
              </a:rPr>
              <a:t>, 3264 </a:t>
            </a:r>
            <a:r>
              <a:rPr lang="es-CO" sz="1000" dirty="0" err="1">
                <a:solidFill>
                  <a:schemeClr val="tx1"/>
                </a:solidFill>
              </a:rPr>
              <a:t>Mainway</a:t>
            </a:r>
            <a:r>
              <a:rPr lang="es-CO" sz="1000" dirty="0">
                <a:solidFill>
                  <a:schemeClr val="tx1"/>
                </a:solidFill>
              </a:rPr>
              <a:t>, Burlington, Ontario, Canadá, </a:t>
            </a:r>
            <a:r>
              <a:rPr lang="es-CO" sz="1000" dirty="0" err="1">
                <a:solidFill>
                  <a:schemeClr val="tx1"/>
                </a:solidFill>
              </a:rPr>
              <a:t>L7M1A7</a:t>
            </a:r>
            <a:r>
              <a:rPr lang="es-CO" sz="1000" dirty="0">
                <a:solidFill>
                  <a:schemeClr val="tx1"/>
                </a:solidFill>
              </a:rPr>
              <a:t> </a:t>
            </a:r>
            <a:br>
              <a:rPr lang="es-CO" sz="1000" dirty="0">
                <a:solidFill>
                  <a:schemeClr val="tx1"/>
                </a:solidFill>
              </a:rPr>
            </a:br>
            <a:r>
              <a:rPr lang="es-CO" sz="1000" dirty="0">
                <a:solidFill>
                  <a:schemeClr val="tx1"/>
                </a:solidFill>
              </a:rPr>
              <a:t>Teléfono: 905-319-1080, Fax: 905-319-7611, E-mail: sales@fibrecast.com </a:t>
            </a:r>
          </a:p>
          <a:p>
            <a:pPr marL="228600" indent="-228600" algn="just" defTabSz="228600">
              <a:buClr>
                <a:schemeClr val="accent4"/>
              </a:buClr>
              <a:buFont typeface="+mj-lt"/>
              <a:buAutoNum type="alphaLcPeriod"/>
              <a:tabLst>
                <a:tab pos="118872" algn="l"/>
              </a:tabLst>
            </a:pPr>
            <a:r>
              <a:rPr lang="es-CO" sz="1000" b="1" dirty="0">
                <a:solidFill>
                  <a:schemeClr val="tx1"/>
                </a:solidFill>
              </a:rPr>
              <a:t>Teléfono de emergencia #: </a:t>
            </a:r>
            <a:r>
              <a:rPr lang="es-CO" sz="1000" dirty="0" err="1">
                <a:solidFill>
                  <a:schemeClr val="tx1"/>
                </a:solidFill>
              </a:rPr>
              <a:t>CHEMTREC</a:t>
            </a:r>
            <a:r>
              <a:rPr lang="es-CO" sz="1000" dirty="0">
                <a:solidFill>
                  <a:schemeClr val="tx1"/>
                </a:solidFill>
              </a:rPr>
              <a:t> prestará asistencia en caso de emergencias químicas 1-800-424-9300 </a:t>
            </a:r>
          </a:p>
          <a:p>
            <a:pPr lvl="0" algn="just" defTabSz="320040">
              <a:tabLst>
                <a:tab pos="118872" algn="l"/>
              </a:tabLst>
            </a:pPr>
            <a:endParaRPr lang="es-CO" sz="1000" b="1" dirty="0">
              <a:solidFill>
                <a:srgbClr val="0F1919"/>
              </a:solidFill>
            </a:endParaRPr>
          </a:p>
        </p:txBody>
      </p:sp>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p:txBody>
          <a:bodyPr/>
          <a:lstStyle/>
          <a:p>
            <a:r>
              <a:rPr lang="es-CO" sz="2000" b="1" dirty="0"/>
              <a:t>FICHA DE DATOS DE SEGURIDAD</a:t>
            </a:r>
          </a:p>
          <a:p>
            <a:pPr>
              <a:spcBef>
                <a:spcPts val="0"/>
              </a:spcBef>
            </a:pPr>
            <a:r>
              <a:rPr lang="en-US" sz="1200" dirty="0">
                <a:solidFill>
                  <a:schemeClr val="tx2"/>
                </a:solidFill>
              </a:rPr>
              <a:t>FDS FC-3000 23 04 </a:t>
            </a:r>
          </a:p>
        </p:txBody>
      </p:sp>
      <p:sp>
        <p:nvSpPr>
          <p:cNvPr id="41" name="Rectangle 40">
            <a:extLst>
              <a:ext uri="{FF2B5EF4-FFF2-40B4-BE49-F238E27FC236}">
                <a16:creationId xmlns:a16="http://schemas.microsoft.com/office/drawing/2014/main" id="{70756CD6-C534-EF40-82FB-7BF6FD84D2FE}"/>
              </a:ext>
            </a:extLst>
          </p:cNvPr>
          <p:cNvSpPr/>
          <p:nvPr/>
        </p:nvSpPr>
        <p:spPr>
          <a:xfrm>
            <a:off x="285750" y="1105269"/>
            <a:ext cx="7199888" cy="34623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s-CO" sz="1600" b="1" dirty="0">
                <a:solidFill>
                  <a:schemeClr val="bg1"/>
                </a:solidFill>
                <a:latin typeface="+mj-lt"/>
              </a:rPr>
              <a:t>FC-3000								 </a:t>
            </a:r>
            <a:r>
              <a:rPr lang="es-CO" sz="1400" dirty="0">
                <a:solidFill>
                  <a:schemeClr val="bg1"/>
                </a:solidFill>
              </a:rPr>
              <a:t>Fecha de vigencia: Enero 17 del 2020</a:t>
            </a:r>
          </a:p>
        </p:txBody>
      </p:sp>
      <p:sp>
        <p:nvSpPr>
          <p:cNvPr id="2" name="Rectangle 1">
            <a:extLst>
              <a:ext uri="{FF2B5EF4-FFF2-40B4-BE49-F238E27FC236}">
                <a16:creationId xmlns:a16="http://schemas.microsoft.com/office/drawing/2014/main" id="{FC27E18B-F55D-0B6B-1C39-4E246738F3BC}"/>
              </a:ext>
            </a:extLst>
          </p:cNvPr>
          <p:cNvSpPr/>
          <p:nvPr/>
        </p:nvSpPr>
        <p:spPr>
          <a:xfrm>
            <a:off x="286762" y="1530649"/>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1. IDENTIFICACIÓN</a:t>
            </a:r>
          </a:p>
        </p:txBody>
      </p:sp>
      <p:sp>
        <p:nvSpPr>
          <p:cNvPr id="3" name="Rectangle 2">
            <a:extLst>
              <a:ext uri="{FF2B5EF4-FFF2-40B4-BE49-F238E27FC236}">
                <a16:creationId xmlns:a16="http://schemas.microsoft.com/office/drawing/2014/main" id="{1888F84E-C03F-C8D3-CACD-19CBF52FE8CF}"/>
              </a:ext>
            </a:extLst>
          </p:cNvPr>
          <p:cNvSpPr/>
          <p:nvPr/>
        </p:nvSpPr>
        <p:spPr>
          <a:xfrm>
            <a:off x="287774" y="5118649"/>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2. IDENTIFICACIÓN DE PELIGROS</a:t>
            </a:r>
          </a:p>
        </p:txBody>
      </p:sp>
      <p:sp>
        <p:nvSpPr>
          <p:cNvPr id="4" name="Text Placeholder 25">
            <a:extLst>
              <a:ext uri="{FF2B5EF4-FFF2-40B4-BE49-F238E27FC236}">
                <a16:creationId xmlns:a16="http://schemas.microsoft.com/office/drawing/2014/main" id="{2DA05CFE-9B39-7FC6-B73D-E8ED04608C80}"/>
              </a:ext>
            </a:extLst>
          </p:cNvPr>
          <p:cNvSpPr txBox="1">
            <a:spLocks/>
          </p:cNvSpPr>
          <p:nvPr/>
        </p:nvSpPr>
        <p:spPr>
          <a:xfrm>
            <a:off x="284738" y="5541448"/>
            <a:ext cx="7200900" cy="424072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4"/>
              </a:buClr>
              <a:buFont typeface="+mj-lt"/>
              <a:buAutoNum type="alphaLcPeriod"/>
              <a:tabLst>
                <a:tab pos="118872" algn="l"/>
              </a:tabLst>
            </a:pPr>
            <a:r>
              <a:rPr lang="es-CO" sz="1000" b="1" dirty="0">
                <a:solidFill>
                  <a:schemeClr val="tx1"/>
                </a:solidFill>
              </a:rPr>
              <a:t>La </a:t>
            </a:r>
            <a:r>
              <a:rPr lang="es-CO" sz="1000" b="1" dirty="0">
                <a:solidFill>
                  <a:srgbClr val="0F1919"/>
                </a:solidFill>
              </a:rPr>
              <a:t>clasificación del producto químico se basa para Canadá en la quinta edición revisada del Sistema Globalmente Armonizado de </a:t>
            </a:r>
            <a:r>
              <a:rPr lang="es-CO" sz="1000" b="1" dirty="0">
                <a:solidFill>
                  <a:schemeClr val="tx1"/>
                </a:solidFill>
              </a:rPr>
              <a:t>Clasificación y Etiquetado de Productos Químicos de la Comisión Económica de las Naciones Unidas para Europa y EE. UU., se basa en los Estándares de Comunicación de Riesgos de la Administración de Salud y Seguridad Ocupacional de EE. UU. de 2012. </a:t>
            </a:r>
            <a:r>
              <a:rPr lang="es-CO" sz="1000" dirty="0">
                <a:solidFill>
                  <a:schemeClr val="tx1"/>
                </a:solidFill>
              </a:rPr>
              <a:t>Estas normas indican que el producto se considera del grupo </a:t>
            </a:r>
            <a:r>
              <a:rPr lang="es-CO" sz="1000" dirty="0" err="1">
                <a:solidFill>
                  <a:schemeClr val="tx1"/>
                </a:solidFill>
              </a:rPr>
              <a:t>2B</a:t>
            </a:r>
            <a:r>
              <a:rPr lang="es-CO" sz="1000" dirty="0">
                <a:solidFill>
                  <a:schemeClr val="tx1"/>
                </a:solidFill>
              </a:rPr>
              <a:t> de la </a:t>
            </a:r>
            <a:r>
              <a:rPr lang="es-CO" sz="1000" dirty="0" err="1">
                <a:solidFill>
                  <a:schemeClr val="tx1"/>
                </a:solidFill>
              </a:rPr>
              <a:t>IARC</a:t>
            </a:r>
            <a:r>
              <a:rPr lang="es-CO" sz="1000" dirty="0">
                <a:solidFill>
                  <a:schemeClr val="tx1"/>
                </a:solidFill>
              </a:rPr>
              <a:t>, lo que corresponde a la clasificación de carcinógeno de categoría 2 de la </a:t>
            </a:r>
            <a:r>
              <a:rPr lang="es-CO" sz="1000" dirty="0" err="1">
                <a:solidFill>
                  <a:schemeClr val="tx1"/>
                </a:solidFill>
              </a:rPr>
              <a:t>OSHA</a:t>
            </a:r>
            <a:r>
              <a:rPr lang="es-CO" sz="1000" dirty="0">
                <a:solidFill>
                  <a:schemeClr val="tx1"/>
                </a:solidFill>
              </a:rPr>
              <a:t> </a:t>
            </a:r>
            <a:r>
              <a:rPr lang="es-CO" sz="1000" dirty="0" err="1">
                <a:solidFill>
                  <a:schemeClr val="tx1"/>
                </a:solidFill>
              </a:rPr>
              <a:t>HCS</a:t>
            </a:r>
            <a:r>
              <a:rPr lang="es-CO" sz="1000" dirty="0">
                <a:solidFill>
                  <a:schemeClr val="tx1"/>
                </a:solidFill>
              </a:rPr>
              <a:t> 2012</a:t>
            </a:r>
            <a:r>
              <a:rPr lang="en-US" sz="1000" dirty="0">
                <a:solidFill>
                  <a:schemeClr val="tx1"/>
                </a:solidFill>
              </a:rPr>
              <a:t>.</a:t>
            </a:r>
            <a:endParaRPr lang="en-CA" sz="1000" b="1" dirty="0">
              <a:solidFill>
                <a:schemeClr val="tx1"/>
              </a:solidFill>
            </a:endParaRPr>
          </a:p>
          <a:p>
            <a:pPr marL="228600" indent="-228600" algn="just" defTabSz="228600">
              <a:buClr>
                <a:schemeClr val="accent4"/>
              </a:buClr>
              <a:buFont typeface="+mj-lt"/>
              <a:buAutoNum type="alphaLcPeriod"/>
              <a:tabLst>
                <a:tab pos="118872" algn="l"/>
              </a:tabLst>
            </a:pPr>
            <a:r>
              <a:rPr lang="es-CO" sz="1000" b="1" dirty="0">
                <a:solidFill>
                  <a:schemeClr val="tx1"/>
                </a:solidFill>
              </a:rPr>
              <a:t>Palabra de advertencia, indicación(es) de peligro, símbolo(s) y consejos de prudencia de conformidad con el párrafo (f) de §1910.1200</a:t>
            </a:r>
            <a:r>
              <a:rPr lang="es-CO" sz="1000" dirty="0">
                <a:solidFill>
                  <a:schemeClr val="tx1"/>
                </a:solidFill>
              </a:rPr>
              <a:t>. La fibra cerámica está clasificada como carcinógeno de categoría 2.</a:t>
            </a:r>
          </a:p>
          <a:p>
            <a:pPr lvl="1" algn="just" defTabSz="228600">
              <a:buClr>
                <a:schemeClr val="accent1"/>
              </a:buClr>
              <a:tabLst>
                <a:tab pos="118872" algn="l"/>
              </a:tabLst>
            </a:pPr>
            <a:r>
              <a:rPr lang="es-CO" sz="1000" b="1" dirty="0">
                <a:solidFill>
                  <a:schemeClr val="tx1"/>
                </a:solidFill>
                <a:latin typeface="+mj-lt"/>
              </a:rPr>
              <a:t>Pictograma de peligro</a:t>
            </a:r>
          </a:p>
          <a:p>
            <a:pPr lvl="1" algn="just" defTabSz="228600">
              <a:buClr>
                <a:schemeClr val="accent1"/>
              </a:buClr>
              <a:tabLst>
                <a:tab pos="118872" algn="l"/>
              </a:tabLst>
            </a:pPr>
            <a:endParaRPr lang="en-CA" sz="1000" b="1" dirty="0">
              <a:solidFill>
                <a:schemeClr val="tx1"/>
              </a:solidFill>
              <a:latin typeface="+mj-lt"/>
            </a:endParaRPr>
          </a:p>
          <a:p>
            <a:pPr lvl="1" algn="just" defTabSz="228600">
              <a:buClr>
                <a:schemeClr val="accent1"/>
              </a:buClr>
              <a:tabLst>
                <a:tab pos="118872" algn="l"/>
              </a:tabLst>
            </a:pPr>
            <a:endParaRPr lang="en-CA" sz="1000" b="1" dirty="0">
              <a:solidFill>
                <a:schemeClr val="tx1"/>
              </a:solidFill>
              <a:latin typeface="+mj-lt"/>
            </a:endParaRPr>
          </a:p>
          <a:p>
            <a:pPr lvl="1" algn="just" defTabSz="320040">
              <a:buClr>
                <a:schemeClr val="accent1"/>
              </a:buClr>
              <a:tabLst>
                <a:tab pos="118872" algn="l"/>
              </a:tabLst>
            </a:pPr>
            <a:endParaRPr lang="en-CA" sz="1000" b="1" dirty="0">
              <a:solidFill>
                <a:srgbClr val="0F1919"/>
              </a:solidFill>
              <a:latin typeface="+mj-lt"/>
            </a:endParaRPr>
          </a:p>
          <a:p>
            <a:pPr lvl="1" algn="just" defTabSz="320040">
              <a:buClr>
                <a:schemeClr val="accent1"/>
              </a:buClr>
              <a:tabLst>
                <a:tab pos="118872" algn="l"/>
              </a:tabLst>
            </a:pPr>
            <a:endParaRPr lang="en-CA" sz="1000" b="1" dirty="0">
              <a:solidFill>
                <a:srgbClr val="0F1919"/>
              </a:solidFill>
              <a:latin typeface="+mj-lt"/>
            </a:endParaRPr>
          </a:p>
          <a:p>
            <a:pPr lvl="1" algn="just" defTabSz="320040">
              <a:buClr>
                <a:schemeClr val="accent1"/>
              </a:buClr>
              <a:tabLst>
                <a:tab pos="118872" algn="l"/>
              </a:tabLst>
            </a:pPr>
            <a:endParaRPr lang="en-CA" sz="1000" b="1" dirty="0">
              <a:solidFill>
                <a:srgbClr val="0F1919"/>
              </a:solidFill>
              <a:latin typeface="+mj-lt"/>
            </a:endParaRPr>
          </a:p>
          <a:p>
            <a:pPr lvl="1" algn="just" defTabSz="320040">
              <a:buClr>
                <a:schemeClr val="accent1"/>
              </a:buClr>
              <a:tabLst>
                <a:tab pos="118872" algn="l"/>
              </a:tabLst>
            </a:pPr>
            <a:r>
              <a:rPr lang="es-CO" sz="1000" b="1" dirty="0">
                <a:solidFill>
                  <a:srgbClr val="0F1919"/>
                </a:solidFill>
                <a:latin typeface="+mj-lt"/>
              </a:rPr>
              <a:t>Palabra de señal: ADVERTENCIA</a:t>
            </a:r>
          </a:p>
          <a:p>
            <a:pPr lvl="1" algn="just" defTabSz="320040">
              <a:buClr>
                <a:schemeClr val="accent1"/>
              </a:buClr>
              <a:tabLst>
                <a:tab pos="118872" algn="l"/>
              </a:tabLst>
            </a:pPr>
            <a:r>
              <a:rPr lang="es-CO" sz="1000" b="1" dirty="0">
                <a:solidFill>
                  <a:srgbClr val="0F1919"/>
                </a:solidFill>
                <a:latin typeface="+mj-lt"/>
              </a:rPr>
              <a:t>Declaraciones de peligro: </a:t>
            </a:r>
            <a:r>
              <a:rPr lang="es-CO" sz="1000" dirty="0">
                <a:solidFill>
                  <a:srgbClr val="0F1919"/>
                </a:solidFill>
                <a:latin typeface="+mj-lt"/>
              </a:rPr>
              <a:t>Se sospecha que causa cáncer por inhalación.</a:t>
            </a:r>
            <a:endParaRPr lang="en-CA" sz="1000" dirty="0">
              <a:solidFill>
                <a:srgbClr val="0F1919"/>
              </a:solidFill>
              <a:latin typeface="+mj-lt"/>
            </a:endParaRPr>
          </a:p>
          <a:p>
            <a:pPr lvl="1" algn="just" defTabSz="320040">
              <a:buClr>
                <a:schemeClr val="accent1"/>
              </a:buClr>
              <a:tabLst>
                <a:tab pos="118872" algn="l"/>
              </a:tabLst>
            </a:pPr>
            <a:r>
              <a:rPr lang="es-CO" sz="1000" b="1" dirty="0">
                <a:solidFill>
                  <a:srgbClr val="0F1919"/>
                </a:solidFill>
                <a:latin typeface="+mj-lt"/>
              </a:rPr>
              <a:t>Declaraciones de precaución: </a:t>
            </a:r>
            <a:r>
              <a:rPr lang="es-CO" sz="1000" dirty="0">
                <a:solidFill>
                  <a:srgbClr val="0F1919"/>
                </a:solidFill>
                <a:latin typeface="+mj-lt"/>
              </a:rPr>
              <a:t>No lo manipule hasta que se hayan leído y comprendido todas las instrucciones de seguridad. Utilice protección respiratoria según sea necesario; ver sección 8 de la Ficha de Datos de Seguridad. Si le preocupa la exposición, busque atención médica. Almacenar de manera que se minimice el polvo en suspensión. Eliminar los residuos de acuerdo con las regulaciones locales, provinciales o estatales y federales.</a:t>
            </a:r>
          </a:p>
          <a:p>
            <a:pPr lvl="1" defTabSz="320040">
              <a:buClr>
                <a:schemeClr val="accent1"/>
              </a:buClr>
              <a:tabLst>
                <a:tab pos="118872" algn="l"/>
              </a:tabLst>
            </a:pPr>
            <a:r>
              <a:rPr lang="es-CO" sz="1000" b="1" dirty="0">
                <a:solidFill>
                  <a:srgbClr val="0F1919"/>
                </a:solidFill>
                <a:latin typeface="+mj-lt"/>
              </a:rPr>
              <a:t>Información suplementaria: </a:t>
            </a:r>
            <a:r>
              <a:rPr lang="es-CO" sz="1000" dirty="0">
                <a:solidFill>
                  <a:srgbClr val="0F1919"/>
                </a:solidFill>
                <a:latin typeface="+mj-lt"/>
              </a:rPr>
              <a:t>Puede causar irritación mecánica temporal en los ojos, la piel o las vías respiratorias expuestos. Minimizar la exposición al polvo en suspensión.</a:t>
            </a:r>
          </a:p>
          <a:p>
            <a:pPr marL="228600" indent="-228600" algn="just" defTabSz="320040">
              <a:buClr>
                <a:schemeClr val="accent4"/>
              </a:buClr>
              <a:buFont typeface="+mj-lt"/>
              <a:buAutoNum type="alphaLcPeriod" startAt="3"/>
              <a:tabLst>
                <a:tab pos="118872" algn="l"/>
              </a:tabLst>
            </a:pPr>
            <a:r>
              <a:rPr lang="es-CO" sz="1000" b="1" dirty="0">
                <a:solidFill>
                  <a:srgbClr val="0F1919"/>
                </a:solidFill>
                <a:latin typeface="+mj-lt"/>
              </a:rPr>
              <a:t>Describa cualquier peligro no clasificado que se haya identificado durante el proceso de clasificación: </a:t>
            </a:r>
            <a:r>
              <a:rPr lang="es-CO" sz="1000" dirty="0">
                <a:solidFill>
                  <a:srgbClr val="0F1919"/>
                </a:solidFill>
                <a:latin typeface="+mj-lt"/>
              </a:rPr>
              <a:t>La exposición puede provocar irritaciones mecánicas leves en la piel, los ojos y las vías respiratorias superiores. Estos efectos suelen ser temporales.</a:t>
            </a:r>
          </a:p>
          <a:p>
            <a:pPr marL="228600" indent="-228600" algn="just" defTabSz="320040">
              <a:buClr>
                <a:schemeClr val="accent4"/>
              </a:buClr>
              <a:buFont typeface="+mj-lt"/>
              <a:buAutoNum type="alphaLcPeriod" startAt="4"/>
              <a:tabLst>
                <a:tab pos="118872" algn="l"/>
              </a:tabLst>
            </a:pPr>
            <a:r>
              <a:rPr lang="es-CO" sz="1000" b="1" dirty="0">
                <a:solidFill>
                  <a:srgbClr val="0F1919"/>
                </a:solidFill>
                <a:latin typeface="+mj-lt"/>
              </a:rPr>
              <a:t>Regla de mezcla: </a:t>
            </a:r>
            <a:r>
              <a:rPr lang="es-CO" sz="1000" dirty="0">
                <a:solidFill>
                  <a:srgbClr val="0F1919"/>
                </a:solidFill>
                <a:latin typeface="+mj-lt"/>
              </a:rPr>
              <a:t>No aplicable.</a:t>
            </a:r>
          </a:p>
          <a:p>
            <a:pPr lvl="1" defTabSz="320040">
              <a:buClr>
                <a:schemeClr val="accent1"/>
              </a:buClr>
              <a:tabLst>
                <a:tab pos="118872" algn="l"/>
              </a:tabLst>
            </a:pPr>
            <a:endParaRPr lang="es-CO" sz="1000" dirty="0">
              <a:solidFill>
                <a:srgbClr val="0F1919"/>
              </a:solidFill>
              <a:latin typeface="+mj-lt"/>
            </a:endParaRPr>
          </a:p>
          <a:p>
            <a:pPr lvl="1" defTabSz="320040">
              <a:buClr>
                <a:schemeClr val="accent1"/>
              </a:buClr>
              <a:tabLst>
                <a:tab pos="118872" algn="l"/>
              </a:tabLst>
            </a:pPr>
            <a:endParaRPr lang="es-CO" sz="1000" dirty="0">
              <a:solidFill>
                <a:srgbClr val="0F1919"/>
              </a:solidFill>
              <a:latin typeface="+mj-lt"/>
            </a:endParaRPr>
          </a:p>
          <a:p>
            <a:pPr algn="just" defTabSz="320040">
              <a:tabLst>
                <a:tab pos="118872" algn="l"/>
              </a:tabLst>
            </a:pPr>
            <a:endParaRPr lang="en-CA" sz="1000" b="1" dirty="0">
              <a:solidFill>
                <a:srgbClr val="0F1919"/>
              </a:solidFill>
            </a:endParaRPr>
          </a:p>
          <a:p>
            <a:pPr algn="just" defTabSz="320040">
              <a:tabLst>
                <a:tab pos="118872" algn="l"/>
              </a:tabLst>
            </a:pPr>
            <a:endParaRPr lang="en-CA" sz="1000" b="1" dirty="0">
              <a:solidFill>
                <a:srgbClr val="0F1919"/>
              </a:solidFill>
            </a:endParaRPr>
          </a:p>
        </p:txBody>
      </p:sp>
      <p:pic>
        <p:nvPicPr>
          <p:cNvPr id="6" name="Picture 5">
            <a:extLst>
              <a:ext uri="{FF2B5EF4-FFF2-40B4-BE49-F238E27FC236}">
                <a16:creationId xmlns:a16="http://schemas.microsoft.com/office/drawing/2014/main" id="{2BBF8E96-81BD-7DA3-515B-F5DD015B7ADA}"/>
              </a:ext>
            </a:extLst>
          </p:cNvPr>
          <p:cNvPicPr>
            <a:picLocks noChangeAspect="1"/>
          </p:cNvPicPr>
          <p:nvPr/>
        </p:nvPicPr>
        <p:blipFill>
          <a:blip r:embed="rId2"/>
          <a:srcRect/>
          <a:stretch/>
        </p:blipFill>
        <p:spPr>
          <a:xfrm>
            <a:off x="3325118" y="6755683"/>
            <a:ext cx="1120140" cy="1120140"/>
          </a:xfrm>
          <a:prstGeom prst="rect">
            <a:avLst/>
          </a:prstGeom>
        </p:spPr>
      </p:pic>
    </p:spTree>
    <p:extLst>
      <p:ext uri="{BB962C8B-B14F-4D97-AF65-F5344CB8AC3E}">
        <p14:creationId xmlns:p14="http://schemas.microsoft.com/office/powerpoint/2010/main" val="32705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4351020" y="701040"/>
            <a:ext cx="3134618" cy="327660"/>
          </a:xfrm>
        </p:spPr>
        <p:txBody>
          <a:bodyPr/>
          <a:lstStyle/>
          <a:p>
            <a:r>
              <a:rPr lang="en-US" dirty="0"/>
              <a:t> </a:t>
            </a:r>
            <a:r>
              <a:rPr lang="en-US" sz="1200" dirty="0">
                <a:solidFill>
                  <a:schemeClr val="tx2"/>
                </a:solidFill>
              </a:rPr>
              <a:t>FDS FC-3000 23 04 </a:t>
            </a:r>
          </a:p>
          <a:p>
            <a:endParaRPr lang="en-US" sz="1200" dirty="0">
              <a:solidFill>
                <a:schemeClr val="tx2"/>
              </a:solidFill>
            </a:endParaRPr>
          </a:p>
        </p:txBody>
      </p:sp>
      <p:graphicFrame>
        <p:nvGraphicFramePr>
          <p:cNvPr id="3" name="Table 35">
            <a:extLst>
              <a:ext uri="{FF2B5EF4-FFF2-40B4-BE49-F238E27FC236}">
                <a16:creationId xmlns:a16="http://schemas.microsoft.com/office/drawing/2014/main" id="{F3F32CD9-92A8-B81C-B062-1B3B6305EDB4}"/>
              </a:ext>
            </a:extLst>
          </p:cNvPr>
          <p:cNvGraphicFramePr>
            <a:graphicFrameLocks/>
          </p:cNvGraphicFramePr>
          <p:nvPr>
            <p:extLst>
              <p:ext uri="{D42A27DB-BD31-4B8C-83A1-F6EECF244321}">
                <p14:modId xmlns:p14="http://schemas.microsoft.com/office/powerpoint/2010/main" val="2019238575"/>
              </p:ext>
            </p:extLst>
          </p:nvPr>
        </p:nvGraphicFramePr>
        <p:xfrm>
          <a:off x="273189" y="1629456"/>
          <a:ext cx="7205663" cy="998930"/>
        </p:xfrm>
        <a:graphic>
          <a:graphicData uri="http://schemas.openxmlformats.org/drawingml/2006/table">
            <a:tbl>
              <a:tblPr firstRow="1" bandRow="1">
                <a:tableStyleId>{9D7B26C5-4107-4FEC-AEDC-1716B250A1EF}</a:tableStyleId>
              </a:tblPr>
              <a:tblGrid>
                <a:gridCol w="4718744">
                  <a:extLst>
                    <a:ext uri="{9D8B030D-6E8A-4147-A177-3AD203B41FA5}">
                      <a16:colId xmlns:a16="http://schemas.microsoft.com/office/drawing/2014/main" val="3647290184"/>
                    </a:ext>
                  </a:extLst>
                </a:gridCol>
                <a:gridCol w="1249680">
                  <a:extLst>
                    <a:ext uri="{9D8B030D-6E8A-4147-A177-3AD203B41FA5}">
                      <a16:colId xmlns:a16="http://schemas.microsoft.com/office/drawing/2014/main" val="2804471609"/>
                    </a:ext>
                  </a:extLst>
                </a:gridCol>
                <a:gridCol w="1237239">
                  <a:extLst>
                    <a:ext uri="{9D8B030D-6E8A-4147-A177-3AD203B41FA5}">
                      <a16:colId xmlns:a16="http://schemas.microsoft.com/office/drawing/2014/main" val="622920296"/>
                    </a:ext>
                  </a:extLst>
                </a:gridCol>
              </a:tblGrid>
              <a:tr h="193936">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1000" b="1" kern="1200" noProof="0" dirty="0">
                          <a:solidFill>
                            <a:schemeClr val="tx1"/>
                          </a:solidFill>
                          <a:latin typeface="+mj-lt"/>
                          <a:ea typeface="+mn-ea"/>
                          <a:cs typeface="+mn-cs"/>
                        </a:rPr>
                        <a:t>NOMBRE QUÍMICO y COMÚN</a:t>
                      </a:r>
                    </a:p>
                  </a:txBody>
                  <a:tcPr anchor="b"/>
                </a:tc>
                <a:tc>
                  <a:txBody>
                    <a:bodyPr/>
                    <a:lstStyle/>
                    <a:p>
                      <a:pPr algn="ctr"/>
                      <a:r>
                        <a:rPr lang="es-CO" sz="1000" noProof="0" dirty="0">
                          <a:latin typeface="+mj-lt"/>
                        </a:rPr>
                        <a:t>NUMERO CAS</a:t>
                      </a:r>
                    </a:p>
                  </a:txBody>
                  <a:tcPr marL="0" marR="0" anchor="b">
                    <a:solidFill>
                      <a:schemeClr val="tx2">
                        <a:lumMod val="20000"/>
                        <a:lumOff val="80000"/>
                      </a:schemeClr>
                    </a:solidFill>
                  </a:tcPr>
                </a:tc>
                <a:tc>
                  <a:txBody>
                    <a:bodyPr/>
                    <a:lstStyle/>
                    <a:p>
                      <a:pPr algn="ctr"/>
                      <a:r>
                        <a:rPr lang="es-CO" sz="1000" noProof="0" dirty="0">
                          <a:latin typeface="+mj-lt"/>
                        </a:rPr>
                        <a:t>% POR PESO</a:t>
                      </a:r>
                    </a:p>
                  </a:txBody>
                  <a:tcPr marL="0" marR="0" anchor="b"/>
                </a:tc>
                <a:extLst>
                  <a:ext uri="{0D108BD9-81ED-4DB2-BD59-A6C34878D82A}">
                    <a16:rowId xmlns:a16="http://schemas.microsoft.com/office/drawing/2014/main" val="1532514866"/>
                  </a:ext>
                </a:extLst>
              </a:tr>
              <a:tr h="154812">
                <a:tc>
                  <a:txBody>
                    <a:bodyPr/>
                    <a:lstStyle/>
                    <a:p>
                      <a:pPr marL="108000" marR="0" lvl="0" indent="0" algn="l" defTabSz="777240" rtl="0" eaLnBrk="1" fontAlgn="auto" latinLnBrk="0" hangingPunct="1">
                        <a:lnSpc>
                          <a:spcPct val="100000"/>
                        </a:lnSpc>
                        <a:spcBef>
                          <a:spcPts val="0"/>
                        </a:spcBef>
                        <a:spcAft>
                          <a:spcPts val="0"/>
                        </a:spcAft>
                        <a:buClrTx/>
                        <a:buSzTx/>
                        <a:buFontTx/>
                        <a:buNone/>
                        <a:tabLst/>
                        <a:defRPr/>
                      </a:pPr>
                      <a:r>
                        <a:rPr lang="es-CO" sz="800" dirty="0">
                          <a:solidFill>
                            <a:schemeClr val="tx1"/>
                          </a:solidFill>
                        </a:rPr>
                        <a:t>Fibra Cerámica Refractaria (</a:t>
                      </a:r>
                      <a:r>
                        <a:rPr lang="es-CO" sz="800" dirty="0" err="1">
                          <a:solidFill>
                            <a:schemeClr val="tx1"/>
                          </a:solidFill>
                        </a:rPr>
                        <a:t>FCR</a:t>
                      </a:r>
                      <a:r>
                        <a:rPr lang="es-CO" sz="800" dirty="0">
                          <a:solidFill>
                            <a:schemeClr val="tx1"/>
                          </a:solidFill>
                        </a:rPr>
                        <a:t>)</a:t>
                      </a:r>
                      <a:br>
                        <a:rPr lang="en-CA" sz="800" noProof="0" dirty="0"/>
                      </a:br>
                      <a:r>
                        <a:rPr lang="es-CO" sz="800" noProof="0" dirty="0"/>
                        <a:t>Sinónimos: Fibra cerámica; lana de </a:t>
                      </a:r>
                      <a:r>
                        <a:rPr lang="es-CO" sz="800" noProof="0" dirty="0" err="1"/>
                        <a:t>aluminosilicato</a:t>
                      </a:r>
                      <a:r>
                        <a:rPr lang="es-CO" sz="800" noProof="0" dirty="0"/>
                        <a:t> (</a:t>
                      </a:r>
                      <a:r>
                        <a:rPr lang="es-CO" sz="800" noProof="0" dirty="0" err="1"/>
                        <a:t>ASW</a:t>
                      </a:r>
                      <a:r>
                        <a:rPr lang="es-CO" sz="800" noProof="0" dirty="0"/>
                        <a:t>); fibra vítrea sintética (</a:t>
                      </a:r>
                      <a:r>
                        <a:rPr lang="es-CO" sz="800" noProof="0" dirty="0" err="1"/>
                        <a:t>SVF</a:t>
                      </a:r>
                      <a:r>
                        <a:rPr lang="es-CO" sz="800" noProof="0" dirty="0"/>
                        <a:t>); fibra vítrea artificial (</a:t>
                      </a:r>
                      <a:r>
                        <a:rPr lang="es-CO" sz="800" noProof="0" dirty="0" err="1"/>
                        <a:t>MMFV</a:t>
                      </a:r>
                      <a:r>
                        <a:rPr lang="es-CO" sz="800" noProof="0" dirty="0"/>
                        <a:t>); fibra mineral artificial (</a:t>
                      </a:r>
                      <a:r>
                        <a:rPr lang="es-CO" sz="800" noProof="0" dirty="0" err="1"/>
                        <a:t>MMMF</a:t>
                      </a:r>
                      <a:r>
                        <a:rPr lang="es-CO" sz="800" noProof="0" dirty="0"/>
                        <a:t>); lana aislante de alta temperatura (</a:t>
                      </a:r>
                      <a:r>
                        <a:rPr lang="es-CO" sz="800" noProof="0" dirty="0" err="1"/>
                        <a:t>HTIW</a:t>
                      </a:r>
                      <a:r>
                        <a:rPr lang="es-CO" sz="800" noProof="0" dirty="0"/>
                        <a:t>)</a:t>
                      </a:r>
                    </a:p>
                  </a:txBody>
                  <a:tcPr marL="0" marR="0" marT="0" marB="0" anchor="ctr">
                    <a:lnB w="9525" cap="flat" cmpd="sng" algn="ctr">
                      <a:solidFill>
                        <a:schemeClr val="tx1"/>
                      </a:solidFill>
                      <a:prstDash val="solid"/>
                      <a:round/>
                      <a:headEnd type="none" w="med" len="med"/>
                      <a:tailEnd type="none" w="med" len="med"/>
                    </a:lnB>
                    <a:noFill/>
                  </a:tcPr>
                </a:tc>
                <a:tc>
                  <a:txBody>
                    <a:bodyPr/>
                    <a:lstStyle/>
                    <a:p>
                      <a:pPr algn="ctr"/>
                      <a:r>
                        <a:rPr lang="en-CA" sz="800" noProof="0" dirty="0"/>
                        <a:t>142844-00-66</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40 a 70</a:t>
                      </a:r>
                    </a:p>
                  </a:txBody>
                  <a:tcPr marL="0" marR="0" marT="36000" marB="3600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94665">
                <a:tc>
                  <a:txBody>
                    <a:bodyPr/>
                    <a:lstStyle/>
                    <a:p>
                      <a:pPr marL="108000"/>
                      <a:r>
                        <a:rPr lang="en-CA" sz="800" noProof="0" dirty="0" err="1"/>
                        <a:t>Sílice</a:t>
                      </a:r>
                      <a:r>
                        <a:rPr lang="en-CA" sz="800" noProof="0" dirty="0"/>
                        <a:t> </a:t>
                      </a:r>
                      <a:r>
                        <a:rPr lang="en-CA" sz="800" noProof="0" dirty="0" err="1"/>
                        <a:t>coloidal</a:t>
                      </a:r>
                      <a:endParaRPr lang="en-CA" sz="8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dirty="0"/>
                        <a:t>7631-86-9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15 a 40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marL="108000"/>
                      <a:r>
                        <a:rPr lang="en-CA" sz="800" noProof="0" dirty="0" err="1"/>
                        <a:t>Éter</a:t>
                      </a:r>
                      <a:r>
                        <a:rPr lang="en-CA" sz="800" noProof="0" dirty="0"/>
                        <a:t> de </a:t>
                      </a:r>
                      <a:r>
                        <a:rPr lang="en-CA" sz="800" noProof="0" dirty="0" err="1"/>
                        <a:t>almidón</a:t>
                      </a:r>
                      <a:r>
                        <a:rPr lang="en-CA" sz="800" noProof="0" dirty="0"/>
                        <a:t> </a:t>
                      </a:r>
                      <a:r>
                        <a:rPr lang="en-CA" sz="800" noProof="0" dirty="0" err="1"/>
                        <a:t>catiónico</a:t>
                      </a:r>
                      <a:endParaRPr lang="en-CA" sz="8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dirty="0"/>
                        <a:t>56780-58-6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5 a 10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0701448"/>
                  </a:ext>
                </a:extLst>
              </a:tr>
            </a:tbl>
          </a:graphicData>
        </a:graphic>
      </p:graphicFrame>
      <p:sp>
        <p:nvSpPr>
          <p:cNvPr id="6" name="Rectangle 5">
            <a:extLst>
              <a:ext uri="{FF2B5EF4-FFF2-40B4-BE49-F238E27FC236}">
                <a16:creationId xmlns:a16="http://schemas.microsoft.com/office/drawing/2014/main" id="{C708FE68-9445-4241-E9BE-914A265DE5F5}"/>
              </a:ext>
            </a:extLst>
          </p:cNvPr>
          <p:cNvSpPr/>
          <p:nvPr/>
        </p:nvSpPr>
        <p:spPr>
          <a:xfrm>
            <a:off x="279976" y="1172509"/>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3. COMPOSICIÓN / INFORMACIÓN SOBRE LOS INGREDIENTES</a:t>
            </a:r>
          </a:p>
        </p:txBody>
      </p:sp>
      <p:sp>
        <p:nvSpPr>
          <p:cNvPr id="8" name="Rectangle 7">
            <a:extLst>
              <a:ext uri="{FF2B5EF4-FFF2-40B4-BE49-F238E27FC236}">
                <a16:creationId xmlns:a16="http://schemas.microsoft.com/office/drawing/2014/main" id="{AC688840-93F8-525B-E8E8-32CB59B8BD1F}"/>
              </a:ext>
            </a:extLst>
          </p:cNvPr>
          <p:cNvSpPr/>
          <p:nvPr/>
        </p:nvSpPr>
        <p:spPr>
          <a:xfrm>
            <a:off x="293550" y="2949448"/>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4. MEDIDAS DE PRIMEROS AUXILIOS</a:t>
            </a:r>
          </a:p>
        </p:txBody>
      </p:sp>
      <p:sp>
        <p:nvSpPr>
          <p:cNvPr id="10" name="Rectangle 9">
            <a:extLst>
              <a:ext uri="{FF2B5EF4-FFF2-40B4-BE49-F238E27FC236}">
                <a16:creationId xmlns:a16="http://schemas.microsoft.com/office/drawing/2014/main" id="{920E125C-6618-06CB-F2C0-C6EEC17988C0}"/>
              </a:ext>
            </a:extLst>
          </p:cNvPr>
          <p:cNvSpPr/>
          <p:nvPr/>
        </p:nvSpPr>
        <p:spPr>
          <a:xfrm>
            <a:off x="293550" y="5227291"/>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5. MEDIDAS DE LUCHA CONTRA INCENDIOS</a:t>
            </a:r>
          </a:p>
        </p:txBody>
      </p:sp>
      <p:sp>
        <p:nvSpPr>
          <p:cNvPr id="12" name="Rectangle 11">
            <a:extLst>
              <a:ext uri="{FF2B5EF4-FFF2-40B4-BE49-F238E27FC236}">
                <a16:creationId xmlns:a16="http://schemas.microsoft.com/office/drawing/2014/main" id="{DC1EC396-F141-CD8A-6DD6-AA19DCB39A9C}"/>
              </a:ext>
            </a:extLst>
          </p:cNvPr>
          <p:cNvSpPr/>
          <p:nvPr/>
        </p:nvSpPr>
        <p:spPr>
          <a:xfrm>
            <a:off x="293044" y="7565811"/>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6. MEDIDAS EN CASO DE VERTIDO ACCIDENTAL</a:t>
            </a:r>
          </a:p>
        </p:txBody>
      </p:sp>
      <p:sp>
        <p:nvSpPr>
          <p:cNvPr id="13" name="Text Placeholder 25">
            <a:extLst>
              <a:ext uri="{FF2B5EF4-FFF2-40B4-BE49-F238E27FC236}">
                <a16:creationId xmlns:a16="http://schemas.microsoft.com/office/drawing/2014/main" id="{542BC847-E639-BF8A-5215-D21F718B7EBD}"/>
              </a:ext>
            </a:extLst>
          </p:cNvPr>
          <p:cNvSpPr txBox="1">
            <a:spLocks/>
          </p:cNvSpPr>
          <p:nvPr/>
        </p:nvSpPr>
        <p:spPr>
          <a:xfrm>
            <a:off x="293550" y="8024992"/>
            <a:ext cx="7200900" cy="1096244"/>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4"/>
              </a:buClr>
              <a:buFont typeface="+mj-lt"/>
              <a:buAutoNum type="alphaLcPeriod"/>
              <a:tabLst>
                <a:tab pos="118872" algn="l"/>
              </a:tabLst>
            </a:pPr>
            <a:r>
              <a:rPr lang="es-CO" sz="1000" b="1" dirty="0">
                <a:solidFill>
                  <a:schemeClr val="tx1"/>
                </a:solidFill>
              </a:rPr>
              <a:t>Precauciones personales, equipo de protección y procedimientos de emergencia: </a:t>
            </a:r>
            <a:r>
              <a:rPr lang="es-CO" sz="1000" dirty="0">
                <a:solidFill>
                  <a:schemeClr val="tx1"/>
                </a:solidFill>
              </a:rPr>
              <a:t>Reduzca al mínimo el polvo en suspensión. No debe utilizarse aire comprimido o barrido en seco para la limpieza. Utilizar los Equipos de Protección Personal (EPP) recomendados en la Sección 8 "CONTROLES DE EXPOSICIÓN / PROTECCIÓN PERSONAL"</a:t>
            </a:r>
            <a:r>
              <a:rPr lang="en-US" sz="1000" dirty="0">
                <a:solidFill>
                  <a:schemeClr val="tx1"/>
                </a:solidFill>
              </a:rPr>
              <a:t>.</a:t>
            </a:r>
          </a:p>
          <a:p>
            <a:pPr marL="228600" indent="-228600" algn="just" defTabSz="228600">
              <a:buClr>
                <a:schemeClr val="accent4"/>
              </a:buClr>
              <a:buFont typeface="+mj-lt"/>
              <a:buAutoNum type="alphaLcPeriod"/>
              <a:tabLst>
                <a:tab pos="118872" algn="l"/>
              </a:tabLst>
            </a:pPr>
            <a:r>
              <a:rPr kumimoji="0" lang="es-CO" sz="1000" b="1" i="0" u="none" strike="noStrike" kern="1200" cap="none" spc="0" normalizeH="0" baseline="0" noProof="0" dirty="0">
                <a:ln>
                  <a:noFill/>
                </a:ln>
                <a:solidFill>
                  <a:srgbClr val="0F1919"/>
                </a:solidFill>
                <a:effectLst/>
                <a:uLnTx/>
                <a:uFillTx/>
                <a:latin typeface="Franklin Gothic"/>
                <a:ea typeface="+mn-ea"/>
                <a:cs typeface="+mn-cs"/>
              </a:rPr>
              <a:t>Métodos y materiales de contención y limpieza: </a:t>
            </a:r>
            <a:r>
              <a:rPr lang="es-CO" sz="1000" dirty="0">
                <a:solidFill>
                  <a:schemeClr val="tx1"/>
                </a:solidFill>
              </a:rPr>
              <a:t>Eliminar el material contaminado como residuo de acuerdo con la Sección 13 "Consideraciones relativas a la eliminación". Asegurar una ventilación adecuada. Contener la fuente del derrame o fuga si es seguro hacerlo. Los derrames deben ser manejados por aspiración o fregado húmedo. Evitar el barrido con cepillo y la generación de polvo en el aire. Eliminar en recipientes adecuados</a:t>
            </a:r>
            <a:r>
              <a:rPr lang="en-US" sz="1000" dirty="0">
                <a:solidFill>
                  <a:schemeClr val="tx1"/>
                </a:solidFill>
              </a:rPr>
              <a:t>.</a:t>
            </a:r>
            <a:endParaRPr lang="en-CA" sz="1000" b="1" dirty="0">
              <a:solidFill>
                <a:srgbClr val="0F1919"/>
              </a:solidFill>
            </a:endParaRPr>
          </a:p>
        </p:txBody>
      </p:sp>
      <p:sp>
        <p:nvSpPr>
          <p:cNvPr id="2" name="Text Placeholder 25">
            <a:extLst>
              <a:ext uri="{FF2B5EF4-FFF2-40B4-BE49-F238E27FC236}">
                <a16:creationId xmlns:a16="http://schemas.microsoft.com/office/drawing/2014/main" id="{DB88734B-03C1-82B1-9272-774233E2AB42}"/>
              </a:ext>
            </a:extLst>
          </p:cNvPr>
          <p:cNvSpPr txBox="1">
            <a:spLocks/>
          </p:cNvSpPr>
          <p:nvPr/>
        </p:nvSpPr>
        <p:spPr>
          <a:xfrm>
            <a:off x="279974" y="2661877"/>
            <a:ext cx="7200900" cy="23591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buClr>
                <a:schemeClr val="accent1"/>
              </a:buClr>
              <a:tabLst>
                <a:tab pos="118872" algn="l"/>
              </a:tabLst>
            </a:pPr>
            <a:r>
              <a:rPr lang="es-CO" sz="1000" b="1" dirty="0">
                <a:solidFill>
                  <a:schemeClr val="tx1"/>
                </a:solidFill>
              </a:rPr>
              <a:t>Impurezas y aditivos estabilizantes: </a:t>
            </a:r>
            <a:r>
              <a:rPr lang="es-CO" sz="1000" dirty="0">
                <a:solidFill>
                  <a:schemeClr val="tx1"/>
                </a:solidFill>
              </a:rPr>
              <a:t>No aplicable.</a:t>
            </a:r>
            <a:endParaRPr lang="en-CA" sz="1000" dirty="0">
              <a:solidFill>
                <a:srgbClr val="0F1919"/>
              </a:solidFill>
            </a:endParaRPr>
          </a:p>
        </p:txBody>
      </p:sp>
      <p:sp>
        <p:nvSpPr>
          <p:cNvPr id="9" name="Text Placeholder 25">
            <a:extLst>
              <a:ext uri="{FF2B5EF4-FFF2-40B4-BE49-F238E27FC236}">
                <a16:creationId xmlns:a16="http://schemas.microsoft.com/office/drawing/2014/main" id="{65C01458-A88A-C161-1B71-D82559FE1850}"/>
              </a:ext>
            </a:extLst>
          </p:cNvPr>
          <p:cNvSpPr txBox="1">
            <a:spLocks/>
          </p:cNvSpPr>
          <p:nvPr/>
        </p:nvSpPr>
        <p:spPr>
          <a:xfrm>
            <a:off x="285751" y="3383023"/>
            <a:ext cx="7200900" cy="1853278"/>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spcBef>
                <a:spcPts val="0"/>
              </a:spcBef>
              <a:buClr>
                <a:schemeClr val="accent4"/>
              </a:buClr>
              <a:buFont typeface="+mj-lt"/>
              <a:buAutoNum type="alphaLcPeriod"/>
              <a:tabLst>
                <a:tab pos="118872" algn="l"/>
              </a:tabLst>
            </a:pPr>
            <a:r>
              <a:rPr lang="es-CO" sz="1000" b="1" dirty="0">
                <a:solidFill>
                  <a:schemeClr val="tx1"/>
                </a:solidFill>
              </a:rPr>
              <a:t>Medidas de primeros auxilios por vía de exposición</a:t>
            </a:r>
            <a:r>
              <a:rPr lang="en-US" sz="1000" b="1" dirty="0">
                <a:solidFill>
                  <a:schemeClr val="tx1"/>
                </a:solidFill>
              </a:rPr>
              <a:t>: </a:t>
            </a:r>
          </a:p>
          <a:p>
            <a:pPr marL="450850" lvl="1" indent="-228600" algn="just" defTabSz="228600">
              <a:spcBef>
                <a:spcPts val="0"/>
              </a:spcBef>
              <a:buClr>
                <a:schemeClr val="accent4"/>
              </a:buClr>
              <a:buFont typeface="Wingdings" panose="05000000000000000000" pitchFamily="2" charset="2"/>
              <a:buChar char="§"/>
              <a:tabLst>
                <a:tab pos="118872" algn="l"/>
              </a:tabLst>
            </a:pPr>
            <a:r>
              <a:rPr lang="es-CO" sz="1000" u="sng" dirty="0">
                <a:latin typeface="+mj-lt"/>
              </a:rPr>
              <a:t>Piel:</a:t>
            </a:r>
            <a:r>
              <a:rPr lang="es-CO" sz="1000" dirty="0">
                <a:latin typeface="+mj-lt"/>
              </a:rPr>
              <a:t> La manipulación de este material puede generar una leve irritación mecánica temporal de la piel. Si esto ocurre, enjuague las áreas afectadas con agua y lávelas suavemente. No frote ni rasque la piel expuesta.</a:t>
            </a:r>
            <a:endParaRPr lang="en-US" sz="1000" dirty="0">
              <a:latin typeface="+mj-lt"/>
            </a:endParaRPr>
          </a:p>
          <a:p>
            <a:pPr marL="450850" lvl="1" indent="-228600" algn="just" defTabSz="228600">
              <a:spcBef>
                <a:spcPts val="0"/>
              </a:spcBef>
              <a:buClr>
                <a:schemeClr val="accent4"/>
              </a:buClr>
              <a:buFont typeface="Wingdings" panose="05000000000000000000" pitchFamily="2" charset="2"/>
              <a:buChar char="§"/>
              <a:tabLst>
                <a:tab pos="118872" algn="l"/>
              </a:tabLst>
            </a:pPr>
            <a:r>
              <a:rPr lang="es-CO" sz="1000" u="sng" dirty="0">
                <a:latin typeface="+mj-lt"/>
              </a:rPr>
              <a:t>Ojos:</a:t>
            </a:r>
            <a:r>
              <a:rPr lang="es-CO" sz="1000" dirty="0">
                <a:latin typeface="+mj-lt"/>
              </a:rPr>
              <a:t> En caso de contacto con los ojos, enjuagar abundantemente con agua; tener baño para ojos disponible. No se frote los ojos.</a:t>
            </a:r>
            <a:r>
              <a:rPr lang="en-US" sz="1000" dirty="0">
                <a:latin typeface="+mj-lt"/>
              </a:rPr>
              <a:t> </a:t>
            </a:r>
          </a:p>
          <a:p>
            <a:pPr marL="450850" lvl="1" indent="-228600" algn="just" defTabSz="228600">
              <a:spcBef>
                <a:spcPts val="0"/>
              </a:spcBef>
              <a:buClr>
                <a:schemeClr val="accent4"/>
              </a:buClr>
              <a:buFont typeface="Wingdings" panose="05000000000000000000" pitchFamily="2" charset="2"/>
              <a:buChar char="§"/>
              <a:tabLst>
                <a:tab pos="118872" algn="l"/>
              </a:tabLst>
            </a:pPr>
            <a:r>
              <a:rPr lang="es-CO" sz="1000" u="sng" dirty="0">
                <a:latin typeface="+mj-lt"/>
              </a:rPr>
              <a:t>Nariz y garganta</a:t>
            </a:r>
            <a:r>
              <a:rPr lang="es-CO" sz="1000" dirty="0">
                <a:latin typeface="+mj-lt"/>
              </a:rPr>
              <a:t>: si se irritan, vaya a un área libre de polvo, beba agua y suénese la nariz. Si los síntomas persisten, busque atención médica</a:t>
            </a:r>
            <a:r>
              <a:rPr lang="en-US" sz="1000" dirty="0">
                <a:latin typeface="+mj-lt"/>
              </a:rPr>
              <a:t>.</a:t>
            </a:r>
          </a:p>
          <a:p>
            <a:pPr marL="228600" indent="-228600" algn="just" defTabSz="228600">
              <a:buClr>
                <a:schemeClr val="accent4"/>
              </a:buClr>
              <a:buFont typeface="+mj-lt"/>
              <a:buAutoNum type="alphaLcPeriod"/>
              <a:tabLst>
                <a:tab pos="118872" algn="l"/>
              </a:tabLst>
            </a:pPr>
            <a:r>
              <a:rPr lang="es-CO" sz="1000" b="1" dirty="0">
                <a:solidFill>
                  <a:schemeClr val="tx1"/>
                </a:solidFill>
              </a:rPr>
              <a:t>Síntomas y efectos más importantes (agudos o retardados): </a:t>
            </a:r>
            <a:r>
              <a:rPr lang="es-CO" sz="1000" dirty="0">
                <a:solidFill>
                  <a:schemeClr val="tx1"/>
                </a:solidFill>
              </a:rPr>
              <a:t>La exposición puede provocar una leve irritación mecánica de la piel, los ojos y el sistema respiratorio superior. Estos efectos suelen ser temporales.</a:t>
            </a:r>
          </a:p>
          <a:p>
            <a:pPr marL="228600" indent="-228600" algn="just" defTabSz="228600">
              <a:buClr>
                <a:schemeClr val="accent4"/>
              </a:buClr>
              <a:buFont typeface="+mj-lt"/>
              <a:buAutoNum type="alphaLcPeriod"/>
              <a:tabLst>
                <a:tab pos="118872" algn="l"/>
              </a:tabLst>
            </a:pPr>
            <a:r>
              <a:rPr lang="es-CO" sz="1000" b="1" dirty="0">
                <a:solidFill>
                  <a:schemeClr val="tx1"/>
                </a:solidFill>
              </a:rPr>
              <a:t>Indicación de atención médica inmediata y tratamiento especial necesario, en caso de ser necesario. NOTAS PARA LOS MÉDICOS: </a:t>
            </a:r>
            <a:r>
              <a:rPr lang="es-CO" sz="1000" dirty="0">
                <a:solidFill>
                  <a:schemeClr val="tx1"/>
                </a:solidFill>
              </a:rPr>
              <a:t>Los efectos en la piel y las vías respiratorias son el resultado de una irritación mecánica leve y temporal; la exposición a la fibra no produce manifestaciones alérgicas.</a:t>
            </a:r>
            <a:endParaRPr lang="es-CO" sz="1000" b="1" dirty="0">
              <a:solidFill>
                <a:srgbClr val="0F1919"/>
              </a:solidFill>
            </a:endParaRPr>
          </a:p>
        </p:txBody>
      </p:sp>
      <p:sp>
        <p:nvSpPr>
          <p:cNvPr id="14" name="Text Placeholder 25">
            <a:extLst>
              <a:ext uri="{FF2B5EF4-FFF2-40B4-BE49-F238E27FC236}">
                <a16:creationId xmlns:a16="http://schemas.microsoft.com/office/drawing/2014/main" id="{9764D334-9063-E8AB-AF02-35540591F95D}"/>
              </a:ext>
            </a:extLst>
          </p:cNvPr>
          <p:cNvSpPr txBox="1">
            <a:spLocks/>
          </p:cNvSpPr>
          <p:nvPr/>
        </p:nvSpPr>
        <p:spPr>
          <a:xfrm>
            <a:off x="293044" y="5686472"/>
            <a:ext cx="7200900" cy="1766388"/>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4"/>
              </a:buClr>
              <a:buFont typeface="+mj-lt"/>
              <a:buAutoNum type="alphaLcPeriod"/>
              <a:tabLst>
                <a:tab pos="118872" algn="l"/>
              </a:tabLst>
            </a:pPr>
            <a:r>
              <a:rPr lang="es-CO" sz="1000" b="1" dirty="0">
                <a:solidFill>
                  <a:schemeClr val="tx1"/>
                </a:solidFill>
              </a:rPr>
              <a:t>Medios de extinción adecuados (e inadecuados): </a:t>
            </a:r>
            <a:r>
              <a:rPr lang="es-CO" sz="1000" dirty="0">
                <a:solidFill>
                  <a:schemeClr val="tx1"/>
                </a:solidFill>
              </a:rPr>
              <a:t>Utilizar agente extintor adecuado para los materiales combustibles circundantes.</a:t>
            </a:r>
          </a:p>
          <a:p>
            <a:pPr marL="228600" indent="-228600" algn="just" defTabSz="228600">
              <a:buClr>
                <a:schemeClr val="accent4"/>
              </a:buClr>
              <a:buFont typeface="+mj-lt"/>
              <a:buAutoNum type="alphaLcPeriod"/>
              <a:tabLst>
                <a:tab pos="118872" algn="l"/>
              </a:tabLst>
            </a:pPr>
            <a:r>
              <a:rPr lang="es-CO" sz="1000" b="1" dirty="0">
                <a:solidFill>
                  <a:schemeClr val="tx1"/>
                </a:solidFill>
              </a:rPr>
              <a:t>Peligros específicos derivados del producto químico (por ejemplo, naturaleza de cualquier producto de combustión peligroso): </a:t>
            </a:r>
            <a:r>
              <a:rPr lang="es-CO" sz="1000" dirty="0">
                <a:solidFill>
                  <a:schemeClr val="tx1"/>
                </a:solidFill>
              </a:rPr>
              <a:t>Productos no combustibles, clase de reacción al fuego cero. El embalaje y los materiales circundantes pueden ser combustibles. </a:t>
            </a:r>
            <a:r>
              <a:rPr lang="es-CO" sz="1000" u="sng" dirty="0">
                <a:solidFill>
                  <a:schemeClr val="tx1"/>
                </a:solidFill>
              </a:rPr>
              <a:t>Calor inicial: </a:t>
            </a:r>
            <a:r>
              <a:rPr lang="es-CO" sz="1000" dirty="0">
                <a:solidFill>
                  <a:schemeClr val="tx1"/>
                </a:solidFill>
              </a:rPr>
              <a:t>Durante el calentamiento inicial del producto, se producirá cierta descomposición térmica del aglutinante orgánico a unos </a:t>
            </a:r>
            <a:r>
              <a:rPr lang="es-CO" sz="1000" dirty="0" err="1">
                <a:solidFill>
                  <a:schemeClr val="tx1"/>
                </a:solidFill>
              </a:rPr>
              <a:t>450°F</a:t>
            </a:r>
            <a:r>
              <a:rPr lang="es-CO" sz="1000" dirty="0">
                <a:solidFill>
                  <a:schemeClr val="tx1"/>
                </a:solidFill>
              </a:rPr>
              <a:t>  (</a:t>
            </a:r>
            <a:r>
              <a:rPr lang="es-CO" sz="1000" dirty="0" err="1">
                <a:solidFill>
                  <a:schemeClr val="tx1"/>
                </a:solidFill>
              </a:rPr>
              <a:t>232°C</a:t>
            </a:r>
            <a:r>
              <a:rPr lang="es-CO" sz="1000" dirty="0">
                <a:solidFill>
                  <a:schemeClr val="tx1"/>
                </a:solidFill>
              </a:rPr>
              <a:t>) de este primer calentamiento del producto. Esto puede liberar humo, monóxido de carbono y dióxido de carbono. Utilice una ventilación adecuada u otras precauciones para eliminar la exposición a los vapores resultantes de la descomposición térmica del aglutinante. La exposición a los vapores de descomposición térmica puede causar irritación de las vías respiratorias, hiperreactividad bronquial o una respuesta de tipo asmático.</a:t>
            </a:r>
            <a:r>
              <a:rPr lang="en-US" sz="1000" dirty="0">
                <a:solidFill>
                  <a:schemeClr val="tx1"/>
                </a:solidFill>
              </a:rPr>
              <a:t> </a:t>
            </a:r>
            <a:endParaRPr lang="en-CA" sz="1000" dirty="0">
              <a:solidFill>
                <a:srgbClr val="0F1919"/>
              </a:solidFill>
            </a:endParaRPr>
          </a:p>
          <a:p>
            <a:pPr marL="228600" indent="-228600" algn="just" defTabSz="228600">
              <a:buClr>
                <a:schemeClr val="accent4"/>
              </a:buClr>
              <a:buFont typeface="+mj-lt"/>
              <a:buAutoNum type="alphaLcPeriod"/>
              <a:tabLst>
                <a:tab pos="118872" algn="l"/>
              </a:tabLst>
            </a:pPr>
            <a:r>
              <a:rPr lang="es-CO" sz="1000" b="1" dirty="0">
                <a:solidFill>
                  <a:schemeClr val="tx1"/>
                </a:solidFill>
              </a:rPr>
              <a:t>Equipos de protección especiales y precauciones para bomberos:</a:t>
            </a:r>
          </a:p>
          <a:p>
            <a:pPr lvl="1" defTabSz="320040">
              <a:spcBef>
                <a:spcPts val="0"/>
              </a:spcBef>
              <a:buClr>
                <a:schemeClr val="accent1"/>
              </a:buClr>
              <a:tabLst>
                <a:tab pos="118872" algn="l"/>
              </a:tabLst>
            </a:pPr>
            <a:r>
              <a:rPr lang="es-CO" sz="1000" b="1" dirty="0">
                <a:solidFill>
                  <a:schemeClr val="tx1"/>
                </a:solidFill>
                <a:latin typeface="+mj-lt"/>
              </a:rPr>
              <a:t>Códigos </a:t>
            </a:r>
            <a:r>
              <a:rPr lang="es-CO" sz="1000" b="1" dirty="0" err="1">
                <a:solidFill>
                  <a:schemeClr val="tx1"/>
                </a:solidFill>
                <a:latin typeface="+mj-lt"/>
              </a:rPr>
              <a:t>NFPA</a:t>
            </a:r>
            <a:r>
              <a:rPr lang="es-CO" sz="1000" b="1" dirty="0">
                <a:solidFill>
                  <a:schemeClr val="tx1"/>
                </a:solidFill>
                <a:latin typeface="+mj-lt"/>
              </a:rPr>
              <a:t>:*		Inflamabilidad:</a:t>
            </a:r>
            <a:r>
              <a:rPr lang="es-CO" sz="1000" dirty="0">
                <a:solidFill>
                  <a:schemeClr val="tx1"/>
                </a:solidFill>
                <a:latin typeface="+mj-lt"/>
              </a:rPr>
              <a:t> 0 		</a:t>
            </a:r>
            <a:r>
              <a:rPr lang="es-CO" sz="1000" b="1" dirty="0">
                <a:solidFill>
                  <a:schemeClr val="tx1"/>
                </a:solidFill>
                <a:latin typeface="+mj-lt"/>
              </a:rPr>
              <a:t>Salud</a:t>
            </a:r>
            <a:r>
              <a:rPr lang="en-CA" sz="1000" b="1" dirty="0">
                <a:solidFill>
                  <a:schemeClr val="tx1"/>
                </a:solidFill>
                <a:latin typeface="+mj-lt"/>
              </a:rPr>
              <a:t>: </a:t>
            </a:r>
            <a:r>
              <a:rPr lang="es-CO" sz="1000" dirty="0">
                <a:solidFill>
                  <a:schemeClr val="tx1"/>
                </a:solidFill>
                <a:latin typeface="+mj-lt"/>
              </a:rPr>
              <a:t>1 		</a:t>
            </a:r>
            <a:r>
              <a:rPr lang="es-CO" sz="1000" b="1" dirty="0">
                <a:solidFill>
                  <a:schemeClr val="tx1"/>
                </a:solidFill>
                <a:latin typeface="+mj-lt"/>
              </a:rPr>
              <a:t>Reactividad: </a:t>
            </a:r>
            <a:r>
              <a:rPr lang="es-CO" sz="1000" dirty="0">
                <a:solidFill>
                  <a:schemeClr val="tx1"/>
                </a:solidFill>
                <a:latin typeface="+mj-lt"/>
              </a:rPr>
              <a:t>0 		</a:t>
            </a:r>
            <a:r>
              <a:rPr lang="es-CO" sz="1000" b="1" dirty="0">
                <a:latin typeface="+mj-lt"/>
              </a:rPr>
              <a:t>Es</a:t>
            </a:r>
            <a:r>
              <a:rPr lang="es-CO" sz="1000" b="1" dirty="0">
                <a:solidFill>
                  <a:schemeClr val="tx1"/>
                </a:solidFill>
                <a:latin typeface="+mj-lt"/>
              </a:rPr>
              <a:t>pecial: </a:t>
            </a:r>
            <a:r>
              <a:rPr lang="es-CO" sz="1000" dirty="0">
                <a:solidFill>
                  <a:schemeClr val="tx1"/>
                </a:solidFill>
                <a:latin typeface="+mj-lt"/>
              </a:rPr>
              <a:t>0</a:t>
            </a:r>
            <a:br>
              <a:rPr lang="es-CO" sz="1000" dirty="0">
                <a:solidFill>
                  <a:schemeClr val="tx1"/>
                </a:solidFill>
                <a:latin typeface="+mj-lt"/>
              </a:rPr>
            </a:br>
            <a:r>
              <a:rPr lang="es-CO" sz="1000" baseline="-25000" dirty="0">
                <a:solidFill>
                  <a:schemeClr val="tx1"/>
                </a:solidFill>
                <a:latin typeface="+mj-lt"/>
              </a:rPr>
              <a:t>*Opuesto a las clasificaciones </a:t>
            </a:r>
            <a:r>
              <a:rPr lang="es-CO" sz="1000" baseline="-25000" dirty="0" err="1">
                <a:solidFill>
                  <a:schemeClr val="tx1"/>
                </a:solidFill>
                <a:latin typeface="+mj-lt"/>
              </a:rPr>
              <a:t>WHMIS</a:t>
            </a:r>
            <a:r>
              <a:rPr lang="es-CO" sz="1000" baseline="-25000" dirty="0">
                <a:solidFill>
                  <a:schemeClr val="tx1"/>
                </a:solidFill>
                <a:latin typeface="+mj-lt"/>
              </a:rPr>
              <a:t> 2015</a:t>
            </a:r>
            <a:endParaRPr lang="es-CO" sz="1000" b="1" dirty="0">
              <a:solidFill>
                <a:srgbClr val="0F1919"/>
              </a:solidFill>
            </a:endParaRPr>
          </a:p>
        </p:txBody>
      </p:sp>
    </p:spTree>
    <p:extLst>
      <p:ext uri="{BB962C8B-B14F-4D97-AF65-F5344CB8AC3E}">
        <p14:creationId xmlns:p14="http://schemas.microsoft.com/office/powerpoint/2010/main" val="213589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0ACC0-C770-D9F3-EC34-6345F40D3A3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FC-3000 23 04</a:t>
            </a:r>
          </a:p>
        </p:txBody>
      </p:sp>
      <p:sp>
        <p:nvSpPr>
          <p:cNvPr id="8" name="Rectangle 7">
            <a:extLst>
              <a:ext uri="{FF2B5EF4-FFF2-40B4-BE49-F238E27FC236}">
                <a16:creationId xmlns:a16="http://schemas.microsoft.com/office/drawing/2014/main" id="{619AEF80-D040-EAF9-945C-757896EACB01}"/>
              </a:ext>
            </a:extLst>
          </p:cNvPr>
          <p:cNvSpPr/>
          <p:nvPr/>
        </p:nvSpPr>
        <p:spPr>
          <a:xfrm>
            <a:off x="276940" y="2929588"/>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ES" sz="1200" b="1" dirty="0">
                <a:solidFill>
                  <a:schemeClr val="accent4"/>
                </a:solidFill>
                <a:latin typeface="+mj-lt"/>
              </a:rPr>
              <a:t>8. CONTROLES DE EXPOSICIÓN / PROTECCIÓN PERSONAL</a:t>
            </a:r>
          </a:p>
        </p:txBody>
      </p:sp>
      <p:sp>
        <p:nvSpPr>
          <p:cNvPr id="11" name="Text Placeholder 25">
            <a:extLst>
              <a:ext uri="{FF2B5EF4-FFF2-40B4-BE49-F238E27FC236}">
                <a16:creationId xmlns:a16="http://schemas.microsoft.com/office/drawing/2014/main" id="{B7CB7146-3C7C-F90C-F39E-C69B3945872C}"/>
              </a:ext>
            </a:extLst>
          </p:cNvPr>
          <p:cNvSpPr txBox="1">
            <a:spLocks/>
          </p:cNvSpPr>
          <p:nvPr/>
        </p:nvSpPr>
        <p:spPr>
          <a:xfrm>
            <a:off x="275928" y="3396286"/>
            <a:ext cx="7200900" cy="6243014"/>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4"/>
              </a:buClr>
              <a:buFont typeface="+mj-lt"/>
              <a:buAutoNum type="alphaLcPeriod"/>
              <a:tabLst>
                <a:tab pos="118872" algn="l"/>
              </a:tabLst>
            </a:pPr>
            <a:r>
              <a:rPr lang="es-CO" sz="1000" b="1" dirty="0">
                <a:solidFill>
                  <a:schemeClr val="tx1"/>
                </a:solidFill>
              </a:rPr>
              <a:t>Límites de exposición ocupacional [</a:t>
            </a:r>
            <a:r>
              <a:rPr lang="es-CO" sz="1000" b="1" dirty="0" err="1">
                <a:solidFill>
                  <a:schemeClr val="tx1"/>
                </a:solidFill>
              </a:rPr>
              <a:t>Occupational</a:t>
            </a:r>
            <a:r>
              <a:rPr lang="es-CO" sz="1000" b="1" dirty="0">
                <a:solidFill>
                  <a:schemeClr val="tx1"/>
                </a:solidFill>
              </a:rPr>
              <a:t> </a:t>
            </a:r>
            <a:r>
              <a:rPr lang="es-CO" sz="1000" b="1" dirty="0" err="1">
                <a:solidFill>
                  <a:schemeClr val="tx1"/>
                </a:solidFill>
              </a:rPr>
              <a:t>Exposure</a:t>
            </a:r>
            <a:r>
              <a:rPr lang="es-CO" sz="1000" b="1" dirty="0">
                <a:solidFill>
                  <a:schemeClr val="tx1"/>
                </a:solidFill>
              </a:rPr>
              <a:t> </a:t>
            </a:r>
            <a:r>
              <a:rPr lang="es-CO" sz="1000" b="1" dirty="0" err="1">
                <a:solidFill>
                  <a:schemeClr val="tx1"/>
                </a:solidFill>
              </a:rPr>
              <a:t>Limits</a:t>
            </a:r>
            <a:r>
              <a:rPr lang="es-CO" sz="1000" b="1" dirty="0">
                <a:solidFill>
                  <a:schemeClr val="tx1"/>
                </a:solidFill>
              </a:rPr>
              <a:t> - </a:t>
            </a:r>
            <a:r>
              <a:rPr lang="es-CO" sz="1000" b="1" dirty="0" err="1">
                <a:solidFill>
                  <a:schemeClr val="tx1"/>
                </a:solidFill>
              </a:rPr>
              <a:t>OEL</a:t>
            </a:r>
            <a:r>
              <a:rPr lang="es-CO" sz="1000" b="1" dirty="0">
                <a:solidFill>
                  <a:schemeClr val="tx1"/>
                </a:solidFill>
              </a:rPr>
              <a:t>] para la fibra cerámica refractaria [</a:t>
            </a:r>
            <a:r>
              <a:rPr lang="es-CO" sz="1000" b="1" dirty="0" err="1">
                <a:solidFill>
                  <a:schemeClr val="tx1"/>
                </a:solidFill>
              </a:rPr>
              <a:t>FCR</a:t>
            </a:r>
            <a:r>
              <a:rPr lang="es-CO" sz="1000" b="1" dirty="0">
                <a:solidFill>
                  <a:schemeClr val="tx1"/>
                </a:solidFill>
              </a:rPr>
              <a:t>]: </a:t>
            </a:r>
            <a:r>
              <a:rPr lang="es-CO" sz="1000" dirty="0">
                <a:solidFill>
                  <a:schemeClr val="tx1"/>
                </a:solidFill>
              </a:rPr>
              <a:t>Los </a:t>
            </a:r>
            <a:r>
              <a:rPr lang="es-CO" sz="1000" dirty="0" err="1">
                <a:solidFill>
                  <a:schemeClr val="tx1"/>
                </a:solidFill>
              </a:rPr>
              <a:t>OEL</a:t>
            </a:r>
            <a:r>
              <a:rPr lang="es-CO" sz="1000" dirty="0">
                <a:solidFill>
                  <a:schemeClr val="tx1"/>
                </a:solidFill>
              </a:rPr>
              <a:t> están enumerados en </a:t>
            </a:r>
            <a:r>
              <a:rPr lang="es-CO" sz="1000" dirty="0" err="1">
                <a:solidFill>
                  <a:schemeClr val="tx1"/>
                </a:solidFill>
              </a:rPr>
              <a:t>ON</a:t>
            </a:r>
            <a:r>
              <a:rPr lang="es-CO" sz="1000" dirty="0">
                <a:solidFill>
                  <a:schemeClr val="tx1"/>
                </a:solidFill>
              </a:rPr>
              <a:t> </a:t>
            </a:r>
            <a:r>
              <a:rPr lang="es-CO" sz="1000" dirty="0" err="1">
                <a:solidFill>
                  <a:schemeClr val="tx1"/>
                </a:solidFill>
              </a:rPr>
              <a:t>Reg</a:t>
            </a:r>
            <a:r>
              <a:rPr lang="es-CO" sz="1000" dirty="0">
                <a:solidFill>
                  <a:schemeClr val="tx1"/>
                </a:solidFill>
              </a:rPr>
              <a:t> 833 “Control de exposición a agentes biológicos o químicos” y generalmente se basan en el límite de exposición permisible (</a:t>
            </a:r>
            <a:r>
              <a:rPr lang="es-CO" sz="1000" dirty="0" err="1">
                <a:solidFill>
                  <a:schemeClr val="tx1"/>
                </a:solidFill>
              </a:rPr>
              <a:t>PEL</a:t>
            </a:r>
            <a:r>
              <a:rPr lang="es-CO" sz="1000" dirty="0">
                <a:solidFill>
                  <a:schemeClr val="tx1"/>
                </a:solidFill>
              </a:rPr>
              <a:t>) de </a:t>
            </a:r>
            <a:r>
              <a:rPr lang="es-CO" sz="1000" dirty="0" err="1">
                <a:solidFill>
                  <a:schemeClr val="tx1"/>
                </a:solidFill>
              </a:rPr>
              <a:t>OSHA</a:t>
            </a:r>
            <a:r>
              <a:rPr lang="es-CO" sz="1000" dirty="0">
                <a:solidFill>
                  <a:schemeClr val="tx1"/>
                </a:solidFill>
              </a:rPr>
              <a:t> del valor límite umbral (</a:t>
            </a:r>
            <a:r>
              <a:rPr lang="es-CO" sz="1000" dirty="0" err="1">
                <a:solidFill>
                  <a:schemeClr val="tx1"/>
                </a:solidFill>
              </a:rPr>
              <a:t>TLV-Threshold</a:t>
            </a:r>
            <a:r>
              <a:rPr lang="es-CO" sz="1000" dirty="0">
                <a:solidFill>
                  <a:schemeClr val="tx1"/>
                </a:solidFill>
              </a:rPr>
              <a:t> </a:t>
            </a:r>
            <a:r>
              <a:rPr lang="es-CO" sz="1000" dirty="0" err="1">
                <a:solidFill>
                  <a:schemeClr val="tx1"/>
                </a:solidFill>
              </a:rPr>
              <a:t>Limit</a:t>
            </a:r>
            <a:r>
              <a:rPr lang="es-CO" sz="1000" dirty="0">
                <a:solidFill>
                  <a:schemeClr val="tx1"/>
                </a:solidFill>
              </a:rPr>
              <a:t> </a:t>
            </a:r>
            <a:r>
              <a:rPr lang="es-CO" sz="1000" dirty="0" err="1">
                <a:solidFill>
                  <a:schemeClr val="tx1"/>
                </a:solidFill>
              </a:rPr>
              <a:t>Value</a:t>
            </a:r>
            <a:r>
              <a:rPr lang="es-CO" sz="1000" dirty="0">
                <a:solidFill>
                  <a:schemeClr val="tx1"/>
                </a:solidFill>
              </a:rPr>
              <a:t>) de la Conferencia Estadounidense de Higienistas Industriales Gubernamentales (</a:t>
            </a:r>
            <a:r>
              <a:rPr lang="es-CO" sz="1000" dirty="0" err="1">
                <a:solidFill>
                  <a:schemeClr val="tx1"/>
                </a:solidFill>
              </a:rPr>
              <a:t>ACGIH</a:t>
            </a:r>
            <a:r>
              <a:rPr lang="es-CO" sz="1000" dirty="0">
                <a:solidFill>
                  <a:schemeClr val="tx1"/>
                </a:solidFill>
              </a:rPr>
              <a:t>- American </a:t>
            </a:r>
            <a:r>
              <a:rPr lang="es-CO" sz="1000" dirty="0" err="1">
                <a:solidFill>
                  <a:schemeClr val="tx1"/>
                </a:solidFill>
              </a:rPr>
              <a:t>Conference</a:t>
            </a:r>
            <a:r>
              <a:rPr lang="es-CO" sz="1000" dirty="0">
                <a:solidFill>
                  <a:schemeClr val="tx1"/>
                </a:solidFill>
              </a:rPr>
              <a:t> </a:t>
            </a:r>
            <a:r>
              <a:rPr lang="es-CO" sz="1000" dirty="0" err="1">
                <a:solidFill>
                  <a:schemeClr val="tx1"/>
                </a:solidFill>
              </a:rPr>
              <a:t>of</a:t>
            </a:r>
            <a:r>
              <a:rPr lang="es-CO" sz="1000" dirty="0">
                <a:solidFill>
                  <a:schemeClr val="tx1"/>
                </a:solidFill>
              </a:rPr>
              <a:t> </a:t>
            </a:r>
            <a:r>
              <a:rPr lang="es-CO" sz="1000" dirty="0" err="1">
                <a:solidFill>
                  <a:schemeClr val="tx1"/>
                </a:solidFill>
              </a:rPr>
              <a:t>Governmental</a:t>
            </a:r>
            <a:r>
              <a:rPr lang="es-CO" sz="1000" dirty="0">
                <a:solidFill>
                  <a:schemeClr val="tx1"/>
                </a:solidFill>
              </a:rPr>
              <a:t> Industrial </a:t>
            </a:r>
            <a:r>
              <a:rPr lang="es-CO" sz="1000" dirty="0" err="1">
                <a:solidFill>
                  <a:schemeClr val="tx1"/>
                </a:solidFill>
              </a:rPr>
              <a:t>Hygienists</a:t>
            </a:r>
            <a:r>
              <a:rPr lang="es-CO" sz="1000" dirty="0">
                <a:solidFill>
                  <a:schemeClr val="tx1"/>
                </a:solidFill>
              </a:rPr>
              <a:t>), así como a partir de cualquier otro límite de exposición utilizado o recomendado por el fabricante, importador o el empleador que prepara la hoja de datos de seguridad.</a:t>
            </a:r>
          </a:p>
          <a:p>
            <a:pPr marL="228600" indent="-228600" defTabSz="228600">
              <a:buClr>
                <a:schemeClr val="accent3"/>
              </a:buClr>
              <a:buFont typeface="+mj-lt"/>
              <a:buAutoNum type="alphaLcPeriod"/>
              <a:tabLst>
                <a:tab pos="118872" algn="l"/>
              </a:tabLst>
            </a:pPr>
            <a:endParaRPr lang="es-CO" sz="1000" dirty="0">
              <a:solidFill>
                <a:schemeClr val="tx1"/>
              </a:solidFill>
            </a:endParaRPr>
          </a:p>
          <a:p>
            <a:pPr lvl="1" defTabSz="228600">
              <a:buClr>
                <a:schemeClr val="accent2"/>
              </a:buClr>
              <a:tabLst>
                <a:tab pos="118872" algn="l"/>
              </a:tabLst>
            </a:pPr>
            <a:endParaRPr lang="es-CO" sz="1000" dirty="0">
              <a:solidFill>
                <a:schemeClr val="tx1"/>
              </a:solidFill>
              <a:latin typeface="+mj-lt"/>
            </a:endParaRPr>
          </a:p>
          <a:p>
            <a:pPr marL="228600" indent="-228600" defTabSz="228600">
              <a:buClr>
                <a:schemeClr val="accent2"/>
              </a:buClr>
              <a:buFont typeface="+mj-lt"/>
              <a:buAutoNum type="alphaLcPeriod"/>
              <a:tabLst>
                <a:tab pos="118872" algn="l"/>
              </a:tabLst>
            </a:pPr>
            <a:endParaRPr lang="es-CO" sz="1000" dirty="0">
              <a:solidFill>
                <a:schemeClr val="tx1"/>
              </a:solidFill>
            </a:endParaRPr>
          </a:p>
          <a:p>
            <a:pPr marL="228600" indent="-228600" defTabSz="228600">
              <a:buClr>
                <a:schemeClr val="accent2"/>
              </a:buClr>
              <a:buFont typeface="+mj-lt"/>
              <a:buAutoNum type="alphaLcPeriod"/>
              <a:tabLst>
                <a:tab pos="118872" algn="l"/>
              </a:tabLst>
            </a:pPr>
            <a:endParaRPr lang="es-CO" sz="1000" dirty="0">
              <a:solidFill>
                <a:schemeClr val="tx1"/>
              </a:solidFill>
            </a:endParaRPr>
          </a:p>
          <a:p>
            <a:pPr lvl="1" algn="just" defTabSz="228600">
              <a:buClr>
                <a:schemeClr val="accent1"/>
              </a:buClr>
              <a:tabLst>
                <a:tab pos="118872" algn="l"/>
              </a:tabLst>
            </a:pPr>
            <a:endParaRPr lang="es-ES" sz="1000" dirty="0">
              <a:solidFill>
                <a:schemeClr val="tx1"/>
              </a:solidFill>
              <a:latin typeface="+mj-lt"/>
            </a:endParaRPr>
          </a:p>
          <a:p>
            <a:pPr lvl="1" algn="just" defTabSz="228600">
              <a:buClr>
                <a:schemeClr val="accent1"/>
              </a:buClr>
              <a:tabLst>
                <a:tab pos="118872" algn="l"/>
              </a:tabLst>
            </a:pPr>
            <a:r>
              <a:rPr lang="es-ES" sz="1000" dirty="0">
                <a:solidFill>
                  <a:schemeClr val="tx1"/>
                </a:solidFill>
                <a:latin typeface="+mj-lt"/>
              </a:rPr>
              <a:t>Al igual que con la mayoría de los materiales industriales, es prudente minimizar la exposición innecesaria a los polvos respirables. Tenga en cuenta que las normas de higiene industrial y los límites de exposición profesional difieren entre países y jurisdicciones locales. Consulte a su empleador para identificar las normas de exposición al "polvo respirable", "polvo total" o "fibra" que debe seguir en su provincia o estado. Si no se aplica ninguna norma reglamentaria de control de polvo o fibras, un profesional cualificado en higiene industrial puede ayudar con una evaluación específica de las condiciones del lugar de trabajo y la identificación de prácticas adecuadas de protección respiratoria. En ausencia de otra orientación, el proveedor ha encontrado que es generalmente factible controlar la exposición ocupacional a las fibras a 0,5 f/</a:t>
            </a:r>
            <a:r>
              <a:rPr lang="es-ES" sz="1000" dirty="0" err="1">
                <a:solidFill>
                  <a:schemeClr val="tx1"/>
                </a:solidFill>
                <a:latin typeface="+mj-lt"/>
              </a:rPr>
              <a:t>cc</a:t>
            </a:r>
            <a:r>
              <a:rPr lang="es-ES" sz="1000" dirty="0">
                <a:solidFill>
                  <a:schemeClr val="tx1"/>
                </a:solidFill>
                <a:latin typeface="+mj-lt"/>
              </a:rPr>
              <a:t> o menos.</a:t>
            </a:r>
          </a:p>
          <a:p>
            <a:pPr marL="228600" indent="-228600" algn="just" defTabSz="228600">
              <a:buClr>
                <a:schemeClr val="accent4"/>
              </a:buClr>
              <a:buFont typeface="+mj-lt"/>
              <a:buAutoNum type="alphaLcPeriod" startAt="2"/>
              <a:tabLst>
                <a:tab pos="118872" algn="l"/>
              </a:tabLst>
            </a:pPr>
            <a:r>
              <a:rPr lang="es-CO" sz="1000" b="1" dirty="0">
                <a:solidFill>
                  <a:schemeClr val="tx1"/>
                </a:solidFill>
              </a:rPr>
              <a:t>Controles de ingeniería apropiados: </a:t>
            </a:r>
            <a:r>
              <a:rPr lang="es-CO" sz="1000" dirty="0">
                <a:solidFill>
                  <a:schemeClr val="tx1"/>
                </a:solidFill>
              </a:rPr>
              <a:t>Utilice controles de ingeniería como ventilación de escape local, recolección de polvo en el punto de generación y equipos de manejo de materiales diseñados para minimizar las emisiones de fibras en el aire.</a:t>
            </a:r>
          </a:p>
          <a:p>
            <a:pPr marL="228600" indent="-228600" defTabSz="228600">
              <a:buClr>
                <a:schemeClr val="accent4"/>
              </a:buClr>
              <a:buFont typeface="+mj-lt"/>
              <a:buAutoNum type="alphaLcPeriod" startAt="2"/>
              <a:tabLst>
                <a:tab pos="118872" algn="l"/>
              </a:tabLst>
            </a:pPr>
            <a:r>
              <a:rPr lang="es-ES" sz="1000" b="1" dirty="0">
                <a:solidFill>
                  <a:schemeClr val="tx1"/>
                </a:solidFill>
              </a:rPr>
              <a:t>Medidas de protección individual, como equipos de protección personal:</a:t>
            </a:r>
          </a:p>
          <a:p>
            <a:pPr marL="450850" lvl="1" indent="-184150" algn="just" defTabSz="228600">
              <a:buClr>
                <a:schemeClr val="accent4"/>
              </a:buClr>
              <a:buFont typeface="Wingdings" panose="05000000000000000000" pitchFamily="2" charset="2"/>
              <a:buChar char="§"/>
              <a:tabLst>
                <a:tab pos="118872" algn="l"/>
              </a:tabLst>
            </a:pPr>
            <a:r>
              <a:rPr lang="es-ES" sz="1000" b="1" dirty="0">
                <a:solidFill>
                  <a:schemeClr val="tx1"/>
                </a:solidFill>
                <a:latin typeface="+mj-lt"/>
              </a:rPr>
              <a:t>Protección de la piel: </a:t>
            </a:r>
            <a:r>
              <a:rPr lang="es-ES" sz="1000" dirty="0">
                <a:solidFill>
                  <a:schemeClr val="tx1"/>
                </a:solidFill>
                <a:latin typeface="+mj-lt"/>
              </a:rPr>
              <a:t>Use equipo de protección personal (por ejemplo, guantes, cubrecabezas), según sea necesario para evitar la irritación de la piel. Se podrá utilizar ropa lavable o desechable. Si es posible, no lleve a casa ropa sucia. Si es necesario llevarse a casa la ropa de trabajo sucia, se debe informar a los empleados sobre las mejores prácticas para minimizar la exposición al polvo fuera del trabajo (por ejemplo, aspirar la ropa antes de salir del área de trabajo, lavar la ropa de trabajo por separado y enjuagar la lavadora antes de lavar otra ropa del hogar).</a:t>
            </a:r>
          </a:p>
          <a:p>
            <a:pPr marL="450850" lvl="1" indent="-184150" algn="just" defTabSz="228600">
              <a:buClr>
                <a:schemeClr val="accent4"/>
              </a:buClr>
              <a:buFont typeface="Wingdings" panose="05000000000000000000" pitchFamily="2" charset="2"/>
              <a:buChar char="§"/>
              <a:tabLst>
                <a:tab pos="118872" algn="l"/>
              </a:tabLst>
            </a:pPr>
            <a:r>
              <a:rPr lang="es-CO" sz="1000" b="1" dirty="0">
                <a:solidFill>
                  <a:schemeClr val="tx1"/>
                </a:solidFill>
                <a:latin typeface="+mj-lt"/>
              </a:rPr>
              <a:t>Protección de los ojos: </a:t>
            </a:r>
            <a:r>
              <a:rPr lang="es-CO" sz="1000" dirty="0">
                <a:solidFill>
                  <a:schemeClr val="tx1"/>
                </a:solidFill>
                <a:latin typeface="+mj-lt"/>
              </a:rPr>
              <a:t>Según sea necesario, use gafas protectoras o gafas de seguridad con protectores laterales</a:t>
            </a:r>
            <a:r>
              <a:rPr lang="en-US" sz="1000" dirty="0">
                <a:solidFill>
                  <a:schemeClr val="tx1"/>
                </a:solidFill>
                <a:latin typeface="+mj-lt"/>
              </a:rPr>
              <a:t>.</a:t>
            </a:r>
          </a:p>
          <a:p>
            <a:pPr marL="450850" lvl="1" indent="-184150" algn="just" defTabSz="228600">
              <a:buClr>
                <a:schemeClr val="accent4"/>
              </a:buClr>
              <a:buFont typeface="Wingdings" panose="05000000000000000000" pitchFamily="2" charset="2"/>
              <a:buChar char="§"/>
              <a:tabLst>
                <a:tab pos="118872" algn="l"/>
              </a:tabLst>
            </a:pPr>
            <a:r>
              <a:rPr lang="es-CO" sz="1000" b="1" dirty="0">
                <a:solidFill>
                  <a:srgbClr val="0F1919"/>
                </a:solidFill>
                <a:latin typeface="+mj-lt"/>
              </a:rPr>
              <a:t>Protección respiratoria</a:t>
            </a:r>
            <a:r>
              <a:rPr lang="en-US" sz="1000" b="1" dirty="0">
                <a:solidFill>
                  <a:srgbClr val="0F1919"/>
                </a:solidFill>
                <a:latin typeface="+mj-lt"/>
              </a:rPr>
              <a:t>: </a:t>
            </a:r>
            <a:r>
              <a:rPr lang="es-CO" sz="1000" dirty="0">
                <a:solidFill>
                  <a:srgbClr val="0F1919"/>
                </a:solidFill>
                <a:latin typeface="+mj-lt"/>
              </a:rPr>
              <a:t>Cuando los controles de ingeniería y/o administrativos sean insuficientes para mantener las concentraciones en el lugar de trabajo por debajo del límite de exposición recomendado (</a:t>
            </a:r>
            <a:r>
              <a:rPr lang="es-CO" sz="1000" dirty="0" err="1">
                <a:solidFill>
                  <a:srgbClr val="0F1919"/>
                </a:solidFill>
                <a:latin typeface="+mj-lt"/>
              </a:rPr>
              <a:t>REL</a:t>
            </a:r>
            <a:r>
              <a:rPr lang="es-CO" sz="1000" dirty="0">
                <a:solidFill>
                  <a:srgbClr val="0F1919"/>
                </a:solidFill>
                <a:latin typeface="+mj-lt"/>
              </a:rPr>
              <a:t>) de 0,5 f/</a:t>
            </a:r>
            <a:r>
              <a:rPr lang="es-CO" sz="1000" dirty="0" err="1">
                <a:solidFill>
                  <a:srgbClr val="0F1919"/>
                </a:solidFill>
                <a:latin typeface="+mj-lt"/>
              </a:rPr>
              <a:t>cc</a:t>
            </a:r>
            <a:r>
              <a:rPr lang="es-CO" sz="1000" dirty="0">
                <a:solidFill>
                  <a:srgbClr val="0F1919"/>
                </a:solidFill>
                <a:latin typeface="+mj-lt"/>
              </a:rPr>
              <a:t>, se recomienda el uso de protección respiratoria adecuada. </a:t>
            </a:r>
            <a:r>
              <a:rPr lang="es-ES" sz="1000" dirty="0">
                <a:solidFill>
                  <a:srgbClr val="0F1919"/>
                </a:solidFill>
                <a:latin typeface="+mj-lt"/>
              </a:rPr>
              <a:t>Debe utilizarse un respirador certificado por </a:t>
            </a:r>
            <a:r>
              <a:rPr lang="es-ES" sz="1000" dirty="0" err="1">
                <a:solidFill>
                  <a:srgbClr val="0F1919"/>
                </a:solidFill>
                <a:latin typeface="+mj-lt"/>
              </a:rPr>
              <a:t>NIOSH</a:t>
            </a:r>
            <a:r>
              <a:rPr lang="es-ES" sz="1000" dirty="0">
                <a:solidFill>
                  <a:srgbClr val="0F1919"/>
                </a:solidFill>
                <a:latin typeface="+mj-lt"/>
              </a:rPr>
              <a:t> con una eficacia de filtrado de al menos el 95%. La evaluación de los riesgos en el lugar de trabajo y la identificación de la protección respiratoria adecuada se realiza mejor, caso por caso, por un Higienista Industrial cualificado.</a:t>
            </a:r>
          </a:p>
          <a:p>
            <a:pPr marL="266700" lvl="1" algn="just" defTabSz="228600">
              <a:buClr>
                <a:schemeClr val="accent4"/>
              </a:buClr>
              <a:tabLst>
                <a:tab pos="118872" algn="l"/>
              </a:tabLst>
            </a:pPr>
            <a:r>
              <a:rPr lang="es-CO" sz="1000" b="1" dirty="0">
                <a:latin typeface="+mj-lt"/>
              </a:rPr>
              <a:t>Otra información: </a:t>
            </a:r>
            <a:r>
              <a:rPr lang="es-CO" sz="1000" dirty="0">
                <a:latin typeface="+mj-lt"/>
              </a:rPr>
              <a:t>Concentraciones basadas en un promedio ponderado de tiempo (TWA - time </a:t>
            </a:r>
            <a:r>
              <a:rPr lang="es-CO" sz="1000" dirty="0" err="1">
                <a:latin typeface="+mj-lt"/>
              </a:rPr>
              <a:t>weighted</a:t>
            </a:r>
            <a:r>
              <a:rPr lang="es-CO" sz="1000" dirty="0">
                <a:latin typeface="+mj-lt"/>
              </a:rPr>
              <a:t> </a:t>
            </a:r>
            <a:r>
              <a:rPr lang="es-CO" sz="1000" dirty="0" err="1">
                <a:latin typeface="+mj-lt"/>
              </a:rPr>
              <a:t>average</a:t>
            </a:r>
            <a:r>
              <a:rPr lang="es-CO" sz="1000" dirty="0">
                <a:latin typeface="+mj-lt"/>
              </a:rPr>
              <a:t> </a:t>
            </a:r>
            <a:r>
              <a:rPr lang="es-CO" sz="1000" dirty="0" err="1">
                <a:latin typeface="+mj-lt"/>
              </a:rPr>
              <a:t>exposure</a:t>
            </a:r>
            <a:r>
              <a:rPr lang="es-CO" sz="1000" dirty="0">
                <a:latin typeface="+mj-lt"/>
              </a:rPr>
              <a:t>) de ocho horas según lo determinado por muestras de aire recolectadas y analizadas de acuerdo con el método </a:t>
            </a:r>
            <a:r>
              <a:rPr lang="es-CO" sz="1000" dirty="0" err="1">
                <a:latin typeface="+mj-lt"/>
              </a:rPr>
              <a:t>NIOSH</a:t>
            </a:r>
            <a:r>
              <a:rPr lang="es-CO" sz="1000" dirty="0">
                <a:latin typeface="+mj-lt"/>
              </a:rPr>
              <a:t> 7400 (B) para fibras en el aire. El fabricante recomienda el uso de un respirador purificador de aire que cubra toda la cara, equipado con un cartucho de filtro de partículas apropiado durante los eventos de arranque del horno y eliminación de </a:t>
            </a:r>
            <a:r>
              <a:rPr lang="es-CO" sz="1000" dirty="0" err="1">
                <a:latin typeface="+mj-lt"/>
              </a:rPr>
              <a:t>FCR</a:t>
            </a:r>
            <a:r>
              <a:rPr lang="es-CO" sz="1000" dirty="0">
                <a:latin typeface="+mj-lt"/>
              </a:rPr>
              <a:t>.</a:t>
            </a:r>
          </a:p>
        </p:txBody>
      </p:sp>
      <p:graphicFrame>
        <p:nvGraphicFramePr>
          <p:cNvPr id="2" name="Table 2">
            <a:extLst>
              <a:ext uri="{FF2B5EF4-FFF2-40B4-BE49-F238E27FC236}">
                <a16:creationId xmlns:a16="http://schemas.microsoft.com/office/drawing/2014/main" id="{224018C3-59BD-FB61-775F-3985A8F212C9}"/>
              </a:ext>
            </a:extLst>
          </p:cNvPr>
          <p:cNvGraphicFramePr>
            <a:graphicFrameLocks noGrp="1"/>
          </p:cNvGraphicFramePr>
          <p:nvPr>
            <p:extLst>
              <p:ext uri="{D42A27DB-BD31-4B8C-83A1-F6EECF244321}">
                <p14:modId xmlns:p14="http://schemas.microsoft.com/office/powerpoint/2010/main" val="1014452312"/>
              </p:ext>
            </p:extLst>
          </p:nvPr>
        </p:nvGraphicFramePr>
        <p:xfrm>
          <a:off x="683092" y="4362147"/>
          <a:ext cx="6793736" cy="853440"/>
        </p:xfrm>
        <a:graphic>
          <a:graphicData uri="http://schemas.openxmlformats.org/drawingml/2006/table">
            <a:tbl>
              <a:tblPr firstRow="1" bandRow="1"/>
              <a:tblGrid>
                <a:gridCol w="1920240">
                  <a:extLst>
                    <a:ext uri="{9D8B030D-6E8A-4147-A177-3AD203B41FA5}">
                      <a16:colId xmlns:a16="http://schemas.microsoft.com/office/drawing/2014/main" val="3694911790"/>
                    </a:ext>
                  </a:extLst>
                </a:gridCol>
                <a:gridCol w="4873496">
                  <a:extLst>
                    <a:ext uri="{9D8B030D-6E8A-4147-A177-3AD203B41FA5}">
                      <a16:colId xmlns:a16="http://schemas.microsoft.com/office/drawing/2014/main" val="3913904673"/>
                    </a:ext>
                  </a:extLst>
                </a:gridCol>
              </a:tblGrid>
              <a:tr h="180602">
                <a:tc>
                  <a:txBody>
                    <a:bodyPr/>
                    <a:lstStyle/>
                    <a:p>
                      <a:r>
                        <a:rPr lang="es-CO" sz="800" b="1" noProof="0" dirty="0"/>
                        <a:t>NOMBRE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CO" sz="800" b="1" noProof="0" dirty="0"/>
                        <a:t>ONTARIO </a:t>
                      </a:r>
                      <a:r>
                        <a:rPr lang="es-CO" sz="800" b="1" noProof="0" dirty="0" err="1"/>
                        <a:t>TWAEV</a:t>
                      </a:r>
                      <a:endParaRPr lang="es-CO" sz="800" b="1"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0368434"/>
                  </a:ext>
                </a:extLst>
              </a:tr>
              <a:tr h="194179">
                <a:tc>
                  <a:txBody>
                    <a:bodyPr/>
                    <a:lstStyle/>
                    <a:p>
                      <a:r>
                        <a:rPr lang="es-CO" sz="800" noProof="0" dirty="0"/>
                        <a:t>Fibra cerámica refractaria</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0.5 f/</a:t>
                      </a:r>
                      <a:r>
                        <a:rPr lang="es-CO" sz="800" noProof="0" dirty="0" err="1">
                          <a:solidFill>
                            <a:schemeClr val="tx1"/>
                          </a:solidFill>
                        </a:rPr>
                        <a:t>cc</a:t>
                      </a:r>
                      <a:endParaRPr lang="es-CO" sz="800" noProof="0" dirty="0">
                        <a:solidFill>
                          <a:schemeClr val="tx1"/>
                        </a:solidFill>
                      </a:endParaRP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2979431"/>
                  </a:ext>
                </a:extLst>
              </a:tr>
              <a:tr h="194179">
                <a:tc>
                  <a:txBody>
                    <a:bodyPr/>
                    <a:lstStyle/>
                    <a:p>
                      <a:r>
                        <a:rPr lang="es-CO" sz="800" noProof="0" dirty="0"/>
                        <a:t>Sílice amorfa</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Sin límite regulado; directriz 6 mg/</a:t>
                      </a:r>
                      <a:r>
                        <a:rPr lang="es-CO" sz="800" noProof="0" dirty="0" err="1">
                          <a:solidFill>
                            <a:schemeClr val="tx1"/>
                          </a:solidFill>
                        </a:rPr>
                        <a:t>m</a:t>
                      </a:r>
                      <a:r>
                        <a:rPr lang="es-CO" sz="800" baseline="30000" noProof="0" dirty="0" err="1">
                          <a:solidFill>
                            <a:schemeClr val="tx1"/>
                          </a:solidFill>
                        </a:rPr>
                        <a:t>3</a:t>
                      </a:r>
                      <a:endParaRPr lang="es-CO" sz="800" baseline="30000" noProof="0" dirty="0">
                        <a:solidFill>
                          <a:schemeClr val="tx1"/>
                        </a:solidFill>
                      </a:endParaRP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7976473"/>
                  </a:ext>
                </a:extLst>
              </a:tr>
              <a:tr h="194179">
                <a:tc>
                  <a:txBody>
                    <a:bodyPr/>
                    <a:lstStyle/>
                    <a:p>
                      <a:r>
                        <a:rPr lang="es-CO" sz="800" noProof="0" dirty="0"/>
                        <a:t>Éter de almidón catiónico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ES" sz="800" noProof="0" dirty="0">
                          <a:solidFill>
                            <a:schemeClr val="tx1"/>
                          </a:solidFill>
                        </a:rPr>
                        <a:t>Sin límite regulado; 5 mg/</a:t>
                      </a:r>
                      <a:r>
                        <a:rPr lang="es-CO" sz="800" noProof="0" dirty="0" err="1">
                          <a:solidFill>
                            <a:schemeClr val="tx1"/>
                          </a:solidFill>
                        </a:rPr>
                        <a:t>m</a:t>
                      </a:r>
                      <a:r>
                        <a:rPr lang="es-CO" sz="800" baseline="30000" noProof="0" dirty="0" err="1">
                          <a:solidFill>
                            <a:schemeClr val="tx1"/>
                          </a:solidFill>
                        </a:rPr>
                        <a:t>3</a:t>
                      </a:r>
                      <a:r>
                        <a:rPr lang="es-ES" sz="800" noProof="0" dirty="0">
                          <a:solidFill>
                            <a:schemeClr val="tx1"/>
                          </a:solidFill>
                        </a:rPr>
                        <a:t> como polvo respirable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70377570"/>
                  </a:ext>
                </a:extLst>
              </a:tr>
            </a:tbl>
          </a:graphicData>
        </a:graphic>
      </p:graphicFrame>
      <p:sp>
        <p:nvSpPr>
          <p:cNvPr id="3" name="Rectangle 2">
            <a:extLst>
              <a:ext uri="{FF2B5EF4-FFF2-40B4-BE49-F238E27FC236}">
                <a16:creationId xmlns:a16="http://schemas.microsoft.com/office/drawing/2014/main" id="{B2E4481B-98AA-8140-129D-18053C7776EA}"/>
              </a:ext>
            </a:extLst>
          </p:cNvPr>
          <p:cNvSpPr/>
          <p:nvPr/>
        </p:nvSpPr>
        <p:spPr>
          <a:xfrm>
            <a:off x="277952" y="1182465"/>
            <a:ext cx="7199888" cy="34560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7. MANIPULACIÓN Y ALMACENAMIENTO</a:t>
            </a:r>
          </a:p>
        </p:txBody>
      </p:sp>
      <p:sp>
        <p:nvSpPr>
          <p:cNvPr id="4" name="Text Placeholder 25">
            <a:extLst>
              <a:ext uri="{FF2B5EF4-FFF2-40B4-BE49-F238E27FC236}">
                <a16:creationId xmlns:a16="http://schemas.microsoft.com/office/drawing/2014/main" id="{3CC5E51B-1329-4C30-46A2-45B5880D439D}"/>
              </a:ext>
            </a:extLst>
          </p:cNvPr>
          <p:cNvSpPr txBox="1">
            <a:spLocks/>
          </p:cNvSpPr>
          <p:nvPr/>
        </p:nvSpPr>
        <p:spPr>
          <a:xfrm>
            <a:off x="276940" y="1621286"/>
            <a:ext cx="7200900" cy="125024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4"/>
              </a:buClr>
              <a:buFont typeface="+mj-lt"/>
              <a:buAutoNum type="alphaLcPeriod"/>
              <a:tabLst>
                <a:tab pos="118872" algn="l"/>
              </a:tabLst>
            </a:pPr>
            <a:r>
              <a:rPr lang="es-CO" sz="1000" b="1" dirty="0">
                <a:solidFill>
                  <a:schemeClr val="tx1"/>
                </a:solidFill>
              </a:rPr>
              <a:t>Precauciones para una manipulación segura: </a:t>
            </a:r>
            <a:r>
              <a:rPr lang="es-ES" sz="1000" dirty="0">
                <a:solidFill>
                  <a:schemeClr val="tx1"/>
                </a:solidFill>
              </a:rPr>
              <a:t>Evitar la formación de polvo. No limpie en seco los objetos y suelos cubiertos de polvo. Lavar a fondo con abundante agua. Utilice aspiradoras industriales adecuadas para eliminar el polvo. Los depósitos de polvo que no puedan evitarse deben eliminarse periódicamente.</a:t>
            </a:r>
            <a:endParaRPr lang="es-CO" sz="1000" dirty="0">
              <a:solidFill>
                <a:schemeClr val="tx1"/>
              </a:solidFill>
            </a:endParaRPr>
          </a:p>
          <a:p>
            <a:pPr marL="228600" indent="-228600" algn="just" defTabSz="228600">
              <a:buClr>
                <a:schemeClr val="accent4"/>
              </a:buClr>
              <a:buFont typeface="+mj-lt"/>
              <a:buAutoNum type="alphaLcPeriod"/>
              <a:tabLst>
                <a:tab pos="118872" algn="l"/>
              </a:tabLst>
            </a:pPr>
            <a:r>
              <a:rPr lang="es-CO" sz="1000" b="1" dirty="0">
                <a:solidFill>
                  <a:schemeClr val="tx1"/>
                </a:solidFill>
              </a:rPr>
              <a:t>Condiciones para un almacenamiento seguro, incluidas cualesquiera incompatibilidades: </a:t>
            </a:r>
            <a:r>
              <a:rPr lang="es-ES" sz="1000" dirty="0">
                <a:solidFill>
                  <a:schemeClr val="tx1"/>
                </a:solidFill>
              </a:rPr>
              <a:t>Almacenar en condiciones normales de almacén. Almacenar lejos de alimentos</a:t>
            </a:r>
            <a:r>
              <a:rPr lang="es-CO" sz="1000" dirty="0">
                <a:solidFill>
                  <a:schemeClr val="tx1"/>
                </a:solidFill>
              </a:rPr>
              <a:t>.</a:t>
            </a:r>
          </a:p>
          <a:p>
            <a:pPr algn="just" defTabSz="228600">
              <a:buClr>
                <a:schemeClr val="accent3"/>
              </a:buClr>
              <a:tabLst>
                <a:tab pos="118872" algn="l"/>
              </a:tabLst>
            </a:pPr>
            <a:r>
              <a:rPr lang="es-ES" sz="1000" b="1" dirty="0">
                <a:solidFill>
                  <a:srgbClr val="0F1919"/>
                </a:solidFill>
              </a:rPr>
              <a:t>ENVASES VACÍOS: </a:t>
            </a:r>
            <a:r>
              <a:rPr lang="es-ES" sz="1000" dirty="0">
                <a:solidFill>
                  <a:srgbClr val="0F1919"/>
                </a:solidFill>
              </a:rPr>
              <a:t>El embalaje del producto puede contener residuos. No reutilizar. Los contenedores vacíos deben limpiarse antes de desecharlos o reciclarlos.</a:t>
            </a:r>
            <a:endParaRPr lang="es-CO" sz="1000" dirty="0">
              <a:solidFill>
                <a:srgbClr val="0F1919"/>
              </a:solidFill>
            </a:endParaRPr>
          </a:p>
        </p:txBody>
      </p:sp>
    </p:spTree>
    <p:extLst>
      <p:ext uri="{BB962C8B-B14F-4D97-AF65-F5344CB8AC3E}">
        <p14:creationId xmlns:p14="http://schemas.microsoft.com/office/powerpoint/2010/main" val="17138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5">
            <a:extLst>
              <a:ext uri="{FF2B5EF4-FFF2-40B4-BE49-F238E27FC236}">
                <a16:creationId xmlns:a16="http://schemas.microsoft.com/office/drawing/2014/main" id="{5DB136F2-FED7-6B42-D125-193227158789}"/>
              </a:ext>
            </a:extLst>
          </p:cNvPr>
          <p:cNvGraphicFramePr>
            <a:graphicFrameLocks/>
          </p:cNvGraphicFramePr>
          <p:nvPr>
            <p:extLst>
              <p:ext uri="{D42A27DB-BD31-4B8C-83A1-F6EECF244321}">
                <p14:modId xmlns:p14="http://schemas.microsoft.com/office/powerpoint/2010/main" val="1866930935"/>
              </p:ext>
            </p:extLst>
          </p:nvPr>
        </p:nvGraphicFramePr>
        <p:xfrm>
          <a:off x="287268" y="1591684"/>
          <a:ext cx="7199888" cy="1756013"/>
        </p:xfrm>
        <a:graphic>
          <a:graphicData uri="http://schemas.openxmlformats.org/drawingml/2006/table">
            <a:tbl>
              <a:tblPr firstRow="1" bandRow="1">
                <a:tableStyleId>{9D7B26C5-4107-4FEC-AEDC-1716B250A1EF}</a:tableStyleId>
              </a:tblPr>
              <a:tblGrid>
                <a:gridCol w="3318004">
                  <a:extLst>
                    <a:ext uri="{9D8B030D-6E8A-4147-A177-3AD203B41FA5}">
                      <a16:colId xmlns:a16="http://schemas.microsoft.com/office/drawing/2014/main" val="3647290184"/>
                    </a:ext>
                  </a:extLst>
                </a:gridCol>
                <a:gridCol w="3881884">
                  <a:extLst>
                    <a:ext uri="{9D8B030D-6E8A-4147-A177-3AD203B41FA5}">
                      <a16:colId xmlns:a16="http://schemas.microsoft.com/office/drawing/2014/main" val="622920296"/>
                    </a:ext>
                  </a:extLst>
                </a:gridCol>
              </a:tblGrid>
              <a:tr h="199438">
                <a:tc>
                  <a:txBody>
                    <a:bodyPr/>
                    <a:lstStyle/>
                    <a:p>
                      <a:r>
                        <a:rPr lang="es-CO" sz="800" b="1" noProof="0" dirty="0"/>
                        <a:t>APARIENCIA</a:t>
                      </a:r>
                      <a:r>
                        <a:rPr lang="fr-CA" sz="800" b="0" noProof="0" dirty="0"/>
                        <a:t> </a:t>
                      </a:r>
                      <a:r>
                        <a:rPr lang="es-ES" sz="800" b="0" noProof="0" dirty="0"/>
                        <a:t>Material fibroso blanco fabricado en placas y piezas</a:t>
                      </a:r>
                      <a:endParaRPr lang="fr-CA" sz="800" b="0" noProof="0" dirty="0"/>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LÍMITES DE INFLAMABILIDAD/EXPLOSIVIDAD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r>
                        <a:rPr lang="es-CO" sz="800" b="1" noProof="0" dirty="0"/>
                        <a:t>OLOR</a:t>
                      </a:r>
                      <a:r>
                        <a:rPr lang="fr-CA" sz="800" b="1" noProof="0" dirty="0"/>
                        <a:t>  </a:t>
                      </a:r>
                      <a:r>
                        <a:rPr lang="fr-CA" sz="800" b="0" noProof="0" dirty="0" err="1"/>
                        <a:t>Leve</a:t>
                      </a:r>
                      <a:endParaRPr lang="fr-CA" sz="800" noProof="0" dirty="0"/>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PRESIÓN DE VAPOR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r>
                        <a:rPr lang="es-CO" sz="800" b="1" noProof="0" dirty="0"/>
                        <a:t>UMBRAL DE OLOR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DENSIDAD DE VAPOR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r>
                        <a:rPr lang="fr-CA" sz="800" b="1" noProof="0" dirty="0"/>
                        <a:t>pH  </a:t>
                      </a:r>
                      <a:r>
                        <a:rPr lang="es-CO" sz="800" b="0" noProof="0" dirty="0"/>
                        <a:t>No aplicable</a:t>
                      </a:r>
                      <a:endParaRPr lang="fr-CA" sz="800" noProof="0" dirty="0"/>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DENSIDAD</a:t>
                      </a:r>
                      <a:r>
                        <a:rPr lang="fr-CA" sz="800" b="1" noProof="0" dirty="0"/>
                        <a:t>  </a:t>
                      </a:r>
                      <a:r>
                        <a:rPr lang="fr-CA" sz="800" b="0" noProof="0" dirty="0"/>
                        <a:t>10-12</a:t>
                      </a:r>
                      <a:r>
                        <a:rPr lang="fr-CA" sz="800" noProof="0" dirty="0"/>
                        <a:t>#/ft</a:t>
                      </a:r>
                      <a:r>
                        <a:rPr lang="fr-CA" sz="800" baseline="30000" noProof="0" dirty="0"/>
                        <a:t>3</a:t>
                      </a:r>
                      <a:r>
                        <a:rPr lang="fr-CA" sz="800" noProof="0" dirty="0"/>
                        <a:t> </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r>
                        <a:rPr lang="es-CO" sz="800" b="1" noProof="0" dirty="0"/>
                        <a:t>PUNTO DE FUSIÓN </a:t>
                      </a:r>
                      <a:r>
                        <a:rPr lang="fr-CA" sz="800" noProof="0" dirty="0" err="1"/>
                        <a:t>1871°C</a:t>
                      </a:r>
                      <a:r>
                        <a:rPr lang="fr-CA" sz="800" noProof="0" dirty="0"/>
                        <a:t> (3400°F) </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SOLUBILIDAD</a:t>
                      </a:r>
                      <a:r>
                        <a:rPr lang="fr-CA" sz="800" b="1" noProof="0" dirty="0"/>
                        <a:t> </a:t>
                      </a:r>
                      <a:r>
                        <a:rPr lang="fr-CA" sz="800" noProof="0" dirty="0"/>
                        <a:t> </a:t>
                      </a:r>
                      <a:r>
                        <a:rPr lang="fr-CA" sz="800" noProof="0" dirty="0" err="1"/>
                        <a:t>Menos</a:t>
                      </a:r>
                      <a:r>
                        <a:rPr lang="fr-CA" sz="800" noProof="0" dirty="0"/>
                        <a:t> que 1 mg/l</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r>
                        <a:rPr lang="es-CO" sz="800" b="1" noProof="0" dirty="0"/>
                        <a:t>PUNTO DE EBULLICIÓN INICIAL Y RANGO DE EBULLICIÓN </a:t>
                      </a:r>
                      <a:r>
                        <a:rPr lang="es-CO" sz="800" b="0" noProof="0" dirty="0"/>
                        <a:t>No aplicable</a:t>
                      </a:r>
                      <a:endParaRPr lang="fr-CA" sz="800" noProof="0" dirty="0"/>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ES" sz="800" b="1" noProof="0" dirty="0"/>
                        <a:t>COEFICIENTE DE PARTICIÓN N-</a:t>
                      </a:r>
                      <a:r>
                        <a:rPr lang="es-ES" sz="800" b="1" noProof="0" dirty="0" err="1"/>
                        <a:t>Octanol</a:t>
                      </a:r>
                      <a:r>
                        <a:rPr lang="es-ES" sz="800" b="1" noProof="0" dirty="0"/>
                        <a:t>/Agua </a:t>
                      </a:r>
                      <a:r>
                        <a:rPr lang="es-CO" sz="800" b="0" noProof="0" dirty="0"/>
                        <a:t>No aplicable</a:t>
                      </a:r>
                      <a:endParaRPr lang="fr-CA" sz="80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023790"/>
                  </a:ext>
                </a:extLst>
              </a:tr>
              <a:tr h="194665">
                <a:tc>
                  <a:txBody>
                    <a:bodyPr/>
                    <a:lstStyle/>
                    <a:p>
                      <a:r>
                        <a:rPr lang="es-CO" sz="800" b="1" noProof="0" dirty="0"/>
                        <a:t>PUNTO DE INFLAMABILIDAD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TEMPERATURA DE AUTOIGNICIÓN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5187407"/>
                  </a:ext>
                </a:extLst>
              </a:tr>
              <a:tr h="194665">
                <a:tc>
                  <a:txBody>
                    <a:bodyPr/>
                    <a:lstStyle/>
                    <a:p>
                      <a:r>
                        <a:rPr lang="es-CO" sz="800" b="1" noProof="0" dirty="0"/>
                        <a:t>TASA DE EVAPORACIÓN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TEMPERATURA DE DESCOMPOSICIÓN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663042"/>
                  </a:ext>
                </a:extLst>
              </a:tr>
              <a:tr h="194665">
                <a:tc>
                  <a:txBody>
                    <a:bodyPr/>
                    <a:lstStyle/>
                    <a:p>
                      <a:r>
                        <a:rPr lang="es-CO" sz="800" b="1" noProof="0" dirty="0"/>
                        <a:t>INFLAMABILIDAD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VISCOSIDAD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5687345"/>
                  </a:ext>
                </a:extLst>
              </a:tr>
            </a:tbl>
          </a:graphicData>
        </a:graphic>
      </p:graphicFrame>
      <p:sp>
        <p:nvSpPr>
          <p:cNvPr id="7" name="Text Placeholder 39">
            <a:extLst>
              <a:ext uri="{FF2B5EF4-FFF2-40B4-BE49-F238E27FC236}">
                <a16:creationId xmlns:a16="http://schemas.microsoft.com/office/drawing/2014/main" id="{09BBCF96-F469-BA50-715A-20E71678843A}"/>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CA" dirty="0"/>
              <a:t> </a:t>
            </a:r>
            <a:r>
              <a:rPr lang="en-US" sz="1200" dirty="0">
                <a:solidFill>
                  <a:schemeClr val="tx2"/>
                </a:solidFill>
              </a:rPr>
              <a:t>FDS FC-3000 23 04</a:t>
            </a:r>
            <a:endParaRPr lang="en-CA" sz="1200" dirty="0">
              <a:solidFill>
                <a:schemeClr val="tx2"/>
              </a:solidFill>
            </a:endParaRPr>
          </a:p>
        </p:txBody>
      </p:sp>
      <p:sp>
        <p:nvSpPr>
          <p:cNvPr id="11" name="Rectangle 10">
            <a:extLst>
              <a:ext uri="{FF2B5EF4-FFF2-40B4-BE49-F238E27FC236}">
                <a16:creationId xmlns:a16="http://schemas.microsoft.com/office/drawing/2014/main" id="{B5B8BD9D-C2E2-E98A-DE15-29971EA16B58}"/>
              </a:ext>
            </a:extLst>
          </p:cNvPr>
          <p:cNvSpPr/>
          <p:nvPr/>
        </p:nvSpPr>
        <p:spPr>
          <a:xfrm>
            <a:off x="286256" y="1143317"/>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ES" sz="1200" b="1" dirty="0">
                <a:solidFill>
                  <a:schemeClr val="accent4"/>
                </a:solidFill>
                <a:latin typeface="+mj-lt"/>
              </a:rPr>
              <a:t>9. PROPIEDADES FÍSICAS Y QUÍMICAS</a:t>
            </a:r>
          </a:p>
        </p:txBody>
      </p:sp>
      <p:sp>
        <p:nvSpPr>
          <p:cNvPr id="12" name="Rectangle 11">
            <a:extLst>
              <a:ext uri="{FF2B5EF4-FFF2-40B4-BE49-F238E27FC236}">
                <a16:creationId xmlns:a16="http://schemas.microsoft.com/office/drawing/2014/main" id="{6C055862-FAEB-4A6F-5D24-E54E07EACCCA}"/>
              </a:ext>
            </a:extLst>
          </p:cNvPr>
          <p:cNvSpPr/>
          <p:nvPr/>
        </p:nvSpPr>
        <p:spPr>
          <a:xfrm>
            <a:off x="288786" y="4041107"/>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10. ESTABILIDAD Y REACTIVIDAD</a:t>
            </a:r>
          </a:p>
        </p:txBody>
      </p:sp>
      <p:sp>
        <p:nvSpPr>
          <p:cNvPr id="13" name="Rectangle 12">
            <a:extLst>
              <a:ext uri="{FF2B5EF4-FFF2-40B4-BE49-F238E27FC236}">
                <a16:creationId xmlns:a16="http://schemas.microsoft.com/office/drawing/2014/main" id="{1A4CE944-7313-A5D2-B0D7-4A1F73803A74}"/>
              </a:ext>
            </a:extLst>
          </p:cNvPr>
          <p:cNvSpPr/>
          <p:nvPr/>
        </p:nvSpPr>
        <p:spPr>
          <a:xfrm>
            <a:off x="288786" y="6374103"/>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11. INFORMACIÓN TOXICOLÓGICA</a:t>
            </a:r>
          </a:p>
        </p:txBody>
      </p:sp>
      <p:sp>
        <p:nvSpPr>
          <p:cNvPr id="14" name="Text Placeholder 25">
            <a:extLst>
              <a:ext uri="{FF2B5EF4-FFF2-40B4-BE49-F238E27FC236}">
                <a16:creationId xmlns:a16="http://schemas.microsoft.com/office/drawing/2014/main" id="{1490323C-6AE1-7C1C-095D-F3017FCCE2F7}"/>
              </a:ext>
            </a:extLst>
          </p:cNvPr>
          <p:cNvSpPr txBox="1">
            <a:spLocks/>
          </p:cNvSpPr>
          <p:nvPr/>
        </p:nvSpPr>
        <p:spPr>
          <a:xfrm>
            <a:off x="283220" y="6809727"/>
            <a:ext cx="7200900" cy="271527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marR="0" lvl="0" indent="0" algn="just" defTabSz="320040" rtl="0" eaLnBrk="1" fontAlgn="auto" latinLnBrk="0" hangingPunct="1">
              <a:lnSpc>
                <a:spcPct val="100000"/>
              </a:lnSpc>
              <a:spcBef>
                <a:spcPts val="0"/>
              </a:spcBef>
              <a:spcAft>
                <a:spcPts val="0"/>
              </a:spcAft>
              <a:buClrTx/>
              <a:buSzTx/>
              <a:buFontTx/>
              <a:buNone/>
              <a:tabLst>
                <a:tab pos="118872" algn="l"/>
              </a:tabLst>
              <a:defRPr/>
            </a:pPr>
            <a:r>
              <a:rPr lang="es-CO" sz="1000" b="1" dirty="0">
                <a:solidFill>
                  <a:srgbClr val="0F1919"/>
                </a:solidFill>
                <a:latin typeface="+mj-lt"/>
              </a:rPr>
              <a:t>TOXICOCINÉTICA, METABOLISMO Y DISTRIBUCIÓN</a:t>
            </a:r>
          </a:p>
          <a:p>
            <a:pPr marL="0" marR="0" lvl="0" indent="0" algn="just" defTabSz="320040" rtl="0" eaLnBrk="1" fontAlgn="auto" latinLnBrk="0" hangingPunct="1">
              <a:lnSpc>
                <a:spcPct val="100000"/>
              </a:lnSpc>
              <a:spcBef>
                <a:spcPts val="0"/>
              </a:spcBef>
              <a:spcAft>
                <a:spcPts val="0"/>
              </a:spcAft>
              <a:buClrTx/>
              <a:buSzTx/>
              <a:buFontTx/>
              <a:buNone/>
              <a:tabLst>
                <a:tab pos="118872" algn="l"/>
              </a:tabLst>
              <a:defRPr/>
            </a:pPr>
            <a:endParaRPr lang="es-CO" sz="1000" dirty="0">
              <a:solidFill>
                <a:srgbClr val="0F1919"/>
              </a:solidFill>
              <a:latin typeface="+mj-lt"/>
            </a:endParaRPr>
          </a:p>
          <a:p>
            <a:pPr marL="0" marR="0" lvl="0" indent="0" algn="just" defTabSz="320040" rtl="0" eaLnBrk="1" fontAlgn="auto" latinLnBrk="0" hangingPunct="1">
              <a:lnSpc>
                <a:spcPct val="100000"/>
              </a:lnSpc>
              <a:spcBef>
                <a:spcPts val="0"/>
              </a:spcBef>
              <a:spcAft>
                <a:spcPts val="0"/>
              </a:spcAft>
              <a:buClrTx/>
              <a:buSzTx/>
              <a:buFontTx/>
              <a:buNone/>
              <a:tabLst>
                <a:tab pos="118872" algn="l"/>
              </a:tabLst>
              <a:defRPr/>
            </a:pPr>
            <a:r>
              <a:rPr lang="es-CO" sz="1000" b="1" dirty="0">
                <a:solidFill>
                  <a:srgbClr val="0F1919"/>
                </a:solidFill>
                <a:latin typeface="+mj-lt"/>
              </a:rPr>
              <a:t>Toxicocinética básica: </a:t>
            </a:r>
            <a:r>
              <a:rPr lang="es-CO" sz="1000" dirty="0">
                <a:solidFill>
                  <a:srgbClr val="0F1919"/>
                </a:solidFill>
                <a:latin typeface="+mj-lt"/>
              </a:rPr>
              <a:t>La exposición es predominantemente por inhalación o ingestión. No se ha demostrado que las fibras vítreas artificiales de un tamaño similar a la fibra cerámica migren desde el pulmón y/o el intestino y no se ubiquen en otros órganos del cuerpo.</a:t>
            </a:r>
          </a:p>
          <a:p>
            <a:pPr algn="just" defTabSz="320040">
              <a:tabLst>
                <a:tab pos="118872" algn="l"/>
              </a:tabLst>
            </a:pPr>
            <a:r>
              <a:rPr lang="es-CO" sz="1000" b="1" dirty="0">
                <a:solidFill>
                  <a:srgbClr val="0F1919"/>
                </a:solidFill>
                <a:latin typeface="+mj-lt"/>
              </a:rPr>
              <a:t>Datos toxicológicos en humanos/Datos epidemiológicos: </a:t>
            </a:r>
            <a:r>
              <a:rPr lang="es-CO" sz="1000" dirty="0">
                <a:solidFill>
                  <a:srgbClr val="0F1919"/>
                </a:solidFill>
                <a:latin typeface="+mj-lt"/>
              </a:rPr>
              <a:t>Con el fin de determinar los posibles efectos sobre la salud humana de la exposición a las fibras cerámicas, la Universidad de Cincinnati ha estado realizando estudios de vigilancia médica sobre los trabajadores de </a:t>
            </a:r>
            <a:r>
              <a:rPr lang="es-CO" sz="1000" dirty="0" err="1">
                <a:solidFill>
                  <a:srgbClr val="0F1919"/>
                </a:solidFill>
                <a:latin typeface="+mj-lt"/>
              </a:rPr>
              <a:t>FCR</a:t>
            </a:r>
            <a:r>
              <a:rPr lang="es-CO" sz="1000" dirty="0">
                <a:solidFill>
                  <a:srgbClr val="0F1919"/>
                </a:solidFill>
                <a:latin typeface="+mj-lt"/>
              </a:rPr>
              <a:t> en EE.UU.; este estudio epidemiológico lleva realizándose más de 30 años y la vigilancia médica de los trabajadores de </a:t>
            </a:r>
            <a:r>
              <a:rPr lang="es-CO" sz="1000" dirty="0" err="1">
                <a:solidFill>
                  <a:srgbClr val="0F1919"/>
                </a:solidFill>
                <a:latin typeface="+mj-lt"/>
              </a:rPr>
              <a:t>FCR</a:t>
            </a:r>
            <a:r>
              <a:rPr lang="es-CO" sz="1000" dirty="0">
                <a:solidFill>
                  <a:srgbClr val="0F1919"/>
                </a:solidFill>
                <a:latin typeface="+mj-lt"/>
              </a:rPr>
              <a:t> continúa. También se están realizando estudios de vigilancia médica de los trabajadores de </a:t>
            </a:r>
            <a:r>
              <a:rPr lang="es-CO" sz="1000" dirty="0" err="1">
                <a:solidFill>
                  <a:srgbClr val="0F1919"/>
                </a:solidFill>
                <a:latin typeface="+mj-lt"/>
              </a:rPr>
              <a:t>FCR</a:t>
            </a:r>
            <a:r>
              <a:rPr lang="es-CO" sz="1000" dirty="0">
                <a:solidFill>
                  <a:srgbClr val="0F1919"/>
                </a:solidFill>
                <a:latin typeface="+mj-lt"/>
              </a:rPr>
              <a:t> en instalaciones de fabricación europeas. Los estudios de morbilidad pulmonar entre los trabajadores de producción de EE.UU. y Europa han demostrado la ausencia de fibrosis intersticial. En el estudio europeo se ha identificado una reducción de la capacidad pulmonar entre los fumadores, sin embargo, según los últimos resultados de un estudio longitudinal de trabajadores en EE.UU. con más de 17 años de seguimiento, no se ha producido una tasa acelerada de pérdida de la función pulmonar. En el estudio longitudinal de EE.UU. se evidenció una correlación estadísticamente significativa entre las placas pleurales y la exposición acumulada al </a:t>
            </a:r>
            <a:r>
              <a:rPr lang="es-CO" sz="1000" dirty="0" err="1">
                <a:solidFill>
                  <a:srgbClr val="0F1919"/>
                </a:solidFill>
                <a:latin typeface="+mj-lt"/>
              </a:rPr>
              <a:t>FCR</a:t>
            </a:r>
            <a:r>
              <a:rPr lang="es-CO" sz="1000" dirty="0">
                <a:solidFill>
                  <a:srgbClr val="0F1919"/>
                </a:solidFill>
                <a:latin typeface="+mj-lt"/>
              </a:rPr>
              <a:t>. El estudio de mortalidad de EE.UU. no mostró un exceso de mortalidad relacionado con todas las muertes, todos los cánceres o neoplasias malignas.</a:t>
            </a:r>
          </a:p>
          <a:p>
            <a:pPr algn="just" defTabSz="320040">
              <a:tabLst>
                <a:tab pos="118872" algn="l"/>
              </a:tabLst>
            </a:pPr>
            <a:r>
              <a:rPr lang="es-CO" sz="1000" b="1" dirty="0">
                <a:solidFill>
                  <a:srgbClr val="0F1919"/>
                </a:solidFill>
              </a:rPr>
              <a:t>Propiedades irritantes: </a:t>
            </a:r>
            <a:r>
              <a:rPr lang="es-ES" sz="1000" dirty="0">
                <a:solidFill>
                  <a:srgbClr val="0F1919"/>
                </a:solidFill>
              </a:rPr>
              <a:t>Los datos en humanos confirman que sólo se produce irritación mecánica, que da lugar a picores. Las pruebas realizadas en las plantas de los fabricantes en el Reino Unido no han revelado ningún caso humano de afecciones cutáneas relacionadas con la exposición a las fibras.</a:t>
            </a:r>
            <a:endParaRPr lang="es-CO" sz="1000" b="1" dirty="0">
              <a:solidFill>
                <a:srgbClr val="0F1919"/>
              </a:solidFill>
            </a:endParaRPr>
          </a:p>
        </p:txBody>
      </p:sp>
      <p:sp>
        <p:nvSpPr>
          <p:cNvPr id="3" name="Text Placeholder 25">
            <a:extLst>
              <a:ext uri="{FF2B5EF4-FFF2-40B4-BE49-F238E27FC236}">
                <a16:creationId xmlns:a16="http://schemas.microsoft.com/office/drawing/2014/main" id="{7B812690-713F-FCC5-2819-C1B3AC89D631}"/>
              </a:ext>
            </a:extLst>
          </p:cNvPr>
          <p:cNvSpPr txBox="1">
            <a:spLocks/>
          </p:cNvSpPr>
          <p:nvPr/>
        </p:nvSpPr>
        <p:spPr>
          <a:xfrm>
            <a:off x="284738" y="3420889"/>
            <a:ext cx="7200900" cy="45107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tabLst>
                <a:tab pos="118872" algn="l"/>
              </a:tabLst>
            </a:pPr>
            <a:r>
              <a:rPr lang="es-ES" sz="900" b="1" dirty="0">
                <a:solidFill>
                  <a:srgbClr val="0F1919"/>
                </a:solidFill>
                <a:latin typeface="+mn-lt"/>
              </a:rPr>
              <a:t>DIÁMETRO MEDIO GEOMÉTRICO PONDERADO POR LONGITUD DE LAS FIBRAS CONTENIDAS EN EL PRODUCTO: </a:t>
            </a:r>
            <a:r>
              <a:rPr lang="en-CA" sz="900" dirty="0">
                <a:solidFill>
                  <a:srgbClr val="0F1919"/>
                </a:solidFill>
                <a:latin typeface="+mn-lt"/>
              </a:rPr>
              <a:t>5 mm</a:t>
            </a:r>
          </a:p>
          <a:p>
            <a:pPr algn="just" defTabSz="320040">
              <a:tabLst>
                <a:tab pos="118872" algn="l"/>
              </a:tabLst>
            </a:pPr>
            <a:r>
              <a:rPr lang="es-ES" sz="1000" b="1" dirty="0">
                <a:solidFill>
                  <a:srgbClr val="0F1919"/>
                </a:solidFill>
              </a:rPr>
              <a:t>Otra información de seguridad: </a:t>
            </a:r>
            <a:r>
              <a:rPr lang="es-ES" sz="1000" dirty="0">
                <a:solidFill>
                  <a:srgbClr val="0F1919"/>
                </a:solidFill>
              </a:rPr>
              <a:t>Estas fibras son mucho más densas que el aire o el agua y se asentarán rápidamente en condiciones ambientales normales.</a:t>
            </a:r>
            <a:endParaRPr lang="en-CA" sz="1000" dirty="0">
              <a:solidFill>
                <a:srgbClr val="0F1919"/>
              </a:solidFill>
            </a:endParaRPr>
          </a:p>
        </p:txBody>
      </p:sp>
      <p:graphicFrame>
        <p:nvGraphicFramePr>
          <p:cNvPr id="4" name="Table 35">
            <a:extLst>
              <a:ext uri="{FF2B5EF4-FFF2-40B4-BE49-F238E27FC236}">
                <a16:creationId xmlns:a16="http://schemas.microsoft.com/office/drawing/2014/main" id="{0688FA4B-8DBC-3657-B2C3-EBC1FFFD3D39}"/>
              </a:ext>
            </a:extLst>
          </p:cNvPr>
          <p:cNvGraphicFramePr>
            <a:graphicFrameLocks/>
          </p:cNvGraphicFramePr>
          <p:nvPr>
            <p:extLst>
              <p:ext uri="{D42A27DB-BD31-4B8C-83A1-F6EECF244321}">
                <p14:modId xmlns:p14="http://schemas.microsoft.com/office/powerpoint/2010/main" val="3095991915"/>
              </p:ext>
            </p:extLst>
          </p:nvPr>
        </p:nvGraphicFramePr>
        <p:xfrm>
          <a:off x="284738" y="4474791"/>
          <a:ext cx="7199382" cy="1775355"/>
        </p:xfrm>
        <a:graphic>
          <a:graphicData uri="http://schemas.openxmlformats.org/drawingml/2006/table">
            <a:tbl>
              <a:tblPr firstRow="1" bandRow="1">
                <a:tableStyleId>{9D7B26C5-4107-4FEC-AEDC-1716B250A1EF}</a:tableStyleId>
              </a:tblPr>
              <a:tblGrid>
                <a:gridCol w="2121664">
                  <a:extLst>
                    <a:ext uri="{9D8B030D-6E8A-4147-A177-3AD203B41FA5}">
                      <a16:colId xmlns:a16="http://schemas.microsoft.com/office/drawing/2014/main" val="3647290184"/>
                    </a:ext>
                  </a:extLst>
                </a:gridCol>
                <a:gridCol w="5077718">
                  <a:extLst>
                    <a:ext uri="{9D8B030D-6E8A-4147-A177-3AD203B41FA5}">
                      <a16:colId xmlns:a16="http://schemas.microsoft.com/office/drawing/2014/main" val="622920296"/>
                    </a:ext>
                  </a:extLst>
                </a:gridCol>
              </a:tblGrid>
              <a:tr h="164496">
                <a:tc>
                  <a:txBody>
                    <a:bodyPr/>
                    <a:lstStyle/>
                    <a:p>
                      <a:r>
                        <a:rPr lang="es-CO" sz="800" b="1" noProof="0" dirty="0"/>
                        <a:t>REACTIVIDAD </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La fibra cerámica no es reactiva</a:t>
                      </a:r>
                      <a:endParaRPr lang="en-CA"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r>
                        <a:rPr lang="es-CO" sz="800" b="1" noProof="0" dirty="0"/>
                        <a:t>ESTABILIDAD QUÍMICA</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El producto suministrado es estable e inerte</a:t>
                      </a:r>
                      <a:endParaRPr lang="en-CA"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r>
                        <a:rPr lang="es-CO" sz="800" b="1" noProof="0" dirty="0"/>
                        <a:t>POSIBILIDAD DE REACCIONES PELIGROSAS</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kumimoji="0" lang="es-CO" sz="800" b="0" i="0" u="none" strike="noStrike" kern="1200" cap="none" spc="0" normalizeH="0" baseline="0" noProof="0" dirty="0">
                          <a:ln>
                            <a:noFill/>
                          </a:ln>
                          <a:solidFill>
                            <a:srgbClr val="0F1919"/>
                          </a:solidFill>
                          <a:effectLst/>
                          <a:uLnTx/>
                          <a:uFillTx/>
                          <a:latin typeface="+mn-lt"/>
                          <a:ea typeface="+mn-ea"/>
                          <a:cs typeface="+mn-cs"/>
                        </a:rPr>
                        <a:t>Ninguno</a:t>
                      </a:r>
                      <a:endParaRPr lang="en-CA"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r>
                        <a:rPr lang="es-CO" sz="800" b="1" noProof="0" dirty="0"/>
                        <a:t>CONDICIONES PARA EVITAR</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Consulte los consejos de manipulación y almacenamiento en la sección 7</a:t>
                      </a:r>
                      <a:endParaRPr lang="en-CA"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MATERIALES INCOMPATIBLES</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kumimoji="0" lang="es-CO" sz="800" b="0" i="0" u="none" strike="noStrike" kern="1200" cap="none" spc="0" normalizeH="0" baseline="0" noProof="0" dirty="0">
                          <a:ln>
                            <a:noFill/>
                          </a:ln>
                          <a:solidFill>
                            <a:srgbClr val="0F1919"/>
                          </a:solidFill>
                          <a:effectLst/>
                          <a:uLnTx/>
                          <a:uFillTx/>
                          <a:latin typeface="+mn-lt"/>
                          <a:ea typeface="+mn-ea"/>
                          <a:cs typeface="+mn-cs"/>
                        </a:rPr>
                        <a:t>Ninguno</a:t>
                      </a:r>
                      <a:endParaRPr lang="en-CA"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gn="just">
                        <a:lnSpc>
                          <a:spcPct val="150000"/>
                        </a:lnSpc>
                      </a:pPr>
                      <a:r>
                        <a:rPr lang="es-CO" sz="800" b="1" noProof="0" dirty="0"/>
                        <a:t>PRODUCTOS DE DESCOMPOSICIÓN PELIGROSOS</a:t>
                      </a:r>
                    </a:p>
                  </a:txBody>
                  <a:tcPr marL="0" marR="0" marT="0" marB="0">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Durante el calentamiento inicial del producto, se producirá cierta descomposición térmica del aglutinante a aproximadamente 450 °F (232 °C) desde el primer calentamiento del producto.</a:t>
                      </a:r>
                      <a:r>
                        <a:rPr lang="en-CA" sz="800" b="0" noProof="0" dirty="0"/>
                        <a:t> </a:t>
                      </a:r>
                      <a:r>
                        <a:rPr lang="es-CO" sz="800" b="0" noProof="0" dirty="0"/>
                        <a:t>Esto puede liberar humo, monóxido de carbono y dióxido de carbono. Use ventilación adecuada u otras precauciones para eliminar la exposición a los vapores resultantes de la descomposición térmica del aglutinante. La exposición a los vapores de descomposición térmica puede causar irritación del tracto respiratorio, hiperreactividad bronquial o una respuesta de tipo asmático.</a:t>
                      </a:r>
                      <a:endParaRPr lang="en-CA"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023790"/>
                  </a:ext>
                </a:extLst>
              </a:tr>
            </a:tbl>
          </a:graphicData>
        </a:graphic>
      </p:graphicFrame>
    </p:spTree>
    <p:extLst>
      <p:ext uri="{BB962C8B-B14F-4D97-AF65-F5344CB8AC3E}">
        <p14:creationId xmlns:p14="http://schemas.microsoft.com/office/powerpoint/2010/main" val="49449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9">
            <a:extLst>
              <a:ext uri="{FF2B5EF4-FFF2-40B4-BE49-F238E27FC236}">
                <a16:creationId xmlns:a16="http://schemas.microsoft.com/office/drawing/2014/main" id="{BC9ABD90-5708-D636-5088-7D66CB6B928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FC-3000 23 04</a:t>
            </a:r>
          </a:p>
        </p:txBody>
      </p:sp>
      <p:sp>
        <p:nvSpPr>
          <p:cNvPr id="11" name="Rectangle 10">
            <a:extLst>
              <a:ext uri="{FF2B5EF4-FFF2-40B4-BE49-F238E27FC236}">
                <a16:creationId xmlns:a16="http://schemas.microsoft.com/office/drawing/2014/main" id="{9BE8E031-F206-B59A-1231-3D265D051FC5}"/>
              </a:ext>
            </a:extLst>
          </p:cNvPr>
          <p:cNvSpPr/>
          <p:nvPr/>
        </p:nvSpPr>
        <p:spPr>
          <a:xfrm>
            <a:off x="290810" y="1909384"/>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ES" sz="1200" b="1" dirty="0">
                <a:solidFill>
                  <a:schemeClr val="accent4"/>
                </a:solidFill>
                <a:latin typeface="+mj-lt"/>
              </a:rPr>
              <a:t>12. INFORMACIÓN ECOLÓGICA (No obligatoria)</a:t>
            </a:r>
          </a:p>
        </p:txBody>
      </p:sp>
      <p:sp>
        <p:nvSpPr>
          <p:cNvPr id="12" name="Rectangle 11">
            <a:extLst>
              <a:ext uri="{FF2B5EF4-FFF2-40B4-BE49-F238E27FC236}">
                <a16:creationId xmlns:a16="http://schemas.microsoft.com/office/drawing/2014/main" id="{67594E7A-4FEF-F497-C26D-E1D582AC707C}"/>
              </a:ext>
            </a:extLst>
          </p:cNvPr>
          <p:cNvSpPr/>
          <p:nvPr/>
        </p:nvSpPr>
        <p:spPr>
          <a:xfrm>
            <a:off x="284232" y="3777749"/>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ES" sz="1200" b="1" dirty="0">
                <a:solidFill>
                  <a:schemeClr val="accent4"/>
                </a:solidFill>
                <a:latin typeface="+mj-lt"/>
              </a:rPr>
              <a:t>13. CONSIDERACIONES DE ELIMINACIÓN (No obligatorias)</a:t>
            </a:r>
          </a:p>
        </p:txBody>
      </p:sp>
      <p:sp>
        <p:nvSpPr>
          <p:cNvPr id="14" name="Rectangle 13">
            <a:extLst>
              <a:ext uri="{FF2B5EF4-FFF2-40B4-BE49-F238E27FC236}">
                <a16:creationId xmlns:a16="http://schemas.microsoft.com/office/drawing/2014/main" id="{D0C8AE89-A542-BD73-93EF-FA252FF618DA}"/>
              </a:ext>
            </a:extLst>
          </p:cNvPr>
          <p:cNvSpPr/>
          <p:nvPr/>
        </p:nvSpPr>
        <p:spPr>
          <a:xfrm>
            <a:off x="283220" y="5442096"/>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ES" sz="1200" b="1" dirty="0">
                <a:solidFill>
                  <a:schemeClr val="accent4"/>
                </a:solidFill>
                <a:latin typeface="+mj-lt"/>
              </a:rPr>
              <a:t>14. INFORMACIÓN DE TRANSPORTE (No obligatorio)</a:t>
            </a:r>
          </a:p>
        </p:txBody>
      </p:sp>
      <p:sp>
        <p:nvSpPr>
          <p:cNvPr id="15" name="Text Placeholder 25">
            <a:extLst>
              <a:ext uri="{FF2B5EF4-FFF2-40B4-BE49-F238E27FC236}">
                <a16:creationId xmlns:a16="http://schemas.microsoft.com/office/drawing/2014/main" id="{F77296E6-35C4-878C-7213-5571EDA0FDA5}"/>
              </a:ext>
            </a:extLst>
          </p:cNvPr>
          <p:cNvSpPr txBox="1">
            <a:spLocks/>
          </p:cNvSpPr>
          <p:nvPr/>
        </p:nvSpPr>
        <p:spPr>
          <a:xfrm>
            <a:off x="282208" y="7494387"/>
            <a:ext cx="7200900" cy="32766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tabLst>
                <a:tab pos="118872" algn="l"/>
              </a:tabLst>
            </a:pPr>
            <a:r>
              <a:rPr lang="es-CO" sz="900" b="1" dirty="0">
                <a:solidFill>
                  <a:schemeClr val="tx1"/>
                </a:solidFill>
              </a:rPr>
              <a:t>Clase de peligro </a:t>
            </a:r>
            <a:r>
              <a:rPr lang="es-CO" sz="900" b="1" dirty="0" err="1">
                <a:solidFill>
                  <a:schemeClr val="tx1"/>
                </a:solidFill>
              </a:rPr>
              <a:t>TDG</a:t>
            </a:r>
            <a:r>
              <a:rPr lang="es-CO" sz="900" b="1" dirty="0">
                <a:solidFill>
                  <a:schemeClr val="tx1"/>
                </a:solidFill>
              </a:rPr>
              <a:t> canadiense y PIN: No regulado. </a:t>
            </a:r>
            <a:r>
              <a:rPr lang="es-CO" sz="900" dirty="0">
                <a:solidFill>
                  <a:schemeClr val="tx1"/>
                </a:solidFill>
              </a:rPr>
              <a:t>No clasificado como mercancías peligrosas según ADR (carretera), </a:t>
            </a:r>
            <a:r>
              <a:rPr lang="es-CO" sz="900" dirty="0" err="1">
                <a:solidFill>
                  <a:schemeClr val="tx1"/>
                </a:solidFill>
              </a:rPr>
              <a:t>RIDE</a:t>
            </a:r>
            <a:r>
              <a:rPr lang="es-CO" sz="900" dirty="0">
                <a:solidFill>
                  <a:schemeClr val="tx1"/>
                </a:solidFill>
              </a:rPr>
              <a:t> (tren) o </a:t>
            </a:r>
            <a:r>
              <a:rPr lang="es-CO" sz="900" dirty="0" err="1">
                <a:solidFill>
                  <a:schemeClr val="tx1"/>
                </a:solidFill>
              </a:rPr>
              <a:t>IMDG</a:t>
            </a:r>
            <a:r>
              <a:rPr lang="es-CO" sz="900" dirty="0">
                <a:solidFill>
                  <a:schemeClr val="tx1"/>
                </a:solidFill>
              </a:rPr>
              <a:t> (barco).</a:t>
            </a:r>
            <a:endParaRPr lang="en-CA" sz="900" dirty="0">
              <a:solidFill>
                <a:srgbClr val="0F1919"/>
              </a:solidFill>
            </a:endParaRPr>
          </a:p>
        </p:txBody>
      </p:sp>
      <p:sp>
        <p:nvSpPr>
          <p:cNvPr id="16" name="Rectangle 15">
            <a:extLst>
              <a:ext uri="{FF2B5EF4-FFF2-40B4-BE49-F238E27FC236}">
                <a16:creationId xmlns:a16="http://schemas.microsoft.com/office/drawing/2014/main" id="{3CB1F3FE-FA7D-6279-C911-E726DE98E2F6}"/>
              </a:ext>
            </a:extLst>
          </p:cNvPr>
          <p:cNvSpPr/>
          <p:nvPr/>
        </p:nvSpPr>
        <p:spPr>
          <a:xfrm>
            <a:off x="281196" y="7768044"/>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ES" sz="1200" b="1" dirty="0">
                <a:solidFill>
                  <a:schemeClr val="accent4"/>
                </a:solidFill>
                <a:latin typeface="+mj-lt"/>
              </a:rPr>
              <a:t>15. INFORMACIÓN REGULATORIA (No obligatoria)</a:t>
            </a:r>
          </a:p>
        </p:txBody>
      </p:sp>
      <p:sp>
        <p:nvSpPr>
          <p:cNvPr id="17" name="Text Placeholder 25">
            <a:extLst>
              <a:ext uri="{FF2B5EF4-FFF2-40B4-BE49-F238E27FC236}">
                <a16:creationId xmlns:a16="http://schemas.microsoft.com/office/drawing/2014/main" id="{223E0D0F-C232-BE13-3DC6-8392AF7A5DF3}"/>
              </a:ext>
            </a:extLst>
          </p:cNvPr>
          <p:cNvSpPr txBox="1">
            <a:spLocks/>
          </p:cNvSpPr>
          <p:nvPr/>
        </p:nvSpPr>
        <p:spPr>
          <a:xfrm>
            <a:off x="280184" y="8216606"/>
            <a:ext cx="7200900" cy="1262978"/>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u="sng" dirty="0">
                <a:solidFill>
                  <a:schemeClr val="tx1"/>
                </a:solidFill>
              </a:rPr>
              <a:t>REGULACIONES CANADIENSES</a:t>
            </a:r>
          </a:p>
          <a:p>
            <a:pPr algn="just" defTabSz="228600">
              <a:spcBef>
                <a:spcPts val="0"/>
              </a:spcBef>
              <a:tabLst>
                <a:tab pos="118872" algn="l"/>
              </a:tabLst>
            </a:pPr>
            <a:r>
              <a:rPr lang="es-CO" sz="1000" b="1" dirty="0">
                <a:solidFill>
                  <a:schemeClr val="tx1"/>
                </a:solidFill>
              </a:rPr>
              <a:t>Sistema canadiense de información sobre materiales peligrosos en el lugar de trabajo (</a:t>
            </a:r>
            <a:r>
              <a:rPr lang="es-CO" sz="1000" b="1" dirty="0" err="1">
                <a:solidFill>
                  <a:schemeClr val="tx1"/>
                </a:solidFill>
              </a:rPr>
              <a:t>WHMIS</a:t>
            </a:r>
            <a:r>
              <a:rPr lang="es-CO" sz="1000" b="1" dirty="0">
                <a:solidFill>
                  <a:schemeClr val="tx1"/>
                </a:solidFill>
              </a:rPr>
              <a:t> 2015):</a:t>
            </a:r>
            <a:r>
              <a:rPr lang="en-US" sz="1000" dirty="0">
                <a:solidFill>
                  <a:schemeClr val="tx1"/>
                </a:solidFill>
              </a:rPr>
              <a:t> </a:t>
            </a:r>
            <a:r>
              <a:rPr lang="es-CO" sz="1000" dirty="0">
                <a:solidFill>
                  <a:schemeClr val="tx1"/>
                </a:solidFill>
              </a:rPr>
              <a:t>Clasificado como Clase </a:t>
            </a:r>
            <a:r>
              <a:rPr lang="es-CO" sz="1000" dirty="0" err="1">
                <a:solidFill>
                  <a:schemeClr val="tx1"/>
                </a:solidFill>
              </a:rPr>
              <a:t>D2A</a:t>
            </a:r>
            <a:r>
              <a:rPr lang="es-CO" sz="1000" dirty="0">
                <a:solidFill>
                  <a:schemeClr val="tx1"/>
                </a:solidFill>
              </a:rPr>
              <a:t> – Materiales que causan otros efectos tóxicos.</a:t>
            </a:r>
            <a:endParaRPr lang="en-US" sz="1000" dirty="0">
              <a:solidFill>
                <a:schemeClr val="tx1"/>
              </a:solidFill>
            </a:endParaRPr>
          </a:p>
          <a:p>
            <a:pPr algn="just" defTabSz="228600">
              <a:spcBef>
                <a:spcPts val="0"/>
              </a:spcBef>
              <a:tabLst>
                <a:tab pos="118872" algn="l"/>
              </a:tabLst>
            </a:pPr>
            <a:endParaRPr lang="en-US" sz="1000" dirty="0">
              <a:solidFill>
                <a:schemeClr val="tx1"/>
              </a:solidFill>
            </a:endParaRPr>
          </a:p>
          <a:p>
            <a:pPr algn="just" defTabSz="228600">
              <a:spcBef>
                <a:spcPts val="0"/>
              </a:spcBef>
              <a:tabLst>
                <a:tab pos="118872" algn="l"/>
              </a:tabLst>
            </a:pPr>
            <a:r>
              <a:rPr lang="es-CO" sz="1000" b="1" dirty="0">
                <a:solidFill>
                  <a:schemeClr val="tx1"/>
                </a:solidFill>
              </a:rPr>
              <a:t>Ley Canadiense de Protección Ambiental (CEPA-</a:t>
            </a:r>
            <a:r>
              <a:rPr lang="en-US" sz="1000" b="1" dirty="0">
                <a:solidFill>
                  <a:schemeClr val="tx1"/>
                </a:solidFill>
              </a:rPr>
              <a:t> Canadian Environmental Protection Act</a:t>
            </a:r>
            <a:r>
              <a:rPr lang="es-CO" sz="1000" b="1" dirty="0">
                <a:solidFill>
                  <a:schemeClr val="tx1"/>
                </a:solidFill>
              </a:rPr>
              <a:t>) </a:t>
            </a:r>
            <a:r>
              <a:rPr lang="en-US" sz="1000" dirty="0">
                <a:solidFill>
                  <a:schemeClr val="tx1"/>
                </a:solidFill>
              </a:rPr>
              <a:t>- </a:t>
            </a:r>
            <a:r>
              <a:rPr lang="es-ES" sz="1000" dirty="0">
                <a:solidFill>
                  <a:schemeClr val="tx1"/>
                </a:solidFill>
              </a:rPr>
              <a:t>Todas las sustancias de este producto están incluidas, según se requiere, en la Lista de sustancias domésticas (DSL). </a:t>
            </a:r>
            <a:r>
              <a:rPr lang="es-ES" sz="1000" dirty="0" err="1">
                <a:solidFill>
                  <a:schemeClr val="tx1"/>
                </a:solidFill>
              </a:rPr>
              <a:t>FCR</a:t>
            </a:r>
            <a:r>
              <a:rPr lang="es-ES" sz="1000" dirty="0">
                <a:solidFill>
                  <a:schemeClr val="tx1"/>
                </a:solidFill>
              </a:rPr>
              <a:t> está clasificado según el reglamento CLP [clasificación, etiquetado y envasado de sustancias y mezclas] como carcinógeno de categoría </a:t>
            </a:r>
            <a:r>
              <a:rPr lang="es-ES" sz="1000" dirty="0" err="1">
                <a:solidFill>
                  <a:schemeClr val="tx1"/>
                </a:solidFill>
              </a:rPr>
              <a:t>1B</a:t>
            </a:r>
            <a:r>
              <a:rPr lang="es-ES" sz="1000" dirty="0">
                <a:solidFill>
                  <a:schemeClr val="tx1"/>
                </a:solidFill>
              </a:rPr>
              <a:t>. El 13 de enero de 2010, la Agencia Europea de Sustancias Químicas (ECHA) actualizó la lista de candidatos para autorización [ANEXO XV del Reglamento </a:t>
            </a:r>
            <a:r>
              <a:rPr lang="es-ES" sz="1000" dirty="0" err="1">
                <a:solidFill>
                  <a:schemeClr val="tx1"/>
                </a:solidFill>
              </a:rPr>
              <a:t>REACH</a:t>
            </a:r>
            <a:r>
              <a:rPr lang="es-ES" sz="1000" dirty="0">
                <a:solidFill>
                  <a:schemeClr val="tx1"/>
                </a:solidFill>
              </a:rPr>
              <a:t>] y añadió 14 nuevas sustancias a esta lista, incluidas las fibras cerámicas refractarias de </a:t>
            </a:r>
            <a:r>
              <a:rPr lang="es-ES" sz="1000" dirty="0" err="1">
                <a:solidFill>
                  <a:schemeClr val="tx1"/>
                </a:solidFill>
              </a:rPr>
              <a:t>aluminosilicato</a:t>
            </a:r>
            <a:r>
              <a:rPr lang="es-ES" sz="1000" dirty="0">
                <a:solidFill>
                  <a:schemeClr val="tx1"/>
                </a:solidFill>
              </a:rPr>
              <a:t> (</a:t>
            </a:r>
            <a:r>
              <a:rPr lang="es-ES" sz="1000" dirty="0" err="1">
                <a:solidFill>
                  <a:schemeClr val="tx1"/>
                </a:solidFill>
              </a:rPr>
              <a:t>FCR</a:t>
            </a:r>
            <a:r>
              <a:rPr lang="es-ES" sz="1000" dirty="0">
                <a:solidFill>
                  <a:schemeClr val="tx1"/>
                </a:solidFill>
              </a:rPr>
              <a:t>).</a:t>
            </a:r>
            <a:endParaRPr lang="en-US" sz="1000" b="1" u="sng" dirty="0">
              <a:solidFill>
                <a:schemeClr val="tx1"/>
              </a:solidFill>
            </a:endParaRPr>
          </a:p>
        </p:txBody>
      </p:sp>
      <p:sp>
        <p:nvSpPr>
          <p:cNvPr id="4" name="Text Placeholder 25">
            <a:extLst>
              <a:ext uri="{FF2B5EF4-FFF2-40B4-BE49-F238E27FC236}">
                <a16:creationId xmlns:a16="http://schemas.microsoft.com/office/drawing/2014/main" id="{47FD0684-F82A-5B3F-D889-526DC54F7916}"/>
              </a:ext>
            </a:extLst>
          </p:cNvPr>
          <p:cNvSpPr txBox="1">
            <a:spLocks/>
          </p:cNvSpPr>
          <p:nvPr/>
        </p:nvSpPr>
        <p:spPr>
          <a:xfrm>
            <a:off x="284738" y="1210305"/>
            <a:ext cx="7200900" cy="626458"/>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tabLst>
                <a:tab pos="118872" algn="l"/>
              </a:tabLst>
            </a:pPr>
            <a:r>
              <a:rPr lang="es-CO" sz="1000" b="1" dirty="0">
                <a:solidFill>
                  <a:srgbClr val="0F1919"/>
                </a:solidFill>
              </a:rPr>
              <a:t>Centro Internacional de Investigaciones sobre el Cáncer y Programa Nacional de Toxicología: </a:t>
            </a:r>
            <a:r>
              <a:rPr lang="es-CO" sz="1000" dirty="0">
                <a:solidFill>
                  <a:srgbClr val="0F1919"/>
                </a:solidFill>
              </a:rPr>
              <a:t>La </a:t>
            </a:r>
            <a:r>
              <a:rPr lang="es-CO" sz="1000" dirty="0" err="1">
                <a:solidFill>
                  <a:srgbClr val="0F1919"/>
                </a:solidFill>
              </a:rPr>
              <a:t>IARC</a:t>
            </a:r>
            <a:r>
              <a:rPr lang="es-CO" sz="1000" dirty="0">
                <a:solidFill>
                  <a:srgbClr val="0F1919"/>
                </a:solidFill>
              </a:rPr>
              <a:t> clasificó el </a:t>
            </a:r>
            <a:r>
              <a:rPr lang="es-CO" sz="1000" dirty="0" err="1">
                <a:solidFill>
                  <a:srgbClr val="0F1919"/>
                </a:solidFill>
              </a:rPr>
              <a:t>FCR</a:t>
            </a:r>
            <a:r>
              <a:rPr lang="es-CO" sz="1000" dirty="0">
                <a:solidFill>
                  <a:srgbClr val="0F1919"/>
                </a:solidFill>
              </a:rPr>
              <a:t> como posiblemente cancerígeno para los seres humanos (grupo </a:t>
            </a:r>
            <a:r>
              <a:rPr lang="es-CO" sz="1000" dirty="0" err="1">
                <a:solidFill>
                  <a:srgbClr val="0F1919"/>
                </a:solidFill>
              </a:rPr>
              <a:t>2B</a:t>
            </a:r>
            <a:r>
              <a:rPr lang="es-CO" sz="1000" dirty="0">
                <a:solidFill>
                  <a:srgbClr val="0F1919"/>
                </a:solidFill>
              </a:rPr>
              <a:t>). La </a:t>
            </a:r>
            <a:r>
              <a:rPr lang="es-CO" sz="1000" dirty="0" err="1">
                <a:solidFill>
                  <a:srgbClr val="0F1919"/>
                </a:solidFill>
              </a:rPr>
              <a:t>IARC</a:t>
            </a:r>
            <a:r>
              <a:rPr lang="es-CO" sz="1000" dirty="0">
                <a:solidFill>
                  <a:srgbClr val="0F1919"/>
                </a:solidFill>
              </a:rPr>
              <a:t> evaluó los posibles efectos del </a:t>
            </a:r>
            <a:r>
              <a:rPr lang="es-CO" sz="1000" dirty="0" err="1">
                <a:solidFill>
                  <a:srgbClr val="0F1919"/>
                </a:solidFill>
              </a:rPr>
              <a:t>FCR</a:t>
            </a:r>
            <a:r>
              <a:rPr lang="es-CO" sz="1000" dirty="0">
                <a:solidFill>
                  <a:srgbClr val="0F1919"/>
                </a:solidFill>
              </a:rPr>
              <a:t> sobre la salud de la siguiente manera: No hay pruebas suficientes en humanos de la carcinogenicidad del </a:t>
            </a:r>
            <a:r>
              <a:rPr lang="es-CO" sz="1000" dirty="0" err="1">
                <a:solidFill>
                  <a:srgbClr val="0F1919"/>
                </a:solidFill>
              </a:rPr>
              <a:t>FCR</a:t>
            </a:r>
            <a:r>
              <a:rPr lang="es-CO" sz="1000" dirty="0">
                <a:solidFill>
                  <a:srgbClr val="0F1919"/>
                </a:solidFill>
              </a:rPr>
              <a:t>. Existen pruebas suficientes de la carcinogenicidad del </a:t>
            </a:r>
            <a:r>
              <a:rPr lang="es-CO" sz="1000" dirty="0" err="1">
                <a:solidFill>
                  <a:srgbClr val="0F1919"/>
                </a:solidFill>
              </a:rPr>
              <a:t>FCR</a:t>
            </a:r>
            <a:r>
              <a:rPr lang="es-CO" sz="1000" dirty="0">
                <a:solidFill>
                  <a:srgbClr val="0F1919"/>
                </a:solidFill>
              </a:rPr>
              <a:t> en animales de experimentación. El Informe anual sobre carcinógenos clasificó el </a:t>
            </a:r>
            <a:r>
              <a:rPr lang="es-CO" sz="1000" dirty="0" err="1">
                <a:solidFill>
                  <a:srgbClr val="0F1919"/>
                </a:solidFill>
              </a:rPr>
              <a:t>FCR</a:t>
            </a:r>
            <a:r>
              <a:rPr lang="es-CO" sz="1000" dirty="0">
                <a:solidFill>
                  <a:srgbClr val="0F1919"/>
                </a:solidFill>
              </a:rPr>
              <a:t> respirable como "razonablemente previsible" como carcinógeno.</a:t>
            </a:r>
          </a:p>
          <a:p>
            <a:pPr defTabSz="320040">
              <a:tabLst>
                <a:tab pos="118872" algn="l"/>
              </a:tabLst>
            </a:pPr>
            <a:endParaRPr lang="en-CA" sz="1000" b="1" dirty="0">
              <a:solidFill>
                <a:srgbClr val="0F1919"/>
              </a:solidFill>
            </a:endParaRPr>
          </a:p>
        </p:txBody>
      </p:sp>
      <p:graphicFrame>
        <p:nvGraphicFramePr>
          <p:cNvPr id="5" name="Table 35">
            <a:extLst>
              <a:ext uri="{FF2B5EF4-FFF2-40B4-BE49-F238E27FC236}">
                <a16:creationId xmlns:a16="http://schemas.microsoft.com/office/drawing/2014/main" id="{EFCA89F5-BCFF-36C2-7F9D-1C18CA87F76B}"/>
              </a:ext>
            </a:extLst>
          </p:cNvPr>
          <p:cNvGraphicFramePr>
            <a:graphicFrameLocks/>
          </p:cNvGraphicFramePr>
          <p:nvPr>
            <p:extLst>
              <p:ext uri="{D42A27DB-BD31-4B8C-83A1-F6EECF244321}">
                <p14:modId xmlns:p14="http://schemas.microsoft.com/office/powerpoint/2010/main" val="2675455112"/>
              </p:ext>
            </p:extLst>
          </p:nvPr>
        </p:nvGraphicFramePr>
        <p:xfrm>
          <a:off x="284738" y="2372097"/>
          <a:ext cx="7199382" cy="1270368"/>
        </p:xfrm>
        <a:graphic>
          <a:graphicData uri="http://schemas.openxmlformats.org/drawingml/2006/table">
            <a:tbl>
              <a:tblPr firstRow="1" bandRow="1">
                <a:tableStyleId>{9D7B26C5-4107-4FEC-AEDC-1716B250A1EF}</a:tableStyleId>
              </a:tblPr>
              <a:tblGrid>
                <a:gridCol w="2895094">
                  <a:extLst>
                    <a:ext uri="{9D8B030D-6E8A-4147-A177-3AD203B41FA5}">
                      <a16:colId xmlns:a16="http://schemas.microsoft.com/office/drawing/2014/main" val="3647290184"/>
                    </a:ext>
                  </a:extLst>
                </a:gridCol>
                <a:gridCol w="4304288">
                  <a:extLst>
                    <a:ext uri="{9D8B030D-6E8A-4147-A177-3AD203B41FA5}">
                      <a16:colId xmlns:a16="http://schemas.microsoft.com/office/drawing/2014/main" val="622920296"/>
                    </a:ext>
                  </a:extLst>
                </a:gridCol>
              </a:tblGrid>
              <a:tr h="199438">
                <a:tc>
                  <a:txBody>
                    <a:bodyPr/>
                    <a:lstStyle/>
                    <a:p>
                      <a:pPr algn="just"/>
                      <a:r>
                        <a:rPr lang="es-CO" sz="800" b="1" noProof="0" dirty="0"/>
                        <a:t>ECOTOXICIDAD (acuática y terrestre, si está disponible)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0" algn="just"/>
                      <a:r>
                        <a:rPr lang="es-CO" sz="800" b="0" noProof="0" dirty="0"/>
                        <a:t>No se conoce toxicidad acuática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pPr algn="just">
                        <a:lnSpc>
                          <a:spcPct val="150000"/>
                        </a:lnSpc>
                      </a:pPr>
                      <a:r>
                        <a:rPr lang="es-CO" sz="800" b="1" noProof="0" dirty="0"/>
                        <a:t>PERSISTENCIA Y DEGRADABILIDAD</a:t>
                      </a:r>
                    </a:p>
                  </a:txBody>
                  <a:tcPr marL="0" marR="0" marT="0" marB="0">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0" algn="just">
                        <a:tabLst>
                          <a:tab pos="177800" algn="l"/>
                          <a:tab pos="4127500" algn="l"/>
                        </a:tabLst>
                      </a:pPr>
                      <a:r>
                        <a:rPr lang="es-CO" sz="800" b="0" noProof="0" dirty="0"/>
                        <a:t>Estos productos son materiales insolubles que permanecen estables a lo largo del tiempo y son químicamente idénticos a los compuestos inorgánicos que se encuentran en el suelo y los sedimentos; permanecen inertes en el medio natural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POTENCIAL DE BIOACUMULACIÓN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Sin potencial bio-acumulativo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MOVILIDAD EN EL SUELO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Sin movilidad en el suelo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OTROS EFECTOS ADVERSOS (como el peligro para la capa de ozono)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No se prevén efectos adversos de este material sobre el medio ambiente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bl>
          </a:graphicData>
        </a:graphic>
      </p:graphicFrame>
      <p:sp>
        <p:nvSpPr>
          <p:cNvPr id="6" name="Text Placeholder 25">
            <a:extLst>
              <a:ext uri="{FF2B5EF4-FFF2-40B4-BE49-F238E27FC236}">
                <a16:creationId xmlns:a16="http://schemas.microsoft.com/office/drawing/2014/main" id="{BF7C1C16-B162-F78A-65F1-CE145696E373}"/>
              </a:ext>
            </a:extLst>
          </p:cNvPr>
          <p:cNvSpPr txBox="1">
            <a:spLocks/>
          </p:cNvSpPr>
          <p:nvPr/>
        </p:nvSpPr>
        <p:spPr>
          <a:xfrm>
            <a:off x="283220" y="4228628"/>
            <a:ext cx="7200900" cy="117623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CO" sz="1000" b="1" dirty="0">
                <a:solidFill>
                  <a:schemeClr val="tx1"/>
                </a:solidFill>
              </a:rPr>
              <a:t>MANEJO DE RESIDUOS: </a:t>
            </a:r>
            <a:r>
              <a:rPr lang="es-CO" sz="1000" dirty="0">
                <a:solidFill>
                  <a:schemeClr val="tx1"/>
                </a:solidFill>
              </a:rPr>
              <a:t>Para evitar que los materiales de desecho se transporten por el aire durante el almacenamiento, transporte y eliminación de desechos, se recomienda un contenedor cubierto o una bolsa de plástico.</a:t>
            </a:r>
          </a:p>
          <a:p>
            <a:pPr algn="just" defTabSz="228600">
              <a:tabLst>
                <a:tab pos="118872" algn="l"/>
              </a:tabLst>
            </a:pPr>
            <a:r>
              <a:rPr lang="es-CO" sz="1000" b="1" dirty="0">
                <a:solidFill>
                  <a:schemeClr val="tx1"/>
                </a:solidFill>
              </a:rPr>
              <a:t>ELIMINACIÓN: </a:t>
            </a:r>
            <a:r>
              <a:rPr lang="es-CO" sz="1000" dirty="0">
                <a:solidFill>
                  <a:schemeClr val="tx1"/>
                </a:solidFill>
              </a:rPr>
              <a:t>Este producto, tal como se fabrica, no está clasificado como desecho peligroso según las regulaciones federales. Cualquier procesamiento, uso, alteración o adición de químicos al producto, tal como se compró, puede alterar los requisitos de eliminación. Según las regulaciones federales, es responsabilidad del generador de desechos caracterizar adecuadamente un material de desecho para determinar si es un desecho "peligroso". Consulte las regulaciones locales, regionales, estatales o provinciales para identificar todos los requisitos de eliminación aplicables.</a:t>
            </a:r>
            <a:endParaRPr lang="es-CO" sz="1000" dirty="0">
              <a:solidFill>
                <a:srgbClr val="0F1919"/>
              </a:solidFill>
            </a:endParaRPr>
          </a:p>
          <a:p>
            <a:pPr algn="just" defTabSz="320040">
              <a:tabLst>
                <a:tab pos="118872" algn="l"/>
              </a:tabLst>
            </a:pPr>
            <a:endParaRPr lang="es-CO" sz="1000" b="1" dirty="0">
              <a:solidFill>
                <a:srgbClr val="0F1919"/>
              </a:solidFill>
            </a:endParaRPr>
          </a:p>
        </p:txBody>
      </p:sp>
      <p:graphicFrame>
        <p:nvGraphicFramePr>
          <p:cNvPr id="7" name="Table 35">
            <a:extLst>
              <a:ext uri="{FF2B5EF4-FFF2-40B4-BE49-F238E27FC236}">
                <a16:creationId xmlns:a16="http://schemas.microsoft.com/office/drawing/2014/main" id="{0DDB1A60-2DD3-7D06-193B-A6F3EB641B33}"/>
              </a:ext>
            </a:extLst>
          </p:cNvPr>
          <p:cNvGraphicFramePr>
            <a:graphicFrameLocks/>
          </p:cNvGraphicFramePr>
          <p:nvPr>
            <p:extLst>
              <p:ext uri="{D42A27DB-BD31-4B8C-83A1-F6EECF244321}">
                <p14:modId xmlns:p14="http://schemas.microsoft.com/office/powerpoint/2010/main" val="229610422"/>
              </p:ext>
            </p:extLst>
          </p:nvPr>
        </p:nvGraphicFramePr>
        <p:xfrm>
          <a:off x="283220" y="5896614"/>
          <a:ext cx="7199888" cy="1537778"/>
        </p:xfrm>
        <a:graphic>
          <a:graphicData uri="http://schemas.openxmlformats.org/drawingml/2006/table">
            <a:tbl>
              <a:tblPr firstRow="1" bandRow="1">
                <a:tableStyleId>{9D7B26C5-4107-4FEC-AEDC-1716B250A1EF}</a:tableStyleId>
              </a:tblPr>
              <a:tblGrid>
                <a:gridCol w="4057650">
                  <a:extLst>
                    <a:ext uri="{9D8B030D-6E8A-4147-A177-3AD203B41FA5}">
                      <a16:colId xmlns:a16="http://schemas.microsoft.com/office/drawing/2014/main" val="3647290184"/>
                    </a:ext>
                  </a:extLst>
                </a:gridCol>
                <a:gridCol w="3142238">
                  <a:extLst>
                    <a:ext uri="{9D8B030D-6E8A-4147-A177-3AD203B41FA5}">
                      <a16:colId xmlns:a16="http://schemas.microsoft.com/office/drawing/2014/main" val="622920296"/>
                    </a:ext>
                  </a:extLst>
                </a:gridCol>
              </a:tblGrid>
              <a:tr h="199438">
                <a:tc>
                  <a:txBody>
                    <a:bodyPr/>
                    <a:lstStyle/>
                    <a:p>
                      <a:pPr algn="just"/>
                      <a:r>
                        <a:rPr lang="es-CO" sz="800" b="1" noProof="0" dirty="0"/>
                        <a:t>Numero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3920">
                <a:tc>
                  <a:txBody>
                    <a:bodyPr/>
                    <a:lstStyle/>
                    <a:p>
                      <a:pPr algn="just"/>
                      <a:r>
                        <a:rPr lang="es-CO" sz="800" b="1" noProof="0" dirty="0"/>
                        <a:t>Nombre de envío adecuado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Clase(s) de peligro para el transporte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Grupo de embalaje, si corresponde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Peligros ambientales (p. ej., contaminante marino (Sí/No))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es un contaminante marino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gn="just"/>
                      <a:r>
                        <a:rPr lang="es-CO" sz="800" b="1" noProof="0" dirty="0"/>
                        <a:t>Transporte a granel (según el Anexo II del </a:t>
                      </a:r>
                      <a:r>
                        <a:rPr lang="es-CO" sz="800" b="1" noProof="0" dirty="0" err="1"/>
                        <a:t>MARPOL</a:t>
                      </a:r>
                      <a:r>
                        <a:rPr lang="es-CO" sz="800" b="1" noProof="0" dirty="0"/>
                        <a:t> 73/78 y el Código IBC)</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365760">
                <a:tc>
                  <a:txBody>
                    <a:bodyPr/>
                    <a:lstStyle/>
                    <a:p>
                      <a:pPr algn="just"/>
                      <a:r>
                        <a:rPr lang="es-CO" sz="800" b="1" noProof="0" dirty="0"/>
                        <a:t>Precauciones especiales que un usuario debe conocer o cumplir en relación con el transporte, ya sea dentro o fuera de sus instalaciones.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0222226"/>
                  </a:ext>
                </a:extLst>
              </a:tr>
            </a:tbl>
          </a:graphicData>
        </a:graphic>
      </p:graphicFrame>
    </p:spTree>
    <p:extLst>
      <p:ext uri="{BB962C8B-B14F-4D97-AF65-F5344CB8AC3E}">
        <p14:creationId xmlns:p14="http://schemas.microsoft.com/office/powerpoint/2010/main" val="410682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954CA14-D3B4-7D78-0CE5-32CD6889C62A}"/>
              </a:ext>
            </a:extLst>
          </p:cNvPr>
          <p:cNvSpPr/>
          <p:nvPr/>
        </p:nvSpPr>
        <p:spPr>
          <a:xfrm>
            <a:off x="286256" y="2564765"/>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16. OTRA INFORMACIÓN</a:t>
            </a:r>
          </a:p>
        </p:txBody>
      </p:sp>
      <p:sp>
        <p:nvSpPr>
          <p:cNvPr id="7" name="Text Placeholder 25">
            <a:extLst>
              <a:ext uri="{FF2B5EF4-FFF2-40B4-BE49-F238E27FC236}">
                <a16:creationId xmlns:a16="http://schemas.microsoft.com/office/drawing/2014/main" id="{84B684A8-32F8-1ADE-1E9A-9F98A7E8159E}"/>
              </a:ext>
            </a:extLst>
          </p:cNvPr>
          <p:cNvSpPr txBox="1">
            <a:spLocks/>
          </p:cNvSpPr>
          <p:nvPr/>
        </p:nvSpPr>
        <p:spPr>
          <a:xfrm>
            <a:off x="284232" y="3032790"/>
            <a:ext cx="7200900" cy="447291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ES" sz="1000" b="1" dirty="0">
                <a:solidFill>
                  <a:schemeClr val="tx1"/>
                </a:solidFill>
              </a:rPr>
              <a:t>Información adicional sobre el material </a:t>
            </a:r>
            <a:r>
              <a:rPr lang="es-ES" sz="1000" b="1" dirty="0" err="1">
                <a:solidFill>
                  <a:schemeClr val="tx1"/>
                </a:solidFill>
              </a:rPr>
              <a:t>post-servicio</a:t>
            </a:r>
            <a:r>
              <a:rPr lang="es-ES" sz="1000" b="1" dirty="0">
                <a:solidFill>
                  <a:schemeClr val="tx1"/>
                </a:solidFill>
              </a:rPr>
              <a:t>: </a:t>
            </a:r>
            <a:r>
              <a:rPr lang="es-ES" sz="1000" dirty="0">
                <a:solidFill>
                  <a:schemeClr val="tx1"/>
                </a:solidFill>
              </a:rPr>
              <a:t>Tal como se fabrican, todas las fibras cerámicas son materiales vítreos (vidriosos) que no contienen sílice cristalina. Sin embargo, la exposición continuada a temperaturas elevadas puede provocar la desvitrificación (cristalización) de estas fibras. La primera formación cristalina (</a:t>
            </a:r>
            <a:r>
              <a:rPr lang="es-ES" sz="1000" dirty="0" err="1">
                <a:solidFill>
                  <a:schemeClr val="tx1"/>
                </a:solidFill>
              </a:rPr>
              <a:t>mullita</a:t>
            </a:r>
            <a:r>
              <a:rPr lang="es-ES" sz="1000" dirty="0">
                <a:solidFill>
                  <a:schemeClr val="tx1"/>
                </a:solidFill>
              </a:rPr>
              <a:t>) comienza a producirse aproximadamente a </a:t>
            </a:r>
            <a:r>
              <a:rPr lang="es-ES" sz="1000" dirty="0" err="1">
                <a:solidFill>
                  <a:schemeClr val="tx1"/>
                </a:solidFill>
              </a:rPr>
              <a:t>985°C</a:t>
            </a:r>
            <a:r>
              <a:rPr lang="es-ES" sz="1000" dirty="0">
                <a:solidFill>
                  <a:schemeClr val="tx1"/>
                </a:solidFill>
              </a:rPr>
              <a:t> (</a:t>
            </a:r>
            <a:r>
              <a:rPr lang="es-ES" sz="1000" dirty="0" err="1">
                <a:solidFill>
                  <a:schemeClr val="tx1"/>
                </a:solidFill>
              </a:rPr>
              <a:t>1805°F</a:t>
            </a:r>
            <a:r>
              <a:rPr lang="es-ES" sz="1000" dirty="0">
                <a:solidFill>
                  <a:schemeClr val="tx1"/>
                </a:solidFill>
              </a:rPr>
              <a:t>). La sílice en fase cristalina puede empezar a formarse a aproximadamente </a:t>
            </a:r>
            <a:r>
              <a:rPr lang="es-ES" sz="1000" dirty="0" err="1">
                <a:solidFill>
                  <a:schemeClr val="tx1"/>
                </a:solidFill>
              </a:rPr>
              <a:t>1100°C</a:t>
            </a:r>
            <a:r>
              <a:rPr lang="es-ES" sz="1000" dirty="0">
                <a:solidFill>
                  <a:schemeClr val="tx1"/>
                </a:solidFill>
              </a:rPr>
              <a:t> (</a:t>
            </a:r>
            <a:r>
              <a:rPr lang="es-ES" sz="1000" dirty="0" err="1">
                <a:solidFill>
                  <a:schemeClr val="tx1"/>
                </a:solidFill>
              </a:rPr>
              <a:t>2012°F</a:t>
            </a:r>
            <a:r>
              <a:rPr lang="es-ES" sz="1000" dirty="0">
                <a:solidFill>
                  <a:schemeClr val="tx1"/>
                </a:solidFill>
              </a:rPr>
              <a:t>). Cuando las fibras vitrocerámicas se desvitrifican, forman un polvo mineral mixto que contiene sílice cristalina. La sílice cristalina queda atrapada en los límites de grano dentro de una matriz formada predominantemente por </a:t>
            </a:r>
            <a:r>
              <a:rPr lang="es-ES" sz="1000" dirty="0" err="1">
                <a:solidFill>
                  <a:schemeClr val="tx1"/>
                </a:solidFill>
              </a:rPr>
              <a:t>mullita</a:t>
            </a:r>
            <a:r>
              <a:rPr lang="es-ES" sz="1000" dirty="0">
                <a:solidFill>
                  <a:schemeClr val="tx1"/>
                </a:solidFill>
              </a:rPr>
              <a:t>. </a:t>
            </a:r>
            <a:r>
              <a:rPr lang="es-CO" sz="1000" b="1" dirty="0">
                <a:solidFill>
                  <a:schemeClr val="tx1"/>
                </a:solidFill>
              </a:rPr>
              <a:t>Nota! </a:t>
            </a:r>
            <a:r>
              <a:rPr lang="es-ES" sz="1000" dirty="0">
                <a:solidFill>
                  <a:schemeClr val="tx1"/>
                </a:solidFill>
              </a:rPr>
              <a:t>La aparición y el alcance de la formación de fases cristalinas dependen de la duración y la temperatura de la exposición química de la fibra o de la presencia de agentes fundentes o contaminantes del horno. La presencia de fases cristalinas sólo puede confirmarse mediante análisis de laboratorio de la fibra de cara caliente. La evaluación de la sílice cristalina realizada por la </a:t>
            </a:r>
            <a:r>
              <a:rPr lang="es-ES" sz="1000" dirty="0" err="1">
                <a:solidFill>
                  <a:schemeClr val="tx1"/>
                </a:solidFill>
              </a:rPr>
              <a:t>IARC</a:t>
            </a:r>
            <a:r>
              <a:rPr lang="es-ES" sz="1000" dirty="0">
                <a:solidFill>
                  <a:schemeClr val="tx1"/>
                </a:solidFill>
              </a:rPr>
              <a:t> [la Agencia Internacional para la Investigación del Cáncer] establece que “la sílice cristalina inhalada en forma de cuarzo o cristobalita de fuentes ocupacionales es cancerígena para los seres humanos y está clasificada como carcinógeno del Grupo 1. La </a:t>
            </a:r>
            <a:r>
              <a:rPr lang="es-ES" sz="1000" dirty="0" err="1">
                <a:solidFill>
                  <a:schemeClr val="tx1"/>
                </a:solidFill>
              </a:rPr>
              <a:t>IARC</a:t>
            </a:r>
            <a:r>
              <a:rPr lang="es-ES" sz="1000" dirty="0">
                <a:solidFill>
                  <a:schemeClr val="tx1"/>
                </a:solidFill>
              </a:rPr>
              <a:t> señala además que no se detectó carcinogenicidad en humanos en todos los entornos industriales estudiados. La </a:t>
            </a:r>
            <a:r>
              <a:rPr lang="es-ES" sz="1000" dirty="0" err="1">
                <a:solidFill>
                  <a:schemeClr val="tx1"/>
                </a:solidFill>
              </a:rPr>
              <a:t>IARC</a:t>
            </a:r>
            <a:r>
              <a:rPr lang="es-ES" sz="1000" dirty="0">
                <a:solidFill>
                  <a:schemeClr val="tx1"/>
                </a:solidFill>
              </a:rPr>
              <a:t> también estudió polvos que contienen sílice cristalina de minerales mixtos, como el polvo de carbón (que contiene entre un 5 % y un 15 % de sílice cristalina) y tierra de diatomeas, sin observar ninguna evidencia de enfermedad. En los EE.UU., el Programa Nacional de Toxicología (NTP) enumera todos los polimorfos de la sílice cristalina entre las sustancias que razonablemente se pueden considerar cancerígenas. </a:t>
            </a:r>
            <a:r>
              <a:rPr lang="es-ES" sz="1000" dirty="0" err="1">
                <a:solidFill>
                  <a:schemeClr val="tx1"/>
                </a:solidFill>
              </a:rPr>
              <a:t>IARC</a:t>
            </a:r>
            <a:r>
              <a:rPr lang="es-ES" sz="1000" dirty="0">
                <a:solidFill>
                  <a:schemeClr val="tx1"/>
                </a:solidFill>
              </a:rPr>
              <a:t> y NTP no evaluaron la fibra cerámica </a:t>
            </a:r>
            <a:r>
              <a:rPr lang="es-ES" sz="1000" dirty="0" err="1">
                <a:solidFill>
                  <a:schemeClr val="tx1"/>
                </a:solidFill>
              </a:rPr>
              <a:t>post-servicio</a:t>
            </a:r>
            <a:r>
              <a:rPr lang="es-ES" sz="1000" dirty="0">
                <a:solidFill>
                  <a:schemeClr val="tx1"/>
                </a:solidFill>
              </a:rPr>
              <a:t> que puede contener varias fases cristalinas. Sin embargo, un análisis de muestras de fibra cerámica después del servicio obtenidas de conformidad con un acuerdo de monitoreo de exposición con la Agencia de Protección Ambiental de los Estados Unidos encontró que en las condiciones del horno muestreadas la mayoría no contenía niveles detectables de sílice cristalina. En otros estudios relevantes sobre fibras cerámicas se encontró que (1) la fibra cerámica </a:t>
            </a:r>
            <a:r>
              <a:rPr lang="es-ES" sz="1000" dirty="0" err="1">
                <a:solidFill>
                  <a:schemeClr val="tx1"/>
                </a:solidFill>
              </a:rPr>
              <a:t>post-servicio</a:t>
            </a:r>
            <a:r>
              <a:rPr lang="es-ES" sz="1000" dirty="0">
                <a:solidFill>
                  <a:schemeClr val="tx1"/>
                </a:solidFill>
              </a:rPr>
              <a:t> simulada mostró poca o ninguna actividad cuando la exposición fue por inhalación o inyección intraperitoneal y (2) la fibra cerámica </a:t>
            </a:r>
            <a:r>
              <a:rPr lang="es-ES" sz="1000" dirty="0" err="1">
                <a:solidFill>
                  <a:schemeClr val="tx1"/>
                </a:solidFill>
              </a:rPr>
              <a:t>post-servicio</a:t>
            </a:r>
            <a:r>
              <a:rPr lang="es-ES" sz="1000" dirty="0">
                <a:solidFill>
                  <a:schemeClr val="tx1"/>
                </a:solidFill>
              </a:rPr>
              <a:t> no era citotóxica para las células similares a los macrófagos en concentraciones hasta 320 microgramos/cm². En comparación, el cuarzo puro o la cristobalita eran significativamente activos a niveles mucho más bajos (alrededor de 20 microgramos/cm²).</a:t>
            </a:r>
          </a:p>
          <a:p>
            <a:pPr algn="just" defTabSz="228600">
              <a:spcBef>
                <a:spcPts val="0"/>
              </a:spcBef>
              <a:tabLst>
                <a:tab pos="118872" algn="l"/>
              </a:tabLst>
            </a:pPr>
            <a:endParaRPr lang="es-ES" sz="1000" dirty="0">
              <a:solidFill>
                <a:schemeClr val="tx1"/>
              </a:solidFill>
            </a:endParaRPr>
          </a:p>
          <a:p>
            <a:pPr algn="just" defTabSz="228600">
              <a:spcBef>
                <a:spcPts val="0"/>
              </a:spcBef>
              <a:tabLst>
                <a:tab pos="118872" algn="l"/>
              </a:tabLst>
            </a:pPr>
            <a:r>
              <a:rPr lang="es-CO" sz="1000" b="1" dirty="0">
                <a:solidFill>
                  <a:schemeClr val="tx1"/>
                </a:solidFill>
              </a:rPr>
              <a:t>Sistema de identificación de materiales peligrosos (</a:t>
            </a:r>
            <a:r>
              <a:rPr lang="es-CO" sz="1000" b="1" dirty="0" err="1">
                <a:solidFill>
                  <a:schemeClr val="tx1"/>
                </a:solidFill>
              </a:rPr>
              <a:t>HMIS</a:t>
            </a:r>
            <a:r>
              <a:rPr lang="es-CO" sz="1000" b="1" dirty="0">
                <a:solidFill>
                  <a:schemeClr val="tx1"/>
                </a:solidFill>
              </a:rPr>
              <a:t>)</a:t>
            </a:r>
          </a:p>
          <a:p>
            <a:pPr algn="just" defTabSz="228600">
              <a:spcBef>
                <a:spcPts val="0"/>
              </a:spcBef>
              <a:tabLst>
                <a:tab pos="118872" algn="l"/>
              </a:tabLst>
            </a:pPr>
            <a:r>
              <a:rPr lang="es-CO" sz="1000" dirty="0">
                <a:solidFill>
                  <a:schemeClr val="tx1"/>
                </a:solidFill>
              </a:rPr>
              <a:t>La clasificación de peligros para productos </a:t>
            </a:r>
            <a:r>
              <a:rPr lang="es-CO" sz="1000" dirty="0" err="1">
                <a:solidFill>
                  <a:schemeClr val="tx1"/>
                </a:solidFill>
              </a:rPr>
              <a:t>FCR</a:t>
            </a:r>
            <a:r>
              <a:rPr lang="es-CO" sz="1000" dirty="0">
                <a:solidFill>
                  <a:schemeClr val="tx1"/>
                </a:solidFill>
              </a:rPr>
              <a:t> (ahora es lo opuesto al nuevo sistema de clasificación </a:t>
            </a:r>
            <a:r>
              <a:rPr lang="es-CO" sz="1000" dirty="0" err="1">
                <a:solidFill>
                  <a:schemeClr val="tx1"/>
                </a:solidFill>
              </a:rPr>
              <a:t>GHS</a:t>
            </a:r>
            <a:r>
              <a:rPr lang="es-CO" sz="1000" dirty="0">
                <a:solidFill>
                  <a:schemeClr val="tx1"/>
                </a:solidFill>
              </a:rPr>
              <a:t>), son</a:t>
            </a:r>
            <a:r>
              <a:rPr lang="en-US" sz="1000" dirty="0">
                <a:solidFill>
                  <a:schemeClr val="tx1"/>
                </a:solidFill>
              </a:rPr>
              <a:t>:</a:t>
            </a:r>
          </a:p>
          <a:p>
            <a:pPr algn="just" defTabSz="228600">
              <a:spcBef>
                <a:spcPts val="0"/>
              </a:spcBef>
              <a:tabLst>
                <a:tab pos="118872" algn="l"/>
              </a:tabLst>
            </a:pPr>
            <a:r>
              <a:rPr lang="es-CO" sz="1000" dirty="0" err="1">
                <a:solidFill>
                  <a:schemeClr val="tx1"/>
                </a:solidFill>
              </a:rPr>
              <a:t>HMIS</a:t>
            </a:r>
            <a:r>
              <a:rPr lang="es-CO" sz="1000" dirty="0">
                <a:solidFill>
                  <a:schemeClr val="tx1"/>
                </a:solidFill>
              </a:rPr>
              <a:t> Salud 1* (* denota potencial de efectos crónicos); </a:t>
            </a:r>
            <a:r>
              <a:rPr lang="es-CO" sz="1000" dirty="0" err="1">
                <a:solidFill>
                  <a:schemeClr val="tx1"/>
                </a:solidFill>
              </a:rPr>
              <a:t>HMIS</a:t>
            </a:r>
            <a:r>
              <a:rPr lang="es-CO" sz="1000" dirty="0">
                <a:solidFill>
                  <a:schemeClr val="tx1"/>
                </a:solidFill>
              </a:rPr>
              <a:t> Inflamabilidad 0; </a:t>
            </a:r>
            <a:r>
              <a:rPr lang="es-CO" sz="1000" dirty="0" err="1">
                <a:solidFill>
                  <a:schemeClr val="tx1"/>
                </a:solidFill>
              </a:rPr>
              <a:t>HMIS</a:t>
            </a:r>
            <a:r>
              <a:rPr lang="es-CO" sz="1000" dirty="0">
                <a:solidFill>
                  <a:schemeClr val="tx1"/>
                </a:solidFill>
              </a:rPr>
              <a:t> Reactividad 0; </a:t>
            </a:r>
            <a:r>
              <a:rPr lang="es-CO" sz="1000" dirty="0" err="1">
                <a:solidFill>
                  <a:schemeClr val="tx1"/>
                </a:solidFill>
              </a:rPr>
              <a:t>HMIS</a:t>
            </a:r>
            <a:r>
              <a:rPr lang="es-CO" sz="1000" dirty="0">
                <a:solidFill>
                  <a:schemeClr val="tx1"/>
                </a:solidFill>
              </a:rPr>
              <a:t> Equipo de protección individual X (A determinar por el usuario).</a:t>
            </a:r>
            <a:endParaRPr lang="en-US" sz="1000" b="1" dirty="0">
              <a:solidFill>
                <a:schemeClr val="tx1"/>
              </a:solidFill>
            </a:endParaRPr>
          </a:p>
          <a:p>
            <a:pPr defTabSz="228600">
              <a:spcBef>
                <a:spcPts val="0"/>
              </a:spcBef>
              <a:tabLst>
                <a:tab pos="118872" algn="l"/>
              </a:tabLst>
            </a:pPr>
            <a:endParaRPr lang="es-CO" sz="1000" b="1" dirty="0">
              <a:solidFill>
                <a:schemeClr val="tx1"/>
              </a:solidFill>
            </a:endParaRPr>
          </a:p>
          <a:p>
            <a:pPr algn="just" defTabSz="228600">
              <a:spcBef>
                <a:spcPts val="0"/>
              </a:spcBef>
              <a:tabLst>
                <a:tab pos="118872" algn="l"/>
              </a:tabLst>
            </a:pPr>
            <a:endParaRPr lang="es-CO" sz="1000" b="1" dirty="0">
              <a:solidFill>
                <a:schemeClr val="tx1"/>
              </a:solidFill>
            </a:endParaRPr>
          </a:p>
          <a:p>
            <a:pPr algn="just" defTabSz="228600">
              <a:spcBef>
                <a:spcPts val="0"/>
              </a:spcBef>
              <a:tabLst>
                <a:tab pos="118872" algn="l"/>
              </a:tabLst>
            </a:pPr>
            <a:r>
              <a:rPr lang="es-CO" sz="1000" b="1" dirty="0">
                <a:solidFill>
                  <a:schemeClr val="tx1"/>
                </a:solidFill>
              </a:rPr>
              <a:t>Resumen de la revisión</a:t>
            </a:r>
          </a:p>
          <a:p>
            <a:pPr algn="just" defTabSz="228600">
              <a:spcBef>
                <a:spcPts val="0"/>
              </a:spcBef>
              <a:tabLst>
                <a:tab pos="118872" algn="l"/>
              </a:tabLst>
            </a:pPr>
            <a:r>
              <a:rPr lang="es-CO" sz="1000" dirty="0">
                <a:solidFill>
                  <a:schemeClr val="tx1"/>
                </a:solidFill>
              </a:rPr>
              <a:t>FDS actualizada para alinearse con la nueva normativa </a:t>
            </a:r>
            <a:r>
              <a:rPr lang="es-CO" sz="1000" dirty="0" err="1">
                <a:solidFill>
                  <a:schemeClr val="tx1"/>
                </a:solidFill>
              </a:rPr>
              <a:t>WHMIS</a:t>
            </a:r>
            <a:r>
              <a:rPr lang="es-CO" sz="1000" dirty="0">
                <a:solidFill>
                  <a:schemeClr val="tx1"/>
                </a:solidFill>
              </a:rPr>
              <a:t> 2015 introducida el 11 de febrero de 2015.</a:t>
            </a:r>
          </a:p>
          <a:p>
            <a:pPr algn="just" defTabSz="228600">
              <a:spcBef>
                <a:spcPts val="0"/>
              </a:spcBef>
              <a:tabLst>
                <a:tab pos="118872" algn="l"/>
              </a:tabLst>
            </a:pPr>
            <a:r>
              <a:rPr lang="es-CO" sz="1000" b="1" dirty="0">
                <a:solidFill>
                  <a:schemeClr val="tx1"/>
                </a:solidFill>
              </a:rPr>
              <a:t>Fecha de revisión de la FDS: </a:t>
            </a:r>
            <a:r>
              <a:rPr lang="es-CO" sz="1000" dirty="0">
                <a:solidFill>
                  <a:schemeClr val="tx1"/>
                </a:solidFill>
              </a:rPr>
              <a:t>Enero 17 del 2020.</a:t>
            </a:r>
          </a:p>
          <a:p>
            <a:pPr algn="just" defTabSz="228600">
              <a:spcBef>
                <a:spcPts val="0"/>
              </a:spcBef>
              <a:tabLst>
                <a:tab pos="118872" algn="l"/>
              </a:tabLst>
            </a:pPr>
            <a:r>
              <a:rPr lang="es-CO" sz="1000" b="1" dirty="0">
                <a:solidFill>
                  <a:schemeClr val="tx1"/>
                </a:solidFill>
              </a:rPr>
              <a:t>FDS Preparado por: </a:t>
            </a:r>
            <a:r>
              <a:rPr lang="es-CO" sz="1000" dirty="0" err="1">
                <a:solidFill>
                  <a:schemeClr val="tx1"/>
                </a:solidFill>
              </a:rPr>
              <a:t>G.E</a:t>
            </a:r>
            <a:r>
              <a:rPr lang="es-CO" sz="1000" dirty="0">
                <a:solidFill>
                  <a:schemeClr val="tx1"/>
                </a:solidFill>
              </a:rPr>
              <a:t>. Menzies P. Eng. </a:t>
            </a:r>
            <a:r>
              <a:rPr lang="es-CO" sz="1000" dirty="0" err="1">
                <a:solidFill>
                  <a:schemeClr val="tx1"/>
                </a:solidFill>
              </a:rPr>
              <a:t>ROH</a:t>
            </a:r>
            <a:endParaRPr lang="es-CO" sz="1000" dirty="0">
              <a:solidFill>
                <a:srgbClr val="0F1919"/>
              </a:solidFill>
            </a:endParaRPr>
          </a:p>
          <a:p>
            <a:pPr defTabSz="228600">
              <a:spcBef>
                <a:spcPts val="0"/>
              </a:spcBef>
              <a:tabLst>
                <a:tab pos="118872" algn="l"/>
              </a:tabLst>
            </a:pPr>
            <a:endParaRPr lang="es-CO" sz="1000" b="1" dirty="0">
              <a:solidFill>
                <a:schemeClr val="tx1"/>
              </a:solidFill>
            </a:endParaRPr>
          </a:p>
          <a:p>
            <a:pPr defTabSz="228600">
              <a:spcBef>
                <a:spcPts val="0"/>
              </a:spcBef>
              <a:tabLst>
                <a:tab pos="118872" algn="l"/>
              </a:tabLst>
            </a:pPr>
            <a:endParaRPr lang="es-CO" sz="1000" b="1" dirty="0">
              <a:solidFill>
                <a:schemeClr val="tx1"/>
              </a:solidFill>
            </a:endParaRPr>
          </a:p>
        </p:txBody>
      </p:sp>
      <p:sp>
        <p:nvSpPr>
          <p:cNvPr id="8" name="Rectangle 7">
            <a:extLst>
              <a:ext uri="{FF2B5EF4-FFF2-40B4-BE49-F238E27FC236}">
                <a16:creationId xmlns:a16="http://schemas.microsoft.com/office/drawing/2014/main" id="{E76F184B-C9A0-FA4C-4CCD-7F821E870879}"/>
              </a:ext>
            </a:extLst>
          </p:cNvPr>
          <p:cNvSpPr/>
          <p:nvPr/>
        </p:nvSpPr>
        <p:spPr>
          <a:xfrm>
            <a:off x="282205" y="7576175"/>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a:solidFill>
                  <a:schemeClr val="accent4"/>
                </a:solidFill>
                <a:latin typeface="+mj-lt"/>
              </a:rPr>
              <a:t>DEFINICIONES</a:t>
            </a:r>
          </a:p>
        </p:txBody>
      </p:sp>
      <p:sp>
        <p:nvSpPr>
          <p:cNvPr id="10" name="Text Placeholder 39">
            <a:extLst>
              <a:ext uri="{FF2B5EF4-FFF2-40B4-BE49-F238E27FC236}">
                <a16:creationId xmlns:a16="http://schemas.microsoft.com/office/drawing/2014/main" id="{87B1CED8-6EF5-EAE3-F546-8DF8CCE7768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FC-3000 23 04</a:t>
            </a:r>
          </a:p>
        </p:txBody>
      </p:sp>
      <p:sp>
        <p:nvSpPr>
          <p:cNvPr id="2" name="Text Placeholder 25">
            <a:extLst>
              <a:ext uri="{FF2B5EF4-FFF2-40B4-BE49-F238E27FC236}">
                <a16:creationId xmlns:a16="http://schemas.microsoft.com/office/drawing/2014/main" id="{BE2E9679-CEDC-B246-B3D2-076D3F4E5CF8}"/>
              </a:ext>
            </a:extLst>
          </p:cNvPr>
          <p:cNvSpPr txBox="1">
            <a:spLocks/>
          </p:cNvSpPr>
          <p:nvPr/>
        </p:nvSpPr>
        <p:spPr>
          <a:xfrm>
            <a:off x="284232" y="1151745"/>
            <a:ext cx="7200900" cy="20940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n-US" sz="1000" b="1" u="sng" dirty="0">
                <a:solidFill>
                  <a:schemeClr val="tx1"/>
                </a:solidFill>
              </a:rPr>
              <a:t>UNITED STATES REGULATIONS</a:t>
            </a:r>
          </a:p>
        </p:txBody>
      </p:sp>
      <p:graphicFrame>
        <p:nvGraphicFramePr>
          <p:cNvPr id="6" name="Table 35">
            <a:extLst>
              <a:ext uri="{FF2B5EF4-FFF2-40B4-BE49-F238E27FC236}">
                <a16:creationId xmlns:a16="http://schemas.microsoft.com/office/drawing/2014/main" id="{35E0B53B-9F3D-9545-A409-AB3F1B9DEAF2}"/>
              </a:ext>
            </a:extLst>
          </p:cNvPr>
          <p:cNvGraphicFramePr>
            <a:graphicFrameLocks/>
          </p:cNvGraphicFramePr>
          <p:nvPr>
            <p:extLst>
              <p:ext uri="{D42A27DB-BD31-4B8C-83A1-F6EECF244321}">
                <p14:modId xmlns:p14="http://schemas.microsoft.com/office/powerpoint/2010/main" val="1466960717"/>
              </p:ext>
            </p:extLst>
          </p:nvPr>
        </p:nvGraphicFramePr>
        <p:xfrm>
          <a:off x="286256" y="1323610"/>
          <a:ext cx="7199888" cy="1119360"/>
        </p:xfrm>
        <a:graphic>
          <a:graphicData uri="http://schemas.openxmlformats.org/drawingml/2006/table">
            <a:tbl>
              <a:tblPr firstRow="1" bandRow="1">
                <a:tableStyleId>{9D7B26C5-4107-4FEC-AEDC-1716B250A1EF}</a:tableStyleId>
              </a:tblPr>
              <a:tblGrid>
                <a:gridCol w="954792">
                  <a:extLst>
                    <a:ext uri="{9D8B030D-6E8A-4147-A177-3AD203B41FA5}">
                      <a16:colId xmlns:a16="http://schemas.microsoft.com/office/drawing/2014/main" val="3647290184"/>
                    </a:ext>
                  </a:extLst>
                </a:gridCol>
                <a:gridCol w="6245096">
                  <a:extLst>
                    <a:ext uri="{9D8B030D-6E8A-4147-A177-3AD203B41FA5}">
                      <a16:colId xmlns:a16="http://schemas.microsoft.com/office/drawing/2014/main" val="622920296"/>
                    </a:ext>
                  </a:extLst>
                </a:gridCol>
              </a:tblGrid>
              <a:tr h="194665">
                <a:tc>
                  <a:txBody>
                    <a:bodyPr/>
                    <a:lstStyle/>
                    <a:p>
                      <a:r>
                        <a:rPr lang="fr-CA" sz="800" b="1" noProof="0" dirty="0"/>
                        <a:t>OSHA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just" defTabSz="777240" rtl="0" eaLnBrk="1" fontAlgn="auto" latinLnBrk="0" hangingPunct="1">
                        <a:lnSpc>
                          <a:spcPct val="100000"/>
                        </a:lnSpc>
                        <a:spcBef>
                          <a:spcPts val="0"/>
                        </a:spcBef>
                        <a:spcAft>
                          <a:spcPts val="0"/>
                        </a:spcAft>
                        <a:buClrTx/>
                        <a:buSzTx/>
                        <a:buFontTx/>
                        <a:buNone/>
                        <a:tabLst/>
                        <a:defRPr/>
                      </a:pPr>
                      <a:r>
                        <a:rPr lang="es-CO" sz="800" b="0" noProof="0" dirty="0"/>
                        <a:t>Cumplir con las </a:t>
                      </a:r>
                      <a:r>
                        <a:rPr lang="es-CO" sz="800" b="1" noProof="0" dirty="0"/>
                        <a:t>Normas de Comunicación de Riesgos</a:t>
                      </a:r>
                      <a:r>
                        <a:rPr lang="es-CO" sz="800" b="0" noProof="0" dirty="0"/>
                        <a:t> 29 </a:t>
                      </a:r>
                      <a:r>
                        <a:rPr lang="es-CO" sz="800" b="0" noProof="0" dirty="0" err="1"/>
                        <a:t>CFR</a:t>
                      </a:r>
                      <a:r>
                        <a:rPr lang="es-CO" sz="800" b="0" noProof="0" dirty="0"/>
                        <a:t> 1910.1200 y 29 </a:t>
                      </a:r>
                      <a:r>
                        <a:rPr lang="es-CO" sz="800" b="0" noProof="0" dirty="0" err="1"/>
                        <a:t>CFR</a:t>
                      </a:r>
                      <a:r>
                        <a:rPr lang="es-CO" sz="800" b="0" noProof="0" dirty="0"/>
                        <a:t> 1926.59 y las </a:t>
                      </a:r>
                      <a:r>
                        <a:rPr lang="es-CO" sz="800" b="1" noProof="0" dirty="0"/>
                        <a:t>Normas de Protección Respiratoria </a:t>
                      </a:r>
                      <a:r>
                        <a:rPr lang="es-CO" sz="800" b="0" noProof="0" dirty="0"/>
                        <a:t>29 </a:t>
                      </a:r>
                      <a:r>
                        <a:rPr lang="es-CO" sz="800" b="0" noProof="0" dirty="0" err="1"/>
                        <a:t>CFR</a:t>
                      </a:r>
                      <a:r>
                        <a:rPr lang="es-CO" sz="800" b="0" noProof="0" dirty="0"/>
                        <a:t> 1910.134 y 29 </a:t>
                      </a:r>
                      <a:r>
                        <a:rPr lang="es-CO" sz="800" b="0" noProof="0" dirty="0" err="1"/>
                        <a:t>CFR</a:t>
                      </a:r>
                      <a:r>
                        <a:rPr lang="es-CO" sz="800" b="0" noProof="0" dirty="0"/>
                        <a:t> 1926.103.</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fr-CA" sz="800" b="1" noProof="0" dirty="0"/>
                        <a:t>CALIFORNIA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Las “fibras cerámicas (partículas transportadas por el aire de tamaño respirable)” figuran en la </a:t>
                      </a:r>
                      <a:r>
                        <a:rPr lang="es-CO" sz="800" b="1" noProof="0" dirty="0"/>
                        <a:t>Proposición 65, Ley de control de sustancias tóxicas y agua potable</a:t>
                      </a:r>
                      <a:r>
                        <a:rPr lang="es-CO" sz="800" b="0" noProof="0" dirty="0"/>
                        <a:t> </a:t>
                      </a:r>
                      <a:r>
                        <a:rPr lang="es-CO" sz="800" b="1" noProof="0" dirty="0"/>
                        <a:t>segura</a:t>
                      </a:r>
                      <a:r>
                        <a:rPr lang="es-CO" sz="800" b="0" noProof="0" dirty="0"/>
                        <a:t> de 1986, como una sustancia química que el estado de California considera causante de cáncer.</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3270314"/>
                  </a:ext>
                </a:extLst>
              </a:tr>
              <a:tr h="365760">
                <a:tc>
                  <a:txBody>
                    <a:bodyPr/>
                    <a:lstStyle/>
                    <a:p>
                      <a:r>
                        <a:rPr lang="es-CO" sz="800" b="1" noProof="0" dirty="0"/>
                        <a:t>OTROS ESTADOS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No se sabe que los productos </a:t>
                      </a:r>
                      <a:r>
                        <a:rPr lang="es-CO" sz="800" b="0" noProof="0" dirty="0" err="1"/>
                        <a:t>FCR</a:t>
                      </a:r>
                      <a:r>
                        <a:rPr lang="es-CO" sz="800" b="0" noProof="0" dirty="0"/>
                        <a:t> estén regulados por otros estados además de California; sin embargo, es posible que se apliquen a estos productos las regulaciones estatales y locales de </a:t>
                      </a:r>
                      <a:r>
                        <a:rPr lang="es-CO" sz="800" b="0" noProof="0" dirty="0" err="1"/>
                        <a:t>OSHA</a:t>
                      </a:r>
                      <a:r>
                        <a:rPr lang="es-CO" sz="800" b="0" noProof="0" dirty="0"/>
                        <a:t> y EPA. En caso de duda, comuníquese con su agencia reguladora local.</a:t>
                      </a:r>
                      <a:endParaRPr lang="fr-CA" sz="800" b="0" noProof="0" dirty="0"/>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graphicFrame>
        <p:nvGraphicFramePr>
          <p:cNvPr id="9" name="Table 35">
            <a:extLst>
              <a:ext uri="{FF2B5EF4-FFF2-40B4-BE49-F238E27FC236}">
                <a16:creationId xmlns:a16="http://schemas.microsoft.com/office/drawing/2014/main" id="{93EF0477-3A49-8D1F-C7D5-762AF305A3A3}"/>
              </a:ext>
            </a:extLst>
          </p:cNvPr>
          <p:cNvGraphicFramePr>
            <a:graphicFrameLocks/>
          </p:cNvGraphicFramePr>
          <p:nvPr>
            <p:extLst>
              <p:ext uri="{D42A27DB-BD31-4B8C-83A1-F6EECF244321}">
                <p14:modId xmlns:p14="http://schemas.microsoft.com/office/powerpoint/2010/main" val="3110838277"/>
              </p:ext>
            </p:extLst>
          </p:nvPr>
        </p:nvGraphicFramePr>
        <p:xfrm>
          <a:off x="282204" y="8042970"/>
          <a:ext cx="7199889" cy="1559770"/>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3647290184"/>
                    </a:ext>
                  </a:extLst>
                </a:gridCol>
                <a:gridCol w="2924175">
                  <a:extLst>
                    <a:ext uri="{9D8B030D-6E8A-4147-A177-3AD203B41FA5}">
                      <a16:colId xmlns:a16="http://schemas.microsoft.com/office/drawing/2014/main" val="622920296"/>
                    </a:ext>
                  </a:extLst>
                </a:gridCol>
                <a:gridCol w="3288288">
                  <a:extLst>
                    <a:ext uri="{9D8B030D-6E8A-4147-A177-3AD203B41FA5}">
                      <a16:colId xmlns:a16="http://schemas.microsoft.com/office/drawing/2014/main" val="2528902335"/>
                    </a:ext>
                  </a:extLst>
                </a:gridCol>
              </a:tblGrid>
              <a:tr h="222920">
                <a:tc>
                  <a:txBody>
                    <a:bodyPr/>
                    <a:lstStyle/>
                    <a:p>
                      <a:pPr marL="177800" indent="-68263"/>
                      <a:r>
                        <a:rPr lang="es-CO" sz="800" b="1" noProof="0" dirty="0" err="1">
                          <a:solidFill>
                            <a:srgbClr val="0F1919"/>
                          </a:solidFill>
                        </a:rPr>
                        <a:t>ACGIH</a:t>
                      </a:r>
                      <a:endParaRPr lang="es-CO" sz="800" b="1" noProof="0" dirty="0">
                        <a:solidFill>
                          <a:srgbClr val="0F1919"/>
                        </a:solidFill>
                      </a:endParaRP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American </a:t>
                      </a:r>
                      <a:r>
                        <a:rPr lang="es-CO" sz="800" b="0" kern="1200" noProof="0" dirty="0" err="1">
                          <a:solidFill>
                            <a:schemeClr val="tx1"/>
                          </a:solidFill>
                          <a:latin typeface="+mn-lt"/>
                          <a:ea typeface="+mn-ea"/>
                          <a:cs typeface="+mn-cs"/>
                        </a:rPr>
                        <a:t>Conference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Governmental</a:t>
                      </a:r>
                      <a:r>
                        <a:rPr lang="es-CO" sz="800" b="0" kern="1200" noProof="0" dirty="0">
                          <a:solidFill>
                            <a:schemeClr val="tx1"/>
                          </a:solidFill>
                          <a:latin typeface="+mn-lt"/>
                          <a:ea typeface="+mn-ea"/>
                          <a:cs typeface="+mn-cs"/>
                        </a:rPr>
                        <a:t> Industrial </a:t>
                      </a:r>
                      <a:r>
                        <a:rPr lang="es-CO" sz="800" b="0" kern="1200" noProof="0" dirty="0" err="1">
                          <a:solidFill>
                            <a:schemeClr val="tx1"/>
                          </a:solidFill>
                          <a:latin typeface="+mn-lt"/>
                          <a:ea typeface="+mn-ea"/>
                          <a:cs typeface="+mn-cs"/>
                        </a:rPr>
                        <a:t>Hygienists</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Conferencia Americana de Higienistas Industriales Gubernamentales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0500">
                <a:tc>
                  <a:txBody>
                    <a:bodyPr/>
                    <a:lstStyle/>
                    <a:p>
                      <a:pPr marL="109728"/>
                      <a:r>
                        <a:rPr lang="es-CO" sz="800" b="1" noProof="0" dirty="0">
                          <a:solidFill>
                            <a:srgbClr val="0F1919"/>
                          </a:solidFill>
                        </a:rPr>
                        <a:t>ADR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Good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Road (International </a:t>
                      </a:r>
                      <a:r>
                        <a:rPr lang="es-CO" sz="800" b="0" kern="1200" noProof="0" dirty="0" err="1">
                          <a:solidFill>
                            <a:schemeClr val="tx1"/>
                          </a:solidFill>
                          <a:latin typeface="+mn-lt"/>
                          <a:ea typeface="+mn-ea"/>
                          <a:cs typeface="+mn-cs"/>
                        </a:rPr>
                        <a:t>Regulation</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carretera (Reglamento internacional)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3920">
                <a:tc>
                  <a:txBody>
                    <a:bodyPr/>
                    <a:lstStyle/>
                    <a:p>
                      <a:pPr marL="109728"/>
                      <a:r>
                        <a:rPr lang="es-CO" sz="800" b="1" noProof="0" dirty="0"/>
                        <a:t>AES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Alkaline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Earth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de silicato alcalinotérreo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5533959"/>
                  </a:ext>
                </a:extLst>
              </a:tr>
              <a:tr h="193920">
                <a:tc>
                  <a:txBody>
                    <a:bodyPr/>
                    <a:lstStyle/>
                    <a:p>
                      <a:pPr marL="109728"/>
                      <a:r>
                        <a:rPr lang="es-CO" sz="800" b="1" noProof="0" dirty="0" err="1"/>
                        <a:t>ASW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Alumino-Silicate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just" defTabSz="777240" rtl="0" eaLnBrk="1" latinLnBrk="0" hangingPunct="1">
                        <a:lnSpc>
                          <a:spcPct val="100000"/>
                        </a:lnSpc>
                        <a:spcBef>
                          <a:spcPts val="0"/>
                        </a:spcBef>
                        <a:tabLst/>
                      </a:pPr>
                      <a:r>
                        <a:rPr lang="es-CO" sz="800" b="0" kern="1200" noProof="0" dirty="0">
                          <a:solidFill>
                            <a:schemeClr val="tx1"/>
                          </a:solidFill>
                          <a:latin typeface="+mn-lt"/>
                          <a:ea typeface="+mn-ea"/>
                          <a:cs typeface="+mn-cs"/>
                        </a:rPr>
                        <a:t>Lanas de </a:t>
                      </a:r>
                      <a:r>
                        <a:rPr lang="es-CO" sz="800" b="0" kern="1200" noProof="0" dirty="0" err="1">
                          <a:solidFill>
                            <a:schemeClr val="tx1"/>
                          </a:solidFill>
                          <a:latin typeface="+mn-lt"/>
                          <a:ea typeface="+mn-ea"/>
                          <a:cs typeface="+mn-cs"/>
                        </a:rPr>
                        <a:t>alumino</a:t>
                      </a:r>
                      <a:r>
                        <a:rPr lang="es-CO" sz="800" b="0" kern="1200" noProof="0" dirty="0">
                          <a:solidFill>
                            <a:schemeClr val="tx1"/>
                          </a:solidFill>
                          <a:latin typeface="+mn-lt"/>
                          <a:ea typeface="+mn-ea"/>
                          <a:cs typeface="+mn-cs"/>
                        </a:rPr>
                        <a:t>-silicato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8802691"/>
                  </a:ext>
                </a:extLst>
              </a:tr>
              <a:tr h="194665">
                <a:tc>
                  <a:txBody>
                    <a:bodyPr/>
                    <a:lstStyle/>
                    <a:p>
                      <a:pPr marL="109728"/>
                      <a:r>
                        <a:rPr lang="es-CO" sz="800" b="1" noProof="0" dirty="0">
                          <a:solidFill>
                            <a:srgbClr val="0F1919"/>
                          </a:solidFill>
                        </a:rPr>
                        <a:t>CAA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Clean</a:t>
                      </a:r>
                      <a:r>
                        <a:rPr lang="es-CO" sz="800" b="0" kern="1200" noProof="0" dirty="0">
                          <a:solidFill>
                            <a:schemeClr val="tx1"/>
                          </a:solidFill>
                          <a:latin typeface="+mn-lt"/>
                          <a:ea typeface="+mn-ea"/>
                          <a:cs typeface="+mn-cs"/>
                        </a:rPr>
                        <a:t> Air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Aire Limpio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marL="109728"/>
                      <a:r>
                        <a:rPr lang="es-CO" sz="800" b="1" noProof="0" dirty="0">
                          <a:solidFill>
                            <a:srgbClr val="0F1919"/>
                          </a:solidFill>
                        </a:rPr>
                        <a:t>CAS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Chemical </a:t>
                      </a:r>
                      <a:r>
                        <a:rPr lang="es-CO" sz="800" b="0" kern="1200" noProof="0" dirty="0" err="1">
                          <a:solidFill>
                            <a:schemeClr val="tx1"/>
                          </a:solidFill>
                          <a:latin typeface="+mn-lt"/>
                          <a:ea typeface="+mn-ea"/>
                          <a:cs typeface="+mn-cs"/>
                        </a:rPr>
                        <a:t>Abstracts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Service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Servicio de Resúmenes Químicos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194665">
                <a:tc>
                  <a:txBody>
                    <a:bodyPr/>
                    <a:lstStyle/>
                    <a:p>
                      <a:pPr marL="109728"/>
                      <a:r>
                        <a:rPr lang="es-CO" sz="800" b="1" noProof="0" dirty="0" err="1">
                          <a:solidFill>
                            <a:srgbClr val="0F1919"/>
                          </a:solidFill>
                        </a:rPr>
                        <a:t>CERCLA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Comprehensive </a:t>
                      </a: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Response, </a:t>
                      </a:r>
                      <a:r>
                        <a:rPr lang="es-CO" sz="800" b="0" kern="1200" noProof="0" dirty="0" err="1">
                          <a:solidFill>
                            <a:schemeClr val="tx1"/>
                          </a:solidFill>
                          <a:latin typeface="+mn-lt"/>
                          <a:ea typeface="+mn-ea"/>
                          <a:cs typeface="+mn-cs"/>
                        </a:rPr>
                        <a:t>Compensation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Liability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Responsabilidad, Compensación y Respuesta Medioambiental Global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3534831"/>
                  </a:ext>
                </a:extLst>
              </a:tr>
            </a:tbl>
          </a:graphicData>
        </a:graphic>
      </p:graphicFrame>
    </p:spTree>
    <p:extLst>
      <p:ext uri="{BB962C8B-B14F-4D97-AF65-F5344CB8AC3E}">
        <p14:creationId xmlns:p14="http://schemas.microsoft.com/office/powerpoint/2010/main" val="3707277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9">
            <a:extLst>
              <a:ext uri="{FF2B5EF4-FFF2-40B4-BE49-F238E27FC236}">
                <a16:creationId xmlns:a16="http://schemas.microsoft.com/office/drawing/2014/main" id="{01E48E11-2ED5-C090-F66B-706B5C36B05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FC-3000 23 04</a:t>
            </a:r>
          </a:p>
        </p:txBody>
      </p:sp>
      <p:graphicFrame>
        <p:nvGraphicFramePr>
          <p:cNvPr id="5" name="Table 4">
            <a:extLst>
              <a:ext uri="{FF2B5EF4-FFF2-40B4-BE49-F238E27FC236}">
                <a16:creationId xmlns:a16="http://schemas.microsoft.com/office/drawing/2014/main" id="{0F612FB0-F36C-6644-689D-9CCF9D17A60E}"/>
              </a:ext>
            </a:extLst>
          </p:cNvPr>
          <p:cNvGraphicFramePr>
            <a:graphicFrameLocks noGrp="1"/>
          </p:cNvGraphicFramePr>
          <p:nvPr>
            <p:extLst>
              <p:ext uri="{D42A27DB-BD31-4B8C-83A1-F6EECF244321}">
                <p14:modId xmlns:p14="http://schemas.microsoft.com/office/powerpoint/2010/main" val="2126554019"/>
              </p:ext>
            </p:extLst>
          </p:nvPr>
        </p:nvGraphicFramePr>
        <p:xfrm>
          <a:off x="291591" y="1162116"/>
          <a:ext cx="7199889" cy="583995"/>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2137924001"/>
                    </a:ext>
                  </a:extLst>
                </a:gridCol>
                <a:gridCol w="2927856">
                  <a:extLst>
                    <a:ext uri="{9D8B030D-6E8A-4147-A177-3AD203B41FA5}">
                      <a16:colId xmlns:a16="http://schemas.microsoft.com/office/drawing/2014/main" val="2323178489"/>
                    </a:ext>
                  </a:extLst>
                </a:gridCol>
                <a:gridCol w="3284607">
                  <a:extLst>
                    <a:ext uri="{9D8B030D-6E8A-4147-A177-3AD203B41FA5}">
                      <a16:colId xmlns:a16="http://schemas.microsoft.com/office/drawing/2014/main" val="4085273813"/>
                    </a:ext>
                  </a:extLst>
                </a:gridCol>
              </a:tblGrid>
              <a:tr h="194665">
                <a:tc>
                  <a:txBody>
                    <a:bodyPr/>
                    <a:lstStyle/>
                    <a:p>
                      <a:pPr marL="109728"/>
                      <a:r>
                        <a:rPr lang="es-CO" sz="800" b="1" noProof="0" dirty="0">
                          <a:solidFill>
                            <a:srgbClr val="0F1919"/>
                          </a:solidFill>
                        </a:rPr>
                        <a:t>DSL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Domestic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List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Lista de sustancias domésticas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5854028"/>
                  </a:ext>
                </a:extLst>
              </a:tr>
              <a:tr h="194665">
                <a:tc>
                  <a:txBody>
                    <a:bodyPr/>
                    <a:lstStyle/>
                    <a:p>
                      <a:pPr marL="109728"/>
                      <a:r>
                        <a:rPr lang="es-CO" sz="800" b="1" noProof="0" dirty="0">
                          <a:solidFill>
                            <a:srgbClr val="0F1919"/>
                          </a:solidFill>
                        </a:rPr>
                        <a:t>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Agency</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Agencia de Protección Ambiental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4550354"/>
                  </a:ext>
                </a:extLst>
              </a:tr>
              <a:tr h="194665">
                <a:tc>
                  <a:txBody>
                    <a:bodyPr/>
                    <a:lstStyle/>
                    <a:p>
                      <a:pPr marL="109728"/>
                      <a:r>
                        <a:rPr lang="es-CO" sz="800" b="1" noProof="0" dirty="0">
                          <a:solidFill>
                            <a:srgbClr val="0F1919"/>
                          </a:solidFill>
                        </a:rPr>
                        <a:t>EU</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European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Union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Unión Europea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1479781"/>
                  </a:ext>
                </a:extLst>
              </a:tr>
            </a:tbl>
          </a:graphicData>
        </a:graphic>
      </p:graphicFrame>
      <p:graphicFrame>
        <p:nvGraphicFramePr>
          <p:cNvPr id="6" name="Table 5">
            <a:extLst>
              <a:ext uri="{FF2B5EF4-FFF2-40B4-BE49-F238E27FC236}">
                <a16:creationId xmlns:a16="http://schemas.microsoft.com/office/drawing/2014/main" id="{F63D725C-5114-56E2-E629-D973DB1BE772}"/>
              </a:ext>
            </a:extLst>
          </p:cNvPr>
          <p:cNvGraphicFramePr>
            <a:graphicFrameLocks noGrp="1"/>
          </p:cNvGraphicFramePr>
          <p:nvPr>
            <p:extLst>
              <p:ext uri="{D42A27DB-BD31-4B8C-83A1-F6EECF244321}">
                <p14:modId xmlns:p14="http://schemas.microsoft.com/office/powerpoint/2010/main" val="2942092191"/>
              </p:ext>
            </p:extLst>
          </p:nvPr>
        </p:nvGraphicFramePr>
        <p:xfrm>
          <a:off x="290073" y="1950614"/>
          <a:ext cx="7199889" cy="194665"/>
        </p:xfrm>
        <a:graphic>
          <a:graphicData uri="http://schemas.openxmlformats.org/drawingml/2006/table">
            <a:tbl>
              <a:tblPr firstRow="1" bandRow="1">
                <a:tableStyleId>{9D7B26C5-4107-4FEC-AEDC-1716B250A1EF}</a:tableStyleId>
              </a:tblPr>
              <a:tblGrid>
                <a:gridCol w="991107">
                  <a:extLst>
                    <a:ext uri="{9D8B030D-6E8A-4147-A177-3AD203B41FA5}">
                      <a16:colId xmlns:a16="http://schemas.microsoft.com/office/drawing/2014/main" val="3877969740"/>
                    </a:ext>
                  </a:extLst>
                </a:gridCol>
                <a:gridCol w="2928074">
                  <a:extLst>
                    <a:ext uri="{9D8B030D-6E8A-4147-A177-3AD203B41FA5}">
                      <a16:colId xmlns:a16="http://schemas.microsoft.com/office/drawing/2014/main" val="3303139435"/>
                    </a:ext>
                  </a:extLst>
                </a:gridCol>
                <a:gridCol w="3280708">
                  <a:extLst>
                    <a:ext uri="{9D8B030D-6E8A-4147-A177-3AD203B41FA5}">
                      <a16:colId xmlns:a16="http://schemas.microsoft.com/office/drawing/2014/main" val="1307413947"/>
                    </a:ext>
                  </a:extLst>
                </a:gridCol>
              </a:tblGrid>
              <a:tr h="194665">
                <a:tc>
                  <a:txBody>
                    <a:bodyPr/>
                    <a:lstStyle/>
                    <a:p>
                      <a:pPr marL="109728"/>
                      <a:r>
                        <a:rPr lang="es-CO" sz="800" b="1" noProof="0" dirty="0" err="1">
                          <a:solidFill>
                            <a:srgbClr val="0F1919"/>
                          </a:solidFill>
                        </a:rPr>
                        <a:t>HEPA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High </a:t>
                      </a:r>
                      <a:r>
                        <a:rPr lang="es-CO" sz="800" b="0" kern="1200" noProof="0" dirty="0" err="1">
                          <a:solidFill>
                            <a:schemeClr val="tx1"/>
                          </a:solidFill>
                          <a:latin typeface="+mn-lt"/>
                          <a:ea typeface="+mn-ea"/>
                          <a:cs typeface="+mn-cs"/>
                        </a:rPr>
                        <a:t>Efficiency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Particulate</a:t>
                      </a:r>
                      <a:r>
                        <a:rPr lang="es-CO" sz="800" b="0" kern="1200" noProof="0" dirty="0">
                          <a:solidFill>
                            <a:schemeClr val="tx1"/>
                          </a:solidFill>
                          <a:latin typeface="+mn-lt"/>
                          <a:ea typeface="+mn-ea"/>
                          <a:cs typeface="+mn-cs"/>
                        </a:rPr>
                        <a:t> Air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Aire con partículas de alta eficacia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280784"/>
                  </a:ext>
                </a:extLst>
              </a:tr>
            </a:tbl>
          </a:graphicData>
        </a:graphic>
      </p:graphicFrame>
      <p:graphicFrame>
        <p:nvGraphicFramePr>
          <p:cNvPr id="7" name="Table 6">
            <a:extLst>
              <a:ext uri="{FF2B5EF4-FFF2-40B4-BE49-F238E27FC236}">
                <a16:creationId xmlns:a16="http://schemas.microsoft.com/office/drawing/2014/main" id="{D8BCCB86-8206-274E-11DB-2BD16636FA7E}"/>
              </a:ext>
            </a:extLst>
          </p:cNvPr>
          <p:cNvGraphicFramePr>
            <a:graphicFrameLocks noGrp="1"/>
          </p:cNvGraphicFramePr>
          <p:nvPr>
            <p:extLst>
              <p:ext uri="{D42A27DB-BD31-4B8C-83A1-F6EECF244321}">
                <p14:modId xmlns:p14="http://schemas.microsoft.com/office/powerpoint/2010/main" val="3865797104"/>
              </p:ext>
            </p:extLst>
          </p:nvPr>
        </p:nvGraphicFramePr>
        <p:xfrm>
          <a:off x="293110" y="1746111"/>
          <a:ext cx="7199889" cy="194665"/>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463091591"/>
                    </a:ext>
                  </a:extLst>
                </a:gridCol>
                <a:gridCol w="2926337">
                  <a:extLst>
                    <a:ext uri="{9D8B030D-6E8A-4147-A177-3AD203B41FA5}">
                      <a16:colId xmlns:a16="http://schemas.microsoft.com/office/drawing/2014/main" val="4010894147"/>
                    </a:ext>
                  </a:extLst>
                </a:gridCol>
                <a:gridCol w="3286126">
                  <a:extLst>
                    <a:ext uri="{9D8B030D-6E8A-4147-A177-3AD203B41FA5}">
                      <a16:colId xmlns:a16="http://schemas.microsoft.com/office/drawing/2014/main" val="4201506479"/>
                    </a:ext>
                  </a:extLst>
                </a:gridCol>
              </a:tblGrid>
              <a:tr h="194665">
                <a:tc>
                  <a:txBody>
                    <a:bodyPr/>
                    <a:lstStyle/>
                    <a:p>
                      <a:pPr marL="109728"/>
                      <a:r>
                        <a:rPr lang="es-CO" sz="800" b="1" noProof="0" dirty="0">
                          <a:solidFill>
                            <a:srgbClr val="0F1919"/>
                          </a:solidFill>
                        </a:rPr>
                        <a:t>f/</a:t>
                      </a:r>
                      <a:r>
                        <a:rPr lang="es-CO" sz="800" b="1" noProof="0" dirty="0" err="1">
                          <a:solidFill>
                            <a:srgbClr val="0F1919"/>
                          </a:solidFill>
                        </a:rPr>
                        <a:t>cc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Fibres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centimeter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Fibras por centímetro cúbico</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78814"/>
                  </a:ext>
                </a:extLst>
              </a:tr>
            </a:tbl>
          </a:graphicData>
        </a:graphic>
      </p:graphicFrame>
      <p:graphicFrame>
        <p:nvGraphicFramePr>
          <p:cNvPr id="8" name="Table 7">
            <a:extLst>
              <a:ext uri="{FF2B5EF4-FFF2-40B4-BE49-F238E27FC236}">
                <a16:creationId xmlns:a16="http://schemas.microsoft.com/office/drawing/2014/main" id="{1C9D6572-6883-6281-E37D-AF5AD61643EB}"/>
              </a:ext>
            </a:extLst>
          </p:cNvPr>
          <p:cNvGraphicFramePr>
            <a:graphicFrameLocks noGrp="1"/>
          </p:cNvGraphicFramePr>
          <p:nvPr>
            <p:extLst>
              <p:ext uri="{D42A27DB-BD31-4B8C-83A1-F6EECF244321}">
                <p14:modId xmlns:p14="http://schemas.microsoft.com/office/powerpoint/2010/main" val="3504058318"/>
              </p:ext>
            </p:extLst>
          </p:nvPr>
        </p:nvGraphicFramePr>
        <p:xfrm>
          <a:off x="295409" y="2145279"/>
          <a:ext cx="7199889" cy="389330"/>
        </p:xfrm>
        <a:graphic>
          <a:graphicData uri="http://schemas.openxmlformats.org/drawingml/2006/table">
            <a:tbl>
              <a:tblPr firstRow="1" bandRow="1">
                <a:tableStyleId>{5940675A-B579-460E-94D1-54222C63F5DA}</a:tableStyleId>
              </a:tblPr>
              <a:tblGrid>
                <a:gridCol w="986345">
                  <a:extLst>
                    <a:ext uri="{9D8B030D-6E8A-4147-A177-3AD203B41FA5}">
                      <a16:colId xmlns:a16="http://schemas.microsoft.com/office/drawing/2014/main" val="1576097758"/>
                    </a:ext>
                  </a:extLst>
                </a:gridCol>
                <a:gridCol w="2928937">
                  <a:extLst>
                    <a:ext uri="{9D8B030D-6E8A-4147-A177-3AD203B41FA5}">
                      <a16:colId xmlns:a16="http://schemas.microsoft.com/office/drawing/2014/main" val="122268426"/>
                    </a:ext>
                  </a:extLst>
                </a:gridCol>
                <a:gridCol w="3284607">
                  <a:extLst>
                    <a:ext uri="{9D8B030D-6E8A-4147-A177-3AD203B41FA5}">
                      <a16:colId xmlns:a16="http://schemas.microsoft.com/office/drawing/2014/main" val="469231137"/>
                    </a:ext>
                  </a:extLst>
                </a:gridCol>
              </a:tblGrid>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HMIS</a:t>
                      </a:r>
                      <a:endParaRPr lang="es-CO" sz="800" b="1" kern="1200" noProof="0" dirty="0">
                        <a:solidFill>
                          <a:schemeClr val="tx1"/>
                        </a:solidFill>
                        <a:latin typeface="+mn-lt"/>
                        <a:ea typeface="+mn-ea"/>
                        <a:cs typeface="+mn-cs"/>
                      </a:endParaRPr>
                    </a:p>
                  </a:txBody>
                  <a:tcPr marL="0" marR="0" marT="0" marB="0" anchor="ctr">
                    <a:lnL w="12700" cmpd="sng">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err="1">
                          <a:solidFill>
                            <a:schemeClr val="tx1"/>
                          </a:solidFill>
                        </a:rPr>
                        <a:t>Hazardous</a:t>
                      </a:r>
                      <a:r>
                        <a:rPr lang="es-CO" sz="800" b="0" kern="1200" noProof="0" dirty="0">
                          <a:solidFill>
                            <a:schemeClr val="tx1"/>
                          </a:solidFill>
                        </a:rPr>
                        <a:t> </a:t>
                      </a:r>
                      <a:r>
                        <a:rPr lang="es-CO" sz="800" b="0" kern="1200" noProof="0" dirty="0" err="1">
                          <a:solidFill>
                            <a:schemeClr val="tx1"/>
                          </a:solidFill>
                        </a:rPr>
                        <a:t>Materials</a:t>
                      </a:r>
                      <a:r>
                        <a:rPr lang="es-CO" sz="800" b="0" kern="1200" noProof="0" dirty="0">
                          <a:solidFill>
                            <a:schemeClr val="tx1"/>
                          </a:solidFill>
                        </a:rPr>
                        <a:t> </a:t>
                      </a:r>
                      <a:r>
                        <a:rPr lang="es-CO" sz="800" b="0" kern="1200" noProof="0" dirty="0" err="1">
                          <a:solidFill>
                            <a:schemeClr val="tx1"/>
                          </a:solidFill>
                        </a:rPr>
                        <a:t>Identification</a:t>
                      </a:r>
                      <a:r>
                        <a:rPr lang="es-CO" sz="800" b="0" kern="1200" noProof="0" dirty="0">
                          <a:solidFill>
                            <a:schemeClr val="tx1"/>
                          </a:solidFill>
                        </a:rPr>
                        <a:t> </a:t>
                      </a:r>
                      <a:r>
                        <a:rPr lang="es-CO" sz="800" b="0" kern="1200" noProof="0" dirty="0" err="1">
                          <a:solidFill>
                            <a:schemeClr val="tx1"/>
                          </a:solidFill>
                        </a:rPr>
                        <a:t>System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identificación de materiales peligrosos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2159337"/>
                  </a:ext>
                </a:extLst>
              </a:tr>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HTIW</a:t>
                      </a:r>
                      <a:endParaRPr lang="es-CO" sz="800" b="1" kern="1200" noProof="0" dirty="0">
                        <a:solidFill>
                          <a:schemeClr val="tx1"/>
                        </a:solidFill>
                        <a:latin typeface="+mn-lt"/>
                        <a:ea typeface="+mn-ea"/>
                        <a:cs typeface="+mn-cs"/>
                      </a:endParaRPr>
                    </a:p>
                  </a:txBody>
                  <a:tcPr marL="0" marR="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rPr>
                        <a:t>North American High </a:t>
                      </a:r>
                      <a:r>
                        <a:rPr lang="es-CO" sz="800" b="0" kern="1200" noProof="0" dirty="0" err="1">
                          <a:solidFill>
                            <a:schemeClr val="tx1"/>
                          </a:solidFill>
                        </a:rPr>
                        <a:t>Temperature</a:t>
                      </a:r>
                      <a:r>
                        <a:rPr lang="es-CO" sz="800" b="0" kern="1200" noProof="0" dirty="0">
                          <a:solidFill>
                            <a:schemeClr val="tx1"/>
                          </a:solidFill>
                        </a:rPr>
                        <a:t> </a:t>
                      </a:r>
                      <a:r>
                        <a:rPr lang="es-CO" sz="800" b="0" kern="1200" noProof="0" dirty="0" err="1">
                          <a:solidFill>
                            <a:schemeClr val="tx1"/>
                          </a:solidFill>
                        </a:rPr>
                        <a:t>Wool</a:t>
                      </a:r>
                      <a:r>
                        <a:rPr lang="es-CO" sz="800" b="0" kern="1200" noProof="0" dirty="0">
                          <a:solidFill>
                            <a:schemeClr val="tx1"/>
                          </a:solidFill>
                        </a:rPr>
                        <a:t> </a:t>
                      </a:r>
                      <a:r>
                        <a:rPr lang="es-CO" sz="800" b="0" kern="1200" noProof="0" dirty="0" err="1">
                          <a:solidFill>
                            <a:schemeClr val="tx1"/>
                          </a:solidFill>
                        </a:rPr>
                        <a:t>Industry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Industria norteamericana de la lana para altas temperaturas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482037"/>
                  </a:ext>
                </a:extLst>
              </a:tr>
            </a:tbl>
          </a:graphicData>
        </a:graphic>
      </p:graphicFrame>
      <p:graphicFrame>
        <p:nvGraphicFramePr>
          <p:cNvPr id="9" name="Table 35">
            <a:extLst>
              <a:ext uri="{FF2B5EF4-FFF2-40B4-BE49-F238E27FC236}">
                <a16:creationId xmlns:a16="http://schemas.microsoft.com/office/drawing/2014/main" id="{10F61595-C032-F57E-7C3E-B3416554D145}"/>
              </a:ext>
            </a:extLst>
          </p:cNvPr>
          <p:cNvGraphicFramePr>
            <a:graphicFrameLocks/>
          </p:cNvGraphicFramePr>
          <p:nvPr>
            <p:extLst>
              <p:ext uri="{D42A27DB-BD31-4B8C-83A1-F6EECF244321}">
                <p14:modId xmlns:p14="http://schemas.microsoft.com/office/powerpoint/2010/main" val="3953952921"/>
              </p:ext>
            </p:extLst>
          </p:nvPr>
        </p:nvGraphicFramePr>
        <p:xfrm>
          <a:off x="299458" y="2534609"/>
          <a:ext cx="7199889" cy="778660"/>
        </p:xfrm>
        <a:graphic>
          <a:graphicData uri="http://schemas.openxmlformats.org/drawingml/2006/table">
            <a:tbl>
              <a:tblPr firstRow="1" bandRow="1">
                <a:tableStyleId>{9D7B26C5-4107-4FEC-AEDC-1716B250A1EF}</a:tableStyleId>
              </a:tblPr>
              <a:tblGrid>
                <a:gridCol w="981009">
                  <a:extLst>
                    <a:ext uri="{9D8B030D-6E8A-4147-A177-3AD203B41FA5}">
                      <a16:colId xmlns:a16="http://schemas.microsoft.com/office/drawing/2014/main" val="3647290184"/>
                    </a:ext>
                  </a:extLst>
                </a:gridCol>
                <a:gridCol w="2933550">
                  <a:extLst>
                    <a:ext uri="{9D8B030D-6E8A-4147-A177-3AD203B41FA5}">
                      <a16:colId xmlns:a16="http://schemas.microsoft.com/office/drawing/2014/main" val="622920296"/>
                    </a:ext>
                  </a:extLst>
                </a:gridCol>
                <a:gridCol w="3285330">
                  <a:extLst>
                    <a:ext uri="{9D8B030D-6E8A-4147-A177-3AD203B41FA5}">
                      <a16:colId xmlns:a16="http://schemas.microsoft.com/office/drawing/2014/main" val="566916301"/>
                    </a:ext>
                  </a:extLst>
                </a:gridCol>
              </a:tblGrid>
              <a:tr h="194665">
                <a:tc>
                  <a:txBody>
                    <a:bodyPr/>
                    <a:lstStyle/>
                    <a:p>
                      <a:pPr marL="109728"/>
                      <a:r>
                        <a:rPr lang="es-CO" sz="800" b="1" noProof="0" dirty="0" err="1">
                          <a:solidFill>
                            <a:srgbClr val="0F1919"/>
                          </a:solidFill>
                        </a:rPr>
                        <a:t>IARC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Agency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Research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Cancer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Centro Internacional de Investigaciones sobre el Cáncer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369037"/>
                  </a:ext>
                </a:extLst>
              </a:tr>
              <a:tr h="194665">
                <a:tc>
                  <a:txBody>
                    <a:bodyPr/>
                    <a:lstStyle/>
                    <a:p>
                      <a:pPr marL="109728"/>
                      <a:r>
                        <a:rPr lang="es-CO" sz="800" b="1" noProof="0" dirty="0">
                          <a:solidFill>
                            <a:srgbClr val="0F1919"/>
                          </a:solidFill>
                        </a:rPr>
                        <a:t>IATA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Air </a:t>
                      </a:r>
                      <a:r>
                        <a:rPr lang="es-CO" sz="800" b="0" kern="1200" noProof="0" dirty="0" err="1">
                          <a:solidFill>
                            <a:schemeClr val="tx1"/>
                          </a:solidFill>
                          <a:latin typeface="+mn-lt"/>
                          <a:ea typeface="+mn-ea"/>
                          <a:cs typeface="+mn-cs"/>
                        </a:rPr>
                        <a:t>Transport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Transporte Aéreo Internacional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629944"/>
                  </a:ext>
                </a:extLst>
              </a:tr>
              <a:tr h="194665">
                <a:tc>
                  <a:txBody>
                    <a:bodyPr/>
                    <a:lstStyle/>
                    <a:p>
                      <a:pPr marL="109728"/>
                      <a:r>
                        <a:rPr lang="es-CO" sz="800" b="1" noProof="0" dirty="0" err="1">
                          <a:solidFill>
                            <a:srgbClr val="0F1919"/>
                          </a:solidFill>
                        </a:rPr>
                        <a:t>IMDG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t>
                      </a:r>
                      <a:r>
                        <a:rPr lang="es-CO" sz="800" b="0" kern="1200" noProof="0" dirty="0" err="1">
                          <a:solidFill>
                            <a:schemeClr val="tx1"/>
                          </a:solidFill>
                          <a:latin typeface="+mn-lt"/>
                          <a:ea typeface="+mn-ea"/>
                          <a:cs typeface="+mn-cs"/>
                        </a:rPr>
                        <a:t>Maritime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Code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Código marítimo internacional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1101"/>
                  </a:ext>
                </a:extLst>
              </a:tr>
              <a:tr h="194665">
                <a:tc>
                  <a:txBody>
                    <a:bodyPr/>
                    <a:lstStyle/>
                    <a:p>
                      <a:pPr marL="109728"/>
                      <a:r>
                        <a:rPr lang="es-CO" sz="800" b="1" noProof="0" dirty="0">
                          <a:solidFill>
                            <a:srgbClr val="0F1919"/>
                          </a:solidFill>
                        </a:rPr>
                        <a:t>mg/m³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Milligrams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meter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air</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Miligramos por metro cúbico de aire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556838"/>
                  </a:ext>
                </a:extLst>
              </a:tr>
            </a:tbl>
          </a:graphicData>
        </a:graphic>
      </p:graphicFrame>
      <p:graphicFrame>
        <p:nvGraphicFramePr>
          <p:cNvPr id="10" name="Table 35">
            <a:extLst>
              <a:ext uri="{FF2B5EF4-FFF2-40B4-BE49-F238E27FC236}">
                <a16:creationId xmlns:a16="http://schemas.microsoft.com/office/drawing/2014/main" id="{F88F7CCF-074C-6189-E4E7-A903855561CE}"/>
              </a:ext>
            </a:extLst>
          </p:cNvPr>
          <p:cNvGraphicFramePr>
            <a:graphicFrameLocks/>
          </p:cNvGraphicFramePr>
          <p:nvPr>
            <p:extLst>
              <p:ext uri="{D42A27DB-BD31-4B8C-83A1-F6EECF244321}">
                <p14:modId xmlns:p14="http://schemas.microsoft.com/office/powerpoint/2010/main" val="471790466"/>
              </p:ext>
            </p:extLst>
          </p:nvPr>
        </p:nvGraphicFramePr>
        <p:xfrm>
          <a:off x="298446" y="3313334"/>
          <a:ext cx="7199382" cy="3602320"/>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3647290184"/>
                    </a:ext>
                  </a:extLst>
                </a:gridCol>
                <a:gridCol w="2934720">
                  <a:extLst>
                    <a:ext uri="{9D8B030D-6E8A-4147-A177-3AD203B41FA5}">
                      <a16:colId xmlns:a16="http://schemas.microsoft.com/office/drawing/2014/main" val="622920296"/>
                    </a:ext>
                  </a:extLst>
                </a:gridCol>
                <a:gridCol w="3281430">
                  <a:extLst>
                    <a:ext uri="{9D8B030D-6E8A-4147-A177-3AD203B41FA5}">
                      <a16:colId xmlns:a16="http://schemas.microsoft.com/office/drawing/2014/main" val="3667602058"/>
                    </a:ext>
                  </a:extLst>
                </a:gridCol>
              </a:tblGrid>
              <a:tr h="194665">
                <a:tc>
                  <a:txBody>
                    <a:bodyPr/>
                    <a:lstStyle/>
                    <a:p>
                      <a:pPr marL="109728"/>
                      <a:r>
                        <a:rPr lang="es-CO" sz="800" b="1" noProof="0" dirty="0" err="1">
                          <a:solidFill>
                            <a:srgbClr val="0F1919"/>
                          </a:solidFill>
                        </a:rPr>
                        <a:t>NFPA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Nacional de Protección contra Incendios</a:t>
                      </a:r>
                    </a:p>
                  </a:txBody>
                  <a:tcPr marL="0" marR="0" marT="0" marB="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608445"/>
                  </a:ext>
                </a:extLst>
              </a:tr>
              <a:tr h="194665">
                <a:tc>
                  <a:txBody>
                    <a:bodyPr/>
                    <a:lstStyle/>
                    <a:p>
                      <a:pPr marL="109728"/>
                      <a:r>
                        <a:rPr lang="es-CO" sz="800" b="1" noProof="0" dirty="0" err="1">
                          <a:solidFill>
                            <a:srgbClr val="0F1919"/>
                          </a:solidFill>
                        </a:rPr>
                        <a:t>NIOSH</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Institute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Instituto Nacional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5159886"/>
                  </a:ext>
                </a:extLst>
              </a:tr>
              <a:tr h="194665">
                <a:tc>
                  <a:txBody>
                    <a:bodyPr/>
                    <a:lstStyle/>
                    <a:p>
                      <a:pPr marL="109728"/>
                      <a:r>
                        <a:rPr lang="es-CO" sz="800" b="1" noProof="0" dirty="0" err="1">
                          <a:solidFill>
                            <a:srgbClr val="0F1919"/>
                          </a:solidFill>
                        </a:rPr>
                        <a:t>OSHA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Administration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Administración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9177551"/>
                  </a:ext>
                </a:extLst>
              </a:tr>
              <a:tr h="194665">
                <a:tc>
                  <a:txBody>
                    <a:bodyPr/>
                    <a:lstStyle/>
                    <a:p>
                      <a:pPr marL="109728"/>
                      <a:r>
                        <a:rPr lang="es-CO" sz="800" b="1" noProof="0" dirty="0">
                          <a:solidFill>
                            <a:srgbClr val="0F1919"/>
                          </a:solidFill>
                        </a:rPr>
                        <a:t>29 </a:t>
                      </a:r>
                      <a:r>
                        <a:rPr lang="es-CO" sz="800" b="1" noProof="0" dirty="0" err="1">
                          <a:solidFill>
                            <a:srgbClr val="0F1919"/>
                          </a:solidFill>
                        </a:rPr>
                        <a:t>CFR</a:t>
                      </a:r>
                      <a:r>
                        <a:rPr lang="es-CO" sz="800" b="1" noProof="0" dirty="0">
                          <a:solidFill>
                            <a:srgbClr val="0F1919"/>
                          </a:solidFill>
                        </a:rPr>
                        <a:t> 1910.134 &amp; 1926.103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Respiratory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protección respiratoria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3932719"/>
                  </a:ext>
                </a:extLst>
              </a:tr>
              <a:tr h="194665">
                <a:tc>
                  <a:txBody>
                    <a:bodyPr/>
                    <a:lstStyle/>
                    <a:p>
                      <a:pPr marL="109728"/>
                      <a:r>
                        <a:rPr lang="es-CO" sz="800" b="1" noProof="0" dirty="0"/>
                        <a:t>29 </a:t>
                      </a:r>
                      <a:r>
                        <a:rPr lang="es-CO" sz="800" b="1" noProof="0" dirty="0" err="1"/>
                        <a:t>CFR</a:t>
                      </a:r>
                      <a:r>
                        <a:rPr lang="es-CO" sz="800" b="1" noProof="0" dirty="0"/>
                        <a:t> 1910.1200 &amp; 1926.59</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Hazard </a:t>
                      </a:r>
                      <a:r>
                        <a:rPr lang="es-CO" sz="800" b="0" kern="1200" noProof="0" dirty="0" err="1">
                          <a:solidFill>
                            <a:schemeClr val="tx1"/>
                          </a:solidFill>
                          <a:latin typeface="+mn-lt"/>
                          <a:ea typeface="+mn-ea"/>
                          <a:cs typeface="+mn-cs"/>
                        </a:rPr>
                        <a:t>Communication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comunicación de peligros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1074522"/>
                  </a:ext>
                </a:extLst>
              </a:tr>
              <a:tr h="194665">
                <a:tc>
                  <a:txBody>
                    <a:bodyPr/>
                    <a:lstStyle/>
                    <a:p>
                      <a:pPr marL="109728"/>
                      <a:r>
                        <a:rPr lang="es-CO" sz="800" b="1" noProof="0" dirty="0" err="1"/>
                        <a:t>PCW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Polycrystalline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policristalinas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5076256"/>
                  </a:ext>
                </a:extLst>
              </a:tr>
              <a:tr h="194665">
                <a:tc>
                  <a:txBody>
                    <a:bodyPr/>
                    <a:lstStyle/>
                    <a:p>
                      <a:pPr marL="109728"/>
                      <a:r>
                        <a:rPr lang="es-CO" sz="800" b="1" noProof="0" dirty="0" err="1"/>
                        <a:t>PEL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Permissible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permisible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9573311"/>
                  </a:ext>
                </a:extLst>
              </a:tr>
              <a:tr h="194665">
                <a:tc>
                  <a:txBody>
                    <a:bodyPr/>
                    <a:lstStyle/>
                    <a:p>
                      <a:pPr marL="109728"/>
                      <a:r>
                        <a:rPr lang="es-CO" sz="800" b="1" noProof="0" dirty="0"/>
                        <a:t>PIN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Identification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Number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Número de identificación del producto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483690"/>
                  </a:ext>
                </a:extLst>
              </a:tr>
              <a:tr h="194665">
                <a:tc>
                  <a:txBody>
                    <a:bodyPr/>
                    <a:lstStyle/>
                    <a:p>
                      <a:pPr marL="109728"/>
                      <a:r>
                        <a:rPr lang="es-CO" sz="800" b="1" noProof="0" dirty="0" err="1"/>
                        <a:t>PNOC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Classified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clasificadas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699678"/>
                  </a:ext>
                </a:extLst>
              </a:tr>
              <a:tr h="194665">
                <a:tc>
                  <a:txBody>
                    <a:bodyPr/>
                    <a:lstStyle/>
                    <a:p>
                      <a:pPr marL="109728"/>
                      <a:r>
                        <a:rPr lang="es-CO" sz="800" b="1" noProof="0" dirty="0" err="1"/>
                        <a:t>PNOR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Regulated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reguladas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1751760"/>
                  </a:ext>
                </a:extLst>
              </a:tr>
              <a:tr h="194665">
                <a:tc>
                  <a:txBody>
                    <a:bodyPr/>
                    <a:lstStyle/>
                    <a:p>
                      <a:pPr marL="109728"/>
                      <a:r>
                        <a:rPr lang="es-CO" sz="800" b="1" noProof="0" dirty="0" err="1"/>
                        <a:t>PSP</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Stewardship</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Program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Programa de gestión de productos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3784538"/>
                  </a:ext>
                </a:extLst>
              </a:tr>
              <a:tr h="194665">
                <a:tc>
                  <a:txBody>
                    <a:bodyPr/>
                    <a:lstStyle/>
                    <a:p>
                      <a:pPr marL="109728"/>
                      <a:r>
                        <a:rPr lang="es-CO" sz="800" b="1" noProof="0" dirty="0" err="1"/>
                        <a:t>RCFA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Refractory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Ceramic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Fiber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fibra cerámica refractaria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4819130"/>
                  </a:ext>
                </a:extLst>
              </a:tr>
              <a:tr h="194665">
                <a:tc>
                  <a:txBody>
                    <a:bodyPr/>
                    <a:lstStyle/>
                    <a:p>
                      <a:pPr marL="109728"/>
                      <a:r>
                        <a:rPr lang="es-CO" sz="800" b="1" noProof="0" dirty="0" err="1"/>
                        <a:t>RCRA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Resource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Conservation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Recovery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conservación y recuperación de recursos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0600579"/>
                  </a:ext>
                </a:extLst>
              </a:tr>
              <a:tr h="194665">
                <a:tc>
                  <a:txBody>
                    <a:bodyPr/>
                    <a:lstStyle/>
                    <a:p>
                      <a:pPr marL="109728" algn="just"/>
                      <a:r>
                        <a:rPr lang="es-CO" sz="800" b="1" noProof="0" dirty="0" err="1"/>
                        <a:t>REL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Recommended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recomendado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8267262"/>
                  </a:ext>
                </a:extLst>
              </a:tr>
              <a:tr h="194665">
                <a:tc>
                  <a:txBody>
                    <a:bodyPr/>
                    <a:lstStyle/>
                    <a:p>
                      <a:pPr marL="109728" algn="just"/>
                      <a:r>
                        <a:rPr lang="es-CO" sz="800" b="1" noProof="0" dirty="0" err="1"/>
                        <a:t>RID</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Rail (International </a:t>
                      </a:r>
                      <a:r>
                        <a:rPr lang="es-CO" sz="800" b="0" kern="1200" noProof="0" dirty="0" err="1">
                          <a:solidFill>
                            <a:schemeClr val="tx1"/>
                          </a:solidFill>
                          <a:latin typeface="+mn-lt"/>
                          <a:ea typeface="+mn-ea"/>
                          <a:cs typeface="+mn-cs"/>
                        </a:rPr>
                        <a:t>Regulations</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Ferrocarril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1068948"/>
                  </a:ext>
                </a:extLst>
              </a:tr>
              <a:tr h="194665">
                <a:tc>
                  <a:txBody>
                    <a:bodyPr/>
                    <a:lstStyle/>
                    <a:p>
                      <a:pPr marL="109728"/>
                      <a:r>
                        <a:rPr lang="es-CO" sz="800" b="1" noProof="0" dirty="0"/>
                        <a:t>SARA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Superfund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Amendments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Reauthorization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Reautorización y Enmiendas del </a:t>
                      </a:r>
                      <a:r>
                        <a:rPr lang="es-CO" sz="800" b="0" kern="1200" noProof="0" dirty="0" err="1">
                          <a:solidFill>
                            <a:schemeClr val="tx1"/>
                          </a:solidFill>
                          <a:latin typeface="+mn-lt"/>
                          <a:ea typeface="+mn-ea"/>
                          <a:cs typeface="+mn-cs"/>
                        </a:rPr>
                        <a:t>Superfondo</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66516118"/>
                  </a:ext>
                </a:extLst>
              </a:tr>
              <a:tr h="194665">
                <a:tc>
                  <a:txBody>
                    <a:bodyPr/>
                    <a:lstStyle/>
                    <a:p>
                      <a:pPr marL="109728"/>
                      <a:r>
                        <a:rPr lang="es-CO" sz="800" b="1" noProof="0" dirty="0"/>
                        <a:t>SARA </a:t>
                      </a:r>
                      <a:r>
                        <a:rPr lang="es-CO" sz="800" b="1" noProof="0" dirty="0" err="1"/>
                        <a:t>Title</a:t>
                      </a:r>
                      <a:r>
                        <a:rPr lang="es-CO" sz="800" b="1" noProof="0" dirty="0"/>
                        <a:t> III</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Planning</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Community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Right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to</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Know</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planificación de emergencias y derecho comunitario a saber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6532317"/>
                  </a:ext>
                </a:extLst>
              </a:tr>
              <a:tr h="194665">
                <a:tc>
                  <a:txBody>
                    <a:bodyPr/>
                    <a:lstStyle/>
                    <a:p>
                      <a:pPr marL="109728"/>
                      <a:r>
                        <a:rPr lang="es-CO" sz="800" b="1" noProof="0" dirty="0"/>
                        <a:t>SARA </a:t>
                      </a:r>
                      <a:r>
                        <a:rPr lang="es-CO" sz="800" b="1" noProof="0" dirty="0" err="1"/>
                        <a:t>Section</a:t>
                      </a:r>
                      <a:r>
                        <a:rPr lang="es-CO" sz="800" b="1" noProof="0" dirty="0"/>
                        <a:t> 302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Extremely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Sustancias extremadamente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8855392"/>
                  </a:ext>
                </a:extLst>
              </a:tr>
            </a:tbl>
          </a:graphicData>
        </a:graphic>
      </p:graphicFrame>
      <p:graphicFrame>
        <p:nvGraphicFramePr>
          <p:cNvPr id="11" name="Table 10">
            <a:extLst>
              <a:ext uri="{FF2B5EF4-FFF2-40B4-BE49-F238E27FC236}">
                <a16:creationId xmlns:a16="http://schemas.microsoft.com/office/drawing/2014/main" id="{A4AE0AA6-9BF6-069E-369B-C2A57376DEED}"/>
              </a:ext>
            </a:extLst>
          </p:cNvPr>
          <p:cNvGraphicFramePr>
            <a:graphicFrameLocks noGrp="1"/>
          </p:cNvGraphicFramePr>
          <p:nvPr>
            <p:extLst>
              <p:ext uri="{D42A27DB-BD31-4B8C-83A1-F6EECF244321}">
                <p14:modId xmlns:p14="http://schemas.microsoft.com/office/powerpoint/2010/main" val="3292176822"/>
              </p:ext>
            </p:extLst>
          </p:nvPr>
        </p:nvGraphicFramePr>
        <p:xfrm>
          <a:off x="298446" y="6915654"/>
          <a:ext cx="7199382" cy="58399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930348808"/>
                    </a:ext>
                  </a:extLst>
                </a:gridCol>
                <a:gridCol w="2927444">
                  <a:extLst>
                    <a:ext uri="{9D8B030D-6E8A-4147-A177-3AD203B41FA5}">
                      <a16:colId xmlns:a16="http://schemas.microsoft.com/office/drawing/2014/main" val="596010696"/>
                    </a:ext>
                  </a:extLst>
                </a:gridCol>
                <a:gridCol w="3288706">
                  <a:extLst>
                    <a:ext uri="{9D8B030D-6E8A-4147-A177-3AD203B41FA5}">
                      <a16:colId xmlns:a16="http://schemas.microsoft.com/office/drawing/2014/main" val="847745557"/>
                    </a:ext>
                  </a:extLst>
                </a:gridCol>
              </a:tblGrid>
              <a:tr h="194665">
                <a:tc>
                  <a:txBody>
                    <a:bodyPr/>
                    <a:lstStyle/>
                    <a:p>
                      <a:pPr marL="109728"/>
                      <a:r>
                        <a:rPr lang="es-CO" sz="800" b="1" noProof="0" dirty="0"/>
                        <a:t>SARA </a:t>
                      </a:r>
                      <a:r>
                        <a:rPr lang="es-CO" sz="800" b="1" noProof="0" dirty="0" err="1"/>
                        <a:t>Section</a:t>
                      </a:r>
                      <a:r>
                        <a:rPr lang="es-CO" sz="800" b="1" noProof="0" dirty="0"/>
                        <a:t> 304</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Release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Liberación de emergencia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2114582"/>
                  </a:ext>
                </a:extLst>
              </a:tr>
              <a:tr h="194665">
                <a:tc>
                  <a:txBody>
                    <a:bodyPr/>
                    <a:lstStyle/>
                    <a:p>
                      <a:pPr marL="109728"/>
                      <a:r>
                        <a:rPr lang="es-CO" sz="800" b="1" noProof="0" dirty="0"/>
                        <a:t>SARA </a:t>
                      </a:r>
                      <a:r>
                        <a:rPr lang="es-CO" sz="800" b="1" noProof="0" dirty="0" err="1"/>
                        <a:t>Section</a:t>
                      </a:r>
                      <a:r>
                        <a:rPr lang="es-CO" sz="800" b="1" noProof="0" dirty="0"/>
                        <a:t> 311</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a:t>
                      </a:r>
                      <a:r>
                        <a:rPr lang="es-CO" sz="800" b="0" kern="1200" noProof="0" dirty="0" err="1">
                          <a:solidFill>
                            <a:schemeClr val="tx1"/>
                          </a:solidFill>
                          <a:latin typeface="+mn-lt"/>
                          <a:ea typeface="+mn-ea"/>
                          <a:cs typeface="+mn-cs"/>
                        </a:rPr>
                        <a:t>List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/Lista de productos químicos e inventario peligroso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42388"/>
                  </a:ext>
                </a:extLst>
              </a:tr>
              <a:tr h="194665">
                <a:tc>
                  <a:txBody>
                    <a:bodyPr/>
                    <a:lstStyle/>
                    <a:p>
                      <a:pPr marL="109728"/>
                      <a:r>
                        <a:rPr lang="es-CO" sz="800" b="1" noProof="0" dirty="0"/>
                        <a:t>SARA </a:t>
                      </a:r>
                      <a:r>
                        <a:rPr lang="es-CO" sz="800" b="1" noProof="0" dirty="0" err="1"/>
                        <a:t>Section</a:t>
                      </a:r>
                      <a:r>
                        <a:rPr lang="es-CO" sz="800" b="1" noProof="0" dirty="0"/>
                        <a:t> 312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Inventario de emergencias y peligros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5342025"/>
                  </a:ext>
                </a:extLst>
              </a:tr>
            </a:tbl>
          </a:graphicData>
        </a:graphic>
      </p:graphicFrame>
      <p:graphicFrame>
        <p:nvGraphicFramePr>
          <p:cNvPr id="12" name="Table 11">
            <a:extLst>
              <a:ext uri="{FF2B5EF4-FFF2-40B4-BE49-F238E27FC236}">
                <a16:creationId xmlns:a16="http://schemas.microsoft.com/office/drawing/2014/main" id="{303D4003-B86D-3279-B687-1BF9F34D34CA}"/>
              </a:ext>
            </a:extLst>
          </p:cNvPr>
          <p:cNvGraphicFramePr>
            <a:graphicFrameLocks noGrp="1"/>
          </p:cNvGraphicFramePr>
          <p:nvPr>
            <p:extLst>
              <p:ext uri="{D42A27DB-BD31-4B8C-83A1-F6EECF244321}">
                <p14:modId xmlns:p14="http://schemas.microsoft.com/office/powerpoint/2010/main" val="1579446854"/>
              </p:ext>
            </p:extLst>
          </p:nvPr>
        </p:nvGraphicFramePr>
        <p:xfrm>
          <a:off x="301759" y="7499649"/>
          <a:ext cx="7199382" cy="155657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1935716290"/>
                    </a:ext>
                  </a:extLst>
                </a:gridCol>
                <a:gridCol w="2927444">
                  <a:extLst>
                    <a:ext uri="{9D8B030D-6E8A-4147-A177-3AD203B41FA5}">
                      <a16:colId xmlns:a16="http://schemas.microsoft.com/office/drawing/2014/main" val="4078564917"/>
                    </a:ext>
                  </a:extLst>
                </a:gridCol>
                <a:gridCol w="3288706">
                  <a:extLst>
                    <a:ext uri="{9D8B030D-6E8A-4147-A177-3AD203B41FA5}">
                      <a16:colId xmlns:a16="http://schemas.microsoft.com/office/drawing/2014/main" val="304705074"/>
                    </a:ext>
                  </a:extLst>
                </a:gridCol>
              </a:tblGrid>
              <a:tr h="194665">
                <a:tc>
                  <a:txBody>
                    <a:bodyPr/>
                    <a:lstStyle/>
                    <a:p>
                      <a:pPr marL="109728"/>
                      <a:r>
                        <a:rPr lang="es-CO" sz="800" b="1" noProof="0" dirty="0"/>
                        <a:t>SARA </a:t>
                      </a:r>
                      <a:r>
                        <a:rPr lang="es-CO" sz="800" b="1" noProof="0" dirty="0" err="1"/>
                        <a:t>Section</a:t>
                      </a:r>
                      <a:r>
                        <a:rPr lang="es-CO" sz="800" b="1" noProof="0" dirty="0"/>
                        <a:t> 313</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Release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Reporting</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Informes de emisiones y sustancias químicas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1800474"/>
                  </a:ext>
                </a:extLst>
              </a:tr>
              <a:tr h="194665">
                <a:tc>
                  <a:txBody>
                    <a:bodyPr/>
                    <a:lstStyle/>
                    <a:p>
                      <a:pPr marL="109728"/>
                      <a:r>
                        <a:rPr lang="es-CO" sz="800" b="1" noProof="0" dirty="0" err="1"/>
                        <a:t>STEL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Short </a:t>
                      </a:r>
                      <a:r>
                        <a:rPr lang="es-CO" sz="800" b="0" kern="1200" noProof="0" dirty="0" err="1">
                          <a:solidFill>
                            <a:schemeClr val="tx1"/>
                          </a:solidFill>
                          <a:latin typeface="+mn-lt"/>
                          <a:ea typeface="+mn-ea"/>
                          <a:cs typeface="+mn-cs"/>
                        </a:rPr>
                        <a:t>Term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a corto plazo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7183457"/>
                  </a:ext>
                </a:extLst>
              </a:tr>
              <a:tr h="194665">
                <a:tc>
                  <a:txBody>
                    <a:bodyPr/>
                    <a:lstStyle/>
                    <a:p>
                      <a:pPr marL="109728"/>
                      <a:r>
                        <a:rPr lang="es-CO" sz="800" b="1" noProof="0" dirty="0" err="1"/>
                        <a:t>SVF</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Synthetic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Vitreous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Fibre</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 vítrea sintética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5996422"/>
                  </a:ext>
                </a:extLst>
              </a:tr>
              <a:tr h="0">
                <a:tc>
                  <a:txBody>
                    <a:bodyPr/>
                    <a:lstStyle/>
                    <a:p>
                      <a:pPr marL="109728"/>
                      <a:r>
                        <a:rPr lang="es-CO" sz="800" b="1" noProof="0" dirty="0" err="1"/>
                        <a:t>TDG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Transportation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3366197"/>
                  </a:ext>
                </a:extLst>
              </a:tr>
              <a:tr h="194665">
                <a:tc>
                  <a:txBody>
                    <a:bodyPr/>
                    <a:lstStyle/>
                    <a:p>
                      <a:pPr marL="109728"/>
                      <a:r>
                        <a:rPr lang="es-CO" sz="800" b="1" noProof="0" dirty="0" err="1"/>
                        <a:t>TLV</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Threshold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Value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Valor límite umbral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4241533"/>
                  </a:ext>
                </a:extLst>
              </a:tr>
              <a:tr h="194665">
                <a:tc>
                  <a:txBody>
                    <a:bodyPr/>
                    <a:lstStyle/>
                    <a:p>
                      <a:pPr marL="109728"/>
                      <a:r>
                        <a:rPr lang="es-CO" sz="800" b="1" noProof="0" dirty="0" err="1"/>
                        <a:t>TSCA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Control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Control de Sustancias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7685501"/>
                  </a:ext>
                </a:extLst>
              </a:tr>
              <a:tr h="194665">
                <a:tc>
                  <a:txBody>
                    <a:bodyPr/>
                    <a:lstStyle/>
                    <a:p>
                      <a:pPr marL="109728"/>
                      <a:r>
                        <a:rPr lang="es-CO" sz="800" b="1" noProof="0" dirty="0"/>
                        <a:t>TWA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Time </a:t>
                      </a:r>
                      <a:r>
                        <a:rPr lang="es-CO" sz="800" b="0" kern="1200" noProof="0" dirty="0" err="1">
                          <a:solidFill>
                            <a:schemeClr val="tx1"/>
                          </a:solidFill>
                          <a:latin typeface="+mn-lt"/>
                          <a:ea typeface="+mn-ea"/>
                          <a:cs typeface="+mn-cs"/>
                        </a:rPr>
                        <a:t>Weighted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Average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Promedio ponderado en el tiempo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9463029"/>
                  </a:ext>
                </a:extLst>
              </a:tr>
              <a:tr h="194665">
                <a:tc>
                  <a:txBody>
                    <a:bodyPr/>
                    <a:lstStyle/>
                    <a:p>
                      <a:pPr marL="109728"/>
                      <a:r>
                        <a:rPr lang="es-CO" sz="800" b="1" noProof="0" dirty="0" err="1"/>
                        <a:t>WHMIS</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Workplace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Materials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Information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System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Canada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información sobre materiales peligrosos en el lugar de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0213010"/>
                  </a:ext>
                </a:extLst>
              </a:tr>
            </a:tbl>
          </a:graphicData>
        </a:graphic>
      </p:graphicFrame>
    </p:spTree>
    <p:extLst>
      <p:ext uri="{BB962C8B-B14F-4D97-AF65-F5344CB8AC3E}">
        <p14:creationId xmlns:p14="http://schemas.microsoft.com/office/powerpoint/2010/main" val="271228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BC1DF-68C6-A5AE-82F4-36D2DEA9AD5B}"/>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FC-3000 23 04</a:t>
            </a:r>
          </a:p>
        </p:txBody>
      </p:sp>
      <p:sp>
        <p:nvSpPr>
          <p:cNvPr id="11" name="Rectangle 10">
            <a:extLst>
              <a:ext uri="{FF2B5EF4-FFF2-40B4-BE49-F238E27FC236}">
                <a16:creationId xmlns:a16="http://schemas.microsoft.com/office/drawing/2014/main" id="{CE6246EB-76BA-C341-E6B0-E5CD6B35C7A3}"/>
              </a:ext>
            </a:extLst>
          </p:cNvPr>
          <p:cNvSpPr/>
          <p:nvPr/>
        </p:nvSpPr>
        <p:spPr>
          <a:xfrm>
            <a:off x="285750" y="1203138"/>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fr-FR" sz="1200" b="1" dirty="0">
                <a:solidFill>
                  <a:schemeClr val="accent4"/>
                </a:solidFill>
                <a:latin typeface="+mj-lt"/>
              </a:rPr>
              <a:t>AVISO LEGAL</a:t>
            </a:r>
          </a:p>
        </p:txBody>
      </p:sp>
      <p:sp>
        <p:nvSpPr>
          <p:cNvPr id="2" name="Rectangle 1">
            <a:extLst>
              <a:ext uri="{FF2B5EF4-FFF2-40B4-BE49-F238E27FC236}">
                <a16:creationId xmlns:a16="http://schemas.microsoft.com/office/drawing/2014/main" id="{503C8C03-E050-34E9-F603-DE6A4FAAB3C3}"/>
              </a:ext>
            </a:extLst>
          </p:cNvPr>
          <p:cNvSpPr/>
          <p:nvPr/>
        </p:nvSpPr>
        <p:spPr>
          <a:xfrm>
            <a:off x="284738" y="1613454"/>
            <a:ext cx="7200900" cy="860293"/>
          </a:xfrm>
          <a:prstGeom prst="rect">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CO" sz="800" dirty="0">
                <a:solidFill>
                  <a:schemeClr val="bg2">
                    <a:lumMod val="10000"/>
                  </a:schemeClr>
                </a:solidFill>
                <a:effectLst/>
                <a:ea typeface="Calibri" panose="020F0502020204030204" pitchFamily="34" charset="0"/>
                <a:cs typeface="Times New Roman" panose="02020603050405020304" pitchFamily="18" charset="0"/>
              </a:rPr>
              <a:t>La información aquí presentada se presenta de buena fe y se considera precisa a partir de la fecha de vigencia de esta Hoja de datos de seguridad. Los empleadores pueden utilizar esta FDS para complementar otra información recopilada por ellos en sus esfuerzos por garantizar la salud y seguridad de sus empleados y el uso adecuado del producto. Este resumen de los datos relevantes refleja el juicio profesional; Los empleadores deben tener en cuenta que la información que se considera menos relevante no se ha incluido en esta FDS. Por lo tanto, dada la naturaleza resumida de este documento, FibreCast Inc., no extiende ninguna garantía (expresa o implícita), asume ninguna responsabilidad ni hace ninguna declaración con respecto a la integridad de esta información o su idoneidad para los fines previstos por el usuario.</a:t>
            </a:r>
            <a:endParaRPr lang="en-CA" sz="800" dirty="0">
              <a:solidFill>
                <a:schemeClr val="bg2">
                  <a:lumMod val="10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8884588"/>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3236</TotalTime>
  <Words>4775</Words>
  <Application>Microsoft Office PowerPoint</Application>
  <PresentationFormat>Custom</PresentationFormat>
  <Paragraphs>330</Paragraphs>
  <Slides>8</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8</vt:i4>
      </vt:variant>
    </vt:vector>
  </HeadingPairs>
  <TitlesOfParts>
    <vt:vector size="18" baseType="lpstr">
      <vt:lpstr>Arial</vt:lpstr>
      <vt:lpstr>Calibri</vt:lpstr>
      <vt:lpstr>Calibri Light</vt:lpstr>
      <vt:lpstr>Franklin Gothic</vt:lpstr>
      <vt:lpstr>Franklin Gothic Book</vt:lpstr>
      <vt:lpstr>Franklin Gothic Medium</vt:lpstr>
      <vt:lpstr>Wingdings</vt:lpstr>
      <vt:lpstr>1_Office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dc:title>
  <dc:creator>paul@pkobrien.com</dc:creator>
  <cp:keywords>2600, 3000, BOARDS, SHAPES</cp:keywords>
  <cp:lastModifiedBy>Angie Torres Cardenas</cp:lastModifiedBy>
  <cp:revision>197</cp:revision>
  <dcterms:created xsi:type="dcterms:W3CDTF">2021-04-06T14:57:59Z</dcterms:created>
  <dcterms:modified xsi:type="dcterms:W3CDTF">2024-03-27T20:54:33Z</dcterms:modified>
  <cp:category>SAFETY DATA SHEET</cp:category>
</cp:coreProperties>
</file>