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3" r:id="rId8"/>
    <p:sldId id="266" r:id="rId9"/>
    <p:sldId id="267" r:id="rId10"/>
    <p:sldId id="268"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10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3/21/2024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3/21/2024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3/21/2024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3/21/2024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3/21/2024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5">
            <a:extLst>
              <a:ext uri="{FF2B5EF4-FFF2-40B4-BE49-F238E27FC236}">
                <a16:creationId xmlns:a16="http://schemas.microsoft.com/office/drawing/2014/main" id="{BD678C64-7AEC-6AF8-7DBD-7731C9582783}"/>
              </a:ext>
            </a:extLst>
          </p:cNvPr>
          <p:cNvSpPr txBox="1">
            <a:spLocks/>
          </p:cNvSpPr>
          <p:nvPr/>
        </p:nvSpPr>
        <p:spPr>
          <a:xfrm>
            <a:off x="278964" y="6088404"/>
            <a:ext cx="7200900" cy="369377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La </a:t>
            </a:r>
            <a:r>
              <a:rPr lang="es-CO" sz="1000" b="1" dirty="0">
                <a:solidFill>
                  <a:srgbClr val="0F1919"/>
                </a:solidFill>
              </a:rPr>
              <a:t>clasificación del producto químico se basa para Canadá en la quinta edición revisada del Sistema Globalmente Armonizado de </a:t>
            </a:r>
            <a:r>
              <a:rPr lang="es-CO" sz="1000" b="1" dirty="0">
                <a:solidFill>
                  <a:schemeClr val="tx1"/>
                </a:solidFill>
              </a:rPr>
              <a:t>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del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la clasificación de carcinógeno de categoría 2 de la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endParaRPr lang="en-CA"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a:t>
            </a:r>
            <a:r>
              <a:rPr lang="es-CO" sz="1000" dirty="0">
                <a:solidFill>
                  <a:schemeClr val="tx1"/>
                </a:solidFill>
              </a:rPr>
              <a:t>. La fibra cerámica está clasificada como carcinógeno de categoría 2.</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n-CA" sz="1000" b="1" dirty="0">
              <a:solidFill>
                <a:schemeClr val="tx1"/>
              </a:solidFill>
              <a:latin typeface="+mj-lt"/>
            </a:endParaRPr>
          </a:p>
          <a:p>
            <a:pPr lvl="1" algn="just" defTabSz="228600">
              <a:buClr>
                <a:schemeClr val="accent1"/>
              </a:buClr>
              <a:tabLst>
                <a:tab pos="118872" algn="l"/>
              </a:tabLst>
            </a:pPr>
            <a:endParaRPr lang="en-CA" sz="1000" b="1" dirty="0">
              <a:solidFill>
                <a:schemeClr val="tx1"/>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p>
          <a:p>
            <a:pPr lvl="1"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p>
          <a:p>
            <a:pPr lvl="1" defTabSz="320040">
              <a:buClr>
                <a:schemeClr val="accent1"/>
              </a:buClr>
              <a:tabLst>
                <a:tab pos="118872" algn="l"/>
              </a:tabLst>
            </a:pPr>
            <a:endParaRPr lang="es-CO" sz="1000" dirty="0">
              <a:solidFill>
                <a:srgbClr val="0F1919"/>
              </a:solidFill>
              <a:latin typeface="+mj-lt"/>
            </a:endParaRPr>
          </a:p>
          <a:p>
            <a:pPr defTabSz="320040">
              <a:tabLst>
                <a:tab pos="118872" algn="l"/>
              </a:tabLst>
            </a:pPr>
            <a:endParaRPr lang="es-CO" sz="1000" b="1" dirty="0">
              <a:solidFill>
                <a:srgbClr val="0F1919"/>
              </a:solidFill>
            </a:endParaRPr>
          </a:p>
          <a:p>
            <a:pPr defTabSz="320040">
              <a:tabLst>
                <a:tab pos="118872" algn="l"/>
              </a:tabLst>
            </a:pPr>
            <a:endParaRPr lang="es-CO" sz="1000" b="1" dirty="0">
              <a:solidFill>
                <a:srgbClr val="0F1919"/>
              </a:solidFill>
            </a:endParaRP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79976" y="2074200"/>
            <a:ext cx="7200900" cy="3374100"/>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Identificador de producto utilizado en la etiqueta: </a:t>
            </a:r>
            <a:r>
              <a:rPr lang="en-CA" sz="1000" dirty="0">
                <a:solidFill>
                  <a:schemeClr val="tx1"/>
                </a:solidFill>
              </a:rPr>
              <a:t>FC-2600 LD </a:t>
            </a:r>
            <a:r>
              <a:rPr lang="es-CO" sz="1000" dirty="0">
                <a:solidFill>
                  <a:schemeClr val="tx1"/>
                </a:solidFill>
              </a:rPr>
              <a:t>como placas, piezas y módulos.</a:t>
            </a:r>
          </a:p>
          <a:p>
            <a:pPr marL="228600" indent="-228600" algn="just" defTabSz="228600">
              <a:buClr>
                <a:schemeClr val="accent3"/>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Producto aislante </a:t>
            </a:r>
            <a:r>
              <a:rPr lang="es-CO" sz="1000" dirty="0" err="1">
                <a:solidFill>
                  <a:schemeClr val="tx1"/>
                </a:solidFill>
              </a:rPr>
              <a:t>FCR</a:t>
            </a:r>
            <a:r>
              <a:rPr lang="es-CO" sz="1000" dirty="0">
                <a:solidFill>
                  <a:schemeClr val="tx1"/>
                </a:solidFill>
              </a:rPr>
              <a:t> formado al vacío de alta temperatura; tableros y formas cerámicos aislantes de alta temperatura formados al vacío; mezcla de fibras cerámicas refractarias y aglutinantes; Fibra Cerámica Refractaria (</a:t>
            </a:r>
            <a:r>
              <a:rPr lang="es-CO" sz="1000" dirty="0" err="1">
                <a:solidFill>
                  <a:schemeClr val="tx1"/>
                </a:solidFill>
              </a:rPr>
              <a:t>FCR</a:t>
            </a:r>
            <a:r>
              <a:rPr lang="es-CO" sz="1000" dirty="0">
                <a:solidFill>
                  <a:schemeClr val="tx1"/>
                </a:solidFill>
              </a:rPr>
              <a:t>) con </a:t>
            </a:r>
            <a:r>
              <a:rPr lang="es-CO" sz="1000" dirty="0" err="1">
                <a:solidFill>
                  <a:schemeClr val="tx1"/>
                </a:solidFill>
              </a:rPr>
              <a:t>Zirconia</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a:t>
            </a:r>
            <a:endParaRPr lang="en-CA"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Uso recomendado del producto químico y restricciones de uso: </a:t>
            </a:r>
          </a:p>
          <a:p>
            <a:pPr marL="560070" lvl="1" indent="-17145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Para aplicaciones especiales de alta temperatura: el producto puede soportar temperaturas de funcionamiento continuo de hasta 2450 °F (1345 °C) con un punto de fusión de 3200 °F (1760 °C). 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de alta temperatura. Los ejemplos incluyen aislamiento de respaldo para ladrillos o revestimientos moldeables, deflectores y muflas de alta temperatura, revestimientos de humos y chimeneas en hornos y estufas, almohadillas de soporte de elementos infrarrojos, laterales de tanques de vidrio, aislamiento de paredes finales y cuellos de bocas, revestimientos de canales para el transporte de metales fundidos, cubiertas para canales, revestimiento de conductos de gas caliente, aislamiento de cámaras de combustión de calentadores de agua y calderas, escudos térmicos, contención del calor, juntas de dilatación, hornos industriales, hornos, calderas y otros equipos de proceso. Los productos a base de </a:t>
            </a:r>
            <a:r>
              <a:rPr lang="es-CO" sz="1000" dirty="0" err="1">
                <a:solidFill>
                  <a:schemeClr val="tx1"/>
                </a:solidFill>
                <a:latin typeface="+mj-lt"/>
              </a:rPr>
              <a:t>FCR</a:t>
            </a:r>
            <a:r>
              <a:rPr lang="es-CO" sz="1000" dirty="0">
                <a:solidFill>
                  <a:schemeClr val="tx1"/>
                </a:solidFill>
                <a:latin typeface="+mj-lt"/>
              </a:rPr>
              <a:t> con circonio no están destinados a la venta directa al público en general. Aunque los </a:t>
            </a:r>
            <a:r>
              <a:rPr lang="es-CO" sz="1000" dirty="0" err="1">
                <a:solidFill>
                  <a:schemeClr val="tx1"/>
                </a:solidFill>
                <a:latin typeface="+mj-lt"/>
              </a:rPr>
              <a:t>FCR</a:t>
            </a:r>
            <a:r>
              <a:rPr lang="es-CO" sz="1000" dirty="0">
                <a:solidFill>
                  <a:schemeClr val="tx1"/>
                </a:solidFill>
                <a:latin typeface="+mj-lt"/>
              </a:rPr>
              <a:t> se utilizan en la fabricación de algunos productos de consumo, como las alfombrillas catalizadoras y las estufas de leña, los materiales están contenidos, encapsulados o adheridos dentro de las unidades.</a:t>
            </a:r>
          </a:p>
          <a:p>
            <a:pPr marL="560070" lvl="1" indent="-17145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3"/>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3"/>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químicas 1-800-424-9300 </a:t>
            </a:r>
          </a:p>
          <a:p>
            <a:pPr lvl="0" algn="just" defTabSz="320040">
              <a:tabLst>
                <a:tab pos="118872" algn="l"/>
              </a:tabLst>
            </a:pPr>
            <a:endParaRPr lang="en-CA"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FC-2600 LD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7774" y="1165645"/>
            <a:ext cx="7199888" cy="3462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n-CA" sz="1600" b="1" dirty="0">
                <a:solidFill>
                  <a:schemeClr val="bg1"/>
                </a:solidFill>
                <a:latin typeface="+mj-lt"/>
              </a:rPr>
              <a:t>FC-2600 LD			  </a:t>
            </a:r>
            <a:r>
              <a:rPr lang="en-CA" sz="1600" dirty="0">
                <a:solidFill>
                  <a:schemeClr val="bg1"/>
                </a:solidFill>
              </a:rPr>
              <a:t>               		   </a:t>
            </a:r>
            <a:r>
              <a:rPr lang="es-CO" sz="1600" dirty="0">
                <a:solidFill>
                  <a:schemeClr val="bg1"/>
                </a:solidFill>
              </a:rPr>
              <a:t>     </a:t>
            </a:r>
            <a:r>
              <a:rPr lang="es-CO" sz="1400" dirty="0">
                <a:solidFill>
                  <a:schemeClr val="bg1"/>
                </a:solidFill>
              </a:rPr>
              <a:t>Fecha de vigencia: </a:t>
            </a:r>
            <a:r>
              <a:rPr lang="en-CA" sz="1400" dirty="0">
                <a:solidFill>
                  <a:schemeClr val="bg1"/>
                </a:solidFill>
              </a:rPr>
              <a:t>Agosto 28 del 2018</a:t>
            </a:r>
          </a:p>
        </p:txBody>
      </p:sp>
      <p:sp>
        <p:nvSpPr>
          <p:cNvPr id="2" name="Rectangle 1">
            <a:extLst>
              <a:ext uri="{FF2B5EF4-FFF2-40B4-BE49-F238E27FC236}">
                <a16:creationId xmlns:a16="http://schemas.microsoft.com/office/drawing/2014/main" id="{FC27E18B-F55D-0B6B-1C39-4E246738F3BC}"/>
              </a:ext>
            </a:extLst>
          </p:cNvPr>
          <p:cNvSpPr/>
          <p:nvPr/>
        </p:nvSpPr>
        <p:spPr>
          <a:xfrm>
            <a:off x="288786" y="159102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79976" y="554402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2. IDENTIFICACIÓN DE PELIGROS</a:t>
            </a: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19344" y="7268012"/>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FC-2600 LD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748085124"/>
              </p:ext>
            </p:extLst>
          </p:nvPr>
        </p:nvGraphicFramePr>
        <p:xfrm>
          <a:off x="272177" y="2251252"/>
          <a:ext cx="7205663" cy="99893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r>
                        <a:rPr lang="es-CO" sz="800" noProof="0" dirty="0"/>
                        <a:t> con </a:t>
                      </a:r>
                      <a:r>
                        <a:rPr lang="es-CO" sz="800" noProof="0" dirty="0" err="1"/>
                        <a:t>Zirconia</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70 a 90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Sílice coloidal (agua; dióxido de silicio; silicato de sodio)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Mezcla</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7 a 20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 a 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0153" y="182372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3. COMPOSICIÓN / INFORMACIÓN SOBRE LOS INGREDIENTES</a:t>
            </a:r>
          </a:p>
        </p:txBody>
      </p:sp>
      <p:sp>
        <p:nvSpPr>
          <p:cNvPr id="8" name="Rectangle 7">
            <a:extLst>
              <a:ext uri="{FF2B5EF4-FFF2-40B4-BE49-F238E27FC236}">
                <a16:creationId xmlns:a16="http://schemas.microsoft.com/office/drawing/2014/main" id="{AC688840-93F8-525B-E8E8-32CB59B8BD1F}"/>
              </a:ext>
            </a:extLst>
          </p:cNvPr>
          <p:cNvSpPr/>
          <p:nvPr/>
        </p:nvSpPr>
        <p:spPr>
          <a:xfrm>
            <a:off x="270153" y="3534833"/>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305606" y="580198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5. MEDIDAS DE LUCHA CONTRA INCENDIOS</a:t>
            </a:r>
          </a:p>
        </p:txBody>
      </p:sp>
      <p:sp>
        <p:nvSpPr>
          <p:cNvPr id="12" name="Rectangle 11">
            <a:extLst>
              <a:ext uri="{FF2B5EF4-FFF2-40B4-BE49-F238E27FC236}">
                <a16:creationId xmlns:a16="http://schemas.microsoft.com/office/drawing/2014/main" id="{DC1EC396-F141-CD8A-6DD6-AA19DCB39A9C}"/>
              </a:ext>
            </a:extLst>
          </p:cNvPr>
          <p:cNvSpPr/>
          <p:nvPr/>
        </p:nvSpPr>
        <p:spPr>
          <a:xfrm>
            <a:off x="306618" y="8083433"/>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304594" y="8559688"/>
            <a:ext cx="7200900" cy="9989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 Ver Sección 8 "Controles de exposición / Protección personal" para las directrices de exposición.</a:t>
            </a:r>
            <a:endParaRPr lang="en-US" sz="1000" dirty="0">
              <a:solidFill>
                <a:schemeClr val="tx1"/>
              </a:solidFill>
            </a:endParaRPr>
          </a:p>
          <a:p>
            <a:pPr marL="228600" indent="-228600" algn="just" defTabSz="228600">
              <a:buClr>
                <a:schemeClr val="accent3"/>
              </a:buClr>
              <a:buFont typeface="+mj-lt"/>
              <a:buAutoNum type="alphaLcPeriod"/>
              <a:tabLst>
                <a:tab pos="118872" algn="l"/>
              </a:tabLst>
            </a:pPr>
            <a:r>
              <a:rPr kumimoji="0" lang="es-CO" sz="1000" b="1" i="0" u="none" strike="noStrike" kern="1200" cap="none" spc="0" normalizeH="0" baseline="0" noProof="0" dirty="0">
                <a:ln>
                  <a:noFill/>
                </a:ln>
                <a:solidFill>
                  <a:srgbClr val="0F1919"/>
                </a:solidFill>
                <a:effectLst/>
                <a:uLnTx/>
                <a:uFillTx/>
                <a:latin typeface="Franklin Gothic"/>
                <a:ea typeface="+mn-ea"/>
                <a:cs typeface="+mn-cs"/>
              </a:rPr>
              <a:t>Métodos y materiales de contención y limpieza: </a:t>
            </a:r>
            <a:r>
              <a:rPr kumimoji="0" lang="es-CO" sz="1000" b="0" i="0" u="none" strike="noStrike" kern="1200" cap="none" spc="0" normalizeH="0" baseline="0" noProof="0" dirty="0">
                <a:ln>
                  <a:noFill/>
                </a:ln>
                <a:solidFill>
                  <a:srgbClr val="0F1919"/>
                </a:solidFill>
                <a:effectLst/>
                <a:uLnTx/>
                <a:uFillTx/>
                <a:latin typeface="Franklin Gothic"/>
                <a:ea typeface="+mn-ea"/>
                <a:cs typeface="+mn-cs"/>
              </a:rPr>
              <a:t>Limpiar frecuentemente la zona de trabajo con aspiradora de alta eficacia o barriendo en húmedo para minimizar la acumulación de residuos. No utilice aire comprimido para la limpieza, ya que la mayoría de las jurisdicciones limitan el uso de aire comprimido para fines de limpieza</a:t>
            </a:r>
            <a:r>
              <a:rPr lang="en-US" sz="1000" dirty="0">
                <a:solidFill>
                  <a:schemeClr val="tx1"/>
                </a:solidFill>
              </a:rPr>
              <a:t>.</a:t>
            </a:r>
          </a:p>
          <a:p>
            <a:pPr algn="just" defTabSz="320040">
              <a:tabLst>
                <a:tab pos="118872" algn="l"/>
              </a:tabLst>
            </a:pPr>
            <a:endParaRPr lang="en-CA" sz="1000" b="1" dirty="0">
              <a:solidFill>
                <a:srgbClr val="0F1919"/>
              </a:solidFill>
            </a:endParaRPr>
          </a:p>
        </p:txBody>
      </p:sp>
      <p:sp>
        <p:nvSpPr>
          <p:cNvPr id="4" name="TextBox 3">
            <a:extLst>
              <a:ext uri="{FF2B5EF4-FFF2-40B4-BE49-F238E27FC236}">
                <a16:creationId xmlns:a16="http://schemas.microsoft.com/office/drawing/2014/main" id="{C3DF25F1-F7A9-34BF-A9A9-85F698900F20}"/>
              </a:ext>
            </a:extLst>
          </p:cNvPr>
          <p:cNvSpPr txBox="1"/>
          <p:nvPr/>
        </p:nvSpPr>
        <p:spPr>
          <a:xfrm>
            <a:off x="270153" y="1053932"/>
            <a:ext cx="7200900" cy="707886"/>
          </a:xfrm>
          <a:prstGeom prst="rect">
            <a:avLst/>
          </a:prstGeom>
          <a:noFill/>
        </p:spPr>
        <p:txBody>
          <a:bodyPr wrap="square" lIns="0" rIns="0">
            <a:spAutoFit/>
          </a:bodyPr>
          <a:lstStyle/>
          <a:p>
            <a:pPr marL="228600" indent="-228600" algn="just" defTabSz="320040">
              <a:buClr>
                <a:schemeClr val="accent3"/>
              </a:buClr>
              <a:buFont typeface="+mj-lt"/>
              <a:buAutoNum type="alphaLcPeriod" startAt="3"/>
              <a:tabLst>
                <a:tab pos="118872" algn="l"/>
              </a:tabLst>
            </a:pPr>
            <a:r>
              <a:rPr lang="es-CO" sz="1000" b="1" dirty="0">
                <a:solidFill>
                  <a:srgbClr val="0F1919"/>
                </a:solidFill>
                <a:latin typeface="+mj-lt"/>
              </a:rPr>
              <a:t>Describa cualquier peligro no clasificado que se haya identificado durante el proceso de clasificación: </a:t>
            </a:r>
            <a:r>
              <a:rPr lang="es-CO" sz="1000" dirty="0">
                <a:solidFill>
                  <a:srgbClr val="0F1919"/>
                </a:solidFill>
                <a:latin typeface="+mj-lt"/>
              </a:rPr>
              <a:t>La exposición puede provocar irritaciones mecánicas leves en la piel, los ojos y las vías respiratorias superiores. Estos efectos suelen ser temporales.</a:t>
            </a:r>
          </a:p>
          <a:p>
            <a:pPr algn="just" defTabSz="320040">
              <a:buClr>
                <a:schemeClr val="accent3"/>
              </a:buClr>
              <a:tabLst>
                <a:tab pos="118872" algn="l"/>
              </a:tabLst>
            </a:pPr>
            <a:endParaRPr lang="es-CO" sz="1000" dirty="0">
              <a:solidFill>
                <a:srgbClr val="0F1919"/>
              </a:solidFill>
              <a:latin typeface="+mj-lt"/>
            </a:endParaRPr>
          </a:p>
          <a:p>
            <a:pPr marL="228600" indent="-228600" algn="just" defTabSz="320040">
              <a:buClr>
                <a:schemeClr val="accent3"/>
              </a:buClr>
              <a:buFont typeface="+mj-lt"/>
              <a:buAutoNum type="alphaLcPeriod" startAt="4"/>
              <a:tabLst>
                <a:tab pos="118872" algn="l"/>
              </a:tabLst>
            </a:pPr>
            <a:r>
              <a:rPr lang="es-CO" sz="1000" b="1" dirty="0">
                <a:solidFill>
                  <a:srgbClr val="0F1919"/>
                </a:solidFill>
                <a:latin typeface="+mj-lt"/>
              </a:rPr>
              <a:t>Regla de mezcla: </a:t>
            </a:r>
            <a:r>
              <a:rPr lang="es-CO" sz="1000" dirty="0">
                <a:solidFill>
                  <a:srgbClr val="0F1919"/>
                </a:solidFill>
                <a:latin typeface="+mj-lt"/>
              </a:rPr>
              <a:t>No aplicable.</a:t>
            </a:r>
          </a:p>
        </p:txBody>
      </p:sp>
      <p:sp>
        <p:nvSpPr>
          <p:cNvPr id="5" name="Text Placeholder 25">
            <a:extLst>
              <a:ext uri="{FF2B5EF4-FFF2-40B4-BE49-F238E27FC236}">
                <a16:creationId xmlns:a16="http://schemas.microsoft.com/office/drawing/2014/main" id="{5CDCA73C-6320-4BC3-A022-57E29087479E}"/>
              </a:ext>
            </a:extLst>
          </p:cNvPr>
          <p:cNvSpPr txBox="1">
            <a:spLocks/>
          </p:cNvSpPr>
          <p:nvPr/>
        </p:nvSpPr>
        <p:spPr>
          <a:xfrm>
            <a:off x="284738" y="3274551"/>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
        <p:nvSpPr>
          <p:cNvPr id="15" name="Text Placeholder 25">
            <a:extLst>
              <a:ext uri="{FF2B5EF4-FFF2-40B4-BE49-F238E27FC236}">
                <a16:creationId xmlns:a16="http://schemas.microsoft.com/office/drawing/2014/main" id="{27F30A02-4DB0-D455-BD4E-D4FC55869039}"/>
              </a:ext>
            </a:extLst>
          </p:cNvPr>
          <p:cNvSpPr txBox="1">
            <a:spLocks/>
          </p:cNvSpPr>
          <p:nvPr/>
        </p:nvSpPr>
        <p:spPr>
          <a:xfrm>
            <a:off x="276940" y="3948702"/>
            <a:ext cx="7200900" cy="185327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3"/>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450850" lvl="1" indent="-228600" algn="just" defTabSz="228600">
              <a:spcBef>
                <a:spcPts val="0"/>
              </a:spcBef>
              <a:buClr>
                <a:schemeClr val="accent3"/>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450850" lvl="1" indent="-228600" algn="just" defTabSz="228600">
              <a:spcBef>
                <a:spcPts val="0"/>
              </a:spcBef>
              <a:buClr>
                <a:schemeClr val="accent3"/>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450850" lvl="1" indent="-228600" algn="just" defTabSz="228600">
              <a:spcBef>
                <a:spcPts val="0"/>
              </a:spcBef>
              <a:buClr>
                <a:schemeClr val="accent3"/>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3"/>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3"/>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b="1" dirty="0">
              <a:solidFill>
                <a:srgbClr val="0F1919"/>
              </a:solidFill>
            </a:endParaRPr>
          </a:p>
        </p:txBody>
      </p:sp>
      <p:sp>
        <p:nvSpPr>
          <p:cNvPr id="16" name="Text Placeholder 25">
            <a:extLst>
              <a:ext uri="{FF2B5EF4-FFF2-40B4-BE49-F238E27FC236}">
                <a16:creationId xmlns:a16="http://schemas.microsoft.com/office/drawing/2014/main" id="{AE73D097-C174-1B76-45C1-4A2075830247}"/>
              </a:ext>
            </a:extLst>
          </p:cNvPr>
          <p:cNvSpPr txBox="1">
            <a:spLocks/>
          </p:cNvSpPr>
          <p:nvPr/>
        </p:nvSpPr>
        <p:spPr>
          <a:xfrm>
            <a:off x="305606" y="6202547"/>
            <a:ext cx="7200900" cy="176638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3"/>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clase de reacción al fuego cero. El embalaje y los materiales circundantes pueden ser combustibles. </a:t>
            </a:r>
            <a:r>
              <a:rPr lang="es-CO" sz="1000" u="sng" dirty="0">
                <a:solidFill>
                  <a:schemeClr val="tx1"/>
                </a:solidFill>
              </a:rPr>
              <a:t>Calor inicial: </a:t>
            </a:r>
            <a:r>
              <a:rPr lang="es-CO" sz="1000" dirty="0">
                <a:solidFill>
                  <a:schemeClr val="tx1"/>
                </a:solidFill>
              </a:rPr>
              <a:t>Durante el calentamiento inicial del producto, se producirá cierta descomposición térmica del aglutinante orgánico a unos </a:t>
            </a:r>
            <a:r>
              <a:rPr lang="es-CO" sz="1000" dirty="0" err="1">
                <a:solidFill>
                  <a:schemeClr val="tx1"/>
                </a:solidFill>
              </a:rPr>
              <a:t>450°F</a:t>
            </a:r>
            <a:r>
              <a:rPr lang="es-CO" sz="1000" dirty="0">
                <a:solidFill>
                  <a:schemeClr val="tx1"/>
                </a:solidFill>
              </a:rPr>
              <a:t>  (</a:t>
            </a:r>
            <a:r>
              <a:rPr lang="es-CO" sz="1000" dirty="0" err="1">
                <a:solidFill>
                  <a:schemeClr val="tx1"/>
                </a:solidFill>
              </a:rPr>
              <a:t>232°C</a:t>
            </a:r>
            <a:r>
              <a:rPr lang="es-CO" sz="1000" dirty="0">
                <a:solidFill>
                  <a:schemeClr val="tx1"/>
                </a:solidFill>
              </a:rPr>
              <a:t>) de este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r>
              <a:rPr lang="en-US" sz="1000" dirty="0">
                <a:solidFill>
                  <a:schemeClr val="tx1"/>
                </a:solidFill>
              </a:rPr>
              <a:t> </a:t>
            </a:r>
            <a:endParaRPr lang="en-CA" sz="1000" dirty="0">
              <a:solidFill>
                <a:srgbClr val="0F1919"/>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LD 23 04</a:t>
            </a:r>
          </a:p>
        </p:txBody>
      </p:sp>
      <p:sp>
        <p:nvSpPr>
          <p:cNvPr id="8" name="Rectangle 7">
            <a:extLst>
              <a:ext uri="{FF2B5EF4-FFF2-40B4-BE49-F238E27FC236}">
                <a16:creationId xmlns:a16="http://schemas.microsoft.com/office/drawing/2014/main" id="{619AEF80-D040-EAF9-945C-757896EACB01}"/>
              </a:ext>
            </a:extLst>
          </p:cNvPr>
          <p:cNvSpPr/>
          <p:nvPr/>
        </p:nvSpPr>
        <p:spPr>
          <a:xfrm>
            <a:off x="277952" y="267547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3094442"/>
            <a:ext cx="7200900" cy="65905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Límites de exposición ocupacional [</a:t>
            </a:r>
            <a:r>
              <a:rPr lang="en-US" sz="1000" b="1" dirty="0">
                <a:solidFill>
                  <a:schemeClr val="tx1"/>
                </a:solidFill>
              </a:rPr>
              <a:t>Occupational Exposure Limits - </a:t>
            </a:r>
            <a:r>
              <a:rPr lang="en-US" sz="1000" b="1" dirty="0" err="1">
                <a:solidFill>
                  <a:schemeClr val="tx1"/>
                </a:solidFill>
              </a:rPr>
              <a:t>OEL</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basado en un </a:t>
            </a:r>
            <a:r>
              <a:rPr lang="es-CO" sz="1000" dirty="0" err="1">
                <a:solidFill>
                  <a:schemeClr val="tx1"/>
                </a:solidFill>
              </a:rPr>
              <a:t>TWAEV</a:t>
            </a:r>
            <a:r>
              <a:rPr lang="es-CO" sz="1000" dirty="0">
                <a:solidFill>
                  <a:schemeClr val="tx1"/>
                </a:solidFill>
              </a:rPr>
              <a:t> de 8 horas. A diferencia de Canadá, que recomienda de 0,2 a 1 f/</a:t>
            </a:r>
            <a:r>
              <a:rPr lang="es-CO" sz="1000" dirty="0" err="1">
                <a:solidFill>
                  <a:schemeClr val="tx1"/>
                </a:solidFill>
              </a:rPr>
              <a:t>cc</a:t>
            </a:r>
            <a:r>
              <a:rPr lang="es-CO" sz="1000" dirty="0">
                <a:solidFill>
                  <a:schemeClr val="tx1"/>
                </a:solidFill>
              </a:rPr>
              <a:t> como el </a:t>
            </a:r>
            <a:r>
              <a:rPr lang="es-CO" sz="1000" dirty="0" err="1">
                <a:solidFill>
                  <a:schemeClr val="tx1"/>
                </a:solidFill>
              </a:rPr>
              <a:t>TWAEV</a:t>
            </a:r>
            <a:r>
              <a:rPr lang="es-CO" sz="1000" dirty="0">
                <a:solidFill>
                  <a:schemeClr val="tx1"/>
                </a:solidFill>
              </a:rPr>
              <a:t> para </a:t>
            </a:r>
            <a:r>
              <a:rPr lang="es-CO" sz="1000" dirty="0" err="1">
                <a:solidFill>
                  <a:schemeClr val="tx1"/>
                </a:solidFill>
              </a:rPr>
              <a:t>FCR</a:t>
            </a:r>
            <a:r>
              <a:rPr lang="es-CO" sz="1000" dirty="0">
                <a:solidFill>
                  <a:schemeClr val="tx1"/>
                </a:solidFill>
              </a:rPr>
              <a:t> (dependiendo de la provincia), no existe una norma reguladora específica para la fibra cerámica refractaria en EE.UU. Utiliza la norma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con una Fracción Respirable de 5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a:t>
            </a:r>
            <a:endParaRPr lang="en-US" sz="1000" dirty="0">
              <a:solidFill>
                <a:schemeClr val="tx1"/>
              </a:solidFill>
            </a:endParaRPr>
          </a:p>
          <a:p>
            <a:pPr lvl="1" algn="just" defTabSz="228600">
              <a:buClr>
                <a:schemeClr val="accent2"/>
              </a:buClr>
              <a:tabLst>
                <a:tab pos="118872" algn="l"/>
              </a:tabLst>
            </a:pPr>
            <a:r>
              <a:rPr lang="es-CO" sz="1000" b="1" dirty="0">
                <a:solidFill>
                  <a:schemeClr val="tx1"/>
                </a:solidFill>
                <a:latin typeface="+mj-lt"/>
              </a:rPr>
              <a:t>Guías de exposición - Otros ingredientes:</a:t>
            </a:r>
            <a:r>
              <a:rPr lang="en-US" sz="1000" dirty="0">
                <a:solidFill>
                  <a:schemeClr val="tx1"/>
                </a:solidFill>
                <a:latin typeface="+mj-lt"/>
              </a:rPr>
              <a:t> </a:t>
            </a:r>
            <a:r>
              <a:rPr lang="es-CO" sz="1000" dirty="0">
                <a:solidFill>
                  <a:schemeClr val="tx1"/>
                </a:solidFill>
                <a:latin typeface="+mj-lt"/>
              </a:rPr>
              <a:t>Los límites de exposición profesional varían mucho y se revisan constantemente. Consulte los que se aplican actualmente al lugar donde el producto está en uso o está siendo retirado del servicio. Los controles de ingeniería o los equipos de protección personal empleados para reducir la exposición a la fibra cerámica también controlarán la exposición de los trabajadores a los siguientes ingredientes. El fabricante recomienda los siguientes niveles de acción ocupacionales medios ponderados en el tiempo para los demás ingredientes</a:t>
            </a:r>
            <a:r>
              <a:rPr lang="en-US" sz="1000" dirty="0">
                <a:solidFill>
                  <a:schemeClr val="tx1"/>
                </a:solidFill>
                <a:latin typeface="+mj-lt"/>
              </a:rPr>
              <a:t>.</a:t>
            </a:r>
          </a:p>
          <a:p>
            <a:pPr lvl="1" algn="just" defTabSz="228600">
              <a:buClr>
                <a:schemeClr val="accent2"/>
              </a:buClr>
              <a:tabLst>
                <a:tab pos="118872" algn="l"/>
              </a:tabLst>
            </a:pPr>
            <a:endParaRPr lang="en-US"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marL="228600" indent="-228600" defTabSz="228600">
              <a:buClr>
                <a:schemeClr val="accent2"/>
              </a:buClr>
              <a:buFont typeface="+mj-lt"/>
              <a:buAutoNum type="alphaLcPeriod"/>
              <a:tabLst>
                <a:tab pos="118872" algn="l"/>
              </a:tabLst>
            </a:pPr>
            <a:endParaRPr lang="es-CO" sz="1000" dirty="0">
              <a:solidFill>
                <a:schemeClr val="tx1"/>
              </a:solidFill>
            </a:endParaRPr>
          </a:p>
          <a:p>
            <a:pPr marL="228600" indent="-228600" defTabSz="228600">
              <a:buClr>
                <a:schemeClr val="accent2"/>
              </a:buClr>
              <a:buFont typeface="+mj-lt"/>
              <a:buAutoNum type="alphaLcPeriod"/>
              <a:tabLst>
                <a:tab pos="118872" algn="l"/>
              </a:tabLst>
            </a:pPr>
            <a:endParaRPr lang="es-CO" sz="1000" dirty="0">
              <a:solidFill>
                <a:schemeClr val="tx1"/>
              </a:solidFill>
            </a:endParaRPr>
          </a:p>
          <a:p>
            <a:pPr defTabSz="228600">
              <a:buClr>
                <a:schemeClr val="accent1"/>
              </a:buClr>
              <a:tabLst>
                <a:tab pos="118872" algn="l"/>
              </a:tabLst>
            </a:pPr>
            <a:endParaRPr lang="es-CO" sz="1000" dirty="0">
              <a:solidFill>
                <a:schemeClr val="tx1"/>
              </a:solidFill>
            </a:endParaRPr>
          </a:p>
          <a:p>
            <a:pPr marL="228600" indent="-228600" algn="just" defTabSz="228600">
              <a:buClr>
                <a:schemeClr val="accent3"/>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a:p>
            <a:pPr marL="228600" indent="-228600" algn="just" defTabSz="228600">
              <a:buClr>
                <a:schemeClr val="accent3"/>
              </a:buClr>
              <a:buFont typeface="+mj-lt"/>
              <a:buAutoNum type="alphaLcPeriod" startAt="2"/>
              <a:tabLst>
                <a:tab pos="118872" algn="l"/>
              </a:tabLst>
            </a:pPr>
            <a:r>
              <a:rPr lang="es-CO" sz="1000" b="1" dirty="0">
                <a:solidFill>
                  <a:schemeClr val="tx1"/>
                </a:solidFill>
              </a:rPr>
              <a:t>Medidas de protección individual, como equipos de protección personal:</a:t>
            </a:r>
          </a:p>
          <a:p>
            <a:pPr marL="438150" lvl="1" indent="-171450" algn="just" defTabSz="228600">
              <a:buClr>
                <a:schemeClr val="accent3"/>
              </a:buClr>
              <a:buFont typeface="Wingdings" panose="05000000000000000000" pitchFamily="2" charset="2"/>
              <a:buChar char="§"/>
              <a:tabLst>
                <a:tab pos="266700" algn="l"/>
                <a:tab pos="628650"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a:t>
            </a:r>
            <a:r>
              <a:rPr lang="es-ES" sz="1000" dirty="0">
                <a:solidFill>
                  <a:schemeClr val="tx1"/>
                </a:solidFill>
                <a:latin typeface="+mj-lt"/>
              </a:rPr>
              <a:t> exposición al polvo fuera del trabajo </a:t>
            </a:r>
            <a:r>
              <a:rPr lang="es-CO" sz="1000" dirty="0">
                <a:solidFill>
                  <a:schemeClr val="tx1"/>
                </a:solidFill>
                <a:latin typeface="+mj-lt"/>
              </a:rPr>
              <a:t>(por ejemplo, aspirar la ropa antes de salir del área de trabajo, lavar la ropa de trabajo por separado y enjuagar la lavadora antes de lavar otra ropa del hogar).</a:t>
            </a:r>
          </a:p>
          <a:p>
            <a:pPr marL="438150" lvl="1" indent="-171450" algn="just" defTabSz="228600">
              <a:buClr>
                <a:schemeClr val="accent3"/>
              </a:buClr>
              <a:buFont typeface="Wingdings" panose="05000000000000000000" pitchFamily="2" charset="2"/>
              <a:buChar char="§"/>
              <a:tabLst>
                <a:tab pos="266700" algn="l"/>
                <a:tab pos="628650"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438150" lvl="1" indent="-171450" algn="just" defTabSz="228600">
              <a:buClr>
                <a:schemeClr val="accent3"/>
              </a:buClr>
              <a:buFont typeface="Wingdings" panose="05000000000000000000" pitchFamily="2" charset="2"/>
              <a:buChar char="§"/>
              <a:tabLst>
                <a:tab pos="266700" algn="l"/>
                <a:tab pos="628650" algn="l"/>
              </a:tabLst>
            </a:pPr>
            <a:r>
              <a:rPr lang="es-CO" sz="1000" b="1" dirty="0">
                <a:solidFill>
                  <a:srgbClr val="0F1919"/>
                </a:solidFill>
                <a:latin typeface="+mj-lt"/>
              </a:rPr>
              <a:t>Protección respiratoria</a:t>
            </a:r>
            <a:r>
              <a:rPr lang="en-US" sz="1000" b="1" dirty="0">
                <a:solidFill>
                  <a:srgbClr val="0F1919"/>
                </a:solidFill>
                <a:latin typeface="+mj-lt"/>
              </a:rPr>
              <a:t>: </a:t>
            </a:r>
            <a:r>
              <a:rPr lang="es-CO" sz="1000" dirty="0">
                <a:solidFill>
                  <a:srgbClr val="0F1919"/>
                </a:solidFill>
                <a:latin typeface="+mj-lt"/>
              </a:rPr>
              <a:t>Cuando los controles de ingeniería y/o administrativos sean insuficientes para mantener las concentraciones en el lugar de trabajo por debajo del límite de exposición recomendado (</a:t>
            </a:r>
            <a:r>
              <a:rPr lang="es-CO" sz="1000" dirty="0" err="1">
                <a:solidFill>
                  <a:srgbClr val="0F1919"/>
                </a:solidFill>
                <a:latin typeface="+mj-lt"/>
              </a:rPr>
              <a:t>REL</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se recomienda el uso de protección respiratoria adecuada.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eficiencia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Los trabajadores deben someterse a una prueba de ajuste antes de utilizar un respirador purificador de aire específico. </a:t>
            </a:r>
          </a:p>
          <a:p>
            <a:pPr marL="438150" lvl="1" indent="12700" algn="just" defTabSz="228600">
              <a:buClr>
                <a:schemeClr val="accent3"/>
              </a:buClr>
              <a:tabLst>
                <a:tab pos="266700" algn="l"/>
                <a:tab pos="628650" algn="l"/>
              </a:tabLst>
            </a:pPr>
            <a:r>
              <a:rPr lang="es-CO" sz="1000" dirty="0">
                <a:solidFill>
                  <a:srgbClr val="0F1919"/>
                </a:solidFill>
                <a:latin typeface="+mj-lt"/>
              </a:rPr>
              <a:t>De acuerdo con las recomendaciones de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por </a:t>
            </a:r>
            <a:r>
              <a:rPr lang="es-CO" sz="1000" dirty="0" err="1">
                <a:solidFill>
                  <a:srgbClr val="0F1919"/>
                </a:solidFill>
                <a:latin typeface="+mj-lt"/>
              </a:rPr>
              <a:t>NIOSH</a:t>
            </a:r>
            <a:r>
              <a:rPr lang="es-CO" sz="1000" dirty="0">
                <a:solidFill>
                  <a:srgbClr val="0F1919"/>
                </a:solidFill>
                <a:latin typeface="+mj-lt"/>
              </a:rPr>
              <a:t>. En consecuencia, el N-95 proporcionaría la protección necesaria para exposiciones de hasta 5 f/cm</a:t>
            </a:r>
            <a:r>
              <a:rPr lang="es-CO" sz="1000" baseline="30000" noProof="0" dirty="0">
                <a:solidFill>
                  <a:schemeClr val="tx1"/>
                </a:solidFill>
              </a:rPr>
              <a:t>3</a:t>
            </a:r>
            <a:r>
              <a:rPr lang="es-CO" sz="1000" dirty="0">
                <a:solidFill>
                  <a:srgbClr val="0F1919"/>
                </a:solidFill>
                <a:latin typeface="+mj-lt"/>
              </a:rPr>
              <a:t>. En los casos en los que se sabe que las exposiciones ocupacionales son superiores a 5,0 f/cm</a:t>
            </a:r>
            <a:r>
              <a:rPr lang="es-CO" sz="1000" baseline="30000" noProof="0" dirty="0">
                <a:solidFill>
                  <a:schemeClr val="tx1"/>
                </a:solidFill>
              </a:rPr>
              <a:t>3</a:t>
            </a:r>
            <a:r>
              <a:rPr lang="es-CO" sz="1000" dirty="0">
                <a:solidFill>
                  <a:srgbClr val="0F1919"/>
                </a:solidFill>
                <a:latin typeface="+mj-lt"/>
              </a:rPr>
              <a:t>, TWA de 8 horas, se debe utilizar una eficiencia de filtro del 100 % [respirador estilo </a:t>
            </a:r>
            <a:r>
              <a:rPr lang="es-CO" sz="1000" dirty="0" err="1">
                <a:solidFill>
                  <a:srgbClr val="0F1919"/>
                </a:solidFill>
                <a:latin typeface="+mj-lt"/>
              </a:rPr>
              <a:t>P100</a:t>
            </a:r>
            <a:r>
              <a:rPr lang="es-CO" sz="1000" dirty="0">
                <a:solidFill>
                  <a:srgbClr val="0F1919"/>
                </a:solidFill>
                <a:latin typeface="+mj-lt"/>
              </a:rPr>
              <a:t>]. Otros factores a considerar son el filtro </a:t>
            </a:r>
            <a:r>
              <a:rPr lang="es-CO" sz="1000" dirty="0" err="1">
                <a:solidFill>
                  <a:srgbClr val="0F1919"/>
                </a:solidFill>
                <a:latin typeface="+mj-lt"/>
              </a:rPr>
              <a:t>NIOSH</a:t>
            </a:r>
            <a:r>
              <a:rPr lang="es-CO" sz="1000" dirty="0">
                <a:solidFill>
                  <a:srgbClr val="0F1919"/>
                </a:solidFill>
                <a:latin typeface="+mj-lt"/>
              </a:rPr>
              <a:t> serie N, R o P -- (</a:t>
            </a:r>
            <a:r>
              <a:rPr lang="es-CO" sz="1000" b="1" dirty="0">
                <a:solidFill>
                  <a:srgbClr val="0F1919"/>
                </a:solidFill>
                <a:latin typeface="+mj-lt"/>
              </a:rPr>
              <a:t>N</a:t>
            </a:r>
            <a:r>
              <a:rPr lang="es-CO" sz="1000" dirty="0">
                <a:solidFill>
                  <a:srgbClr val="0F1919"/>
                </a:solidFill>
                <a:latin typeface="+mj-lt"/>
              </a:rPr>
              <a:t>) No resistente al aceite, (</a:t>
            </a:r>
            <a:r>
              <a:rPr lang="es-CO" sz="1000" b="1" dirty="0">
                <a:solidFill>
                  <a:srgbClr val="0F1919"/>
                </a:solidFill>
                <a:latin typeface="+mj-lt"/>
              </a:rPr>
              <a:t>R</a:t>
            </a:r>
            <a:r>
              <a:rPr lang="es-CO" sz="1000" dirty="0">
                <a:solidFill>
                  <a:srgbClr val="0F1919"/>
                </a:solidFill>
                <a:latin typeface="+mj-lt"/>
              </a:rPr>
              <a:t>) Resistente al aceite y (</a:t>
            </a:r>
            <a:r>
              <a:rPr lang="es-CO" sz="1000" b="1" dirty="0">
                <a:solidFill>
                  <a:srgbClr val="0F1919"/>
                </a:solidFill>
                <a:latin typeface="+mj-lt"/>
              </a:rPr>
              <a:t>P</a:t>
            </a:r>
            <a:r>
              <a:rPr lang="es-CO" sz="1000" dirty="0">
                <a:solidFill>
                  <a:srgbClr val="0F1919"/>
                </a:solidFill>
                <a:latin typeface="+mj-lt"/>
              </a:rPr>
              <a:t>) A prueba de aceite. Estas recomendaciones no están diseñadas para limitar las decisiones informadas, siempre que las decisiones sobre protección respiratoria cumplan con 29 </a:t>
            </a:r>
            <a:r>
              <a:rPr lang="es-CO" sz="1000" dirty="0" err="1">
                <a:solidFill>
                  <a:srgbClr val="0F1919"/>
                </a:solidFill>
                <a:latin typeface="+mj-lt"/>
              </a:rPr>
              <a:t>CFR</a:t>
            </a:r>
            <a:r>
              <a:rPr lang="es-CO" sz="1000" dirty="0">
                <a:solidFill>
                  <a:srgbClr val="0F1919"/>
                </a:solidFill>
                <a:latin typeface="+mj-lt"/>
              </a:rPr>
              <a:t> 1910.134. La evaluación de los riesgos en el lugar de trabajo y la identificación de la protección respiratoria adecuada la realiza mejor, caso por caso, un higienista industrial calificado.</a:t>
            </a:r>
            <a:endParaRPr lang="es-CO" sz="1000" dirty="0">
              <a:solidFill>
                <a:srgbClr val="0F1919"/>
              </a:solidFill>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3108120972"/>
              </p:ext>
            </p:extLst>
          </p:nvPr>
        </p:nvGraphicFramePr>
        <p:xfrm>
          <a:off x="693420" y="4672997"/>
          <a:ext cx="6793736" cy="106680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2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r h="194179">
                <a:tc>
                  <a:txBody>
                    <a:bodyPr/>
                    <a:lstStyle/>
                    <a:p>
                      <a:r>
                        <a:rPr lang="es-CO" sz="800" noProof="0" dirty="0"/>
                        <a:t>Sílice (después de su uso)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0.05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 (procedentes de actividades de arranque)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2968115"/>
                  </a:ext>
                </a:extLst>
              </a:tr>
              <a:tr h="194179">
                <a:tc>
                  <a:txBody>
                    <a:bodyPr/>
                    <a:lstStyle/>
                    <a:p>
                      <a:r>
                        <a:rPr lang="es-CO" sz="800" noProof="0" dirty="0"/>
                        <a:t>Silicato de sodio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Ninguno listado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0377480"/>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277952" y="1134623"/>
            <a:ext cx="7199888" cy="34560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7. MANIPULACIÓN Y ALMACENAMIENTO</a:t>
            </a:r>
          </a:p>
        </p:txBody>
      </p:sp>
      <p:sp>
        <p:nvSpPr>
          <p:cNvPr id="7" name="Text Placeholder 25">
            <a:extLst>
              <a:ext uri="{FF2B5EF4-FFF2-40B4-BE49-F238E27FC236}">
                <a16:creationId xmlns:a16="http://schemas.microsoft.com/office/drawing/2014/main" id="{14CAA8EC-6011-3C6D-7DD6-ACA016EF7338}"/>
              </a:ext>
            </a:extLst>
          </p:cNvPr>
          <p:cNvSpPr txBox="1">
            <a:spLocks/>
          </p:cNvSpPr>
          <p:nvPr/>
        </p:nvSpPr>
        <p:spPr>
          <a:xfrm>
            <a:off x="276940" y="1548446"/>
            <a:ext cx="7200900" cy="105880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Manipule la fibra con cuidado para minimizar el polvo en el aire. Limite el uso de herramientas eléctricas a menos que estén junto con ventilación de escape local. Utilice herramientas manuales siempre que sea posible.</a:t>
            </a:r>
          </a:p>
          <a:p>
            <a:pPr marL="228600" indent="-228600" algn="just" defTabSz="228600">
              <a:buClr>
                <a:schemeClr val="accent3"/>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392963059"/>
              </p:ext>
            </p:extLst>
          </p:nvPr>
        </p:nvGraphicFramePr>
        <p:xfrm>
          <a:off x="286256" y="2431992"/>
          <a:ext cx="7199888" cy="1798925"/>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fr-CA" sz="800" b="0" noProof="0" dirty="0"/>
                        <a:t>  </a:t>
                      </a:r>
                      <a:r>
                        <a:rPr lang="es-CO" sz="800" b="0" noProof="0" dirty="0"/>
                        <a:t>Lana fibrosa, de color blanco a crema, fabricada en placas y piezas</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74083">
                <a:tc>
                  <a:txBody>
                    <a:bodyPr/>
                    <a:lstStyle/>
                    <a:p>
                      <a:r>
                        <a:rPr lang="fr-CA" sz="800" b="1" noProof="0" dirty="0"/>
                        <a:t>pH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14-18</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err="1"/>
                        <a:t>1760°C</a:t>
                      </a:r>
                      <a:r>
                        <a:rPr lang="es-CO" sz="800" noProof="0" dirty="0"/>
                        <a:t> (</a:t>
                      </a:r>
                      <a:r>
                        <a:rPr lang="es-CO" sz="800" noProof="0" dirty="0" err="1"/>
                        <a:t>3200°F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a:t>
                      </a:r>
                      <a:r>
                        <a:rPr lang="fr-CA" sz="800" b="1" noProof="0" dirty="0"/>
                        <a:t> </a:t>
                      </a:r>
                      <a:r>
                        <a:rPr lang="fr-CA" sz="800" noProof="0" dirty="0"/>
                        <a:t> 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0">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FC-2600 LD 23 04</a:t>
            </a:r>
            <a:endParaRPr lang="en-CA" sz="1200" dirty="0">
              <a:solidFill>
                <a:schemeClr val="tx2"/>
              </a:solidFill>
            </a:endParaRPr>
          </a:p>
        </p:txBody>
      </p:sp>
      <p:sp>
        <p:nvSpPr>
          <p:cNvPr id="4" name="TextBox 3">
            <a:extLst>
              <a:ext uri="{FF2B5EF4-FFF2-40B4-BE49-F238E27FC236}">
                <a16:creationId xmlns:a16="http://schemas.microsoft.com/office/drawing/2014/main" id="{B5000739-04CE-1981-4880-6B7F5BCDADE3}"/>
              </a:ext>
            </a:extLst>
          </p:cNvPr>
          <p:cNvSpPr txBox="1"/>
          <p:nvPr/>
        </p:nvSpPr>
        <p:spPr>
          <a:xfrm>
            <a:off x="647700" y="1133732"/>
            <a:ext cx="6838444" cy="707886"/>
          </a:xfrm>
          <a:prstGeom prst="rect">
            <a:avLst/>
          </a:prstGeom>
          <a:noFill/>
        </p:spPr>
        <p:txBody>
          <a:bodyPr wrap="square" lIns="0" rIns="0">
            <a:spAutoFit/>
          </a:bodyPr>
          <a:lstStyle/>
          <a:p>
            <a:pPr algn="just" defTabSz="228600">
              <a:tabLst>
                <a:tab pos="118872" algn="l"/>
              </a:tabLst>
            </a:pPr>
            <a:r>
              <a:rPr lang="es-CO" sz="1000" b="1" dirty="0">
                <a:latin typeface="+mj-lt"/>
              </a:rPr>
              <a:t>Otra información: </a:t>
            </a:r>
            <a:r>
              <a:rPr lang="es-CO" sz="1000" dirty="0">
                <a:latin typeface="+mj-lt"/>
              </a:rPr>
              <a:t>Concentraciones basadas en un promedio ponderado de tiempo (TWA) de ocho horas según lo determinado por muestras de aire recolectadas y analizadas de acuerdo con el método </a:t>
            </a:r>
            <a:r>
              <a:rPr lang="es-CO" sz="1000" dirty="0" err="1">
                <a:latin typeface="+mj-lt"/>
              </a:rPr>
              <a:t>NIOSH</a:t>
            </a:r>
            <a:r>
              <a:rPr lang="es-CO" sz="1000" dirty="0">
                <a:latin typeface="+mj-lt"/>
              </a:rPr>
              <a:t> 7400 (B) para fibras en el aire. El fabricante recomienda el uso de un respirador purificador de aire que cubra toda la cara, equipado con un cartucho de filtro de partículas apropiado durante los eventos de arranque del horno y eliminación de </a:t>
            </a:r>
            <a:r>
              <a:rPr lang="es-CO" sz="1000" dirty="0" err="1">
                <a:latin typeface="+mj-lt"/>
              </a:rPr>
              <a:t>FCR</a:t>
            </a:r>
            <a:r>
              <a:rPr lang="es-CO" sz="1000" dirty="0">
                <a:latin typeface="+mj-lt"/>
              </a:rPr>
              <a:t>.</a:t>
            </a:r>
          </a:p>
        </p:txBody>
      </p:sp>
      <p:sp>
        <p:nvSpPr>
          <p:cNvPr id="5" name="Rectangle 4">
            <a:extLst>
              <a:ext uri="{FF2B5EF4-FFF2-40B4-BE49-F238E27FC236}">
                <a16:creationId xmlns:a16="http://schemas.microsoft.com/office/drawing/2014/main" id="{198F4097-BC1C-5EB3-7829-993801639305}"/>
              </a:ext>
            </a:extLst>
          </p:cNvPr>
          <p:cNvSpPr/>
          <p:nvPr/>
        </p:nvSpPr>
        <p:spPr>
          <a:xfrm>
            <a:off x="286762" y="193483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9. PROPIEDADES FÍSICAS Y QUÍMICAS</a:t>
            </a:r>
          </a:p>
        </p:txBody>
      </p:sp>
      <p:sp>
        <p:nvSpPr>
          <p:cNvPr id="6" name="Rectangle 5">
            <a:extLst>
              <a:ext uri="{FF2B5EF4-FFF2-40B4-BE49-F238E27FC236}">
                <a16:creationId xmlns:a16="http://schemas.microsoft.com/office/drawing/2014/main" id="{E959CC09-A92B-6CC3-D0E2-751D1E5D6AB6}"/>
              </a:ext>
            </a:extLst>
          </p:cNvPr>
          <p:cNvSpPr/>
          <p:nvPr/>
        </p:nvSpPr>
        <p:spPr>
          <a:xfrm>
            <a:off x="285750" y="4443843"/>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10. ESTABILIDAD Y REACTIVIDAD</a:t>
            </a:r>
          </a:p>
        </p:txBody>
      </p:sp>
      <p:graphicFrame>
        <p:nvGraphicFramePr>
          <p:cNvPr id="8" name="Table 35">
            <a:extLst>
              <a:ext uri="{FF2B5EF4-FFF2-40B4-BE49-F238E27FC236}">
                <a16:creationId xmlns:a16="http://schemas.microsoft.com/office/drawing/2014/main" id="{5747D9EE-0984-6DC2-9DD0-FF81B6A63F77}"/>
              </a:ext>
            </a:extLst>
          </p:cNvPr>
          <p:cNvGraphicFramePr>
            <a:graphicFrameLocks/>
          </p:cNvGraphicFramePr>
          <p:nvPr>
            <p:extLst>
              <p:ext uri="{D42A27DB-BD31-4B8C-83A1-F6EECF244321}">
                <p14:modId xmlns:p14="http://schemas.microsoft.com/office/powerpoint/2010/main" val="2840474805"/>
              </p:ext>
            </p:extLst>
          </p:nvPr>
        </p:nvGraphicFramePr>
        <p:xfrm>
          <a:off x="286762" y="4898526"/>
          <a:ext cx="7199382" cy="1775355"/>
        </p:xfrm>
        <a:graphic>
          <a:graphicData uri="http://schemas.openxmlformats.org/drawingml/2006/table">
            <a:tbl>
              <a:tblPr firstRow="1" bandRow="1">
                <a:tableStyleId>{9D7B26C5-4107-4FEC-AEDC-1716B250A1EF}</a:tableStyleId>
              </a:tblPr>
              <a:tblGrid>
                <a:gridCol w="2121664">
                  <a:extLst>
                    <a:ext uri="{9D8B030D-6E8A-4147-A177-3AD203B41FA5}">
                      <a16:colId xmlns:a16="http://schemas.microsoft.com/office/drawing/2014/main" val="3647290184"/>
                    </a:ext>
                  </a:extLst>
                </a:gridCol>
                <a:gridCol w="50777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La fibra cerámica no es reactiva</a:t>
                      </a:r>
                      <a:endParaRPr lang="en-CA" sz="800" b="0" noProof="0" dirty="0"/>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
        <p:nvSpPr>
          <p:cNvPr id="9" name="Rectangle 8">
            <a:extLst>
              <a:ext uri="{FF2B5EF4-FFF2-40B4-BE49-F238E27FC236}">
                <a16:creationId xmlns:a16="http://schemas.microsoft.com/office/drawing/2014/main" id="{A3215307-62AF-14DF-FA46-484B4C619460}"/>
              </a:ext>
            </a:extLst>
          </p:cNvPr>
          <p:cNvSpPr/>
          <p:nvPr/>
        </p:nvSpPr>
        <p:spPr>
          <a:xfrm>
            <a:off x="285750" y="681525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11. INFORMACIÓN TOXICOLÓGICA</a:t>
            </a:r>
          </a:p>
        </p:txBody>
      </p:sp>
      <p:sp>
        <p:nvSpPr>
          <p:cNvPr id="18" name="TextBox 17">
            <a:extLst>
              <a:ext uri="{FF2B5EF4-FFF2-40B4-BE49-F238E27FC236}">
                <a16:creationId xmlns:a16="http://schemas.microsoft.com/office/drawing/2014/main" id="{ECEACFE6-ACAF-5381-0EAC-2E029E827474}"/>
              </a:ext>
            </a:extLst>
          </p:cNvPr>
          <p:cNvSpPr txBox="1"/>
          <p:nvPr/>
        </p:nvSpPr>
        <p:spPr>
          <a:xfrm>
            <a:off x="285750" y="7245771"/>
            <a:ext cx="7199382" cy="2308324"/>
          </a:xfrm>
          <a:prstGeom prst="rect">
            <a:avLst/>
          </a:prstGeom>
          <a:noFill/>
        </p:spPr>
        <p:txBody>
          <a:bodyPr wrap="square" lIns="0" tIns="0" rIns="0" bIns="0">
            <a:spAutoFit/>
          </a:bodyPr>
          <a:lstStyle/>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r>
              <a:rPr lang="es-CO" sz="1000" b="1" dirty="0">
                <a:solidFill>
                  <a:srgbClr val="0F1919"/>
                </a:solidFill>
                <a:latin typeface="+mj-lt"/>
              </a:rPr>
              <a:t>TOXICOCINÉTICA, METABOLISMO Y DISTRIBUCIÓN</a:t>
            </a:r>
          </a:p>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endParaRPr lang="es-CO" sz="1000" dirty="0">
              <a:solidFill>
                <a:srgbClr val="0F1919"/>
              </a:solidFill>
              <a:latin typeface="+mj-lt"/>
            </a:endParaRPr>
          </a:p>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r>
              <a:rPr lang="es-CO" sz="1000" b="1" dirty="0">
                <a:solidFill>
                  <a:srgbClr val="0F1919"/>
                </a:solidFill>
                <a:latin typeface="+mj-lt"/>
              </a:rPr>
              <a:t>Toxicocinética básica: </a:t>
            </a:r>
            <a:r>
              <a:rPr lang="es-CO" sz="1000" dirty="0">
                <a:solidFill>
                  <a:srgbClr val="0F1919"/>
                </a:solidFill>
                <a:latin typeface="+mj-lt"/>
              </a:rPr>
              <a:t>La exposición es predominantemente por inhalación o ingestión. No se ha demostrado que las fibras vítreas artificiales de un tamaño similar a la fibra cerámica migren desde el pulmón y/o el intestino y no se ubiquen en otros órganos del cuerpo.</a:t>
            </a:r>
          </a:p>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endParaRPr lang="es-CO" sz="1000" dirty="0">
              <a:solidFill>
                <a:srgbClr val="0F1919"/>
              </a:solidFill>
              <a:latin typeface="+mj-lt"/>
            </a:endParaRPr>
          </a:p>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r>
              <a:rPr lang="es-CO" sz="1000" b="1" dirty="0">
                <a:solidFill>
                  <a:srgbClr val="0F1919"/>
                </a:solidFill>
                <a:latin typeface="+mj-lt"/>
              </a:rPr>
              <a:t>Datos toxicológicos en humanos/Datos epidemiológicos: </a:t>
            </a:r>
            <a:r>
              <a:rPr lang="es-CO" sz="1000" dirty="0">
                <a:solidFill>
                  <a:srgbClr val="0F1919"/>
                </a:solidFill>
                <a:latin typeface="+mj-lt"/>
              </a:rPr>
              <a:t>Con el fin de determinar los posibles efectos sobre la salud humana de la exposición a las fibras cerámicas, la Universidad de Cincinnati ha estado realizando estudios de vigilancia médica sobre los trabajadores de </a:t>
            </a:r>
            <a:r>
              <a:rPr lang="es-CO" sz="1000" dirty="0" err="1">
                <a:solidFill>
                  <a:srgbClr val="0F1919"/>
                </a:solidFill>
                <a:latin typeface="+mj-lt"/>
              </a:rPr>
              <a:t>FCR</a:t>
            </a:r>
            <a:r>
              <a:rPr lang="es-CO" sz="1000" dirty="0">
                <a:solidFill>
                  <a:srgbClr val="0F1919"/>
                </a:solidFill>
                <a:latin typeface="+mj-lt"/>
              </a:rPr>
              <a:t> en EE.UU.; este estudio epidemiológico lleva realizándose más de 30 años y la vigilancia médica de los trabajadores de </a:t>
            </a:r>
            <a:r>
              <a:rPr lang="es-CO" sz="1000" dirty="0" err="1">
                <a:solidFill>
                  <a:srgbClr val="0F1919"/>
                </a:solidFill>
                <a:latin typeface="+mj-lt"/>
              </a:rPr>
              <a:t>FCR</a:t>
            </a:r>
            <a:r>
              <a:rPr lang="es-CO" sz="1000" dirty="0">
                <a:solidFill>
                  <a:srgbClr val="0F1919"/>
                </a:solidFill>
                <a:latin typeface="+mj-lt"/>
              </a:rPr>
              <a:t> continúa. También se están realizando estudios de vigilancia médica de los trabajadores de </a:t>
            </a:r>
            <a:r>
              <a:rPr lang="es-CO" sz="1000" dirty="0" err="1">
                <a:solidFill>
                  <a:srgbClr val="0F1919"/>
                </a:solidFill>
                <a:latin typeface="+mj-lt"/>
              </a:rPr>
              <a:t>FCR</a:t>
            </a:r>
            <a:r>
              <a:rPr lang="es-CO" sz="1000" dirty="0">
                <a:solidFill>
                  <a:srgbClr val="0F1919"/>
                </a:solidFill>
                <a:latin typeface="+mj-lt"/>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CO" sz="1000" dirty="0" err="1">
                <a:solidFill>
                  <a:srgbClr val="0F1919"/>
                </a:solidFill>
                <a:latin typeface="+mj-lt"/>
              </a:rPr>
              <a:t>FCR</a:t>
            </a:r>
            <a:r>
              <a:rPr lang="es-CO" sz="1000" dirty="0">
                <a:solidFill>
                  <a:srgbClr val="0F1919"/>
                </a:solidFill>
                <a:latin typeface="+mj-lt"/>
              </a:rPr>
              <a:t>. El estudio de mortalidad de EE.UU. no mostró un exceso de mortalidad relacionado con todas las muertes, todos los cánceres o neoplasias malignas.</a:t>
            </a: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LD 23 04</a:t>
            </a:r>
          </a:p>
        </p:txBody>
      </p:sp>
      <p:sp>
        <p:nvSpPr>
          <p:cNvPr id="4" name="Text Placeholder 25">
            <a:extLst>
              <a:ext uri="{FF2B5EF4-FFF2-40B4-BE49-F238E27FC236}">
                <a16:creationId xmlns:a16="http://schemas.microsoft.com/office/drawing/2014/main" id="{1490323C-6AE1-7C1C-095D-F3017FCCE2F7}"/>
              </a:ext>
            </a:extLst>
          </p:cNvPr>
          <p:cNvSpPr txBox="1">
            <a:spLocks/>
          </p:cNvSpPr>
          <p:nvPr/>
        </p:nvSpPr>
        <p:spPr>
          <a:xfrm>
            <a:off x="286762" y="1140959"/>
            <a:ext cx="7200900" cy="118992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Propiedades irritantes: </a:t>
            </a:r>
            <a:r>
              <a:rPr lang="es-CO" sz="1000" dirty="0">
                <a:solidFill>
                  <a:srgbClr val="0F1919"/>
                </a:solidFill>
              </a:rPr>
              <a:t>Los datos en humanos confirman que sólo se produce irritación mecánica, que da lugar a picores. Las pruebas realizadas en las plantas de los fabricantes en el Reino Unido no han revelado ningún caso humano de afecciones cutáneas relacionadas con la exposición a las fibras.</a:t>
            </a:r>
            <a:endParaRPr lang="es-CO" sz="1000" b="1" dirty="0">
              <a:solidFill>
                <a:srgbClr val="0F1919"/>
              </a:solidFill>
            </a:endParaRPr>
          </a:p>
          <a:p>
            <a:pPr algn="just" defTabSz="320040">
              <a:tabLst>
                <a:tab pos="118872" algn="l"/>
              </a:tabLst>
            </a:pPr>
            <a:r>
              <a:rPr lang="es-CO" sz="1000" b="1" dirty="0">
                <a:solidFill>
                  <a:srgbClr val="0F1919"/>
                </a:solidFill>
              </a:rPr>
              <a:t>Centro Internacional de Investigaciones sobre el Cáncer y Programa Nacional de Toxicología: </a:t>
            </a:r>
            <a:r>
              <a:rPr lang="es-CO" sz="1000" dirty="0">
                <a:solidFill>
                  <a:srgbClr val="0F1919"/>
                </a:solidFill>
              </a:rPr>
              <a:t>La </a:t>
            </a:r>
            <a:r>
              <a:rPr lang="es-CO" sz="1000" dirty="0" err="1">
                <a:solidFill>
                  <a:srgbClr val="0F1919"/>
                </a:solidFill>
              </a:rPr>
              <a:t>IARC</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 El Informe anual sobre carcinógenos clasificó el </a:t>
            </a:r>
            <a:r>
              <a:rPr lang="es-CO" sz="1000" dirty="0" err="1">
                <a:solidFill>
                  <a:srgbClr val="0F1919"/>
                </a:solidFill>
              </a:rPr>
              <a:t>FCR</a:t>
            </a:r>
            <a:r>
              <a:rPr lang="es-CO" sz="1000" dirty="0">
                <a:solidFill>
                  <a:srgbClr val="0F1919"/>
                </a:solidFill>
              </a:rPr>
              <a:t> respirable como "razonablemente previsible" como carcinógeno.</a:t>
            </a:r>
          </a:p>
          <a:p>
            <a:pPr defTabSz="320040">
              <a:tabLst>
                <a:tab pos="118872" algn="l"/>
              </a:tabLst>
            </a:pPr>
            <a:endParaRPr lang="en-CA" sz="1000" b="1" dirty="0">
              <a:solidFill>
                <a:srgbClr val="0F1919"/>
              </a:solidFill>
            </a:endParaRPr>
          </a:p>
        </p:txBody>
      </p:sp>
      <p:sp>
        <p:nvSpPr>
          <p:cNvPr id="3" name="Rectangle 2">
            <a:extLst>
              <a:ext uri="{FF2B5EF4-FFF2-40B4-BE49-F238E27FC236}">
                <a16:creationId xmlns:a16="http://schemas.microsoft.com/office/drawing/2014/main" id="{A2D8EB75-A845-0E0E-8B72-ED3C8644AB8A}"/>
              </a:ext>
            </a:extLst>
          </p:cNvPr>
          <p:cNvSpPr/>
          <p:nvPr/>
        </p:nvSpPr>
        <p:spPr>
          <a:xfrm>
            <a:off x="285750" y="233764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12. INFORMACIÓN ECOLÓGICA (No obligatoria)</a:t>
            </a:r>
          </a:p>
        </p:txBody>
      </p:sp>
      <p:graphicFrame>
        <p:nvGraphicFramePr>
          <p:cNvPr id="5" name="Table 35">
            <a:extLst>
              <a:ext uri="{FF2B5EF4-FFF2-40B4-BE49-F238E27FC236}">
                <a16:creationId xmlns:a16="http://schemas.microsoft.com/office/drawing/2014/main" id="{2CB9A973-360D-8834-A1E3-E29CBB0A25D5}"/>
              </a:ext>
            </a:extLst>
          </p:cNvPr>
          <p:cNvGraphicFramePr>
            <a:graphicFrameLocks/>
          </p:cNvGraphicFramePr>
          <p:nvPr>
            <p:extLst>
              <p:ext uri="{D42A27DB-BD31-4B8C-83A1-F6EECF244321}">
                <p14:modId xmlns:p14="http://schemas.microsoft.com/office/powerpoint/2010/main" val="139434982"/>
              </p:ext>
            </p:extLst>
          </p:nvPr>
        </p:nvGraphicFramePr>
        <p:xfrm>
          <a:off x="285750" y="2809864"/>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6" name="Rectangle 5">
            <a:extLst>
              <a:ext uri="{FF2B5EF4-FFF2-40B4-BE49-F238E27FC236}">
                <a16:creationId xmlns:a16="http://schemas.microsoft.com/office/drawing/2014/main" id="{9938F41A-3C6F-57CA-FFBF-820C4E0E9FB9}"/>
              </a:ext>
            </a:extLst>
          </p:cNvPr>
          <p:cNvSpPr/>
          <p:nvPr/>
        </p:nvSpPr>
        <p:spPr>
          <a:xfrm>
            <a:off x="285244" y="424085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13. CONSIDERACIONES DE ELIMINACIÓN (No obligatorias)</a:t>
            </a:r>
          </a:p>
        </p:txBody>
      </p:sp>
      <p:sp>
        <p:nvSpPr>
          <p:cNvPr id="7" name="Text Placeholder 25">
            <a:extLst>
              <a:ext uri="{FF2B5EF4-FFF2-40B4-BE49-F238E27FC236}">
                <a16:creationId xmlns:a16="http://schemas.microsoft.com/office/drawing/2014/main" id="{21135157-D738-0BFE-1785-FD63B42E0AF4}"/>
              </a:ext>
            </a:extLst>
          </p:cNvPr>
          <p:cNvSpPr txBox="1">
            <a:spLocks/>
          </p:cNvSpPr>
          <p:nvPr/>
        </p:nvSpPr>
        <p:spPr>
          <a:xfrm>
            <a:off x="284232" y="4744700"/>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sp>
        <p:nvSpPr>
          <p:cNvPr id="9" name="Rectangle 8">
            <a:extLst>
              <a:ext uri="{FF2B5EF4-FFF2-40B4-BE49-F238E27FC236}">
                <a16:creationId xmlns:a16="http://schemas.microsoft.com/office/drawing/2014/main" id="{AB2CB1A6-1C0A-22D2-792A-0C1606F12939}"/>
              </a:ext>
            </a:extLst>
          </p:cNvPr>
          <p:cNvSpPr/>
          <p:nvPr/>
        </p:nvSpPr>
        <p:spPr>
          <a:xfrm>
            <a:off x="287774" y="597816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14. INFORMACIÓN DE TRANSPORTE (No obligatorio)</a:t>
            </a:r>
          </a:p>
        </p:txBody>
      </p:sp>
      <p:graphicFrame>
        <p:nvGraphicFramePr>
          <p:cNvPr id="16" name="Table 35">
            <a:extLst>
              <a:ext uri="{FF2B5EF4-FFF2-40B4-BE49-F238E27FC236}">
                <a16:creationId xmlns:a16="http://schemas.microsoft.com/office/drawing/2014/main" id="{8FF9FDD2-21A0-22F6-B78E-4166BD173E43}"/>
              </a:ext>
            </a:extLst>
          </p:cNvPr>
          <p:cNvGraphicFramePr>
            <a:graphicFrameLocks/>
          </p:cNvGraphicFramePr>
          <p:nvPr>
            <p:extLst>
              <p:ext uri="{D42A27DB-BD31-4B8C-83A1-F6EECF244321}">
                <p14:modId xmlns:p14="http://schemas.microsoft.com/office/powerpoint/2010/main" val="134482595"/>
              </p:ext>
            </p:extLst>
          </p:nvPr>
        </p:nvGraphicFramePr>
        <p:xfrm>
          <a:off x="287774" y="6440663"/>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17" name="Text Placeholder 25">
            <a:extLst>
              <a:ext uri="{FF2B5EF4-FFF2-40B4-BE49-F238E27FC236}">
                <a16:creationId xmlns:a16="http://schemas.microsoft.com/office/drawing/2014/main" id="{1B191398-8488-AFF3-042D-D1996A92172A}"/>
              </a:ext>
            </a:extLst>
          </p:cNvPr>
          <p:cNvSpPr txBox="1">
            <a:spLocks/>
          </p:cNvSpPr>
          <p:nvPr/>
        </p:nvSpPr>
        <p:spPr>
          <a:xfrm>
            <a:off x="287774" y="8148782"/>
            <a:ext cx="7200900" cy="101993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a:p>
            <a:pPr algn="just" defTabSz="228600">
              <a:tabLst>
                <a:tab pos="118872" algn="l"/>
              </a:tabLst>
            </a:pPr>
            <a:r>
              <a:rPr lang="es-CO" sz="1000" b="1" dirty="0">
                <a:solidFill>
                  <a:schemeClr val="tx1"/>
                </a:solidFill>
              </a:rPr>
              <a:t>NÓTESE BIEN. Material radiactivo de origen natural (</a:t>
            </a:r>
            <a:r>
              <a:rPr lang="es-CO" sz="1000" b="1" dirty="0" err="1">
                <a:solidFill>
                  <a:schemeClr val="tx1"/>
                </a:solidFill>
              </a:rPr>
              <a:t>NORM</a:t>
            </a:r>
            <a:r>
              <a:rPr lang="es-CO" sz="1000" b="1" dirty="0">
                <a:solidFill>
                  <a:schemeClr val="tx1"/>
                </a:solidFill>
              </a:rPr>
              <a:t> - </a:t>
            </a:r>
            <a:r>
              <a:rPr lang="es-CO" sz="1000" b="1" dirty="0" err="1">
                <a:solidFill>
                  <a:schemeClr val="tx1"/>
                </a:solidFill>
              </a:rPr>
              <a:t>Naturally</a:t>
            </a:r>
            <a:r>
              <a:rPr lang="es-CO" sz="1000" b="1" dirty="0">
                <a:solidFill>
                  <a:schemeClr val="tx1"/>
                </a:solidFill>
              </a:rPr>
              <a:t> </a:t>
            </a:r>
            <a:r>
              <a:rPr lang="es-CO" sz="1000" b="1" dirty="0" err="1">
                <a:solidFill>
                  <a:schemeClr val="tx1"/>
                </a:solidFill>
              </a:rPr>
              <a:t>Occurring</a:t>
            </a:r>
            <a:r>
              <a:rPr lang="es-CO" sz="1000" b="1" dirty="0">
                <a:solidFill>
                  <a:schemeClr val="tx1"/>
                </a:solidFill>
              </a:rPr>
              <a:t> Radioactive Material):</a:t>
            </a:r>
            <a:r>
              <a:rPr lang="es-CO" sz="1000" dirty="0">
                <a:solidFill>
                  <a:schemeClr val="tx1"/>
                </a:solidFill>
              </a:rPr>
              <a:t> este producto está fabricado con compuestos de circonio, que pueden contener trazas (&lt;500 ppm) de material radiactivo de origen natural (</a:t>
            </a:r>
            <a:r>
              <a:rPr lang="es-CO" sz="1000" dirty="0" err="1">
                <a:solidFill>
                  <a:schemeClr val="tx1"/>
                </a:solidFill>
              </a:rPr>
              <a:t>NORM</a:t>
            </a:r>
            <a:r>
              <a:rPr lang="es-CO" sz="1000" dirty="0">
                <a:solidFill>
                  <a:schemeClr val="tx1"/>
                </a:solidFill>
              </a:rPr>
              <a:t>) que consiste en uranio, torio y/o radio. La cantidad de materiales radiactivos en los compuestos de circonio está por debajo del nivel reglamentario del 0,05% establecido por la Comisión Reguladora Nuclear (</a:t>
            </a:r>
            <a:r>
              <a:rPr lang="es-CO" sz="1000" dirty="0" err="1">
                <a:solidFill>
                  <a:schemeClr val="tx1"/>
                </a:solidFill>
              </a:rPr>
              <a:t>NRC</a:t>
            </a:r>
            <a:r>
              <a:rPr lang="es-CO" sz="1000" dirty="0">
                <a:solidFill>
                  <a:schemeClr val="tx1"/>
                </a:solidFill>
              </a:rPr>
              <a:t>). Consulte las regulaciones locales, regionales y estatales o provinciales para conocer los requisitos específicos de manipulación y eliminación aplicables.</a:t>
            </a:r>
            <a:endParaRPr lang="en-CA" sz="1000" dirty="0">
              <a:solidFill>
                <a:srgbClr val="0F1919"/>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LD 23 04</a:t>
            </a:r>
          </a:p>
        </p:txBody>
      </p:sp>
      <p:sp>
        <p:nvSpPr>
          <p:cNvPr id="2" name="Rectangle 1">
            <a:extLst>
              <a:ext uri="{FF2B5EF4-FFF2-40B4-BE49-F238E27FC236}">
                <a16:creationId xmlns:a16="http://schemas.microsoft.com/office/drawing/2014/main" id="{8347D108-7ADD-1FA2-7BA9-81916BF46863}"/>
              </a:ext>
            </a:extLst>
          </p:cNvPr>
          <p:cNvSpPr/>
          <p:nvPr/>
        </p:nvSpPr>
        <p:spPr>
          <a:xfrm>
            <a:off x="285750" y="115328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15. INFORMACIÓN REGULATORIA (No obligatoria)</a:t>
            </a:r>
          </a:p>
        </p:txBody>
      </p:sp>
      <p:sp>
        <p:nvSpPr>
          <p:cNvPr id="4" name="Text Placeholder 25">
            <a:extLst>
              <a:ext uri="{FF2B5EF4-FFF2-40B4-BE49-F238E27FC236}">
                <a16:creationId xmlns:a16="http://schemas.microsoft.com/office/drawing/2014/main" id="{889B5DD7-CE19-B0B9-13B2-62805B9DEBFD}"/>
              </a:ext>
            </a:extLst>
          </p:cNvPr>
          <p:cNvSpPr txBox="1">
            <a:spLocks/>
          </p:cNvSpPr>
          <p:nvPr/>
        </p:nvSpPr>
        <p:spPr>
          <a:xfrm>
            <a:off x="284738" y="1572009"/>
            <a:ext cx="7200900" cy="107012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Clasificado como Clase </a:t>
            </a:r>
            <a:r>
              <a:rPr lang="es-CO" sz="1000" dirty="0" err="1">
                <a:solidFill>
                  <a:schemeClr val="tx1"/>
                </a:solidFill>
              </a:rPr>
              <a:t>D2A</a:t>
            </a:r>
            <a:r>
              <a:rPr lang="es-CO" sz="1000" dirty="0">
                <a:solidFill>
                  <a:schemeClr val="tx1"/>
                </a:solidFill>
              </a:rPr>
              <a:t> – Materiales que causan otros efectos tóxicos.</a:t>
            </a: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a:t>
            </a:r>
            <a:r>
              <a:rPr lang="en-US" sz="1000" b="1" dirty="0">
                <a:solidFill>
                  <a:schemeClr val="tx1"/>
                </a:solidFill>
              </a:rPr>
              <a:t> Canadian Environmental Protection Act</a:t>
            </a:r>
            <a:r>
              <a:rPr lang="es-CO" sz="1000" b="1" dirty="0">
                <a:solidFill>
                  <a:schemeClr val="tx1"/>
                </a:solidFill>
              </a:rPr>
              <a:t>): </a:t>
            </a:r>
            <a:r>
              <a:rPr lang="es-CO" sz="1000" dirty="0">
                <a:solidFill>
                  <a:schemeClr val="tx1"/>
                </a:solidFill>
              </a:rPr>
              <a:t>todas las sustancias de este producto están incluidas, según sea necesario, en la Lista de Sustancias Nacionales (DSL -</a:t>
            </a:r>
            <a:r>
              <a:rPr lang="en-US" sz="1000" dirty="0">
                <a:solidFill>
                  <a:schemeClr val="tx1"/>
                </a:solidFill>
              </a:rPr>
              <a:t> Domestic Substance List</a:t>
            </a:r>
            <a:r>
              <a:rPr lang="es-CO" sz="1000" dirty="0">
                <a:solidFill>
                  <a:schemeClr val="tx1"/>
                </a:solidFill>
              </a:rPr>
              <a:t>).</a:t>
            </a: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u="sng" dirty="0">
                <a:solidFill>
                  <a:schemeClr val="tx1"/>
                </a:solidFill>
              </a:rPr>
              <a:t>REGULACIONES DE ESTADOS UNIDOS</a:t>
            </a:r>
            <a:endParaRPr lang="es-CO" sz="1000" dirty="0">
              <a:solidFill>
                <a:schemeClr val="tx1"/>
              </a:solidFill>
            </a:endParaRPr>
          </a:p>
          <a:p>
            <a:pPr defTabSz="228600">
              <a:spcBef>
                <a:spcPts val="0"/>
              </a:spcBef>
              <a:tabLst>
                <a:tab pos="118872" algn="l"/>
              </a:tabLst>
            </a:pPr>
            <a:endParaRPr lang="en-US" sz="1000" dirty="0">
              <a:solidFill>
                <a:schemeClr val="tx1"/>
              </a:solidFill>
            </a:endParaRPr>
          </a:p>
        </p:txBody>
      </p:sp>
      <p:graphicFrame>
        <p:nvGraphicFramePr>
          <p:cNvPr id="6" name="Table 35">
            <a:extLst>
              <a:ext uri="{FF2B5EF4-FFF2-40B4-BE49-F238E27FC236}">
                <a16:creationId xmlns:a16="http://schemas.microsoft.com/office/drawing/2014/main" id="{0BB5E68E-FACB-8BF9-B915-8D2DEA90225B}"/>
              </a:ext>
            </a:extLst>
          </p:cNvPr>
          <p:cNvGraphicFramePr>
            <a:graphicFrameLocks/>
          </p:cNvGraphicFramePr>
          <p:nvPr>
            <p:extLst>
              <p:ext uri="{D42A27DB-BD31-4B8C-83A1-F6EECF244321}">
                <p14:modId xmlns:p14="http://schemas.microsoft.com/office/powerpoint/2010/main" val="1844042892"/>
              </p:ext>
            </p:extLst>
          </p:nvPr>
        </p:nvGraphicFramePr>
        <p:xfrm>
          <a:off x="285750" y="2604310"/>
          <a:ext cx="7199888" cy="1119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just"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Las “fibras cerámicas (partículas transportadas por el aire de tamaño respirable)” figuran en la </a:t>
                      </a:r>
                      <a:r>
                        <a:rPr lang="es-CO" sz="800" b="1" noProof="0" dirty="0"/>
                        <a:t>Proposición 65, Ley de control de sustancias tóxicas y agua potable</a:t>
                      </a:r>
                      <a:r>
                        <a:rPr lang="es-CO" sz="800" b="0" noProof="0" dirty="0"/>
                        <a:t> </a:t>
                      </a:r>
                      <a:r>
                        <a:rPr lang="es-CO" sz="800" b="1" noProof="0" dirty="0"/>
                        <a:t>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9" name="Rectangle 8">
            <a:extLst>
              <a:ext uri="{FF2B5EF4-FFF2-40B4-BE49-F238E27FC236}">
                <a16:creationId xmlns:a16="http://schemas.microsoft.com/office/drawing/2014/main" id="{19413F27-33A3-5C14-D157-9BFAFBDB8B25}"/>
              </a:ext>
            </a:extLst>
          </p:cNvPr>
          <p:cNvSpPr/>
          <p:nvPr/>
        </p:nvSpPr>
        <p:spPr>
          <a:xfrm>
            <a:off x="285750" y="388009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16. OTRA INFORMACIÓN</a:t>
            </a:r>
          </a:p>
        </p:txBody>
      </p:sp>
      <p:sp>
        <p:nvSpPr>
          <p:cNvPr id="12" name="Text Placeholder 25">
            <a:extLst>
              <a:ext uri="{FF2B5EF4-FFF2-40B4-BE49-F238E27FC236}">
                <a16:creationId xmlns:a16="http://schemas.microsoft.com/office/drawing/2014/main" id="{C39030A6-158E-F981-B978-EDB1C38BEA0C}"/>
              </a:ext>
            </a:extLst>
          </p:cNvPr>
          <p:cNvSpPr txBox="1">
            <a:spLocks/>
          </p:cNvSpPr>
          <p:nvPr/>
        </p:nvSpPr>
        <p:spPr>
          <a:xfrm>
            <a:off x="284738" y="4320923"/>
            <a:ext cx="7200900" cy="30961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Desvitrificación</a:t>
            </a:r>
          </a:p>
          <a:p>
            <a:pPr algn="just" defTabSz="228600">
              <a:spcBef>
                <a:spcPts val="0"/>
              </a:spcBef>
              <a:tabLst>
                <a:tab pos="118872" algn="l"/>
              </a:tabLst>
            </a:pPr>
            <a:r>
              <a:rPr lang="es-CO" sz="1000" dirty="0">
                <a:solidFill>
                  <a:schemeClr val="tx1"/>
                </a:solidFill>
              </a:rPr>
              <a:t>Medidas de precaución que deben tomarse después del servicio al retirarla: La lana aislante de alta temperatura (</a:t>
            </a:r>
            <a:r>
              <a:rPr lang="es-CO" sz="1000" dirty="0" err="1">
                <a:solidFill>
                  <a:schemeClr val="tx1"/>
                </a:solidFill>
              </a:rPr>
              <a:t>HTIW</a:t>
            </a:r>
            <a:r>
              <a:rPr lang="es-CO" sz="1000" dirty="0">
                <a:solidFill>
                  <a:schemeClr val="tx1"/>
                </a:solidFill>
              </a:rPr>
              <a:t>- High </a:t>
            </a:r>
            <a:r>
              <a:rPr lang="es-CO" sz="1000" dirty="0" err="1">
                <a:solidFill>
                  <a:schemeClr val="tx1"/>
                </a:solidFill>
              </a:rPr>
              <a:t>temperature</a:t>
            </a:r>
            <a:r>
              <a:rPr lang="es-CO" sz="1000" dirty="0">
                <a:solidFill>
                  <a:schemeClr val="tx1"/>
                </a:solidFill>
              </a:rPr>
              <a:t> </a:t>
            </a:r>
            <a:r>
              <a:rPr lang="es-CO" sz="1000" dirty="0" err="1">
                <a:solidFill>
                  <a:schemeClr val="tx1"/>
                </a:solidFill>
              </a:rPr>
              <a:t>insulating</a:t>
            </a:r>
            <a:r>
              <a:rPr lang="es-CO" sz="1000" dirty="0">
                <a:solidFill>
                  <a:schemeClr val="tx1"/>
                </a:solidFill>
              </a:rPr>
              <a:t> </a:t>
            </a:r>
            <a:r>
              <a:rPr lang="es-CO" sz="1000" dirty="0" err="1">
                <a:solidFill>
                  <a:schemeClr val="tx1"/>
                </a:solidFill>
              </a:rPr>
              <a:t>wool</a:t>
            </a:r>
            <a:r>
              <a:rPr lang="es-CO" sz="1000" dirty="0">
                <a:solidFill>
                  <a:schemeClr val="tx1"/>
                </a:solidFill>
              </a:rPr>
              <a:t>) se utiliza normalmente en aplicaciones de aislamiento para mantener la temperatura de exposición a </a:t>
            </a:r>
            <a:r>
              <a:rPr lang="es-CO" sz="1000" dirty="0" err="1">
                <a:solidFill>
                  <a:schemeClr val="tx1"/>
                </a:solidFill>
              </a:rPr>
              <a:t>900°C</a:t>
            </a:r>
            <a:r>
              <a:rPr lang="es-CO" sz="1000" dirty="0">
                <a:solidFill>
                  <a:schemeClr val="tx1"/>
                </a:solidFill>
              </a:rPr>
              <a:t> o más en un espacio cerrado. La temperatura máxima de exposición se produce en la superficie de la cara caliente del aislamiento. La exposición al calor en el aislamiento disminuye desde la cara caliente a la cara fría a medida que el aislamiento "se aísla". Como resultado, sólo se desvitrifican las capas finas de la superficie de la cara caliente del aislamiento y el polvo respirable generado durante las operaciones de retirada no suele contener niveles detectables de sílice cristalina. La evaluación toxicológica del efecto de la presencia de sílice cristalina en el material </a:t>
            </a:r>
            <a:r>
              <a:rPr lang="es-CO" sz="1000" dirty="0" err="1">
                <a:solidFill>
                  <a:schemeClr val="tx1"/>
                </a:solidFill>
              </a:rPr>
              <a:t>HTIW</a:t>
            </a:r>
            <a:r>
              <a:rPr lang="es-CO" sz="1000" dirty="0">
                <a:solidFill>
                  <a:schemeClr val="tx1"/>
                </a:solidFill>
              </a:rPr>
              <a:t> calentado artificialmente no ha mostrado ningún aumento de la toxicidad in vitro e in vivo. Los resultados de diferentes combinaciones de factores, como el aumento de la fragilidad de las fibras o los microcristales incrustados en la estructura de vidrio de la fibra y, por tanto, no biológicamente disponibles, pueden explicar la falta de efectos toxicológicos. La evaluación de la </a:t>
            </a:r>
            <a:r>
              <a:rPr lang="es-CO" sz="1000" dirty="0" err="1">
                <a:solidFill>
                  <a:schemeClr val="tx1"/>
                </a:solidFill>
              </a:rPr>
              <a:t>IARC</a:t>
            </a:r>
            <a:r>
              <a:rPr lang="es-CO" sz="1000" dirty="0">
                <a:solidFill>
                  <a:schemeClr val="tx1"/>
                </a:solidFill>
              </a:rPr>
              <a:t> que figura en la Monografía 68 no es pertinente, ya que la sílice cristalina no está biológicamente disponible en el </a:t>
            </a:r>
            <a:r>
              <a:rPr lang="es-CO" sz="1000" dirty="0" err="1">
                <a:solidFill>
                  <a:schemeClr val="tx1"/>
                </a:solidFill>
              </a:rPr>
              <a:t>HTIW</a:t>
            </a:r>
            <a:r>
              <a:rPr lang="es-CO" sz="1000" dirty="0">
                <a:solidFill>
                  <a:schemeClr val="tx1"/>
                </a:solidFill>
              </a:rPr>
              <a:t> después del servicio..</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Sistema de identificación de materiales peligrosos (</a:t>
            </a:r>
            <a:r>
              <a:rPr lang="es-CO" sz="1000" b="1" dirty="0" err="1">
                <a:solidFill>
                  <a:schemeClr val="tx1"/>
                </a:solidFill>
              </a:rPr>
              <a:t>HMIS</a:t>
            </a:r>
            <a:r>
              <a:rPr lang="es-CO" sz="1000" b="1" dirty="0">
                <a:solidFill>
                  <a:schemeClr val="tx1"/>
                </a:solidFill>
              </a:rPr>
              <a:t>)</a:t>
            </a:r>
          </a:p>
          <a:p>
            <a:pPr algn="just" defTabSz="228600">
              <a:spcBef>
                <a:spcPts val="0"/>
              </a:spcBef>
              <a:tabLst>
                <a:tab pos="118872" algn="l"/>
              </a:tabLst>
            </a:pPr>
            <a:r>
              <a:rPr lang="es-CO" sz="1000" dirty="0">
                <a:solidFill>
                  <a:schemeClr val="tx1"/>
                </a:solidFill>
              </a:rPr>
              <a:t>La clasificación de peligros para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son</a:t>
            </a:r>
            <a:r>
              <a:rPr lang="en-US" sz="1000" dirty="0">
                <a:solidFill>
                  <a:schemeClr val="tx1"/>
                </a:solidFill>
              </a:rPr>
              <a:t>:</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n-US"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Agosto 28 del 2018.</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p:txBody>
      </p:sp>
      <p:sp>
        <p:nvSpPr>
          <p:cNvPr id="13" name="Rectangle 12">
            <a:extLst>
              <a:ext uri="{FF2B5EF4-FFF2-40B4-BE49-F238E27FC236}">
                <a16:creationId xmlns:a16="http://schemas.microsoft.com/office/drawing/2014/main" id="{04BA6198-0CCF-3317-CB75-6838969BCE54}"/>
              </a:ext>
            </a:extLst>
          </p:cNvPr>
          <p:cNvSpPr/>
          <p:nvPr/>
        </p:nvSpPr>
        <p:spPr>
          <a:xfrm>
            <a:off x="285750" y="749390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DEFINICIONES</a:t>
            </a:r>
          </a:p>
        </p:txBody>
      </p:sp>
      <p:graphicFrame>
        <p:nvGraphicFramePr>
          <p:cNvPr id="14" name="Table 35">
            <a:extLst>
              <a:ext uri="{FF2B5EF4-FFF2-40B4-BE49-F238E27FC236}">
                <a16:creationId xmlns:a16="http://schemas.microsoft.com/office/drawing/2014/main" id="{370EACCC-3FFE-2FF2-599C-57F4B40CE58A}"/>
              </a:ext>
            </a:extLst>
          </p:cNvPr>
          <p:cNvGraphicFramePr>
            <a:graphicFrameLocks/>
          </p:cNvGraphicFramePr>
          <p:nvPr>
            <p:extLst>
              <p:ext uri="{D42A27DB-BD31-4B8C-83A1-F6EECF244321}">
                <p14:modId xmlns:p14="http://schemas.microsoft.com/office/powerpoint/2010/main" val="1692205270"/>
              </p:ext>
            </p:extLst>
          </p:nvPr>
        </p:nvGraphicFramePr>
        <p:xfrm>
          <a:off x="282205" y="7990122"/>
          <a:ext cx="7199889" cy="155977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LD 23 04</a:t>
            </a:r>
          </a:p>
        </p:txBody>
      </p:sp>
      <p:graphicFrame>
        <p:nvGraphicFramePr>
          <p:cNvPr id="2" name="Table 1">
            <a:extLst>
              <a:ext uri="{FF2B5EF4-FFF2-40B4-BE49-F238E27FC236}">
                <a16:creationId xmlns:a16="http://schemas.microsoft.com/office/drawing/2014/main" id="{F8FAE5EC-EC87-29B7-86F7-5BE49B157B06}"/>
              </a:ext>
            </a:extLst>
          </p:cNvPr>
          <p:cNvGraphicFramePr>
            <a:graphicFrameLocks noGrp="1"/>
          </p:cNvGraphicFramePr>
          <p:nvPr>
            <p:extLst>
              <p:ext uri="{D42A27DB-BD31-4B8C-83A1-F6EECF244321}">
                <p14:modId xmlns:p14="http://schemas.microsoft.com/office/powerpoint/2010/main" val="1072706108"/>
              </p:ext>
            </p:extLst>
          </p:nvPr>
        </p:nvGraphicFramePr>
        <p:xfrm>
          <a:off x="285243" y="1162116"/>
          <a:ext cx="7199889" cy="5839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2137924001"/>
                    </a:ext>
                  </a:extLst>
                </a:gridCol>
                <a:gridCol w="2927856">
                  <a:extLst>
                    <a:ext uri="{9D8B030D-6E8A-4147-A177-3AD203B41FA5}">
                      <a16:colId xmlns:a16="http://schemas.microsoft.com/office/drawing/2014/main" val="2323178489"/>
                    </a:ext>
                  </a:extLst>
                </a:gridCol>
                <a:gridCol w="3284607">
                  <a:extLst>
                    <a:ext uri="{9D8B030D-6E8A-4147-A177-3AD203B41FA5}">
                      <a16:colId xmlns:a16="http://schemas.microsoft.com/office/drawing/2014/main" val="4085273813"/>
                    </a:ext>
                  </a:extLst>
                </a:gridCol>
              </a:tblGrid>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5854028"/>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4550354"/>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479781"/>
                  </a:ext>
                </a:extLst>
              </a:tr>
            </a:tbl>
          </a:graphicData>
        </a:graphic>
      </p:graphicFrame>
      <p:graphicFrame>
        <p:nvGraphicFramePr>
          <p:cNvPr id="3" name="Table 2">
            <a:extLst>
              <a:ext uri="{FF2B5EF4-FFF2-40B4-BE49-F238E27FC236}">
                <a16:creationId xmlns:a16="http://schemas.microsoft.com/office/drawing/2014/main" id="{AFC01F73-6D9E-72BF-66FE-6E9F7509E81B}"/>
              </a:ext>
            </a:extLst>
          </p:cNvPr>
          <p:cNvGraphicFramePr>
            <a:graphicFrameLocks noGrp="1"/>
          </p:cNvGraphicFramePr>
          <p:nvPr>
            <p:extLst>
              <p:ext uri="{D42A27DB-BD31-4B8C-83A1-F6EECF244321}">
                <p14:modId xmlns:p14="http://schemas.microsoft.com/office/powerpoint/2010/main" val="1679994130"/>
              </p:ext>
            </p:extLst>
          </p:nvPr>
        </p:nvGraphicFramePr>
        <p:xfrm>
          <a:off x="283725" y="1950614"/>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8074">
                  <a:extLst>
                    <a:ext uri="{9D8B030D-6E8A-4147-A177-3AD203B41FA5}">
                      <a16:colId xmlns:a16="http://schemas.microsoft.com/office/drawing/2014/main" val="3303139435"/>
                    </a:ext>
                  </a:extLst>
                </a:gridCol>
                <a:gridCol w="3280708">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4" name="Table 3">
            <a:extLst>
              <a:ext uri="{FF2B5EF4-FFF2-40B4-BE49-F238E27FC236}">
                <a16:creationId xmlns:a16="http://schemas.microsoft.com/office/drawing/2014/main" id="{38464612-7E35-BDEE-B1A2-B437A74D72DC}"/>
              </a:ext>
            </a:extLst>
          </p:cNvPr>
          <p:cNvGraphicFramePr>
            <a:graphicFrameLocks noGrp="1"/>
          </p:cNvGraphicFramePr>
          <p:nvPr>
            <p:extLst>
              <p:ext uri="{D42A27DB-BD31-4B8C-83A1-F6EECF244321}">
                <p14:modId xmlns:p14="http://schemas.microsoft.com/office/powerpoint/2010/main" val="3553663919"/>
              </p:ext>
            </p:extLst>
          </p:nvPr>
        </p:nvGraphicFramePr>
        <p:xfrm>
          <a:off x="286762" y="1746111"/>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6337">
                  <a:extLst>
                    <a:ext uri="{9D8B030D-6E8A-4147-A177-3AD203B41FA5}">
                      <a16:colId xmlns:a16="http://schemas.microsoft.com/office/drawing/2014/main" val="4010894147"/>
                    </a:ext>
                  </a:extLst>
                </a:gridCol>
                <a:gridCol w="3286126">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14" name="Table 13">
            <a:extLst>
              <a:ext uri="{FF2B5EF4-FFF2-40B4-BE49-F238E27FC236}">
                <a16:creationId xmlns:a16="http://schemas.microsoft.com/office/drawing/2014/main" id="{0AA1FB12-137C-68E3-F94D-602753789F80}"/>
              </a:ext>
            </a:extLst>
          </p:cNvPr>
          <p:cNvGraphicFramePr>
            <a:graphicFrameLocks noGrp="1"/>
          </p:cNvGraphicFramePr>
          <p:nvPr>
            <p:extLst>
              <p:ext uri="{D42A27DB-BD31-4B8C-83A1-F6EECF244321}">
                <p14:modId xmlns:p14="http://schemas.microsoft.com/office/powerpoint/2010/main" val="748864482"/>
              </p:ext>
            </p:extLst>
          </p:nvPr>
        </p:nvGraphicFramePr>
        <p:xfrm>
          <a:off x="289061" y="2145279"/>
          <a:ext cx="7199889" cy="389330"/>
        </p:xfrm>
        <a:graphic>
          <a:graphicData uri="http://schemas.openxmlformats.org/drawingml/2006/table">
            <a:tbl>
              <a:tblPr firstRow="1" bandRow="1">
                <a:tableStyleId>{5940675A-B579-460E-94D1-54222C63F5DA}</a:tableStyleId>
              </a:tblPr>
              <a:tblGrid>
                <a:gridCol w="986345">
                  <a:extLst>
                    <a:ext uri="{9D8B030D-6E8A-4147-A177-3AD203B41FA5}">
                      <a16:colId xmlns:a16="http://schemas.microsoft.com/office/drawing/2014/main" val="1576097758"/>
                    </a:ext>
                  </a:extLst>
                </a:gridCol>
                <a:gridCol w="2928937">
                  <a:extLst>
                    <a:ext uri="{9D8B030D-6E8A-4147-A177-3AD203B41FA5}">
                      <a16:colId xmlns:a16="http://schemas.microsoft.com/office/drawing/2014/main" val="122268426"/>
                    </a:ext>
                  </a:extLst>
                </a:gridCol>
                <a:gridCol w="3284607">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5" name="Table 35">
            <a:extLst>
              <a:ext uri="{FF2B5EF4-FFF2-40B4-BE49-F238E27FC236}">
                <a16:creationId xmlns:a16="http://schemas.microsoft.com/office/drawing/2014/main" id="{DBA2C03A-4D3F-83F8-F653-CBC37314FE7F}"/>
              </a:ext>
            </a:extLst>
          </p:cNvPr>
          <p:cNvGraphicFramePr>
            <a:graphicFrameLocks/>
          </p:cNvGraphicFramePr>
          <p:nvPr>
            <p:extLst>
              <p:ext uri="{D42A27DB-BD31-4B8C-83A1-F6EECF244321}">
                <p14:modId xmlns:p14="http://schemas.microsoft.com/office/powerpoint/2010/main" val="3471910326"/>
              </p:ext>
            </p:extLst>
          </p:nvPr>
        </p:nvGraphicFramePr>
        <p:xfrm>
          <a:off x="293110" y="2534609"/>
          <a:ext cx="7199889" cy="778660"/>
        </p:xfrm>
        <a:graphic>
          <a:graphicData uri="http://schemas.openxmlformats.org/drawingml/2006/table">
            <a:tbl>
              <a:tblPr firstRow="1" bandRow="1">
                <a:tableStyleId>{9D7B26C5-4107-4FEC-AEDC-1716B250A1EF}</a:tableStyleId>
              </a:tblPr>
              <a:tblGrid>
                <a:gridCol w="981009">
                  <a:extLst>
                    <a:ext uri="{9D8B030D-6E8A-4147-A177-3AD203B41FA5}">
                      <a16:colId xmlns:a16="http://schemas.microsoft.com/office/drawing/2014/main" val="3647290184"/>
                    </a:ext>
                  </a:extLst>
                </a:gridCol>
                <a:gridCol w="2933550">
                  <a:extLst>
                    <a:ext uri="{9D8B030D-6E8A-4147-A177-3AD203B41FA5}">
                      <a16:colId xmlns:a16="http://schemas.microsoft.com/office/drawing/2014/main" val="622920296"/>
                    </a:ext>
                  </a:extLst>
                </a:gridCol>
                <a:gridCol w="3285330">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6" name="Table 35">
            <a:extLst>
              <a:ext uri="{FF2B5EF4-FFF2-40B4-BE49-F238E27FC236}">
                <a16:creationId xmlns:a16="http://schemas.microsoft.com/office/drawing/2014/main" id="{6D9B012A-5681-F12F-381E-A037A935E6F7}"/>
              </a:ext>
            </a:extLst>
          </p:cNvPr>
          <p:cNvGraphicFramePr>
            <a:graphicFrameLocks/>
          </p:cNvGraphicFramePr>
          <p:nvPr>
            <p:extLst>
              <p:ext uri="{D42A27DB-BD31-4B8C-83A1-F6EECF244321}">
                <p14:modId xmlns:p14="http://schemas.microsoft.com/office/powerpoint/2010/main" val="1251190280"/>
              </p:ext>
            </p:extLst>
          </p:nvPr>
        </p:nvGraphicFramePr>
        <p:xfrm>
          <a:off x="292098" y="3313334"/>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34720">
                  <a:extLst>
                    <a:ext uri="{9D8B030D-6E8A-4147-A177-3AD203B41FA5}">
                      <a16:colId xmlns:a16="http://schemas.microsoft.com/office/drawing/2014/main" val="622920296"/>
                    </a:ext>
                  </a:extLst>
                </a:gridCol>
                <a:gridCol w="3281430">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17" name="Table 16">
            <a:extLst>
              <a:ext uri="{FF2B5EF4-FFF2-40B4-BE49-F238E27FC236}">
                <a16:creationId xmlns:a16="http://schemas.microsoft.com/office/drawing/2014/main" id="{4873B5D3-56C6-4B72-83BF-EC8AD4D5703A}"/>
              </a:ext>
            </a:extLst>
          </p:cNvPr>
          <p:cNvGraphicFramePr>
            <a:graphicFrameLocks noGrp="1"/>
          </p:cNvGraphicFramePr>
          <p:nvPr>
            <p:extLst>
              <p:ext uri="{D42A27DB-BD31-4B8C-83A1-F6EECF244321}">
                <p14:modId xmlns:p14="http://schemas.microsoft.com/office/powerpoint/2010/main" val="1134536316"/>
              </p:ext>
            </p:extLst>
          </p:nvPr>
        </p:nvGraphicFramePr>
        <p:xfrm>
          <a:off x="292098" y="6915654"/>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18" name="Table 17">
            <a:extLst>
              <a:ext uri="{FF2B5EF4-FFF2-40B4-BE49-F238E27FC236}">
                <a16:creationId xmlns:a16="http://schemas.microsoft.com/office/drawing/2014/main" id="{05CEA660-8835-BF57-B6FD-050D0FEEADB2}"/>
              </a:ext>
            </a:extLst>
          </p:cNvPr>
          <p:cNvGraphicFramePr>
            <a:graphicFrameLocks noGrp="1"/>
          </p:cNvGraphicFramePr>
          <p:nvPr>
            <p:extLst>
              <p:ext uri="{D42A27DB-BD31-4B8C-83A1-F6EECF244321}">
                <p14:modId xmlns:p14="http://schemas.microsoft.com/office/powerpoint/2010/main" val="2222367921"/>
              </p:ext>
            </p:extLst>
          </p:nvPr>
        </p:nvGraphicFramePr>
        <p:xfrm>
          <a:off x="295411" y="7499649"/>
          <a:ext cx="7199382" cy="155657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0">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0E6B318-CFF7-8407-346D-C7B459698684}"/>
              </a:ext>
            </a:extLst>
          </p:cNvPr>
          <p:cNvSpPr/>
          <p:nvPr/>
        </p:nvSpPr>
        <p:spPr>
          <a:xfrm>
            <a:off x="286256" y="1194354"/>
            <a:ext cx="7199888" cy="32766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fr-FR" sz="1200" b="1" dirty="0">
                <a:solidFill>
                  <a:schemeClr val="accent3"/>
                </a:solidFill>
                <a:latin typeface="+mj-lt"/>
              </a:rPr>
              <a:t>AVISO LEGAL</a:t>
            </a:r>
          </a:p>
        </p:txBody>
      </p:sp>
      <p:sp>
        <p:nvSpPr>
          <p:cNvPr id="4" name="Rectangle 3">
            <a:extLst>
              <a:ext uri="{FF2B5EF4-FFF2-40B4-BE49-F238E27FC236}">
                <a16:creationId xmlns:a16="http://schemas.microsoft.com/office/drawing/2014/main" id="{485BD189-730A-797D-CB6F-E66502D043C7}"/>
              </a:ext>
            </a:extLst>
          </p:cNvPr>
          <p:cNvSpPr/>
          <p:nvPr/>
        </p:nvSpPr>
        <p:spPr>
          <a:xfrm>
            <a:off x="284738" y="1613454"/>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
        <p:nvSpPr>
          <p:cNvPr id="5" name="Text Placeholder 39">
            <a:extLst>
              <a:ext uri="{FF2B5EF4-FFF2-40B4-BE49-F238E27FC236}">
                <a16:creationId xmlns:a16="http://schemas.microsoft.com/office/drawing/2014/main" id="{001D0F6D-CB30-0924-7370-1A7294A314D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LD 23 04</a:t>
            </a:r>
          </a:p>
        </p:txBody>
      </p:sp>
    </p:spTree>
    <p:extLst>
      <p:ext uri="{BB962C8B-B14F-4D97-AF65-F5344CB8AC3E}">
        <p14:creationId xmlns:p14="http://schemas.microsoft.com/office/powerpoint/2010/main" val="2115604382"/>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2838</TotalTime>
  <Words>4703</Words>
  <Application>Microsoft Office PowerPoint</Application>
  <PresentationFormat>Custom</PresentationFormat>
  <Paragraphs>336</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2600, LD, ZIRCONIA, BOARDS, SHAPES, MODULES</cp:keywords>
  <cp:lastModifiedBy>Angie Torres Cardenas</cp:lastModifiedBy>
  <cp:revision>188</cp:revision>
  <dcterms:created xsi:type="dcterms:W3CDTF">2021-04-06T14:57:59Z</dcterms:created>
  <dcterms:modified xsi:type="dcterms:W3CDTF">2024-03-21T18:51:39Z</dcterms:modified>
  <cp:category>SAFETY DATA SHEET</cp:category>
</cp:coreProperties>
</file>