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1620"/>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3/28/2024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3/28/2024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3/28/2024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3/28/2024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3/28/2024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92834" y="2166533"/>
            <a:ext cx="7200900" cy="3147061"/>
          </a:xfrm>
        </p:spPr>
        <p:txBody>
          <a:bodyPr anchor="t"/>
          <a:lstStyle/>
          <a:p>
            <a:pPr marL="228600" indent="-228600" algn="just" defTabSz="228600">
              <a:buClr>
                <a:schemeClr val="accent2"/>
              </a:buClr>
              <a:buFont typeface="+mj-lt"/>
              <a:buAutoNum type="alphaLcPeriod"/>
              <a:tabLst>
                <a:tab pos="118872" algn="l"/>
              </a:tabLst>
            </a:pPr>
            <a:r>
              <a:rPr lang="es-CO" sz="1000" b="1" dirty="0">
                <a:solidFill>
                  <a:schemeClr val="tx1"/>
                </a:solidFill>
              </a:rPr>
              <a:t>Identificador de producto utilizado en la etiqueta: </a:t>
            </a:r>
            <a:r>
              <a:rPr lang="en-CA" sz="1000" dirty="0">
                <a:solidFill>
                  <a:schemeClr val="tx1"/>
                </a:solidFill>
              </a:rPr>
              <a:t>FC-2300 LD </a:t>
            </a:r>
            <a:r>
              <a:rPr lang="es-CO" sz="1000" dirty="0">
                <a:solidFill>
                  <a:schemeClr val="tx1"/>
                </a:solidFill>
              </a:rPr>
              <a:t>como placas, piezas y módulos.</a:t>
            </a:r>
          </a:p>
          <a:p>
            <a:pPr marL="228600" indent="-228600" algn="just" defTabSz="228600">
              <a:buClr>
                <a:schemeClr val="accent2"/>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Producto aislante </a:t>
            </a:r>
            <a:r>
              <a:rPr lang="es-CO" sz="1000" dirty="0" err="1">
                <a:solidFill>
                  <a:schemeClr val="tx1"/>
                </a:solidFill>
              </a:rPr>
              <a:t>FCR</a:t>
            </a:r>
            <a:r>
              <a:rPr lang="es-CO" sz="1000" dirty="0">
                <a:solidFill>
                  <a:schemeClr val="tx1"/>
                </a:solidFill>
              </a:rPr>
              <a:t> formado al vacío de alta temperatura y alta densidad; placas y piezas cerámicas aislantes de alta temperatura formados al vacío; producto aislante de alta temperatura como una mezcla de fibras cerámicas refractarias y aglutinantes; Fibra Cerámica Refractaria (</a:t>
            </a:r>
            <a:r>
              <a:rPr lang="es-CO" sz="1000" dirty="0" err="1">
                <a:solidFill>
                  <a:schemeClr val="tx1"/>
                </a:solidFill>
              </a:rPr>
              <a:t>FCR</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 Lana aislante de alta temperatura (</a:t>
            </a:r>
            <a:r>
              <a:rPr lang="es-CO" sz="1000" dirty="0" err="1">
                <a:solidFill>
                  <a:schemeClr val="tx1"/>
                </a:solidFill>
              </a:rPr>
              <a:t>HTIW</a:t>
            </a:r>
            <a:r>
              <a:rPr lang="es-CO" sz="1000" dirty="0">
                <a:solidFill>
                  <a:schemeClr val="tx1"/>
                </a:solidFill>
              </a:rPr>
              <a:t>).</a:t>
            </a:r>
            <a:endParaRPr lang="en-CA"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p>
          <a:p>
            <a:pPr marL="560070" lvl="1" indent="-17145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a alta temperatura. Algunos ejemplos son el aislamiento de respaldo para cucharas de acero fundido, hornos de arco eléctrico, carros torpederos, artesas, escudos térmicos, contención de calor, juntas de expansión, hornos industriales, hornos, calderas y otros equipos de proceso en aplicaciones de hasta </a:t>
            </a:r>
            <a:r>
              <a:rPr lang="es-CO" sz="1000" dirty="0" err="1">
                <a:solidFill>
                  <a:schemeClr val="tx1"/>
                </a:solidFill>
                <a:latin typeface="+mj-lt"/>
              </a:rPr>
              <a:t>1170°C</a:t>
            </a:r>
            <a:r>
              <a:rPr lang="es-CO" sz="1000" dirty="0">
                <a:solidFill>
                  <a:schemeClr val="tx1"/>
                </a:solidFill>
                <a:latin typeface="+mj-lt"/>
              </a:rPr>
              <a:t> (</a:t>
            </a:r>
            <a:r>
              <a:rPr lang="es-CO" sz="1000" dirty="0" err="1">
                <a:solidFill>
                  <a:schemeClr val="tx1"/>
                </a:solidFill>
                <a:latin typeface="+mj-lt"/>
              </a:rPr>
              <a:t>2150°F</a:t>
            </a:r>
            <a:r>
              <a:rPr lang="es-CO" sz="1000" dirty="0">
                <a:solidFill>
                  <a:schemeClr val="tx1"/>
                </a:solidFill>
                <a:latin typeface="+mj-lt"/>
              </a:rPr>
              <a:t>). El punto de fusión del producto es de </a:t>
            </a:r>
            <a:r>
              <a:rPr lang="es-CO" sz="1000" dirty="0" err="1">
                <a:solidFill>
                  <a:schemeClr val="tx1"/>
                </a:solidFill>
                <a:latin typeface="+mj-lt"/>
              </a:rPr>
              <a:t>1760°C</a:t>
            </a:r>
            <a:r>
              <a:rPr lang="es-CO" sz="1000" dirty="0">
                <a:solidFill>
                  <a:schemeClr val="tx1"/>
                </a:solidFill>
                <a:latin typeface="+mj-lt"/>
              </a:rPr>
              <a:t> o </a:t>
            </a:r>
            <a:r>
              <a:rPr lang="es-CO" sz="1000" dirty="0" err="1">
                <a:solidFill>
                  <a:schemeClr val="tx1"/>
                </a:solidFill>
                <a:latin typeface="+mj-lt"/>
              </a:rPr>
              <a:t>3200°F</a:t>
            </a:r>
            <a:r>
              <a:rPr lang="es-CO" sz="1000" dirty="0">
                <a:solidFill>
                  <a:schemeClr val="tx1"/>
                </a:solidFill>
                <a:latin typeface="+mj-lt"/>
              </a:rPr>
              <a:t>.</a:t>
            </a:r>
            <a:r>
              <a:rPr lang="en-US" sz="1000" dirty="0">
                <a:solidFill>
                  <a:schemeClr val="tx1"/>
                </a:solidFill>
                <a:latin typeface="+mj-lt"/>
              </a:rPr>
              <a:t> </a:t>
            </a:r>
            <a:r>
              <a:rPr lang="es-CO" sz="1000" dirty="0">
                <a:solidFill>
                  <a:schemeClr val="tx1"/>
                </a:solidFill>
                <a:latin typeface="+mj-lt"/>
              </a:rPr>
              <a:t>Los productos a base de fibra cerámica no están destinados a la venta directa al público en general. Aunque la fibra cerámica se utiliza en la fabricación de algunos productos de consumo, como las alfombrillas catalizadoras y las estufas de leña, los materiales están contenidos, encapsulados o adheridos dentro de las unidades</a:t>
            </a:r>
            <a:r>
              <a:rPr lang="en-US" sz="1000" dirty="0">
                <a:solidFill>
                  <a:schemeClr val="tx1"/>
                </a:solidFill>
                <a:latin typeface="+mj-lt"/>
              </a:rPr>
              <a:t>.</a:t>
            </a:r>
          </a:p>
          <a:p>
            <a:pPr marL="560070" lvl="1" indent="-171450" algn="just" defTabSz="228600">
              <a:buClr>
                <a:schemeClr val="accent2"/>
              </a:buClr>
              <a:buFont typeface="Wingdings" panose="05000000000000000000" pitchFamily="2" charset="2"/>
              <a:buChar char="§"/>
              <a:tabLst>
                <a:tab pos="118872" algn="l"/>
              </a:tabLst>
            </a:pPr>
            <a:r>
              <a:rPr lang="es-CO" sz="1000" u="sng" dirty="0">
                <a:latin typeface="+mj-lt"/>
              </a:rPr>
              <a:t>Uso Terciario:</a:t>
            </a:r>
            <a:r>
              <a:rPr lang="es-CO" sz="1000" dirty="0">
                <a:latin typeface="+mj-lt"/>
              </a:rPr>
              <a:t> Instalación, desmontaje (industrial y profesional) / Mantenimiento y vida útil (industrial y profesional).</a:t>
            </a:r>
          </a:p>
          <a:p>
            <a:pPr marL="560070" lvl="1" indent="-17145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a:t>
            </a:r>
            <a:r>
              <a:rPr lang="en-CA" sz="1000" dirty="0">
                <a:solidFill>
                  <a:schemeClr val="tx1"/>
                </a:solidFill>
                <a:latin typeface="+mj-lt"/>
              </a:rPr>
              <a:t>. </a:t>
            </a:r>
          </a:p>
          <a:p>
            <a:pPr marL="228600" indent="-228600" algn="just" defTabSz="228600">
              <a:buClr>
                <a:schemeClr val="accent2"/>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a:tabLst>
                <a:tab pos="118872" algn="l"/>
              </a:tabLst>
            </a:pPr>
            <a:r>
              <a:rPr lang="es-CO" sz="1000" b="1" dirty="0">
                <a:solidFill>
                  <a:schemeClr val="tx1"/>
                </a:solidFill>
              </a:rPr>
              <a:t>Teléfono de emergencia #</a:t>
            </a:r>
            <a:r>
              <a:rPr lang="es-CO" sz="1000" dirty="0">
                <a:solidFill>
                  <a:schemeClr val="tx1"/>
                </a:solidFill>
              </a:rPr>
              <a:t>: </a:t>
            </a:r>
            <a:r>
              <a:rPr lang="es-CO" sz="1000" dirty="0" err="1">
                <a:solidFill>
                  <a:schemeClr val="tx1"/>
                </a:solidFill>
              </a:rPr>
              <a:t>CHEMTREC</a:t>
            </a:r>
            <a:r>
              <a:rPr lang="es-CO" sz="1000" dirty="0">
                <a:solidFill>
                  <a:schemeClr val="tx1"/>
                </a:solidFill>
              </a:rPr>
              <a:t> prestará asistencia en caso de emergencias químicas 1-800-424-9300 </a:t>
            </a: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FC-2300 LD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9798" y="1241918"/>
            <a:ext cx="7199888" cy="34623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n-CA" sz="1600" b="1" dirty="0">
                <a:solidFill>
                  <a:schemeClr val="bg1"/>
                </a:solidFill>
                <a:latin typeface="+mj-lt"/>
              </a:rPr>
              <a:t>FC-2300 LD			  </a:t>
            </a:r>
            <a:r>
              <a:rPr lang="en-CA" sz="1600" dirty="0">
                <a:solidFill>
                  <a:schemeClr val="bg1"/>
                </a:solidFill>
              </a:rPr>
              <a:t>               		      </a:t>
            </a:r>
            <a:r>
              <a:rPr lang="es-CO" sz="1600" dirty="0">
                <a:solidFill>
                  <a:schemeClr val="bg1"/>
                </a:solidFill>
              </a:rPr>
              <a:t> </a:t>
            </a:r>
            <a:r>
              <a:rPr lang="es-CO" sz="1400" dirty="0">
                <a:solidFill>
                  <a:schemeClr val="bg1"/>
                </a:solidFill>
              </a:rPr>
              <a:t>Fecha de vigencia: Febrero 18 del 2020</a:t>
            </a:r>
            <a:endParaRPr lang="en-CA" sz="1400" dirty="0">
              <a:solidFill>
                <a:schemeClr val="bg1"/>
              </a:solidFill>
            </a:endParaRPr>
          </a:p>
        </p:txBody>
      </p:sp>
      <p:sp>
        <p:nvSpPr>
          <p:cNvPr id="2" name="Rectangle 1">
            <a:extLst>
              <a:ext uri="{FF2B5EF4-FFF2-40B4-BE49-F238E27FC236}">
                <a16:creationId xmlns:a16="http://schemas.microsoft.com/office/drawing/2014/main" id="{FC27E18B-F55D-0B6B-1C39-4E246738F3BC}"/>
              </a:ext>
            </a:extLst>
          </p:cNvPr>
          <p:cNvSpPr/>
          <p:nvPr/>
        </p:nvSpPr>
        <p:spPr>
          <a:xfrm>
            <a:off x="290810" y="166729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92834" y="545432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91822" y="5951162"/>
            <a:ext cx="7200900" cy="35827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La clasificación del producto químico se basa para Canadá en la quinta edición revisada del Sistema Globalmente Armonizado de 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del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la clasificación de carcinógeno de categoría 2</a:t>
            </a:r>
            <a:r>
              <a:rPr lang="en-US" sz="1000" dirty="0">
                <a:solidFill>
                  <a:schemeClr val="tx1"/>
                </a:solidFill>
              </a:rPr>
              <a:t>.</a:t>
            </a:r>
            <a:endParaRPr lang="en-CA" sz="1000" b="1"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a:t>
            </a:r>
            <a:r>
              <a:rPr lang="es-CO" sz="1000" dirty="0">
                <a:solidFill>
                  <a:schemeClr val="tx1"/>
                </a:solidFill>
              </a:rPr>
              <a:t>. La fibra cerámica está clasificada como carcinógeno de categoría 2.</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n-CA" sz="1000" b="1" dirty="0">
              <a:solidFill>
                <a:schemeClr val="tx1"/>
              </a:solidFill>
              <a:latin typeface="+mj-lt"/>
            </a:endParaRPr>
          </a:p>
          <a:p>
            <a:pPr lvl="1" algn="just" defTabSz="228600">
              <a:buClr>
                <a:schemeClr val="accent1"/>
              </a:buClr>
              <a:tabLst>
                <a:tab pos="118872" algn="l"/>
              </a:tabLst>
            </a:pPr>
            <a:endParaRPr lang="en-CA" sz="1000" b="1" dirty="0">
              <a:solidFill>
                <a:schemeClr val="tx1"/>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r>
              <a:rPr lang="en-US" sz="1000" dirty="0">
                <a:solidFill>
                  <a:srgbClr val="0F1919"/>
                </a:solidFill>
                <a:latin typeface="+mj-lt"/>
              </a:rPr>
              <a:t>.</a:t>
            </a:r>
          </a:p>
          <a:p>
            <a:pPr lvl="1" algn="just"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r>
              <a:rPr lang="en-CA" sz="1000" dirty="0">
                <a:solidFill>
                  <a:srgbClr val="0F1919"/>
                </a:solidFill>
                <a:latin typeface="+mj-lt"/>
              </a:rPr>
              <a:t>.</a:t>
            </a:r>
          </a:p>
          <a:p>
            <a:pPr algn="just" defTabSz="320040">
              <a:tabLst>
                <a:tab pos="118872" algn="l"/>
              </a:tabLst>
            </a:pPr>
            <a:endParaRPr lang="en-CA" sz="1000" b="1" dirty="0">
              <a:solidFill>
                <a:srgbClr val="0F1919"/>
              </a:solidFill>
            </a:endParaRPr>
          </a:p>
          <a:p>
            <a:pPr algn="just" defTabSz="320040">
              <a:tabLst>
                <a:tab pos="118872" algn="l"/>
              </a:tabLst>
            </a:pPr>
            <a:endParaRPr lang="en-CA"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97568" y="7120708"/>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FC-2300 LD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2113456937"/>
              </p:ext>
            </p:extLst>
          </p:nvPr>
        </p:nvGraphicFramePr>
        <p:xfrm>
          <a:off x="309144" y="2465562"/>
          <a:ext cx="7205663" cy="99818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65 a 85</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97442">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 a 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308132" y="196669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3. COMPOSICIÓN / INFORMACIÓN SOBRE LOS INGREDIENTES</a:t>
            </a:r>
          </a:p>
        </p:txBody>
      </p:sp>
      <p:sp>
        <p:nvSpPr>
          <p:cNvPr id="8" name="Rectangle 7">
            <a:extLst>
              <a:ext uri="{FF2B5EF4-FFF2-40B4-BE49-F238E27FC236}">
                <a16:creationId xmlns:a16="http://schemas.microsoft.com/office/drawing/2014/main" id="{AC688840-93F8-525B-E8E8-32CB59B8BD1F}"/>
              </a:ext>
            </a:extLst>
          </p:cNvPr>
          <p:cNvSpPr/>
          <p:nvPr/>
        </p:nvSpPr>
        <p:spPr>
          <a:xfrm>
            <a:off x="309144" y="389119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chemeClr val="accent2"/>
                </a:solidFill>
                <a:latin typeface="+mj-lt"/>
              </a:rPr>
              <a:t>4. </a:t>
            </a:r>
            <a:r>
              <a:rPr lang="fr-FR" sz="1200" b="1" dirty="0" err="1">
                <a:solidFill>
                  <a:schemeClr val="accent2"/>
                </a:solidFill>
                <a:latin typeface="+mj-lt"/>
              </a:rPr>
              <a:t>PRIMEROS</a:t>
            </a:r>
            <a:r>
              <a:rPr lang="fr-FR" sz="1200" b="1" dirty="0">
                <a:solidFill>
                  <a:schemeClr val="accent2"/>
                </a:solidFill>
                <a:latin typeface="+mj-lt"/>
              </a:rPr>
              <a:t> </a:t>
            </a:r>
            <a:r>
              <a:rPr lang="fr-FR" sz="1200" b="1" dirty="0" err="1">
                <a:solidFill>
                  <a:schemeClr val="accent2"/>
                </a:solidFill>
                <a:latin typeface="+mj-lt"/>
              </a:rPr>
              <a:t>AUXILIOS</a:t>
            </a:r>
            <a:endParaRPr lang="en-CA" sz="1200" b="1" dirty="0">
              <a:solidFill>
                <a:schemeClr val="accent2"/>
              </a:solidFill>
              <a:latin typeface="+mj-lt"/>
            </a:endParaRPr>
          </a:p>
        </p:txBody>
      </p:sp>
      <p:sp>
        <p:nvSpPr>
          <p:cNvPr id="10" name="Rectangle 9">
            <a:extLst>
              <a:ext uri="{FF2B5EF4-FFF2-40B4-BE49-F238E27FC236}">
                <a16:creationId xmlns:a16="http://schemas.microsoft.com/office/drawing/2014/main" id="{920E125C-6618-06CB-F2C0-C6EEC17988C0}"/>
              </a:ext>
            </a:extLst>
          </p:cNvPr>
          <p:cNvSpPr/>
          <p:nvPr/>
        </p:nvSpPr>
        <p:spPr>
          <a:xfrm>
            <a:off x="293548" y="641194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5750" y="6895748"/>
            <a:ext cx="7200900" cy="190034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2"/>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embalaje y los materiales circundantes pueden ser combustibles. </a:t>
            </a:r>
            <a:r>
              <a:rPr lang="es-CO" sz="1000" u="sng" dirty="0">
                <a:solidFill>
                  <a:schemeClr val="tx1"/>
                </a:solidFill>
              </a:rPr>
              <a:t>Calor inicial: </a:t>
            </a:r>
            <a:r>
              <a:rPr lang="es-CO" sz="1000" dirty="0">
                <a:solidFill>
                  <a:schemeClr val="tx1"/>
                </a:solidFill>
              </a:rPr>
              <a:t>Durante el calentamiento inicial del producto, se producirá cierta descomposición térmica del aglutinante orgánico a aproximadamente 450 °F (232 °C) a partir de este primer calor del producto. 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 El producto que ha estado en servicio a 1800 °F o más puede sufrir una conversión parcial a cristobalita, una forma cristalina de sílice.</a:t>
            </a:r>
            <a:endParaRPr lang="en-CA" sz="1000" dirty="0">
              <a:solidFill>
                <a:srgbClr val="0F1919"/>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a:p>
            <a:pPr algn="just" defTabSz="320040">
              <a:tabLst>
                <a:tab pos="118872" algn="l"/>
              </a:tabLst>
            </a:pPr>
            <a:endParaRPr lang="en-CA" sz="1000" b="1" dirty="0">
              <a:solidFill>
                <a:srgbClr val="0F1919"/>
              </a:solidFill>
            </a:endParaRPr>
          </a:p>
        </p:txBody>
      </p:sp>
      <p:sp>
        <p:nvSpPr>
          <p:cNvPr id="2" name="Text Placeholder 25">
            <a:extLst>
              <a:ext uri="{FF2B5EF4-FFF2-40B4-BE49-F238E27FC236}">
                <a16:creationId xmlns:a16="http://schemas.microsoft.com/office/drawing/2014/main" id="{DB88734B-03C1-82B1-9272-774233E2AB42}"/>
              </a:ext>
            </a:extLst>
          </p:cNvPr>
          <p:cNvSpPr txBox="1">
            <a:spLocks/>
          </p:cNvSpPr>
          <p:nvPr/>
        </p:nvSpPr>
        <p:spPr>
          <a:xfrm>
            <a:off x="313907" y="3528499"/>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
        <p:nvSpPr>
          <p:cNvPr id="5" name="TextBox 4">
            <a:extLst>
              <a:ext uri="{FF2B5EF4-FFF2-40B4-BE49-F238E27FC236}">
                <a16:creationId xmlns:a16="http://schemas.microsoft.com/office/drawing/2014/main" id="{353F0EFA-BCBD-D7E5-596C-764F9F47871F}"/>
              </a:ext>
            </a:extLst>
          </p:cNvPr>
          <p:cNvSpPr txBox="1"/>
          <p:nvPr/>
        </p:nvSpPr>
        <p:spPr>
          <a:xfrm>
            <a:off x="292536" y="1134031"/>
            <a:ext cx="7102318" cy="707886"/>
          </a:xfrm>
          <a:prstGeom prst="rect">
            <a:avLst/>
          </a:prstGeom>
          <a:noFill/>
        </p:spPr>
        <p:txBody>
          <a:bodyPr wrap="square" lIns="0" rIns="0">
            <a:spAutoFit/>
          </a:bodyPr>
          <a:lstStyle/>
          <a:p>
            <a:pPr marL="228600" indent="-228600" algn="just" defTabSz="320040">
              <a:buClr>
                <a:schemeClr val="accent2"/>
              </a:buClr>
              <a:buFont typeface="+mj-lt"/>
              <a:buAutoNum type="alphaLcPeriod" startAt="3"/>
              <a:tabLst>
                <a:tab pos="118872" algn="l"/>
              </a:tabLst>
            </a:pPr>
            <a:r>
              <a:rPr lang="es-CO" sz="1000" b="1" dirty="0">
                <a:solidFill>
                  <a:srgbClr val="0F1919"/>
                </a:solidFill>
                <a:latin typeface="+mj-lt"/>
              </a:rPr>
              <a:t>Describa cualquier peligro no clasificado que se haya identificado durante el proceso de clasificación: </a:t>
            </a:r>
            <a:r>
              <a:rPr lang="es-CO" sz="1000" dirty="0">
                <a:solidFill>
                  <a:srgbClr val="0F1919"/>
                </a:solidFill>
                <a:latin typeface="+mj-lt"/>
              </a:rPr>
              <a:t>La exposición puede provocar irritaciones mecánicas leves en la piel, los ojos y las vías respiratorias superiores. Estos efectos suelen ser temporales.</a:t>
            </a:r>
          </a:p>
          <a:p>
            <a:pPr algn="just" defTabSz="320040">
              <a:buClr>
                <a:schemeClr val="accent2"/>
              </a:buClr>
              <a:tabLst>
                <a:tab pos="118872" algn="l"/>
              </a:tabLst>
            </a:pPr>
            <a:endParaRPr lang="es-CO" sz="1000" b="1" dirty="0">
              <a:solidFill>
                <a:srgbClr val="0F1919"/>
              </a:solidFill>
              <a:latin typeface="+mj-lt"/>
            </a:endParaRPr>
          </a:p>
          <a:p>
            <a:pPr marL="228600" indent="-228600" algn="just" defTabSz="320040">
              <a:buClr>
                <a:schemeClr val="accent2"/>
              </a:buClr>
              <a:buFont typeface="+mj-lt"/>
              <a:buAutoNum type="alphaLcPeriod" startAt="4"/>
              <a:tabLst>
                <a:tab pos="118872" algn="l"/>
              </a:tabLst>
            </a:pPr>
            <a:r>
              <a:rPr lang="es-CO" sz="1000" b="1" dirty="0">
                <a:solidFill>
                  <a:srgbClr val="0F1919"/>
                </a:solidFill>
                <a:latin typeface="+mj-lt"/>
              </a:rPr>
              <a:t>Regla de mezcla: </a:t>
            </a:r>
            <a:r>
              <a:rPr lang="es-CO" sz="1000" dirty="0">
                <a:solidFill>
                  <a:srgbClr val="0F1919"/>
                </a:solidFill>
                <a:latin typeface="+mj-lt"/>
              </a:rPr>
              <a:t>No aplicable.</a:t>
            </a:r>
          </a:p>
        </p:txBody>
      </p:sp>
      <p:sp>
        <p:nvSpPr>
          <p:cNvPr id="15" name="Text Placeholder 25">
            <a:extLst>
              <a:ext uri="{FF2B5EF4-FFF2-40B4-BE49-F238E27FC236}">
                <a16:creationId xmlns:a16="http://schemas.microsoft.com/office/drawing/2014/main" id="{74E549EE-0DFE-3733-2660-C26B325302CA}"/>
              </a:ext>
            </a:extLst>
          </p:cNvPr>
          <p:cNvSpPr txBox="1">
            <a:spLocks/>
          </p:cNvSpPr>
          <p:nvPr/>
        </p:nvSpPr>
        <p:spPr>
          <a:xfrm>
            <a:off x="313907" y="4364954"/>
            <a:ext cx="7200900" cy="192903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defTabSz="320040">
              <a:tabLst>
                <a:tab pos="118872" algn="l"/>
              </a:tabLst>
            </a:pPr>
            <a:endParaRPr lang="en-CA"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LD 23 04</a:t>
            </a:r>
          </a:p>
        </p:txBody>
      </p:sp>
      <p:sp>
        <p:nvSpPr>
          <p:cNvPr id="8" name="Rectangle 7">
            <a:extLst>
              <a:ext uri="{FF2B5EF4-FFF2-40B4-BE49-F238E27FC236}">
                <a16:creationId xmlns:a16="http://schemas.microsoft.com/office/drawing/2014/main" id="{619AEF80-D040-EAF9-945C-757896EACB01}"/>
              </a:ext>
            </a:extLst>
          </p:cNvPr>
          <p:cNvSpPr/>
          <p:nvPr/>
        </p:nvSpPr>
        <p:spPr>
          <a:xfrm>
            <a:off x="298956" y="438532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305812" y="4847043"/>
            <a:ext cx="7200900" cy="521135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dirty="0">
                <a:solidFill>
                  <a:schemeClr val="tx1"/>
                </a:solidFill>
              </a:rPr>
              <a:t>Los</a:t>
            </a:r>
            <a:r>
              <a:rPr lang="es-CO" sz="1000" b="1" dirty="0">
                <a:solidFill>
                  <a:schemeClr val="tx1"/>
                </a:solidFill>
              </a:rPr>
              <a:t> </a:t>
            </a:r>
            <a:r>
              <a:rPr lang="es-CO" sz="1000" b="1" dirty="0" err="1">
                <a:solidFill>
                  <a:schemeClr val="tx1"/>
                </a:solidFill>
              </a:rPr>
              <a:t>OEL</a:t>
            </a:r>
            <a:r>
              <a:rPr lang="es-CO" sz="1000" b="1" dirty="0">
                <a:solidFill>
                  <a:schemeClr val="tx1"/>
                </a:solidFill>
              </a:rPr>
              <a:t> </a:t>
            </a:r>
            <a:r>
              <a:rPr lang="en-CA" sz="1000" b="1" dirty="0">
                <a:solidFill>
                  <a:schemeClr val="tx1"/>
                </a:solidFill>
              </a:rPr>
              <a:t>(</a:t>
            </a:r>
            <a:r>
              <a:rPr lang="en-US" sz="1000" b="1" dirty="0">
                <a:solidFill>
                  <a:schemeClr val="tx1"/>
                </a:solidFill>
              </a:rPr>
              <a:t>Occupational Exposure Limits</a:t>
            </a:r>
            <a:r>
              <a:rPr lang="en-CA" sz="1000" b="1" dirty="0">
                <a:solidFill>
                  <a:schemeClr val="tx1"/>
                </a:solidFill>
              </a:rPr>
              <a:t>)</a:t>
            </a:r>
            <a:r>
              <a:rPr lang="es-CO" sz="1000" b="1" dirty="0">
                <a:solidFill>
                  <a:schemeClr val="tx1"/>
                </a:solidFill>
              </a:rPr>
              <a:t> </a:t>
            </a:r>
            <a:r>
              <a:rPr lang="es-CO" sz="1000" dirty="0">
                <a:solidFill>
                  <a:schemeClr val="tx1"/>
                </a:solidFill>
              </a:rPr>
              <a:t>provinciales canadienses (</a:t>
            </a:r>
            <a:r>
              <a:rPr lang="es-CO" sz="1000" dirty="0" err="1">
                <a:solidFill>
                  <a:schemeClr val="tx1"/>
                </a:solidFill>
              </a:rPr>
              <a:t>TWAEV</a:t>
            </a:r>
            <a:r>
              <a:rPr lang="es-CO" sz="1000" dirty="0">
                <a:solidFill>
                  <a:schemeClr val="tx1"/>
                </a:solidFill>
              </a:rPr>
              <a:t>) para fibra cerámica oscilan entre 0,2 y 1,0 f/</a:t>
            </a:r>
            <a:r>
              <a:rPr lang="es-CO" sz="1000" dirty="0" err="1">
                <a:solidFill>
                  <a:schemeClr val="tx1"/>
                </a:solidFill>
              </a:rPr>
              <a:t>cc</a:t>
            </a:r>
            <a:r>
              <a:rPr lang="es-CO" sz="1000" dirty="0">
                <a:solidFill>
                  <a:schemeClr val="tx1"/>
                </a:solidFill>
              </a:rPr>
              <a:t>, según la provincia. En Ontario, el </a:t>
            </a:r>
            <a:r>
              <a:rPr lang="es-CO" sz="1000" b="1" dirty="0" err="1">
                <a:solidFill>
                  <a:schemeClr val="tx1"/>
                </a:solidFill>
              </a:rPr>
              <a:t>TWAEV</a:t>
            </a:r>
            <a:r>
              <a:rPr lang="es-CO" sz="1000" b="1" dirty="0">
                <a:solidFill>
                  <a:schemeClr val="tx1"/>
                </a:solidFill>
              </a:rPr>
              <a:t> de Ontario para </a:t>
            </a:r>
            <a:r>
              <a:rPr lang="es-CO" sz="1000" b="1" dirty="0" err="1">
                <a:solidFill>
                  <a:schemeClr val="tx1"/>
                </a:solidFill>
              </a:rPr>
              <a:t>FCR</a:t>
            </a:r>
            <a:r>
              <a:rPr lang="es-CO" sz="1000" b="1" dirty="0">
                <a:solidFill>
                  <a:schemeClr val="tx1"/>
                </a:solidFill>
              </a:rPr>
              <a:t> </a:t>
            </a:r>
            <a:r>
              <a:rPr lang="es-CO" sz="1000" dirty="0">
                <a:solidFill>
                  <a:schemeClr val="tx1"/>
                </a:solidFill>
              </a:rPr>
              <a:t>(fibra cerámica refractaria) es de </a:t>
            </a:r>
            <a:r>
              <a:rPr lang="es-CO" sz="1000" b="1" dirty="0">
                <a:solidFill>
                  <a:schemeClr val="tx1"/>
                </a:solidFill>
              </a:rPr>
              <a:t>0,5 f/</a:t>
            </a:r>
            <a:r>
              <a:rPr lang="es-CO" sz="1000" b="1" dirty="0" err="1">
                <a:solidFill>
                  <a:schemeClr val="tx1"/>
                </a:solidFill>
              </a:rPr>
              <a:t>cc</a:t>
            </a:r>
            <a:r>
              <a:rPr lang="es-CO" sz="1000" b="1" dirty="0">
                <a:solidFill>
                  <a:schemeClr val="tx1"/>
                </a:solidFill>
              </a:rPr>
              <a:t>, 8 horas</a:t>
            </a:r>
            <a:r>
              <a:rPr lang="es-CO" sz="1000" dirty="0">
                <a:solidFill>
                  <a:schemeClr val="tx1"/>
                </a:solidFill>
              </a:rPr>
              <a:t>.</a:t>
            </a:r>
            <a:r>
              <a:rPr lang="en-US" sz="1000" dirty="0">
                <a:solidFill>
                  <a:schemeClr val="tx1"/>
                </a:solidFill>
              </a:rPr>
              <a:t> </a:t>
            </a:r>
            <a:r>
              <a:rPr lang="es-CO" sz="1000" dirty="0">
                <a:solidFill>
                  <a:schemeClr val="tx1"/>
                </a:solidFill>
              </a:rPr>
              <a:t>Los objetivos y criterios subyacentes a cada una de estas decisiones </a:t>
            </a:r>
            <a:r>
              <a:rPr lang="es-CO" sz="1000" dirty="0" err="1">
                <a:solidFill>
                  <a:schemeClr val="tx1"/>
                </a:solidFill>
              </a:rPr>
              <a:t>OEL</a:t>
            </a:r>
            <a:r>
              <a:rPr lang="es-CO" sz="1000" dirty="0">
                <a:solidFill>
                  <a:schemeClr val="tx1"/>
                </a:solidFill>
              </a:rPr>
              <a:t> también varían. La evaluación de los límites de exposición ocupacional y la determinación de su aplicabilidad relativa al lugar de trabajo se realiza mejor, caso por caso, por parte de un higienista industrial calificado</a:t>
            </a:r>
            <a:r>
              <a:rPr lang="en-US" sz="1000" dirty="0">
                <a:solidFill>
                  <a:schemeClr val="tx1"/>
                </a:solidFill>
              </a:rPr>
              <a:t>.</a:t>
            </a:r>
          </a:p>
          <a:p>
            <a:pPr algn="just" defTabSz="228600">
              <a:buClr>
                <a:schemeClr val="accent1"/>
              </a:buClr>
              <a:tabLst>
                <a:tab pos="118872" algn="l"/>
              </a:tabLst>
            </a:pPr>
            <a:endParaRPr lang="fr-FR" sz="1000" dirty="0">
              <a:solidFill>
                <a:schemeClr val="tx1"/>
              </a:solidFill>
            </a:endParaRPr>
          </a:p>
          <a:p>
            <a:pPr algn="just" defTabSz="228600">
              <a:buClr>
                <a:schemeClr val="accent1"/>
              </a:buClr>
              <a:tabLst>
                <a:tab pos="118872" algn="l"/>
              </a:tabLst>
            </a:pPr>
            <a:endParaRPr lang="fr-FR" sz="1000" dirty="0">
              <a:solidFill>
                <a:schemeClr val="tx1"/>
              </a:solidFill>
            </a:endParaRPr>
          </a:p>
          <a:p>
            <a:pPr algn="just" defTabSz="228600">
              <a:buClr>
                <a:schemeClr val="accent1"/>
              </a:buClr>
              <a:tabLst>
                <a:tab pos="118872" algn="l"/>
              </a:tabLst>
            </a:pPr>
            <a:endParaRPr lang="fr-FR" sz="1000" dirty="0">
              <a:solidFill>
                <a:schemeClr val="tx1"/>
              </a:solidFill>
            </a:endParaRPr>
          </a:p>
          <a:p>
            <a:pPr algn="just" defTabSz="228600">
              <a:buClr>
                <a:schemeClr val="accent1"/>
              </a:buClr>
              <a:tabLst>
                <a:tab pos="118872" algn="l"/>
              </a:tabLst>
            </a:pPr>
            <a:r>
              <a:rPr lang="fr-FR" sz="1000" dirty="0">
                <a:solidFill>
                  <a:schemeClr val="tx1"/>
                </a:solidFill>
              </a:rPr>
              <a:t>	</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r>
              <a:rPr lang="en-US" sz="1000" dirty="0">
                <a:solidFill>
                  <a:schemeClr val="tx1"/>
                </a:solidFill>
              </a:rPr>
              <a:t>.</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Medidas de protección individual, como equipos de protección personal:</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sean insuficientes para mantener las concentraciones en el lugar de trabajo por debajo del nivel aplicable, se recomienda el uso de protección respiratoria adecuada.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eficiencia de filtrado de al menos el 95%. La recomendación de eficiencia del filtro del 95% se basa en la secuencia lógica de selección de respiradores de </a:t>
            </a:r>
            <a:r>
              <a:rPr lang="es-CO" sz="1000" dirty="0" err="1">
                <a:solidFill>
                  <a:srgbClr val="0F1919"/>
                </a:solidFill>
                <a:latin typeface="+mj-lt"/>
              </a:rPr>
              <a:t>NIOSH</a:t>
            </a:r>
            <a:r>
              <a:rPr lang="es-CO" sz="1000" dirty="0">
                <a:solidFill>
                  <a:srgbClr val="0F1919"/>
                </a:solidFill>
                <a:latin typeface="+mj-lt"/>
              </a:rPr>
              <a:t> para exposición a fibras minerales artificiales. Los trabajadores deben someterse a una prueba de ajuste antes de usar un respirador purificador de aire específico.</a:t>
            </a:r>
          </a:p>
          <a:p>
            <a:pPr marL="628650" lvl="1" algn="just" defTabSz="228600">
              <a:buClr>
                <a:schemeClr val="accent2"/>
              </a:buClr>
              <a:tabLst>
                <a:tab pos="118872" algn="l"/>
              </a:tabLst>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r>
              <a:rPr lang="en-US" sz="1000" dirty="0">
                <a:solidFill>
                  <a:srgbClr val="0F1919"/>
                </a:solidFill>
                <a:latin typeface="+mj-lt"/>
              </a:rPr>
              <a:t>.</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3940413442"/>
              </p:ext>
            </p:extLst>
          </p:nvPr>
        </p:nvGraphicFramePr>
        <p:xfrm>
          <a:off x="530860" y="5624307"/>
          <a:ext cx="6968996" cy="853440"/>
        </p:xfrm>
        <a:graphic>
          <a:graphicData uri="http://schemas.openxmlformats.org/drawingml/2006/table">
            <a:tbl>
              <a:tblPr firstRow="1" bandRow="1"/>
              <a:tblGrid>
                <a:gridCol w="2085340">
                  <a:extLst>
                    <a:ext uri="{9D8B030D-6E8A-4147-A177-3AD203B41FA5}">
                      <a16:colId xmlns:a16="http://schemas.microsoft.com/office/drawing/2014/main" val="3694911790"/>
                    </a:ext>
                  </a:extLst>
                </a:gridCol>
                <a:gridCol w="4883656">
                  <a:extLst>
                    <a:ext uri="{9D8B030D-6E8A-4147-A177-3AD203B41FA5}">
                      <a16:colId xmlns:a16="http://schemas.microsoft.com/office/drawing/2014/main" val="3913904673"/>
                    </a:ext>
                  </a:extLst>
                </a:gridCol>
              </a:tblGrid>
              <a:tr h="180602">
                <a:tc>
                  <a:txBody>
                    <a:bodyPr/>
                    <a:lstStyle/>
                    <a:p>
                      <a:pPr algn="l"/>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CA" sz="800" b="1" dirty="0"/>
                        <a:t>ONTARIO TWAEV</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cerámica refractaria (</a:t>
                      </a:r>
                      <a:r>
                        <a:rPr lang="es-CO" sz="800" noProof="0" dirty="0" err="1"/>
                        <a:t>FCR</a:t>
                      </a:r>
                      <a:r>
                        <a:rPr lang="es-CO" sz="800" noProof="0" dirty="0"/>
                        <a:t>)</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n-US" sz="800" dirty="0">
                          <a:solidFill>
                            <a:schemeClr val="tx1"/>
                          </a:solidFill>
                        </a:rPr>
                        <a:t>0.5 f/cc, 8-hr</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800" noProof="0" dirty="0"/>
                        <a:t>Sílice coloidal</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baseline="30000" noProof="0" dirty="0">
                          <a:solidFill>
                            <a:schemeClr val="tx1"/>
                          </a:solidFill>
                        </a:rPr>
                        <a:t> </a:t>
                      </a:r>
                      <a:r>
                        <a:rPr lang="es-CO" sz="800" noProof="0" dirty="0">
                          <a:solidFill>
                            <a:schemeClr val="tx1"/>
                          </a:solidFill>
                        </a:rPr>
                        <a:t>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pPr marL="0" indent="0"/>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306824" y="2708582"/>
            <a:ext cx="7199888" cy="3456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7. MANIPULACIÓN Y ALMACENAMIENTO</a:t>
            </a:r>
          </a:p>
        </p:txBody>
      </p:sp>
      <p:sp>
        <p:nvSpPr>
          <p:cNvPr id="12" name="Rectangle 11">
            <a:extLst>
              <a:ext uri="{FF2B5EF4-FFF2-40B4-BE49-F238E27FC236}">
                <a16:creationId xmlns:a16="http://schemas.microsoft.com/office/drawing/2014/main" id="{DC1EC396-F141-CD8A-6DD6-AA19DCB39A9C}"/>
              </a:ext>
            </a:extLst>
          </p:cNvPr>
          <p:cNvSpPr/>
          <p:nvPr/>
        </p:nvSpPr>
        <p:spPr>
          <a:xfrm>
            <a:off x="298956" y="119060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6. MEDIDAS EN CASO DE VERTIDO ACCIDENTAL</a:t>
            </a:r>
          </a:p>
        </p:txBody>
      </p:sp>
      <p:sp>
        <p:nvSpPr>
          <p:cNvPr id="5" name="Text Placeholder 25">
            <a:extLst>
              <a:ext uri="{FF2B5EF4-FFF2-40B4-BE49-F238E27FC236}">
                <a16:creationId xmlns:a16="http://schemas.microsoft.com/office/drawing/2014/main" id="{8FB7FD48-7E24-DD69-19BE-CEB5A2339D6C}"/>
              </a:ext>
            </a:extLst>
          </p:cNvPr>
          <p:cNvSpPr txBox="1">
            <a:spLocks/>
          </p:cNvSpPr>
          <p:nvPr/>
        </p:nvSpPr>
        <p:spPr>
          <a:xfrm>
            <a:off x="298956" y="1616332"/>
            <a:ext cx="7200900" cy="95471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 Ver Sección 8 "Controles de exposición / Protección personal" para las directrices de exposición.</a:t>
            </a: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de alta eficacia o barriendo en húmedo para minimizar la acumulación de residuos. No utilice aire comprimido para la limpieza, ya que la mayoría de las jurisdicciones limitan el uso de aire comprimido para fines de limpieza.</a:t>
            </a:r>
            <a:endParaRPr lang="es-CO" sz="1000" dirty="0">
              <a:solidFill>
                <a:srgbClr val="0F1919"/>
              </a:solidFill>
            </a:endParaRPr>
          </a:p>
          <a:p>
            <a:pPr defTabSz="320040">
              <a:tabLst>
                <a:tab pos="118872" algn="l"/>
              </a:tabLst>
            </a:pPr>
            <a:endParaRPr lang="en-CA" sz="1000" b="1" dirty="0">
              <a:solidFill>
                <a:srgbClr val="0F1919"/>
              </a:solidFill>
            </a:endParaRPr>
          </a:p>
        </p:txBody>
      </p:sp>
      <p:sp>
        <p:nvSpPr>
          <p:cNvPr id="7" name="Text Placeholder 25">
            <a:extLst>
              <a:ext uri="{FF2B5EF4-FFF2-40B4-BE49-F238E27FC236}">
                <a16:creationId xmlns:a16="http://schemas.microsoft.com/office/drawing/2014/main" id="{250D221D-BB62-1CC7-21F5-4F22168F66EA}"/>
              </a:ext>
            </a:extLst>
          </p:cNvPr>
          <p:cNvSpPr txBox="1">
            <a:spLocks/>
          </p:cNvSpPr>
          <p:nvPr/>
        </p:nvSpPr>
        <p:spPr>
          <a:xfrm>
            <a:off x="298956" y="3164611"/>
            <a:ext cx="7200900" cy="105880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Manipule la fibra con cuidado para minimizar el polvo en el aire. Limite el uso de herramientas eléctricas a menos que estén junto con ventilación de escape local. Utilice herramientas manuales siempre que sea posible.</a:t>
            </a: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1007986873"/>
              </p:ext>
            </p:extLst>
          </p:nvPr>
        </p:nvGraphicFramePr>
        <p:xfrm>
          <a:off x="286762" y="2193759"/>
          <a:ext cx="7199888" cy="1755268"/>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es-CO" sz="800" b="0" noProof="0" dirty="0"/>
                        <a:t>  Material fibroso blanquecino fabricado en formas</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16-18</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err="1"/>
                        <a:t>1760°C</a:t>
                      </a:r>
                      <a:r>
                        <a:rPr lang="es-CO" sz="800" noProof="0" dirty="0"/>
                        <a:t> (</a:t>
                      </a:r>
                      <a:r>
                        <a:rPr lang="es-CO" sz="800" noProof="0" dirty="0" err="1"/>
                        <a:t>3200°F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a:t>
                      </a:r>
                      <a:r>
                        <a:rPr lang="fr-CA" sz="800" b="1" noProof="0" dirty="0"/>
                        <a:t> </a:t>
                      </a:r>
                      <a:r>
                        <a:rPr lang="fr-CA" sz="800" noProof="0" dirty="0"/>
                        <a:t> 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0">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FC-2300 LD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5750" y="172754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8280" y="409637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8280" y="6494463"/>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4232" y="6984361"/>
            <a:ext cx="7200900" cy="25265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 la fibra cerámica migren desde el pulmón y/o el intestino y no se ubiquen en otros órganos del cuerpo.</a:t>
            </a:r>
          </a:p>
          <a:p>
            <a:pPr algn="just" defTabSz="320040">
              <a:tabLst>
                <a:tab pos="118872" algn="l"/>
              </a:tabLst>
            </a:pPr>
            <a:r>
              <a:rPr lang="es-CO" sz="1000" b="1" dirty="0">
                <a:solidFill>
                  <a:srgbClr val="0F1919"/>
                </a:solidFill>
              </a:rPr>
              <a:t>Datos toxicológicos en humanos/Datos epidemiológicos: </a:t>
            </a:r>
            <a:r>
              <a:rPr lang="es-CO" sz="1000" dirty="0">
                <a:solidFill>
                  <a:srgbClr val="0F1919"/>
                </a:solidFill>
              </a:rPr>
              <a:t>Con el fin de determinar los posibles efectos sobre la salud humana de la exposición a las fibras cerámicas, la Universidad de Cincinnati ha estado realizando estudios de vigilancia médica sobre los trabajadores de </a:t>
            </a:r>
            <a:r>
              <a:rPr lang="es-CO" sz="1000" dirty="0" err="1">
                <a:solidFill>
                  <a:srgbClr val="0F1919"/>
                </a:solidFill>
              </a:rPr>
              <a:t>FCR</a:t>
            </a:r>
            <a:r>
              <a:rPr lang="es-CO" sz="1000" dirty="0">
                <a:solidFill>
                  <a:srgbClr val="0F1919"/>
                </a:solidFill>
              </a:rPr>
              <a:t> en EE.UU.; este estudio epidemiológico lleva realizándose más de 30 años y la vigilancia médica de los trabajadores de </a:t>
            </a:r>
            <a:r>
              <a:rPr lang="es-CO" sz="1000" dirty="0" err="1">
                <a:solidFill>
                  <a:srgbClr val="0F1919"/>
                </a:solidFill>
              </a:rPr>
              <a:t>FCR</a:t>
            </a:r>
            <a:r>
              <a:rPr lang="es-CO" sz="1000" dirty="0">
                <a:solidFill>
                  <a:srgbClr val="0F1919"/>
                </a:solidFill>
              </a:rPr>
              <a:t> continúa. También se están realizando estudios de vigilancia médica de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neoplasias malignas.</a:t>
            </a:r>
          </a:p>
          <a:p>
            <a:pPr algn="just" defTabSz="320040">
              <a:tabLst>
                <a:tab pos="118872" algn="l"/>
              </a:tabLst>
            </a:pPr>
            <a:r>
              <a:rPr lang="es-CO" sz="1000" b="1" dirty="0">
                <a:solidFill>
                  <a:srgbClr val="0F1919"/>
                </a:solidFill>
              </a:rPr>
              <a:t>Propiedades irritantes: </a:t>
            </a:r>
            <a:r>
              <a:rPr lang="es-CO" sz="1000" dirty="0">
                <a:solidFill>
                  <a:srgbClr val="0F1919"/>
                </a:solidFill>
              </a:rPr>
              <a:t>Los datos en humanos confirman que sólo se produce irritación mecánica, que da lugar a picores. Las pruebas realizadas en las plantas de los fabricantes en el Reino Unido no han revelado ningún caso humano de afecciones cutáneas relacionadas con la exposición a las fibras.</a:t>
            </a:r>
          </a:p>
          <a:p>
            <a:pPr defTabSz="320040">
              <a:tabLst>
                <a:tab pos="118872" algn="l"/>
              </a:tabLst>
            </a:pPr>
            <a:endParaRPr lang="en-CA" sz="1000" b="1" dirty="0">
              <a:solidFill>
                <a:srgbClr val="0F1919"/>
              </a:solidFill>
            </a:endParaRPr>
          </a:p>
        </p:txBody>
      </p:sp>
      <p:sp>
        <p:nvSpPr>
          <p:cNvPr id="4" name="TextBox 3">
            <a:extLst>
              <a:ext uri="{FF2B5EF4-FFF2-40B4-BE49-F238E27FC236}">
                <a16:creationId xmlns:a16="http://schemas.microsoft.com/office/drawing/2014/main" id="{A8DCCDBB-09B8-1518-F0C2-7E2778EEBA9C}"/>
              </a:ext>
            </a:extLst>
          </p:cNvPr>
          <p:cNvSpPr txBox="1"/>
          <p:nvPr/>
        </p:nvSpPr>
        <p:spPr>
          <a:xfrm>
            <a:off x="286762" y="1060824"/>
            <a:ext cx="7200900" cy="553998"/>
          </a:xfrm>
          <a:prstGeom prst="rect">
            <a:avLst/>
          </a:prstGeom>
          <a:noFill/>
        </p:spPr>
        <p:txBody>
          <a:bodyPr wrap="square" lIns="0" rIns="0">
            <a:spAutoFit/>
          </a:bodyPr>
          <a:lstStyle/>
          <a:p>
            <a:pPr algn="just" defTabSz="228600">
              <a:tabLst>
                <a:tab pos="118872" algn="l"/>
              </a:tabLst>
            </a:pPr>
            <a:r>
              <a:rPr lang="en-US" sz="1000" b="1" dirty="0">
                <a:solidFill>
                  <a:srgbClr val="0F1919"/>
                </a:solidFill>
                <a:latin typeface="+mj-lt"/>
              </a:rPr>
              <a:t>Other Information: </a:t>
            </a:r>
            <a:r>
              <a:rPr lang="en-US" sz="1000" dirty="0">
                <a:solidFill>
                  <a:srgbClr val="0F1919"/>
                </a:solidFill>
                <a:latin typeface="+mj-lt"/>
              </a:rPr>
              <a:t>Concentrations based upon an eight-hour time weighted average (TWA) as determined by air samples collected and analyzed pursuant to NIOSH method 7400 (B) for airborne </a:t>
            </a:r>
            <a:r>
              <a:rPr lang="en-US" sz="1000" dirty="0" err="1">
                <a:solidFill>
                  <a:srgbClr val="0F1919"/>
                </a:solidFill>
                <a:latin typeface="+mj-lt"/>
              </a:rPr>
              <a:t>fibres</a:t>
            </a:r>
            <a:r>
              <a:rPr lang="en-US" sz="1000" dirty="0">
                <a:solidFill>
                  <a:srgbClr val="0F1919"/>
                </a:solidFill>
                <a:latin typeface="+mj-lt"/>
              </a:rPr>
              <a:t>. The manufacturer recommends the use of a full-face piece air purifying respirator equipped with an appropriate particulate filter cartridge during furnace tear-out events and the removal of </a:t>
            </a:r>
            <a:r>
              <a:rPr lang="en-US" sz="1000" dirty="0" err="1">
                <a:solidFill>
                  <a:srgbClr val="0F1919"/>
                </a:solidFill>
                <a:latin typeface="+mj-lt"/>
              </a:rPr>
              <a:t>FCR</a:t>
            </a:r>
            <a:r>
              <a:rPr lang="en-US" sz="1000" dirty="0">
                <a:solidFill>
                  <a:srgbClr val="0F1919"/>
                </a:solidFill>
                <a:latin typeface="+mj-lt"/>
              </a:rPr>
              <a:t>.</a:t>
            </a:r>
            <a:endParaRPr lang="en-CA" sz="1000" dirty="0">
              <a:solidFill>
                <a:srgbClr val="0F1919"/>
              </a:solidFill>
              <a:latin typeface="+mj-lt"/>
            </a:endParaRPr>
          </a:p>
        </p:txBody>
      </p:sp>
      <p:graphicFrame>
        <p:nvGraphicFramePr>
          <p:cNvPr id="5" name="Table 35">
            <a:extLst>
              <a:ext uri="{FF2B5EF4-FFF2-40B4-BE49-F238E27FC236}">
                <a16:creationId xmlns:a16="http://schemas.microsoft.com/office/drawing/2014/main" id="{26AF9785-8637-CF05-ACCF-248D2DC29DA5}"/>
              </a:ext>
            </a:extLst>
          </p:cNvPr>
          <p:cNvGraphicFramePr>
            <a:graphicFrameLocks/>
          </p:cNvGraphicFramePr>
          <p:nvPr>
            <p:extLst>
              <p:ext uri="{D42A27DB-BD31-4B8C-83A1-F6EECF244321}">
                <p14:modId xmlns:p14="http://schemas.microsoft.com/office/powerpoint/2010/main" val="3007222803"/>
              </p:ext>
            </p:extLst>
          </p:nvPr>
        </p:nvGraphicFramePr>
        <p:xfrm>
          <a:off x="285750" y="4575440"/>
          <a:ext cx="7199382" cy="1775355"/>
        </p:xfrm>
        <a:graphic>
          <a:graphicData uri="http://schemas.openxmlformats.org/drawingml/2006/table">
            <a:tbl>
              <a:tblPr firstRow="1" bandRow="1">
                <a:tableStyleId>{9D7B26C5-4107-4FEC-AEDC-1716B250A1EF}</a:tableStyleId>
              </a:tblPr>
              <a:tblGrid>
                <a:gridCol w="2121664">
                  <a:extLst>
                    <a:ext uri="{9D8B030D-6E8A-4147-A177-3AD203B41FA5}">
                      <a16:colId xmlns:a16="http://schemas.microsoft.com/office/drawing/2014/main" val="3647290184"/>
                    </a:ext>
                  </a:extLst>
                </a:gridCol>
                <a:gridCol w="50777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La fibra cerámica no es reactiva</a:t>
                      </a:r>
                      <a:endParaRPr lang="en-CA" sz="800" b="0" noProof="0" dirty="0"/>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LD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90810" y="190664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5750" y="382567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13. CONSIDERACIONES DE ELIMINACIÓN (No obligatorias)</a:t>
            </a:r>
          </a:p>
        </p:txBody>
      </p:sp>
      <p:sp>
        <p:nvSpPr>
          <p:cNvPr id="14" name="Rectangle 13">
            <a:extLst>
              <a:ext uri="{FF2B5EF4-FFF2-40B4-BE49-F238E27FC236}">
                <a16:creationId xmlns:a16="http://schemas.microsoft.com/office/drawing/2014/main" id="{D0C8AE89-A542-BD73-93EF-FA252FF618DA}"/>
              </a:ext>
            </a:extLst>
          </p:cNvPr>
          <p:cNvSpPr/>
          <p:nvPr/>
        </p:nvSpPr>
        <p:spPr>
          <a:xfrm>
            <a:off x="291822" y="548583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14. INFORMACIÓN DE TRANSPORTE (No obligatorio)</a:t>
            </a:r>
            <a:endParaRPr lang="en-CA" sz="1200" b="1" dirty="0">
              <a:solidFill>
                <a:schemeClr val="accent2"/>
              </a:solidFill>
              <a:latin typeface="+mj-lt"/>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91822" y="800270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91822" y="8535403"/>
            <a:ext cx="7200900" cy="107012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Clasificado como Clase </a:t>
            </a:r>
            <a:r>
              <a:rPr lang="es-CO" sz="1000" dirty="0" err="1">
                <a:solidFill>
                  <a:schemeClr val="tx1"/>
                </a:solidFill>
              </a:rPr>
              <a:t>D2A</a:t>
            </a:r>
            <a:r>
              <a:rPr lang="es-CO" sz="1000" dirty="0">
                <a:solidFill>
                  <a:schemeClr val="tx1"/>
                </a:solidFill>
              </a:rPr>
              <a:t> – Materiales que causan otros efectos tóxicos.</a:t>
            </a:r>
            <a:endParaRPr lang="en-US" sz="1000" dirty="0">
              <a:solidFill>
                <a:schemeClr val="tx1"/>
              </a:solidFill>
            </a:endParaRPr>
          </a:p>
          <a:p>
            <a:pPr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a:t>
            </a:r>
            <a:r>
              <a:rPr lang="en-US" sz="1000" b="1" dirty="0">
                <a:solidFill>
                  <a:schemeClr val="tx1"/>
                </a:solidFill>
              </a:rPr>
              <a:t> Canadian Environmental Protection Act</a:t>
            </a:r>
            <a:r>
              <a:rPr lang="es-CO" sz="1000" b="1" dirty="0">
                <a:solidFill>
                  <a:schemeClr val="tx1"/>
                </a:solidFill>
              </a:rPr>
              <a:t>): </a:t>
            </a:r>
            <a:r>
              <a:rPr lang="es-CO" sz="1000" dirty="0">
                <a:solidFill>
                  <a:schemeClr val="tx1"/>
                </a:solidFill>
              </a:rPr>
              <a:t>todas las sustancias de este producto están incluidas, según sea necesario, en la Lista de Sustancias Nacionales (DSL -</a:t>
            </a:r>
            <a:r>
              <a:rPr lang="en-US" sz="1000" dirty="0">
                <a:solidFill>
                  <a:schemeClr val="tx1"/>
                </a:solidFill>
              </a:rPr>
              <a:t> Domestic Substance List</a:t>
            </a:r>
            <a:r>
              <a:rPr lang="es-CO" sz="1000" dirty="0">
                <a:solidFill>
                  <a:schemeClr val="tx1"/>
                </a:solidFill>
              </a:rPr>
              <a:t>).</a:t>
            </a:r>
          </a:p>
          <a:p>
            <a:pPr defTabSz="228600">
              <a:spcBef>
                <a:spcPts val="0"/>
              </a:spcBef>
              <a:tabLst>
                <a:tab pos="118872" algn="l"/>
              </a:tabLst>
            </a:pPr>
            <a:endParaRPr lang="en-US" sz="1000" dirty="0">
              <a:solidFill>
                <a:schemeClr val="tx1"/>
              </a:solidFill>
            </a:endParaRPr>
          </a:p>
        </p:txBody>
      </p:sp>
      <p:sp>
        <p:nvSpPr>
          <p:cNvPr id="5" name="TextBox 4">
            <a:extLst>
              <a:ext uri="{FF2B5EF4-FFF2-40B4-BE49-F238E27FC236}">
                <a16:creationId xmlns:a16="http://schemas.microsoft.com/office/drawing/2014/main" id="{B5BF9C74-C5C9-6D9E-D2D5-67CD1B51948B}"/>
              </a:ext>
            </a:extLst>
          </p:cNvPr>
          <p:cNvSpPr txBox="1"/>
          <p:nvPr/>
        </p:nvSpPr>
        <p:spPr>
          <a:xfrm>
            <a:off x="287774" y="1112696"/>
            <a:ext cx="7202418" cy="707886"/>
          </a:xfrm>
          <a:prstGeom prst="rect">
            <a:avLst/>
          </a:prstGeom>
          <a:noFill/>
        </p:spPr>
        <p:txBody>
          <a:bodyPr wrap="square" lIns="0" rIns="0">
            <a:spAutoFit/>
          </a:bodyPr>
          <a:lstStyle/>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r>
              <a:rPr lang="es-CO" sz="1000" b="1" dirty="0">
                <a:latin typeface="+mj-lt"/>
              </a:rPr>
              <a:t>Centro Internacional de Investigaciones sobre el Cáncer y Programa Nacional de Toxicología: </a:t>
            </a:r>
            <a:r>
              <a:rPr lang="es-CO" sz="1000" dirty="0">
                <a:solidFill>
                  <a:srgbClr val="0F1919"/>
                </a:solidFill>
                <a:latin typeface="+mj-lt"/>
              </a:rPr>
              <a:t>La </a:t>
            </a:r>
            <a:r>
              <a:rPr lang="es-CO" sz="1000" dirty="0" err="1">
                <a:solidFill>
                  <a:srgbClr val="0F1919"/>
                </a:solidFill>
                <a:latin typeface="+mj-lt"/>
              </a:rPr>
              <a:t>IARC</a:t>
            </a:r>
            <a:r>
              <a:rPr lang="es-CO" sz="1000" dirty="0">
                <a:solidFill>
                  <a:srgbClr val="0F1919"/>
                </a:solidFill>
                <a:latin typeface="+mj-lt"/>
              </a:rPr>
              <a:t> clasificó el </a:t>
            </a:r>
            <a:r>
              <a:rPr lang="es-CO" sz="1000" dirty="0" err="1">
                <a:solidFill>
                  <a:srgbClr val="0F1919"/>
                </a:solidFill>
                <a:latin typeface="+mj-lt"/>
              </a:rPr>
              <a:t>FCR</a:t>
            </a:r>
            <a:r>
              <a:rPr lang="es-CO" sz="1000" dirty="0">
                <a:solidFill>
                  <a:srgbClr val="0F1919"/>
                </a:solidFill>
                <a:latin typeface="+mj-lt"/>
              </a:rPr>
              <a:t> como posiblemente cancerígeno para los seres humanos (grupo </a:t>
            </a:r>
            <a:r>
              <a:rPr lang="es-CO" sz="1000" dirty="0" err="1">
                <a:solidFill>
                  <a:srgbClr val="0F1919"/>
                </a:solidFill>
                <a:latin typeface="+mj-lt"/>
              </a:rPr>
              <a:t>2B</a:t>
            </a:r>
            <a:r>
              <a:rPr lang="es-CO" sz="1000" dirty="0">
                <a:solidFill>
                  <a:srgbClr val="0F1919"/>
                </a:solidFill>
                <a:latin typeface="+mj-lt"/>
              </a:rPr>
              <a:t>). La </a:t>
            </a:r>
            <a:r>
              <a:rPr lang="es-CO" sz="1000" dirty="0" err="1">
                <a:solidFill>
                  <a:srgbClr val="0F1919"/>
                </a:solidFill>
                <a:latin typeface="+mj-lt"/>
              </a:rPr>
              <a:t>IARC</a:t>
            </a:r>
            <a:r>
              <a:rPr lang="es-CO" sz="1000" dirty="0">
                <a:solidFill>
                  <a:srgbClr val="0F1919"/>
                </a:solidFill>
                <a:latin typeface="+mj-lt"/>
              </a:rPr>
              <a:t> evaluó los posibles efectos del </a:t>
            </a:r>
            <a:r>
              <a:rPr lang="es-CO" sz="1000" dirty="0" err="1">
                <a:solidFill>
                  <a:srgbClr val="0F1919"/>
                </a:solidFill>
                <a:latin typeface="+mj-lt"/>
              </a:rPr>
              <a:t>FCR</a:t>
            </a:r>
            <a:r>
              <a:rPr lang="es-CO" sz="1000" dirty="0">
                <a:solidFill>
                  <a:srgbClr val="0F1919"/>
                </a:solidFill>
                <a:latin typeface="+mj-lt"/>
              </a:rPr>
              <a:t> sobre la salud de la siguiente manera: No hay pruebas suficientes en humanos de la carcinogenicidad del </a:t>
            </a:r>
            <a:r>
              <a:rPr lang="es-CO" sz="1000" dirty="0" err="1">
                <a:solidFill>
                  <a:srgbClr val="0F1919"/>
                </a:solidFill>
                <a:latin typeface="+mj-lt"/>
              </a:rPr>
              <a:t>FCR</a:t>
            </a:r>
            <a:r>
              <a:rPr lang="es-CO" sz="1000" dirty="0">
                <a:solidFill>
                  <a:srgbClr val="0F1919"/>
                </a:solidFill>
                <a:latin typeface="+mj-lt"/>
              </a:rPr>
              <a:t>. Existen pruebas suficientes de la carcinogenicidad del </a:t>
            </a:r>
            <a:r>
              <a:rPr lang="es-CO" sz="1000" dirty="0" err="1">
                <a:solidFill>
                  <a:srgbClr val="0F1919"/>
                </a:solidFill>
                <a:latin typeface="+mj-lt"/>
              </a:rPr>
              <a:t>FCR</a:t>
            </a:r>
            <a:r>
              <a:rPr lang="es-CO" sz="1000" dirty="0">
                <a:solidFill>
                  <a:srgbClr val="0F1919"/>
                </a:solidFill>
                <a:latin typeface="+mj-lt"/>
              </a:rPr>
              <a:t> en animales de experimentación. El Informe anual sobre carcinógenos clasificó el </a:t>
            </a:r>
            <a:r>
              <a:rPr lang="es-CO" sz="1000" dirty="0" err="1">
                <a:solidFill>
                  <a:srgbClr val="0F1919"/>
                </a:solidFill>
                <a:latin typeface="+mj-lt"/>
              </a:rPr>
              <a:t>FCR</a:t>
            </a:r>
            <a:r>
              <a:rPr lang="es-CO" sz="1000" dirty="0">
                <a:solidFill>
                  <a:srgbClr val="0F1919"/>
                </a:solidFill>
                <a:latin typeface="+mj-lt"/>
              </a:rPr>
              <a:t> respirable como "razonablemente previsible" como carcinógeno.</a:t>
            </a:r>
          </a:p>
        </p:txBody>
      </p:sp>
      <p:graphicFrame>
        <p:nvGraphicFramePr>
          <p:cNvPr id="6" name="Table 35">
            <a:extLst>
              <a:ext uri="{FF2B5EF4-FFF2-40B4-BE49-F238E27FC236}">
                <a16:creationId xmlns:a16="http://schemas.microsoft.com/office/drawing/2014/main" id="{F36EDB8F-2424-A484-7983-39EABB1E41A9}"/>
              </a:ext>
            </a:extLst>
          </p:cNvPr>
          <p:cNvGraphicFramePr>
            <a:graphicFrameLocks/>
          </p:cNvGraphicFramePr>
          <p:nvPr>
            <p:extLst>
              <p:ext uri="{D42A27DB-BD31-4B8C-83A1-F6EECF244321}">
                <p14:modId xmlns:p14="http://schemas.microsoft.com/office/powerpoint/2010/main" val="1379096760"/>
              </p:ext>
            </p:extLst>
          </p:nvPr>
        </p:nvGraphicFramePr>
        <p:xfrm>
          <a:off x="290810" y="2384727"/>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7" name="Text Placeholder 25">
            <a:extLst>
              <a:ext uri="{FF2B5EF4-FFF2-40B4-BE49-F238E27FC236}">
                <a16:creationId xmlns:a16="http://schemas.microsoft.com/office/drawing/2014/main" id="{30D04235-FE41-6720-0F35-83D8C676B894}"/>
              </a:ext>
            </a:extLst>
          </p:cNvPr>
          <p:cNvSpPr txBox="1">
            <a:spLocks/>
          </p:cNvSpPr>
          <p:nvPr/>
        </p:nvSpPr>
        <p:spPr>
          <a:xfrm>
            <a:off x="290810" y="4288826"/>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9" name="Table 35">
            <a:extLst>
              <a:ext uri="{FF2B5EF4-FFF2-40B4-BE49-F238E27FC236}">
                <a16:creationId xmlns:a16="http://schemas.microsoft.com/office/drawing/2014/main" id="{6C80616F-D6FB-A147-8E31-3D30B94C52C5}"/>
              </a:ext>
            </a:extLst>
          </p:cNvPr>
          <p:cNvGraphicFramePr>
            <a:graphicFrameLocks/>
          </p:cNvGraphicFramePr>
          <p:nvPr>
            <p:extLst>
              <p:ext uri="{D42A27DB-BD31-4B8C-83A1-F6EECF244321}">
                <p14:modId xmlns:p14="http://schemas.microsoft.com/office/powerpoint/2010/main" val="929513174"/>
              </p:ext>
            </p:extLst>
          </p:nvPr>
        </p:nvGraphicFramePr>
        <p:xfrm>
          <a:off x="285750" y="5940924"/>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18" name="Text Placeholder 25">
            <a:extLst>
              <a:ext uri="{FF2B5EF4-FFF2-40B4-BE49-F238E27FC236}">
                <a16:creationId xmlns:a16="http://schemas.microsoft.com/office/drawing/2014/main" id="{1C32E591-B6F5-0F6D-3408-5AB90D145395}"/>
              </a:ext>
            </a:extLst>
          </p:cNvPr>
          <p:cNvSpPr txBox="1">
            <a:spLocks/>
          </p:cNvSpPr>
          <p:nvPr/>
        </p:nvSpPr>
        <p:spPr>
          <a:xfrm>
            <a:off x="284738" y="7570411"/>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93618" y="26453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93618" y="3084620"/>
            <a:ext cx="7200900" cy="249449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Desvitrificación</a:t>
            </a:r>
          </a:p>
          <a:p>
            <a:pPr algn="just" defTabSz="228600">
              <a:spcBef>
                <a:spcPts val="0"/>
              </a:spcBef>
              <a:tabLst>
                <a:tab pos="118872" algn="l"/>
              </a:tabLst>
            </a:pPr>
            <a:r>
              <a:rPr lang="es-CO" sz="1000" dirty="0">
                <a:solidFill>
                  <a:schemeClr val="tx1"/>
                </a:solidFill>
              </a:rPr>
              <a:t>Medidas de precaución que deben tomarse después del servicio al retirarla: La lana aislante de alta temperatura (</a:t>
            </a:r>
            <a:r>
              <a:rPr lang="es-CO" sz="1000" dirty="0" err="1">
                <a:solidFill>
                  <a:schemeClr val="tx1"/>
                </a:solidFill>
              </a:rPr>
              <a:t>HTIW</a:t>
            </a:r>
            <a:r>
              <a:rPr lang="es-CO" sz="1000" dirty="0">
                <a:solidFill>
                  <a:schemeClr val="tx1"/>
                </a:solidFill>
              </a:rPr>
              <a:t>- High </a:t>
            </a:r>
            <a:r>
              <a:rPr lang="es-CO" sz="1000" dirty="0" err="1">
                <a:solidFill>
                  <a:schemeClr val="tx1"/>
                </a:solidFill>
              </a:rPr>
              <a:t>temperature</a:t>
            </a:r>
            <a:r>
              <a:rPr lang="es-CO" sz="1000" dirty="0">
                <a:solidFill>
                  <a:schemeClr val="tx1"/>
                </a:solidFill>
              </a:rPr>
              <a:t> </a:t>
            </a:r>
            <a:r>
              <a:rPr lang="es-CO" sz="1000" dirty="0" err="1">
                <a:solidFill>
                  <a:schemeClr val="tx1"/>
                </a:solidFill>
              </a:rPr>
              <a:t>insulating</a:t>
            </a:r>
            <a:r>
              <a:rPr lang="es-CO" sz="1000" dirty="0">
                <a:solidFill>
                  <a:schemeClr val="tx1"/>
                </a:solidFill>
              </a:rPr>
              <a:t> </a:t>
            </a:r>
            <a:r>
              <a:rPr lang="es-CO" sz="1000" dirty="0" err="1">
                <a:solidFill>
                  <a:schemeClr val="tx1"/>
                </a:solidFill>
              </a:rPr>
              <a:t>wool</a:t>
            </a:r>
            <a:r>
              <a:rPr lang="es-CO" sz="1000" dirty="0">
                <a:solidFill>
                  <a:schemeClr val="tx1"/>
                </a:solidFill>
              </a:rPr>
              <a:t>) se utiliza normalmente en aplicaciones de aislamiento para mantener la temperatura de exposición a </a:t>
            </a:r>
            <a:r>
              <a:rPr lang="es-CO" sz="1000" dirty="0" err="1">
                <a:solidFill>
                  <a:schemeClr val="tx1"/>
                </a:solidFill>
              </a:rPr>
              <a:t>900°C</a:t>
            </a:r>
            <a:r>
              <a:rPr lang="es-CO" sz="1000" dirty="0">
                <a:solidFill>
                  <a:schemeClr val="tx1"/>
                </a:solidFill>
              </a:rPr>
              <a:t> o más en un espacio cerrado. La temperatura máxima de exposición se produce en la superficie de la cara caliente del aislamiento. La exposición al calor en el aislamiento disminuye desde la cara caliente a la cara fría a medida que el aislamiento "se aísla". Como resultado, sólo se desvitrifican las capas finas de la superficie de la cara caliente del aislamiento y el polvo respirable generado durante las operaciones de retirada no suele contener niveles detectables de sílice cristalina. La evaluación toxicológica del efecto de la presencia de sílice cristalina en el material </a:t>
            </a:r>
            <a:r>
              <a:rPr lang="es-CO" sz="1000" dirty="0" err="1">
                <a:solidFill>
                  <a:schemeClr val="tx1"/>
                </a:solidFill>
              </a:rPr>
              <a:t>HTIW</a:t>
            </a:r>
            <a:r>
              <a:rPr lang="es-CO" sz="1000" dirty="0">
                <a:solidFill>
                  <a:schemeClr val="tx1"/>
                </a:solidFill>
              </a:rPr>
              <a:t> calentado artificialmente no ha mostrado ningún aumento de la toxicidad in vitro e in vivo. Los resultados de diferentes combinaciones de factores, como el aumento de la fragilidad de las fibras o los microcristales incrustados en la estructura de vidrio de la fibra y, por tanto, no biológicamente disponibles, pueden explicar la falta de efectos toxicológicos. La evaluación de la </a:t>
            </a:r>
            <a:r>
              <a:rPr lang="es-CO" sz="1000" dirty="0" err="1">
                <a:solidFill>
                  <a:schemeClr val="tx1"/>
                </a:solidFill>
              </a:rPr>
              <a:t>IARC</a:t>
            </a:r>
            <a:r>
              <a:rPr lang="es-CO" sz="1000" dirty="0">
                <a:solidFill>
                  <a:schemeClr val="tx1"/>
                </a:solidFill>
              </a:rPr>
              <a:t> que figura en la Monografía 68 no es pertinente, ya que la sílice cristalina no está biológicamente disponible en el </a:t>
            </a:r>
            <a:r>
              <a:rPr lang="es-CO" sz="1000" dirty="0" err="1">
                <a:solidFill>
                  <a:schemeClr val="tx1"/>
                </a:solidFill>
              </a:rPr>
              <a:t>HTIW</a:t>
            </a:r>
            <a:r>
              <a:rPr lang="es-CO" sz="1000" dirty="0">
                <a:solidFill>
                  <a:schemeClr val="tx1"/>
                </a:solidFill>
              </a:rPr>
              <a:t> después del servicio.</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actualizado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FDS: </a:t>
            </a:r>
            <a:r>
              <a:rPr lang="es-CO" sz="1000" dirty="0">
                <a:solidFill>
                  <a:schemeClr val="tx1"/>
                </a:solidFill>
              </a:rPr>
              <a:t>18 de febrero de 2020</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94630" y="554182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DEFINICIONES</a:t>
            </a:r>
            <a:endParaRPr lang="en-CA" sz="1200" b="1" dirty="0">
              <a:solidFill>
                <a:schemeClr val="accent2"/>
              </a:solidFill>
              <a:latin typeface="+mj-lt"/>
            </a:endParaRP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LD 23 04</a:t>
            </a:r>
          </a:p>
        </p:txBody>
      </p:sp>
      <p:graphicFrame>
        <p:nvGraphicFramePr>
          <p:cNvPr id="3" name="Table 35">
            <a:extLst>
              <a:ext uri="{FF2B5EF4-FFF2-40B4-BE49-F238E27FC236}">
                <a16:creationId xmlns:a16="http://schemas.microsoft.com/office/drawing/2014/main" id="{36881BB0-64A3-2A43-25B3-4F6435CA886C}"/>
              </a:ext>
            </a:extLst>
          </p:cNvPr>
          <p:cNvGraphicFramePr>
            <a:graphicFrameLocks/>
          </p:cNvGraphicFramePr>
          <p:nvPr>
            <p:extLst>
              <p:ext uri="{D42A27DB-BD31-4B8C-83A1-F6EECF244321}">
                <p14:modId xmlns:p14="http://schemas.microsoft.com/office/powerpoint/2010/main" val="3526556567"/>
              </p:ext>
            </p:extLst>
          </p:nvPr>
        </p:nvGraphicFramePr>
        <p:xfrm>
          <a:off x="293618" y="1336362"/>
          <a:ext cx="7199888" cy="1119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just"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Las “fibras cerámicas (partículas transportadas por el aire de tamaño respirable)” figuran en la </a:t>
                      </a:r>
                      <a:r>
                        <a:rPr lang="es-CO" sz="800" b="1" noProof="0" dirty="0"/>
                        <a:t>Proposición 65, Ley de control de sustancias tóxicas y agua potable</a:t>
                      </a:r>
                      <a:r>
                        <a:rPr lang="es-CO" sz="800" b="0" noProof="0" dirty="0"/>
                        <a:t> </a:t>
                      </a:r>
                      <a:r>
                        <a:rPr lang="es-CO" sz="800" b="1" noProof="0" dirty="0"/>
                        <a:t>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6" name="TextBox 5">
            <a:extLst>
              <a:ext uri="{FF2B5EF4-FFF2-40B4-BE49-F238E27FC236}">
                <a16:creationId xmlns:a16="http://schemas.microsoft.com/office/drawing/2014/main" id="{FF51D4C3-DF4E-CC68-22C9-67C5CD597584}"/>
              </a:ext>
            </a:extLst>
          </p:cNvPr>
          <p:cNvSpPr txBox="1"/>
          <p:nvPr/>
        </p:nvSpPr>
        <p:spPr>
          <a:xfrm>
            <a:off x="278894" y="1105530"/>
            <a:ext cx="3886200" cy="230832"/>
          </a:xfrm>
          <a:prstGeom prst="rect">
            <a:avLst/>
          </a:prstGeom>
          <a:noFill/>
        </p:spPr>
        <p:txBody>
          <a:bodyPr wrap="square">
            <a:spAutoFit/>
          </a:bodyPr>
          <a:lstStyle/>
          <a:p>
            <a:pPr algn="just" defTabSz="228600">
              <a:lnSpc>
                <a:spcPct val="90000"/>
              </a:lnSpc>
              <a:tabLst>
                <a:tab pos="118872" algn="l"/>
              </a:tabLst>
            </a:pPr>
            <a:r>
              <a:rPr lang="es-CO" sz="1000" b="1" u="sng" dirty="0">
                <a:latin typeface="+mj-lt"/>
              </a:rPr>
              <a:t>REGULACIONES DE ESTADOS UNIDOS</a:t>
            </a:r>
          </a:p>
        </p:txBody>
      </p:sp>
      <p:graphicFrame>
        <p:nvGraphicFramePr>
          <p:cNvPr id="11" name="Table 35">
            <a:extLst>
              <a:ext uri="{FF2B5EF4-FFF2-40B4-BE49-F238E27FC236}">
                <a16:creationId xmlns:a16="http://schemas.microsoft.com/office/drawing/2014/main" id="{20A33E7E-3754-D0C3-CCAE-48A1002DD6D7}"/>
              </a:ext>
            </a:extLst>
          </p:cNvPr>
          <p:cNvGraphicFramePr>
            <a:graphicFrameLocks/>
          </p:cNvGraphicFramePr>
          <p:nvPr>
            <p:extLst>
              <p:ext uri="{D42A27DB-BD31-4B8C-83A1-F6EECF244321}">
                <p14:modId xmlns:p14="http://schemas.microsoft.com/office/powerpoint/2010/main" val="1108582737"/>
              </p:ext>
            </p:extLst>
          </p:nvPr>
        </p:nvGraphicFramePr>
        <p:xfrm>
          <a:off x="294630" y="5994924"/>
          <a:ext cx="7199889" cy="21437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bl>
          </a:graphicData>
        </a:graphic>
      </p:graphicFrame>
      <p:graphicFrame>
        <p:nvGraphicFramePr>
          <p:cNvPr id="12" name="Table 11">
            <a:extLst>
              <a:ext uri="{FF2B5EF4-FFF2-40B4-BE49-F238E27FC236}">
                <a16:creationId xmlns:a16="http://schemas.microsoft.com/office/drawing/2014/main" id="{7DAEE795-C3C5-B56F-A8B9-7CDCC2561A80}"/>
              </a:ext>
            </a:extLst>
          </p:cNvPr>
          <p:cNvGraphicFramePr>
            <a:graphicFrameLocks noGrp="1"/>
          </p:cNvGraphicFramePr>
          <p:nvPr>
            <p:extLst>
              <p:ext uri="{D42A27DB-BD31-4B8C-83A1-F6EECF244321}">
                <p14:modId xmlns:p14="http://schemas.microsoft.com/office/powerpoint/2010/main" val="2094656387"/>
              </p:ext>
            </p:extLst>
          </p:nvPr>
        </p:nvGraphicFramePr>
        <p:xfrm>
          <a:off x="290580" y="8331028"/>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4175">
                  <a:extLst>
                    <a:ext uri="{9D8B030D-6E8A-4147-A177-3AD203B41FA5}">
                      <a16:colId xmlns:a16="http://schemas.microsoft.com/office/drawing/2014/main" val="3303139435"/>
                    </a:ext>
                  </a:extLst>
                </a:gridCol>
                <a:gridCol w="3284607">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13" name="Table 35">
            <a:extLst>
              <a:ext uri="{FF2B5EF4-FFF2-40B4-BE49-F238E27FC236}">
                <a16:creationId xmlns:a16="http://schemas.microsoft.com/office/drawing/2014/main" id="{060897C3-4D72-AE7B-0EBA-813833CA2C13}"/>
              </a:ext>
            </a:extLst>
          </p:cNvPr>
          <p:cNvGraphicFramePr>
            <a:graphicFrameLocks/>
          </p:cNvGraphicFramePr>
          <p:nvPr>
            <p:extLst>
              <p:ext uri="{D42A27DB-BD31-4B8C-83A1-F6EECF244321}">
                <p14:modId xmlns:p14="http://schemas.microsoft.com/office/powerpoint/2010/main" val="3287173784"/>
              </p:ext>
            </p:extLst>
          </p:nvPr>
        </p:nvGraphicFramePr>
        <p:xfrm>
          <a:off x="293110" y="8924730"/>
          <a:ext cx="7199889" cy="778660"/>
        </p:xfrm>
        <a:graphic>
          <a:graphicData uri="http://schemas.openxmlformats.org/drawingml/2006/table">
            <a:tbl>
              <a:tblPr firstRow="1" bandRow="1">
                <a:tableStyleId>{9D7B26C5-4107-4FEC-AEDC-1716B250A1EF}</a:tableStyleId>
              </a:tblPr>
              <a:tblGrid>
                <a:gridCol w="988807">
                  <a:extLst>
                    <a:ext uri="{9D8B030D-6E8A-4147-A177-3AD203B41FA5}">
                      <a16:colId xmlns:a16="http://schemas.microsoft.com/office/drawing/2014/main" val="3647290184"/>
                    </a:ext>
                  </a:extLst>
                </a:gridCol>
                <a:gridCol w="2927350">
                  <a:extLst>
                    <a:ext uri="{9D8B030D-6E8A-4147-A177-3AD203B41FA5}">
                      <a16:colId xmlns:a16="http://schemas.microsoft.com/office/drawing/2014/main" val="622920296"/>
                    </a:ext>
                  </a:extLst>
                </a:gridCol>
                <a:gridCol w="328373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4" name="Table 13">
            <a:extLst>
              <a:ext uri="{FF2B5EF4-FFF2-40B4-BE49-F238E27FC236}">
                <a16:creationId xmlns:a16="http://schemas.microsoft.com/office/drawing/2014/main" id="{20F6DFA3-E9A8-A4AF-8440-F65B9C52EA2B}"/>
              </a:ext>
            </a:extLst>
          </p:cNvPr>
          <p:cNvGraphicFramePr>
            <a:graphicFrameLocks noGrp="1"/>
          </p:cNvGraphicFramePr>
          <p:nvPr>
            <p:extLst>
              <p:ext uri="{D42A27DB-BD31-4B8C-83A1-F6EECF244321}">
                <p14:modId xmlns:p14="http://schemas.microsoft.com/office/powerpoint/2010/main" val="3986387172"/>
              </p:ext>
            </p:extLst>
          </p:nvPr>
        </p:nvGraphicFramePr>
        <p:xfrm>
          <a:off x="290579" y="8532398"/>
          <a:ext cx="7199889" cy="389330"/>
        </p:xfrm>
        <a:graphic>
          <a:graphicData uri="http://schemas.openxmlformats.org/drawingml/2006/table">
            <a:tbl>
              <a:tblPr firstRow="1" bandRow="1">
                <a:tableStyleId>{5940675A-B579-460E-94D1-54222C63F5DA}</a:tableStyleId>
              </a:tblPr>
              <a:tblGrid>
                <a:gridCol w="99198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373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5" name="Table 14">
            <a:extLst>
              <a:ext uri="{FF2B5EF4-FFF2-40B4-BE49-F238E27FC236}">
                <a16:creationId xmlns:a16="http://schemas.microsoft.com/office/drawing/2014/main" id="{418E4881-A7E1-490E-8D50-1DD94C8A2D79}"/>
              </a:ext>
            </a:extLst>
          </p:cNvPr>
          <p:cNvGraphicFramePr>
            <a:graphicFrameLocks noGrp="1"/>
          </p:cNvGraphicFramePr>
          <p:nvPr>
            <p:extLst>
              <p:ext uri="{D42A27DB-BD31-4B8C-83A1-F6EECF244321}">
                <p14:modId xmlns:p14="http://schemas.microsoft.com/office/powerpoint/2010/main" val="3034844325"/>
              </p:ext>
            </p:extLst>
          </p:nvPr>
        </p:nvGraphicFramePr>
        <p:xfrm>
          <a:off x="294630" y="8137108"/>
          <a:ext cx="7199889" cy="19392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4175">
                  <a:extLst>
                    <a:ext uri="{9D8B030D-6E8A-4147-A177-3AD203B41FA5}">
                      <a16:colId xmlns:a16="http://schemas.microsoft.com/office/drawing/2014/main" val="4010894147"/>
                    </a:ext>
                  </a:extLst>
                </a:gridCol>
                <a:gridCol w="3288288">
                  <a:extLst>
                    <a:ext uri="{9D8B030D-6E8A-4147-A177-3AD203B41FA5}">
                      <a16:colId xmlns:a16="http://schemas.microsoft.com/office/drawing/2014/main" val="4201506479"/>
                    </a:ext>
                  </a:extLst>
                </a:gridCol>
              </a:tblGrid>
              <a:tr h="144177">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LD 23 04</a:t>
            </a:r>
          </a:p>
        </p:txBody>
      </p:sp>
      <p:graphicFrame>
        <p:nvGraphicFramePr>
          <p:cNvPr id="2" name="Table 35">
            <a:extLst>
              <a:ext uri="{FF2B5EF4-FFF2-40B4-BE49-F238E27FC236}">
                <a16:creationId xmlns:a16="http://schemas.microsoft.com/office/drawing/2014/main" id="{8C5C8CF9-ED53-24D2-B334-7ACBD35F25E0}"/>
              </a:ext>
            </a:extLst>
          </p:cNvPr>
          <p:cNvGraphicFramePr>
            <a:graphicFrameLocks/>
          </p:cNvGraphicFramePr>
          <p:nvPr>
            <p:extLst>
              <p:ext uri="{D42A27DB-BD31-4B8C-83A1-F6EECF244321}">
                <p14:modId xmlns:p14="http://schemas.microsoft.com/office/powerpoint/2010/main" val="4038279339"/>
              </p:ext>
            </p:extLst>
          </p:nvPr>
        </p:nvGraphicFramePr>
        <p:xfrm>
          <a:off x="285244" y="1139477"/>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3" name="Table 2">
            <a:extLst>
              <a:ext uri="{FF2B5EF4-FFF2-40B4-BE49-F238E27FC236}">
                <a16:creationId xmlns:a16="http://schemas.microsoft.com/office/drawing/2014/main" id="{88E3B802-1CCB-43B6-5B3D-85FF9F1018FF}"/>
              </a:ext>
            </a:extLst>
          </p:cNvPr>
          <p:cNvGraphicFramePr>
            <a:graphicFrameLocks noGrp="1"/>
          </p:cNvGraphicFramePr>
          <p:nvPr>
            <p:extLst>
              <p:ext uri="{D42A27DB-BD31-4B8C-83A1-F6EECF244321}">
                <p14:modId xmlns:p14="http://schemas.microsoft.com/office/powerpoint/2010/main" val="2902408283"/>
              </p:ext>
            </p:extLst>
          </p:nvPr>
        </p:nvGraphicFramePr>
        <p:xfrm>
          <a:off x="285244" y="4741797"/>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4" name="Table 3">
            <a:extLst>
              <a:ext uri="{FF2B5EF4-FFF2-40B4-BE49-F238E27FC236}">
                <a16:creationId xmlns:a16="http://schemas.microsoft.com/office/drawing/2014/main" id="{940CC9A9-E7D5-573F-E243-DC89294A7C04}"/>
              </a:ext>
            </a:extLst>
          </p:cNvPr>
          <p:cNvGraphicFramePr>
            <a:graphicFrameLocks noGrp="1"/>
          </p:cNvGraphicFramePr>
          <p:nvPr>
            <p:extLst>
              <p:ext uri="{D42A27DB-BD31-4B8C-83A1-F6EECF244321}">
                <p14:modId xmlns:p14="http://schemas.microsoft.com/office/powerpoint/2010/main" val="711766332"/>
              </p:ext>
            </p:extLst>
          </p:nvPr>
        </p:nvGraphicFramePr>
        <p:xfrm>
          <a:off x="285244" y="5325792"/>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5" name="Rectangle 4">
            <a:extLst>
              <a:ext uri="{FF2B5EF4-FFF2-40B4-BE49-F238E27FC236}">
                <a16:creationId xmlns:a16="http://schemas.microsoft.com/office/drawing/2014/main" id="{56E4C527-A00D-FA82-90A2-DF152DA74543}"/>
              </a:ext>
            </a:extLst>
          </p:cNvPr>
          <p:cNvSpPr/>
          <p:nvPr/>
        </p:nvSpPr>
        <p:spPr>
          <a:xfrm>
            <a:off x="287268" y="712087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chemeClr val="accent2"/>
                </a:solidFill>
                <a:latin typeface="+mj-lt"/>
              </a:rPr>
              <a:t>AVISO LEGAL</a:t>
            </a:r>
          </a:p>
        </p:txBody>
      </p:sp>
      <p:sp>
        <p:nvSpPr>
          <p:cNvPr id="8" name="Rectangle 7">
            <a:extLst>
              <a:ext uri="{FF2B5EF4-FFF2-40B4-BE49-F238E27FC236}">
                <a16:creationId xmlns:a16="http://schemas.microsoft.com/office/drawing/2014/main" id="{DB65DB51-9868-AEA8-937C-548D6D95F51B}"/>
              </a:ext>
            </a:extLst>
          </p:cNvPr>
          <p:cNvSpPr/>
          <p:nvPr/>
        </p:nvSpPr>
        <p:spPr>
          <a:xfrm>
            <a:off x="285244" y="7566221"/>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2227</TotalTime>
  <Words>4193</Words>
  <Application>Microsoft Office PowerPoint</Application>
  <PresentationFormat>Custom</PresentationFormat>
  <Paragraphs>323</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2300, LD, BOARDS, SHAPES, MODULES</cp:keywords>
  <cp:lastModifiedBy>Angie Torres Cardenas</cp:lastModifiedBy>
  <cp:revision>173</cp:revision>
  <dcterms:created xsi:type="dcterms:W3CDTF">2021-04-06T14:57:59Z</dcterms:created>
  <dcterms:modified xsi:type="dcterms:W3CDTF">2024-03-28T20:14:09Z</dcterms:modified>
  <cp:category>SAFETY DATA SHEET</cp:category>
</cp:coreProperties>
</file>