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1"/>
    <p:sldMasterId id="2147483678" r:id="rId2"/>
    <p:sldMasterId id="2147483690" r:id="rId3"/>
  </p:sldMasterIdLst>
  <p:notesMasterIdLst>
    <p:notesMasterId r:id="rId11"/>
  </p:notesMasterIdLst>
  <p:sldIdLst>
    <p:sldId id="259" r:id="rId4"/>
    <p:sldId id="260" r:id="rId5"/>
    <p:sldId id="261" r:id="rId6"/>
    <p:sldId id="262" r:id="rId7"/>
    <p:sldId id="263" r:id="rId8"/>
    <p:sldId id="266" r:id="rId9"/>
    <p:sldId id="267" r:id="rId10"/>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773" autoAdjust="0"/>
    <p:restoredTop sz="96327"/>
  </p:normalViewPr>
  <p:slideViewPr>
    <p:cSldViewPr snapToGrid="0" snapToObjects="1" showGuides="1">
      <p:cViewPr>
        <p:scale>
          <a:sx n="150" d="100"/>
          <a:sy n="150" d="100"/>
        </p:scale>
        <p:origin x="1206" y="-3636"/>
      </p:cViewPr>
      <p:guideLst>
        <p:guide orient="horz" pos="3168"/>
        <p:guide pos="2448"/>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tableStyles" Target="tableStyle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8FE9FA-D7DC-5B43-B174-B059C53A1C8C}" type="datetimeFigureOut">
              <a:rPr lang="en-US" smtClean="0"/>
              <a:t>2/23/2024</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BF8051-6210-AC48-8903-2C9451448A35}" type="slidenum">
              <a:rPr lang="en-US" smtClean="0"/>
              <a:t>‹#›</a:t>
            </a:fld>
            <a:endParaRPr lang="en-US"/>
          </a:p>
        </p:txBody>
      </p:sp>
    </p:spTree>
    <p:extLst>
      <p:ext uri="{BB962C8B-B14F-4D97-AF65-F5344CB8AC3E}">
        <p14:creationId xmlns:p14="http://schemas.microsoft.com/office/powerpoint/2010/main" val="9374713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BF8051-6210-AC48-8903-2C9451448A35}" type="slidenum">
              <a:rPr lang="en-US" smtClean="0"/>
              <a:t>5</a:t>
            </a:fld>
            <a:endParaRPr lang="en-US"/>
          </a:p>
        </p:txBody>
      </p:sp>
    </p:spTree>
    <p:extLst>
      <p:ext uri="{BB962C8B-B14F-4D97-AF65-F5344CB8AC3E}">
        <p14:creationId xmlns:p14="http://schemas.microsoft.com/office/powerpoint/2010/main" val="1317385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mailto:sales@fibrecast.com" TargetMode="Externa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Tree>
    <p:extLst>
      <p:ext uri="{BB962C8B-B14F-4D97-AF65-F5344CB8AC3E}">
        <p14:creationId xmlns:p14="http://schemas.microsoft.com/office/powerpoint/2010/main" val="701033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5F80A-7611-3343-8190-1292E7AEECB4}"/>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F45B2C1-EC44-6E4A-8539-87F436E74870}"/>
              </a:ext>
            </a:extLst>
          </p:cNvPr>
          <p:cNvSpPr>
            <a:spLocks noGrp="1"/>
          </p:cNvSpPr>
          <p:nvPr>
            <p:ph idx="1"/>
          </p:nvPr>
        </p:nvSpPr>
        <p:spPr>
          <a:xfrm>
            <a:off x="3303588" y="1447800"/>
            <a:ext cx="3935412" cy="71485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41C959B-EAE4-934D-8E89-52D4ACB2E58E}"/>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C5A9EE-18E5-2E41-A160-3603584F5F89}"/>
              </a:ext>
            </a:extLst>
          </p:cNvPr>
          <p:cNvSpPr>
            <a:spLocks noGrp="1"/>
          </p:cNvSpPr>
          <p:nvPr>
            <p:ph type="dt" sz="half" idx="10"/>
          </p:nvPr>
        </p:nvSpPr>
        <p:spPr/>
        <p:txBody>
          <a:bodyPr/>
          <a:lstStyle/>
          <a:p>
            <a:fld id="{24F60C15-71E4-AB43-9B52-1101055B52E4}" type="datetimeFigureOut">
              <a:rPr lang="en-US" smtClean="0"/>
              <a:t>2/23/2024</a:t>
            </a:fld>
            <a:endParaRPr lang="en-US"/>
          </a:p>
        </p:txBody>
      </p:sp>
      <p:sp>
        <p:nvSpPr>
          <p:cNvPr id="6" name="Footer Placeholder 5">
            <a:extLst>
              <a:ext uri="{FF2B5EF4-FFF2-40B4-BE49-F238E27FC236}">
                <a16:creationId xmlns:a16="http://schemas.microsoft.com/office/drawing/2014/main" id="{D37645A0-255C-BB4E-AB4D-8EE2EE37CE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C86C37-567F-C144-B6AE-3B4812A99578}"/>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1041586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BFDDD-EE3F-064D-9430-CFE70543FABB}"/>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20041CA-BC4C-1740-B36A-87B538D4909C}"/>
              </a:ext>
            </a:extLst>
          </p:cNvPr>
          <p:cNvSpPr>
            <a:spLocks noGrp="1"/>
          </p:cNvSpPr>
          <p:nvPr>
            <p:ph type="pic" idx="1"/>
          </p:nvPr>
        </p:nvSpPr>
        <p:spPr>
          <a:xfrm>
            <a:off x="3303588" y="1447800"/>
            <a:ext cx="3935412" cy="71485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9666D54-8A33-8346-B1B4-84933D4E3985}"/>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FCF251-DE99-FA46-B85A-1C32C3E60A3B}"/>
              </a:ext>
            </a:extLst>
          </p:cNvPr>
          <p:cNvSpPr>
            <a:spLocks noGrp="1"/>
          </p:cNvSpPr>
          <p:nvPr>
            <p:ph type="dt" sz="half" idx="10"/>
          </p:nvPr>
        </p:nvSpPr>
        <p:spPr/>
        <p:txBody>
          <a:bodyPr/>
          <a:lstStyle/>
          <a:p>
            <a:fld id="{24F60C15-71E4-AB43-9B52-1101055B52E4}" type="datetimeFigureOut">
              <a:rPr lang="en-US" smtClean="0"/>
              <a:t>2/23/2024</a:t>
            </a:fld>
            <a:endParaRPr lang="en-US"/>
          </a:p>
        </p:txBody>
      </p:sp>
      <p:sp>
        <p:nvSpPr>
          <p:cNvPr id="6" name="Footer Placeholder 5">
            <a:extLst>
              <a:ext uri="{FF2B5EF4-FFF2-40B4-BE49-F238E27FC236}">
                <a16:creationId xmlns:a16="http://schemas.microsoft.com/office/drawing/2014/main" id="{FA95A95B-63BD-1F45-BAF7-295C5BD9F2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541E26-FB00-8042-B6FB-8E7FF835867A}"/>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40691234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B869A-62A7-464A-8E27-4C4A78679ED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90AE26A-0023-304E-A88E-B019C6DB7ED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8EE84F-EB58-5444-81BB-12D58971B466}"/>
              </a:ext>
            </a:extLst>
          </p:cNvPr>
          <p:cNvSpPr>
            <a:spLocks noGrp="1"/>
          </p:cNvSpPr>
          <p:nvPr>
            <p:ph type="dt" sz="half" idx="10"/>
          </p:nvPr>
        </p:nvSpPr>
        <p:spPr/>
        <p:txBody>
          <a:bodyPr/>
          <a:lstStyle/>
          <a:p>
            <a:fld id="{24F60C15-71E4-AB43-9B52-1101055B52E4}" type="datetimeFigureOut">
              <a:rPr lang="en-US" smtClean="0"/>
              <a:t>2/23/2024</a:t>
            </a:fld>
            <a:endParaRPr lang="en-US"/>
          </a:p>
        </p:txBody>
      </p:sp>
      <p:sp>
        <p:nvSpPr>
          <p:cNvPr id="5" name="Footer Placeholder 4">
            <a:extLst>
              <a:ext uri="{FF2B5EF4-FFF2-40B4-BE49-F238E27FC236}">
                <a16:creationId xmlns:a16="http://schemas.microsoft.com/office/drawing/2014/main" id="{8A58F77D-23C9-0140-B312-B57270DEA5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74C193-EC6B-7D43-99EE-63D8E22CDB03}"/>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7023827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0C9E42-D2D5-624F-9A69-F7089C529DB7}"/>
              </a:ext>
            </a:extLst>
          </p:cNvPr>
          <p:cNvSpPr>
            <a:spLocks noGrp="1"/>
          </p:cNvSpPr>
          <p:nvPr>
            <p:ph type="title" orient="vert"/>
          </p:nvPr>
        </p:nvSpPr>
        <p:spPr>
          <a:xfrm>
            <a:off x="5562600" y="534988"/>
            <a:ext cx="1674813" cy="852487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331C6D-87AC-FE42-B53F-6EB518AE3312}"/>
              </a:ext>
            </a:extLst>
          </p:cNvPr>
          <p:cNvSpPr>
            <a:spLocks noGrp="1"/>
          </p:cNvSpPr>
          <p:nvPr>
            <p:ph type="body" orient="vert" idx="1"/>
          </p:nvPr>
        </p:nvSpPr>
        <p:spPr>
          <a:xfrm>
            <a:off x="534988" y="534988"/>
            <a:ext cx="4875212" cy="8524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9AC8B7-A377-2C45-BB00-53C66FC75A32}"/>
              </a:ext>
            </a:extLst>
          </p:cNvPr>
          <p:cNvSpPr>
            <a:spLocks noGrp="1"/>
          </p:cNvSpPr>
          <p:nvPr>
            <p:ph type="dt" sz="half" idx="10"/>
          </p:nvPr>
        </p:nvSpPr>
        <p:spPr/>
        <p:txBody>
          <a:bodyPr/>
          <a:lstStyle/>
          <a:p>
            <a:fld id="{24F60C15-71E4-AB43-9B52-1101055B52E4}" type="datetimeFigureOut">
              <a:rPr lang="en-US" smtClean="0"/>
              <a:t>2/23/2024</a:t>
            </a:fld>
            <a:endParaRPr lang="en-US"/>
          </a:p>
        </p:txBody>
      </p:sp>
      <p:sp>
        <p:nvSpPr>
          <p:cNvPr id="5" name="Footer Placeholder 4">
            <a:extLst>
              <a:ext uri="{FF2B5EF4-FFF2-40B4-BE49-F238E27FC236}">
                <a16:creationId xmlns:a16="http://schemas.microsoft.com/office/drawing/2014/main" id="{EAC6BF10-3381-7B43-8BFB-98FACDA8BB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60CB8-23A0-B74E-A90F-7C958B4329AA}"/>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9906574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853D4-DD53-7943-8DBF-6055CFD4CFC5}"/>
              </a:ext>
            </a:extLst>
          </p:cNvPr>
          <p:cNvSpPr>
            <a:spLocks noGrp="1"/>
          </p:cNvSpPr>
          <p:nvPr>
            <p:ph type="ctrTitle"/>
          </p:nvPr>
        </p:nvSpPr>
        <p:spPr>
          <a:xfrm>
            <a:off x="971550" y="1646238"/>
            <a:ext cx="5829300" cy="3502025"/>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88F7242-EFA2-2447-816B-D38668A55D35}"/>
              </a:ext>
            </a:extLst>
          </p:cNvPr>
          <p:cNvSpPr>
            <a:spLocks noGrp="1"/>
          </p:cNvSpPr>
          <p:nvPr>
            <p:ph type="subTitle" idx="1"/>
          </p:nvPr>
        </p:nvSpPr>
        <p:spPr>
          <a:xfrm>
            <a:off x="971550" y="5283200"/>
            <a:ext cx="5829300" cy="24288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11E0A91-0FB8-434F-AB64-D9FF4B3F9252}"/>
              </a:ext>
            </a:extLst>
          </p:cNvPr>
          <p:cNvSpPr>
            <a:spLocks noGrp="1"/>
          </p:cNvSpPr>
          <p:nvPr>
            <p:ph type="dt" sz="half" idx="10"/>
          </p:nvPr>
        </p:nvSpPr>
        <p:spPr/>
        <p:txBody>
          <a:bodyPr/>
          <a:lstStyle/>
          <a:p>
            <a:fld id="{E3134144-F0D3-DE40-BBB3-676D890594A3}" type="datetimeFigureOut">
              <a:rPr lang="en-US" smtClean="0"/>
              <a:t>2/23/2024</a:t>
            </a:fld>
            <a:endParaRPr lang="en-US"/>
          </a:p>
        </p:txBody>
      </p:sp>
      <p:sp>
        <p:nvSpPr>
          <p:cNvPr id="5" name="Footer Placeholder 4">
            <a:extLst>
              <a:ext uri="{FF2B5EF4-FFF2-40B4-BE49-F238E27FC236}">
                <a16:creationId xmlns:a16="http://schemas.microsoft.com/office/drawing/2014/main" id="{DF688BC2-B937-6B43-8880-836D458E9E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05E38B-26F6-7044-A2D6-CAB90532D120}"/>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24993863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6A373-3E58-9A49-86DF-27DBC95296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E469D0-D818-7C43-AE83-81CAF9500E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F2A765-AFB7-264B-A1CA-52F2CC8D626D}"/>
              </a:ext>
            </a:extLst>
          </p:cNvPr>
          <p:cNvSpPr>
            <a:spLocks noGrp="1"/>
          </p:cNvSpPr>
          <p:nvPr>
            <p:ph type="dt" sz="half" idx="10"/>
          </p:nvPr>
        </p:nvSpPr>
        <p:spPr/>
        <p:txBody>
          <a:bodyPr/>
          <a:lstStyle/>
          <a:p>
            <a:fld id="{E3134144-F0D3-DE40-BBB3-676D890594A3}" type="datetimeFigureOut">
              <a:rPr lang="en-US" smtClean="0"/>
              <a:t>2/23/2024</a:t>
            </a:fld>
            <a:endParaRPr lang="en-US"/>
          </a:p>
        </p:txBody>
      </p:sp>
      <p:sp>
        <p:nvSpPr>
          <p:cNvPr id="5" name="Footer Placeholder 4">
            <a:extLst>
              <a:ext uri="{FF2B5EF4-FFF2-40B4-BE49-F238E27FC236}">
                <a16:creationId xmlns:a16="http://schemas.microsoft.com/office/drawing/2014/main" id="{BDF6651C-8D61-CC43-B979-00199F5C8E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584922-4340-5948-B92E-42E1FD8263C6}"/>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0109238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20AE4-CE1D-9741-BA3A-5FF63B963D01}"/>
              </a:ext>
            </a:extLst>
          </p:cNvPr>
          <p:cNvSpPr>
            <a:spLocks noGrp="1"/>
          </p:cNvSpPr>
          <p:nvPr>
            <p:ph type="title"/>
          </p:nvPr>
        </p:nvSpPr>
        <p:spPr>
          <a:xfrm>
            <a:off x="530225" y="2508250"/>
            <a:ext cx="6704013" cy="4183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00B8AF9-460F-7C43-BCF0-C714BD98983D}"/>
              </a:ext>
            </a:extLst>
          </p:cNvPr>
          <p:cNvSpPr>
            <a:spLocks noGrp="1"/>
          </p:cNvSpPr>
          <p:nvPr>
            <p:ph type="body" idx="1"/>
          </p:nvPr>
        </p:nvSpPr>
        <p:spPr>
          <a:xfrm>
            <a:off x="530225" y="6731000"/>
            <a:ext cx="6704013" cy="22002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62C067-FAC7-7641-9BA4-E8A7E7DA5742}"/>
              </a:ext>
            </a:extLst>
          </p:cNvPr>
          <p:cNvSpPr>
            <a:spLocks noGrp="1"/>
          </p:cNvSpPr>
          <p:nvPr>
            <p:ph type="dt" sz="half" idx="10"/>
          </p:nvPr>
        </p:nvSpPr>
        <p:spPr/>
        <p:txBody>
          <a:bodyPr/>
          <a:lstStyle/>
          <a:p>
            <a:fld id="{E3134144-F0D3-DE40-BBB3-676D890594A3}" type="datetimeFigureOut">
              <a:rPr lang="en-US" smtClean="0"/>
              <a:t>2/23/2024</a:t>
            </a:fld>
            <a:endParaRPr lang="en-US"/>
          </a:p>
        </p:txBody>
      </p:sp>
      <p:sp>
        <p:nvSpPr>
          <p:cNvPr id="5" name="Footer Placeholder 4">
            <a:extLst>
              <a:ext uri="{FF2B5EF4-FFF2-40B4-BE49-F238E27FC236}">
                <a16:creationId xmlns:a16="http://schemas.microsoft.com/office/drawing/2014/main" id="{DB31DB18-4D9A-5447-9D01-5279D52345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24E16C-0B6B-2D4C-9796-7ABE7226F68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751977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379DC-13A5-834B-8F05-7AEF37BE92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EEB913-44AD-C04D-A793-0BD19661E330}"/>
              </a:ext>
            </a:extLst>
          </p:cNvPr>
          <p:cNvSpPr>
            <a:spLocks noGrp="1"/>
          </p:cNvSpPr>
          <p:nvPr>
            <p:ph sz="half" idx="1"/>
          </p:nvPr>
        </p:nvSpPr>
        <p:spPr>
          <a:xfrm>
            <a:off x="534988" y="2678113"/>
            <a:ext cx="3275012"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4A63230-52D8-D24F-A8BD-5060E110DC3F}"/>
              </a:ext>
            </a:extLst>
          </p:cNvPr>
          <p:cNvSpPr>
            <a:spLocks noGrp="1"/>
          </p:cNvSpPr>
          <p:nvPr>
            <p:ph sz="half" idx="2"/>
          </p:nvPr>
        </p:nvSpPr>
        <p:spPr>
          <a:xfrm>
            <a:off x="3962400" y="2678113"/>
            <a:ext cx="3275013"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267566C-23A6-514B-A7FB-7A72C9315FE0}"/>
              </a:ext>
            </a:extLst>
          </p:cNvPr>
          <p:cNvSpPr>
            <a:spLocks noGrp="1"/>
          </p:cNvSpPr>
          <p:nvPr>
            <p:ph type="dt" sz="half" idx="10"/>
          </p:nvPr>
        </p:nvSpPr>
        <p:spPr/>
        <p:txBody>
          <a:bodyPr/>
          <a:lstStyle/>
          <a:p>
            <a:fld id="{E3134144-F0D3-DE40-BBB3-676D890594A3}" type="datetimeFigureOut">
              <a:rPr lang="en-US" smtClean="0"/>
              <a:t>2/23/2024</a:t>
            </a:fld>
            <a:endParaRPr lang="en-US"/>
          </a:p>
        </p:txBody>
      </p:sp>
      <p:sp>
        <p:nvSpPr>
          <p:cNvPr id="6" name="Footer Placeholder 5">
            <a:extLst>
              <a:ext uri="{FF2B5EF4-FFF2-40B4-BE49-F238E27FC236}">
                <a16:creationId xmlns:a16="http://schemas.microsoft.com/office/drawing/2014/main" id="{803A9762-8C71-3349-B746-05FCCBC8ED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41F76C-1015-2B46-A087-C7CD0D7FE74F}"/>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38103800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CDDD7-5788-5243-99B9-76F112654EC3}"/>
              </a:ext>
            </a:extLst>
          </p:cNvPr>
          <p:cNvSpPr>
            <a:spLocks noGrp="1"/>
          </p:cNvSpPr>
          <p:nvPr>
            <p:ph type="title"/>
          </p:nvPr>
        </p:nvSpPr>
        <p:spPr>
          <a:xfrm>
            <a:off x="534988" y="534988"/>
            <a:ext cx="6704012" cy="1944687"/>
          </a:xfrm>
        </p:spPr>
        <p:txBody>
          <a:bodyPr/>
          <a:lstStyle/>
          <a:p>
            <a:r>
              <a:rPr lang="en-US"/>
              <a:t>Click to edit Master title style</a:t>
            </a:r>
          </a:p>
        </p:txBody>
      </p:sp>
      <p:sp>
        <p:nvSpPr>
          <p:cNvPr id="3" name="Text Placeholder 2">
            <a:extLst>
              <a:ext uri="{FF2B5EF4-FFF2-40B4-BE49-F238E27FC236}">
                <a16:creationId xmlns:a16="http://schemas.microsoft.com/office/drawing/2014/main" id="{DCA95A7C-CC8A-784A-AD28-6A9C87A6211F}"/>
              </a:ext>
            </a:extLst>
          </p:cNvPr>
          <p:cNvSpPr>
            <a:spLocks noGrp="1"/>
          </p:cNvSpPr>
          <p:nvPr>
            <p:ph type="body" idx="1"/>
          </p:nvPr>
        </p:nvSpPr>
        <p:spPr>
          <a:xfrm>
            <a:off x="534988" y="2465388"/>
            <a:ext cx="3287712"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D4B0FF-F6A3-2546-839F-DE98817F94F6}"/>
              </a:ext>
            </a:extLst>
          </p:cNvPr>
          <p:cNvSpPr>
            <a:spLocks noGrp="1"/>
          </p:cNvSpPr>
          <p:nvPr>
            <p:ph sz="half" idx="2"/>
          </p:nvPr>
        </p:nvSpPr>
        <p:spPr>
          <a:xfrm>
            <a:off x="534988" y="3673475"/>
            <a:ext cx="3287712"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64AF80B-0B12-DC47-B95E-B925E5752BF5}"/>
              </a:ext>
            </a:extLst>
          </p:cNvPr>
          <p:cNvSpPr>
            <a:spLocks noGrp="1"/>
          </p:cNvSpPr>
          <p:nvPr>
            <p:ph type="body" sz="quarter" idx="3"/>
          </p:nvPr>
        </p:nvSpPr>
        <p:spPr>
          <a:xfrm>
            <a:off x="3935413" y="2465388"/>
            <a:ext cx="3303587"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FD08319-C7B6-7041-92DB-57E9FFAF3004}"/>
              </a:ext>
            </a:extLst>
          </p:cNvPr>
          <p:cNvSpPr>
            <a:spLocks noGrp="1"/>
          </p:cNvSpPr>
          <p:nvPr>
            <p:ph sz="quarter" idx="4"/>
          </p:nvPr>
        </p:nvSpPr>
        <p:spPr>
          <a:xfrm>
            <a:off x="3935413" y="3673475"/>
            <a:ext cx="3303587"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737B2AB-D4A9-1E4F-8596-C25AEEE129D7}"/>
              </a:ext>
            </a:extLst>
          </p:cNvPr>
          <p:cNvSpPr>
            <a:spLocks noGrp="1"/>
          </p:cNvSpPr>
          <p:nvPr>
            <p:ph type="dt" sz="half" idx="10"/>
          </p:nvPr>
        </p:nvSpPr>
        <p:spPr/>
        <p:txBody>
          <a:bodyPr/>
          <a:lstStyle/>
          <a:p>
            <a:fld id="{E3134144-F0D3-DE40-BBB3-676D890594A3}" type="datetimeFigureOut">
              <a:rPr lang="en-US" smtClean="0"/>
              <a:t>2/23/2024</a:t>
            </a:fld>
            <a:endParaRPr lang="en-US"/>
          </a:p>
        </p:txBody>
      </p:sp>
      <p:sp>
        <p:nvSpPr>
          <p:cNvPr id="8" name="Footer Placeholder 7">
            <a:extLst>
              <a:ext uri="{FF2B5EF4-FFF2-40B4-BE49-F238E27FC236}">
                <a16:creationId xmlns:a16="http://schemas.microsoft.com/office/drawing/2014/main" id="{24DF08FE-3998-8F40-8A90-EBD96ED4FC2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AAB34FF-05FC-F342-983A-04F721894F5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8130686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FAB75-F3CD-DD4B-89D7-4F22ABCE2D2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1A7FE3-A52B-244D-886A-8D43A7611896}"/>
              </a:ext>
            </a:extLst>
          </p:cNvPr>
          <p:cNvSpPr>
            <a:spLocks noGrp="1"/>
          </p:cNvSpPr>
          <p:nvPr>
            <p:ph type="dt" sz="half" idx="10"/>
          </p:nvPr>
        </p:nvSpPr>
        <p:spPr/>
        <p:txBody>
          <a:bodyPr/>
          <a:lstStyle/>
          <a:p>
            <a:fld id="{E3134144-F0D3-DE40-BBB3-676D890594A3}" type="datetimeFigureOut">
              <a:rPr lang="en-US" smtClean="0"/>
              <a:t>2/23/2024</a:t>
            </a:fld>
            <a:endParaRPr lang="en-US"/>
          </a:p>
        </p:txBody>
      </p:sp>
      <p:sp>
        <p:nvSpPr>
          <p:cNvPr id="4" name="Footer Placeholder 3">
            <a:extLst>
              <a:ext uri="{FF2B5EF4-FFF2-40B4-BE49-F238E27FC236}">
                <a16:creationId xmlns:a16="http://schemas.microsoft.com/office/drawing/2014/main" id="{D85B5551-4F66-8141-B7C1-A051B8F0340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7D71CA-7440-804B-B52C-B6AF59BC74A8}"/>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3957997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5" name="Subtitle 2">
            <a:extLst>
              <a:ext uri="{FF2B5EF4-FFF2-40B4-BE49-F238E27FC236}">
                <a16:creationId xmlns:a16="http://schemas.microsoft.com/office/drawing/2014/main" id="{24A74F89-9079-8B4E-BC28-1437089EDE89}"/>
              </a:ext>
            </a:extLst>
          </p:cNvPr>
          <p:cNvSpPr txBox="1">
            <a:spLocks/>
          </p:cNvSpPr>
          <p:nvPr userDrawn="1"/>
        </p:nvSpPr>
        <p:spPr>
          <a:xfrm>
            <a:off x="82514" y="8972415"/>
            <a:ext cx="7607371" cy="519531"/>
          </a:xfrm>
          <a:prstGeom prst="rect">
            <a:avLst/>
          </a:prstGeom>
        </p:spPr>
        <p:txBody>
          <a:bodyPr anchor="b">
            <a:normAutofit/>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lgn="ctr">
              <a:buNone/>
            </a:pPr>
            <a:r>
              <a:rPr lang="en-US" sz="1050" dirty="0"/>
              <a:t>Refractories • Vacuum-Forming • Engineering • </a:t>
            </a:r>
            <a:r>
              <a:rPr lang="en-US" sz="1050" dirty="0">
                <a:latin typeface="Franklin Gothic Medium" panose="020B0603020102020204" pitchFamily="34" charset="0"/>
              </a:rPr>
              <a:t>fibrecast.com</a:t>
            </a:r>
          </a:p>
        </p:txBody>
      </p:sp>
      <p:grpSp>
        <p:nvGrpSpPr>
          <p:cNvPr id="6" name="Group 5">
            <a:extLst>
              <a:ext uri="{FF2B5EF4-FFF2-40B4-BE49-F238E27FC236}">
                <a16:creationId xmlns:a16="http://schemas.microsoft.com/office/drawing/2014/main" id="{33C38E0A-E4D2-C043-9A7F-A82993168BBC}"/>
              </a:ext>
            </a:extLst>
          </p:cNvPr>
          <p:cNvGrpSpPr/>
          <p:nvPr userDrawn="1"/>
        </p:nvGrpSpPr>
        <p:grpSpPr>
          <a:xfrm>
            <a:off x="1202076" y="9540394"/>
            <a:ext cx="5208119" cy="45719"/>
            <a:chOff x="8458200" y="10414000"/>
            <a:chExt cx="12286556" cy="177800"/>
          </a:xfrm>
          <a:solidFill>
            <a:srgbClr val="1FB18A"/>
          </a:solidFill>
        </p:grpSpPr>
        <p:sp>
          <p:nvSpPr>
            <p:cNvPr id="7" name="Rectangle 6">
              <a:extLst>
                <a:ext uri="{FF2B5EF4-FFF2-40B4-BE49-F238E27FC236}">
                  <a16:creationId xmlns:a16="http://schemas.microsoft.com/office/drawing/2014/main" id="{A164FC49-E72D-AD40-877F-897B28FDCB10}"/>
                </a:ext>
              </a:extLst>
            </p:cNvPr>
            <p:cNvSpPr/>
            <p:nvPr/>
          </p:nvSpPr>
          <p:spPr>
            <a:xfrm>
              <a:off x="8458200" y="10414000"/>
              <a:ext cx="3073400" cy="177800"/>
            </a:xfrm>
            <a:prstGeom prst="rect">
              <a:avLst/>
            </a:prstGeom>
            <a:solidFill>
              <a:srgbClr val="71BF44"/>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8" name="Rectangle 7">
              <a:extLst>
                <a:ext uri="{FF2B5EF4-FFF2-40B4-BE49-F238E27FC236}">
                  <a16:creationId xmlns:a16="http://schemas.microsoft.com/office/drawing/2014/main" id="{0327F2D5-3907-8A4A-9D2D-6FEB89F664F9}"/>
                </a:ext>
              </a:extLst>
            </p:cNvPr>
            <p:cNvSpPr/>
            <p:nvPr/>
          </p:nvSpPr>
          <p:spPr>
            <a:xfrm>
              <a:off x="11531600" y="10414000"/>
              <a:ext cx="3073400" cy="177800"/>
            </a:xfrm>
            <a:prstGeom prst="rect">
              <a:avLst/>
            </a:prstGeom>
            <a:solidFill>
              <a:srgbClr val="FFB81D"/>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9" name="Rectangle 8">
              <a:extLst>
                <a:ext uri="{FF2B5EF4-FFF2-40B4-BE49-F238E27FC236}">
                  <a16:creationId xmlns:a16="http://schemas.microsoft.com/office/drawing/2014/main" id="{9862936C-E43F-9147-994B-B9E0B7D39950}"/>
                </a:ext>
              </a:extLst>
            </p:cNvPr>
            <p:cNvSpPr/>
            <p:nvPr/>
          </p:nvSpPr>
          <p:spPr>
            <a:xfrm>
              <a:off x="14605000" y="10414000"/>
              <a:ext cx="3073400" cy="177800"/>
            </a:xfrm>
            <a:prstGeom prst="rect">
              <a:avLst/>
            </a:prstGeom>
            <a:solidFill>
              <a:srgbClr val="009BD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10" name="Rectangle 9">
              <a:extLst>
                <a:ext uri="{FF2B5EF4-FFF2-40B4-BE49-F238E27FC236}">
                  <a16:creationId xmlns:a16="http://schemas.microsoft.com/office/drawing/2014/main" id="{6AF6A63C-7807-C444-B06B-3C29EAF0EF4E}"/>
                </a:ext>
              </a:extLst>
            </p:cNvPr>
            <p:cNvSpPr/>
            <p:nvPr/>
          </p:nvSpPr>
          <p:spPr>
            <a:xfrm>
              <a:off x="17671355" y="10414000"/>
              <a:ext cx="3073401" cy="177800"/>
            </a:xfrm>
            <a:prstGeom prst="rect">
              <a:avLst/>
            </a:prstGeom>
            <a:solidFill>
              <a:srgbClr val="D70B8C"/>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grpSp>
      <p:sp>
        <p:nvSpPr>
          <p:cNvPr id="11" name="Subtitle 2">
            <a:extLst>
              <a:ext uri="{FF2B5EF4-FFF2-40B4-BE49-F238E27FC236}">
                <a16:creationId xmlns:a16="http://schemas.microsoft.com/office/drawing/2014/main" id="{D7EB7259-F35A-9A41-A018-90E7E2CFEDD8}"/>
              </a:ext>
            </a:extLst>
          </p:cNvPr>
          <p:cNvSpPr txBox="1">
            <a:spLocks/>
          </p:cNvSpPr>
          <p:nvPr userDrawn="1"/>
        </p:nvSpPr>
        <p:spPr>
          <a:xfrm>
            <a:off x="82514" y="9595010"/>
            <a:ext cx="7607371" cy="268287"/>
          </a:xfrm>
          <a:prstGeom prst="rect">
            <a:avLst/>
          </a:prstGeom>
        </p:spPr>
        <p:txBody>
          <a:bodyPr vert="horz" lIns="91440" tIns="45720" rIns="91440" bIns="45720" rtlCol="0" anchor="b">
            <a:normAutofit/>
          </a:bodyPr>
          <a:lstStyle>
            <a:lvl1pPr marL="0" indent="0" algn="ctr" defTabSz="777240" rtl="0" eaLnBrk="1" latinLnBrk="0" hangingPunct="1">
              <a:lnSpc>
                <a:spcPct val="90000"/>
              </a:lnSpc>
              <a:spcBef>
                <a:spcPts val="850"/>
              </a:spcBef>
              <a:buFont typeface="Arial" panose="020B0604020202020204" pitchFamily="34" charset="0"/>
              <a:buNone/>
              <a:defRPr sz="2040" kern="1200" baseline="0">
                <a:solidFill>
                  <a:schemeClr val="tx1"/>
                </a:solidFill>
                <a:latin typeface="Franklin Gothic Book" panose="020B0503020102020204" pitchFamily="34" charset="0"/>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Franklin Gothic Book" panose="020B0503020102020204" pitchFamily="34" charset="0"/>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Franklin Gothic Book" panose="020B0503020102020204" pitchFamily="34" charset="0"/>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r>
              <a:rPr lang="en-US" sz="1050" dirty="0"/>
              <a:t>Contact Us </a:t>
            </a:r>
            <a:r>
              <a:rPr lang="en-US" sz="1050" dirty="0">
                <a:hlinkClick r:id="rId2"/>
              </a:rPr>
              <a:t>sales@fibrecast.com</a:t>
            </a:r>
            <a:r>
              <a:rPr lang="en-US" sz="1050" dirty="0"/>
              <a:t> • +1 (905) 319-1080 • 3264 Mainway, Burlington, Ontario Canada L7M 1A7</a:t>
            </a:r>
            <a:endParaRPr lang="en-US" sz="1050" dirty="0">
              <a:latin typeface="Franklin Gothic Medium" panose="020B0603020102020204" pitchFamily="34" charset="0"/>
            </a:endParaRPr>
          </a:p>
        </p:txBody>
      </p:sp>
    </p:spTree>
    <p:extLst>
      <p:ext uri="{BB962C8B-B14F-4D97-AF65-F5344CB8AC3E}">
        <p14:creationId xmlns:p14="http://schemas.microsoft.com/office/powerpoint/2010/main" val="23975679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2C5F8CC-F8F6-414A-B4AB-9B49AD84EFE7}"/>
              </a:ext>
            </a:extLst>
          </p:cNvPr>
          <p:cNvSpPr>
            <a:spLocks noGrp="1"/>
          </p:cNvSpPr>
          <p:nvPr>
            <p:ph type="dt" sz="half" idx="10"/>
          </p:nvPr>
        </p:nvSpPr>
        <p:spPr/>
        <p:txBody>
          <a:bodyPr/>
          <a:lstStyle/>
          <a:p>
            <a:fld id="{E3134144-F0D3-DE40-BBB3-676D890594A3}" type="datetimeFigureOut">
              <a:rPr lang="en-US" smtClean="0"/>
              <a:t>2/23/2024</a:t>
            </a:fld>
            <a:endParaRPr lang="en-US"/>
          </a:p>
        </p:txBody>
      </p:sp>
      <p:sp>
        <p:nvSpPr>
          <p:cNvPr id="3" name="Footer Placeholder 2">
            <a:extLst>
              <a:ext uri="{FF2B5EF4-FFF2-40B4-BE49-F238E27FC236}">
                <a16:creationId xmlns:a16="http://schemas.microsoft.com/office/drawing/2014/main" id="{7F5A8C5D-10E8-BA44-B1E7-FD58A587A72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3544A6B-B4A3-E348-B134-9989628E0D3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2943464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44B92-C9A1-484C-9288-2ABDF56EE9CF}"/>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D4EAD9A-5301-804F-BCBC-A59231AADBD9}"/>
              </a:ext>
            </a:extLst>
          </p:cNvPr>
          <p:cNvSpPr>
            <a:spLocks noGrp="1"/>
          </p:cNvSpPr>
          <p:nvPr>
            <p:ph idx="1"/>
          </p:nvPr>
        </p:nvSpPr>
        <p:spPr>
          <a:xfrm>
            <a:off x="3303588" y="1447800"/>
            <a:ext cx="3935412" cy="71485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59F7D0-54EB-C547-A952-C85A5A82ACA1}"/>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94C6AB-202F-E547-9DCF-A4C7FD0E5573}"/>
              </a:ext>
            </a:extLst>
          </p:cNvPr>
          <p:cNvSpPr>
            <a:spLocks noGrp="1"/>
          </p:cNvSpPr>
          <p:nvPr>
            <p:ph type="dt" sz="half" idx="10"/>
          </p:nvPr>
        </p:nvSpPr>
        <p:spPr/>
        <p:txBody>
          <a:bodyPr/>
          <a:lstStyle/>
          <a:p>
            <a:fld id="{E3134144-F0D3-DE40-BBB3-676D890594A3}" type="datetimeFigureOut">
              <a:rPr lang="en-US" smtClean="0"/>
              <a:t>2/23/2024</a:t>
            </a:fld>
            <a:endParaRPr lang="en-US"/>
          </a:p>
        </p:txBody>
      </p:sp>
      <p:sp>
        <p:nvSpPr>
          <p:cNvPr id="6" name="Footer Placeholder 5">
            <a:extLst>
              <a:ext uri="{FF2B5EF4-FFF2-40B4-BE49-F238E27FC236}">
                <a16:creationId xmlns:a16="http://schemas.microsoft.com/office/drawing/2014/main" id="{08ABABDB-E69A-D044-9F9B-2CDE1E6907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55902B-5ACA-9747-8D8D-9C07E3548C99}"/>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9101462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6CFEF-AF32-444D-A889-38B0A505D51D}"/>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AC8A348-71F4-5C40-BC11-F7F316A6DD30}"/>
              </a:ext>
            </a:extLst>
          </p:cNvPr>
          <p:cNvSpPr>
            <a:spLocks noGrp="1"/>
          </p:cNvSpPr>
          <p:nvPr>
            <p:ph type="pic" idx="1"/>
          </p:nvPr>
        </p:nvSpPr>
        <p:spPr>
          <a:xfrm>
            <a:off x="3303588" y="1447800"/>
            <a:ext cx="3935412" cy="71485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917F6E8-2809-B344-A902-812D5ED6297E}"/>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867C83-B8A3-2449-B70F-8F1942602903}"/>
              </a:ext>
            </a:extLst>
          </p:cNvPr>
          <p:cNvSpPr>
            <a:spLocks noGrp="1"/>
          </p:cNvSpPr>
          <p:nvPr>
            <p:ph type="dt" sz="half" idx="10"/>
          </p:nvPr>
        </p:nvSpPr>
        <p:spPr/>
        <p:txBody>
          <a:bodyPr/>
          <a:lstStyle/>
          <a:p>
            <a:fld id="{E3134144-F0D3-DE40-BBB3-676D890594A3}" type="datetimeFigureOut">
              <a:rPr lang="en-US" smtClean="0"/>
              <a:t>2/23/2024</a:t>
            </a:fld>
            <a:endParaRPr lang="en-US"/>
          </a:p>
        </p:txBody>
      </p:sp>
      <p:sp>
        <p:nvSpPr>
          <p:cNvPr id="6" name="Footer Placeholder 5">
            <a:extLst>
              <a:ext uri="{FF2B5EF4-FFF2-40B4-BE49-F238E27FC236}">
                <a16:creationId xmlns:a16="http://schemas.microsoft.com/office/drawing/2014/main" id="{70CD6B8B-4E47-444F-BEAC-B52F245A29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D43382-A653-7E4A-8B5D-106A39BE2ABC}"/>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594874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D09DE-49E4-A04C-A867-15BC04610D2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31505C0-C34B-E140-AC3B-31216F40DED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DF7853-F19A-5F46-B92A-A61E2C45F7DD}"/>
              </a:ext>
            </a:extLst>
          </p:cNvPr>
          <p:cNvSpPr>
            <a:spLocks noGrp="1"/>
          </p:cNvSpPr>
          <p:nvPr>
            <p:ph type="dt" sz="half" idx="10"/>
          </p:nvPr>
        </p:nvSpPr>
        <p:spPr/>
        <p:txBody>
          <a:bodyPr/>
          <a:lstStyle/>
          <a:p>
            <a:fld id="{E3134144-F0D3-DE40-BBB3-676D890594A3}" type="datetimeFigureOut">
              <a:rPr lang="en-US" smtClean="0"/>
              <a:t>2/23/2024</a:t>
            </a:fld>
            <a:endParaRPr lang="en-US"/>
          </a:p>
        </p:txBody>
      </p:sp>
      <p:sp>
        <p:nvSpPr>
          <p:cNvPr id="5" name="Footer Placeholder 4">
            <a:extLst>
              <a:ext uri="{FF2B5EF4-FFF2-40B4-BE49-F238E27FC236}">
                <a16:creationId xmlns:a16="http://schemas.microsoft.com/office/drawing/2014/main" id="{6E122ED8-CDDE-5345-989F-AE1CE296F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DA3FC5-6763-2F43-9FEC-D9417A1A4043}"/>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0833125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93D9F2-9FAF-E249-8627-E8FA10A41271}"/>
              </a:ext>
            </a:extLst>
          </p:cNvPr>
          <p:cNvSpPr>
            <a:spLocks noGrp="1"/>
          </p:cNvSpPr>
          <p:nvPr>
            <p:ph type="title" orient="vert"/>
          </p:nvPr>
        </p:nvSpPr>
        <p:spPr>
          <a:xfrm>
            <a:off x="5562600" y="534988"/>
            <a:ext cx="1674813" cy="852487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2A5C1A-7113-8A4C-808D-ACE7F93B7508}"/>
              </a:ext>
            </a:extLst>
          </p:cNvPr>
          <p:cNvSpPr>
            <a:spLocks noGrp="1"/>
          </p:cNvSpPr>
          <p:nvPr>
            <p:ph type="body" orient="vert" idx="1"/>
          </p:nvPr>
        </p:nvSpPr>
        <p:spPr>
          <a:xfrm>
            <a:off x="534988" y="534988"/>
            <a:ext cx="4875212" cy="8524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CFED08-7837-664C-A8B8-750D634C3961}"/>
              </a:ext>
            </a:extLst>
          </p:cNvPr>
          <p:cNvSpPr>
            <a:spLocks noGrp="1"/>
          </p:cNvSpPr>
          <p:nvPr>
            <p:ph type="dt" sz="half" idx="10"/>
          </p:nvPr>
        </p:nvSpPr>
        <p:spPr/>
        <p:txBody>
          <a:bodyPr/>
          <a:lstStyle/>
          <a:p>
            <a:fld id="{E3134144-F0D3-DE40-BBB3-676D890594A3}" type="datetimeFigureOut">
              <a:rPr lang="en-US" smtClean="0"/>
              <a:t>2/23/2024</a:t>
            </a:fld>
            <a:endParaRPr lang="en-US"/>
          </a:p>
        </p:txBody>
      </p:sp>
      <p:sp>
        <p:nvSpPr>
          <p:cNvPr id="5" name="Footer Placeholder 4">
            <a:extLst>
              <a:ext uri="{FF2B5EF4-FFF2-40B4-BE49-F238E27FC236}">
                <a16:creationId xmlns:a16="http://schemas.microsoft.com/office/drawing/2014/main" id="{A585F6B1-7D72-F54A-AA7E-374DB3784B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E927E0-9B21-6141-B2AD-B158D7F65524}"/>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389721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EFD27-E89A-4A4B-86AA-346D02F50597}"/>
              </a:ext>
            </a:extLst>
          </p:cNvPr>
          <p:cNvSpPr>
            <a:spLocks noGrp="1"/>
          </p:cNvSpPr>
          <p:nvPr>
            <p:ph type="ctrTitle"/>
          </p:nvPr>
        </p:nvSpPr>
        <p:spPr>
          <a:xfrm>
            <a:off x="971550" y="1646238"/>
            <a:ext cx="5829300" cy="3502025"/>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3345DD-A5C6-EC47-B028-C6FD9497E7AC}"/>
              </a:ext>
            </a:extLst>
          </p:cNvPr>
          <p:cNvSpPr>
            <a:spLocks noGrp="1"/>
          </p:cNvSpPr>
          <p:nvPr>
            <p:ph type="subTitle" idx="1"/>
          </p:nvPr>
        </p:nvSpPr>
        <p:spPr>
          <a:xfrm>
            <a:off x="971550" y="5283200"/>
            <a:ext cx="5829300" cy="24288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7AA9272-F6C3-5247-82D7-ADE7FAEF58A2}"/>
              </a:ext>
            </a:extLst>
          </p:cNvPr>
          <p:cNvSpPr>
            <a:spLocks noGrp="1"/>
          </p:cNvSpPr>
          <p:nvPr>
            <p:ph type="dt" sz="half" idx="10"/>
          </p:nvPr>
        </p:nvSpPr>
        <p:spPr/>
        <p:txBody>
          <a:bodyPr/>
          <a:lstStyle/>
          <a:p>
            <a:fld id="{24F60C15-71E4-AB43-9B52-1101055B52E4}" type="datetimeFigureOut">
              <a:rPr lang="en-US" smtClean="0"/>
              <a:t>2/23/2024</a:t>
            </a:fld>
            <a:endParaRPr lang="en-US"/>
          </a:p>
        </p:txBody>
      </p:sp>
      <p:sp>
        <p:nvSpPr>
          <p:cNvPr id="5" name="Footer Placeholder 4">
            <a:extLst>
              <a:ext uri="{FF2B5EF4-FFF2-40B4-BE49-F238E27FC236}">
                <a16:creationId xmlns:a16="http://schemas.microsoft.com/office/drawing/2014/main" id="{C70CDB09-1FF3-C041-8664-EB758A048D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810AC5-A487-AD40-A7CC-64FD59D20EEF}"/>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57614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07236-A878-7A40-A3C1-26043A0B87A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5ACF30-B08B-EF4E-9D56-473A8168554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3B5A35-40AD-E145-85A6-4562118F3984}"/>
              </a:ext>
            </a:extLst>
          </p:cNvPr>
          <p:cNvSpPr>
            <a:spLocks noGrp="1"/>
          </p:cNvSpPr>
          <p:nvPr>
            <p:ph type="dt" sz="half" idx="10"/>
          </p:nvPr>
        </p:nvSpPr>
        <p:spPr/>
        <p:txBody>
          <a:bodyPr/>
          <a:lstStyle/>
          <a:p>
            <a:fld id="{24F60C15-71E4-AB43-9B52-1101055B52E4}" type="datetimeFigureOut">
              <a:rPr lang="en-US" smtClean="0"/>
              <a:t>2/23/2024</a:t>
            </a:fld>
            <a:endParaRPr lang="en-US"/>
          </a:p>
        </p:txBody>
      </p:sp>
      <p:sp>
        <p:nvSpPr>
          <p:cNvPr id="5" name="Footer Placeholder 4">
            <a:extLst>
              <a:ext uri="{FF2B5EF4-FFF2-40B4-BE49-F238E27FC236}">
                <a16:creationId xmlns:a16="http://schemas.microsoft.com/office/drawing/2014/main" id="{A6E6175D-EF86-2941-91E9-A61CE956E4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6E331D-0F74-C943-8273-7EFD748ECFCD}"/>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4118434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7F343-7A7C-5D4A-8395-EF13F4DDF4A0}"/>
              </a:ext>
            </a:extLst>
          </p:cNvPr>
          <p:cNvSpPr>
            <a:spLocks noGrp="1"/>
          </p:cNvSpPr>
          <p:nvPr>
            <p:ph type="title"/>
          </p:nvPr>
        </p:nvSpPr>
        <p:spPr>
          <a:xfrm>
            <a:off x="530225" y="2508250"/>
            <a:ext cx="6704013" cy="4183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78F0FA0-3D75-BC41-BF6E-129BF0572FA4}"/>
              </a:ext>
            </a:extLst>
          </p:cNvPr>
          <p:cNvSpPr>
            <a:spLocks noGrp="1"/>
          </p:cNvSpPr>
          <p:nvPr>
            <p:ph type="body" idx="1"/>
          </p:nvPr>
        </p:nvSpPr>
        <p:spPr>
          <a:xfrm>
            <a:off x="530225" y="6731000"/>
            <a:ext cx="6704013" cy="22002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6D7416F-7E00-4A42-8DEB-0883CE857626}"/>
              </a:ext>
            </a:extLst>
          </p:cNvPr>
          <p:cNvSpPr>
            <a:spLocks noGrp="1"/>
          </p:cNvSpPr>
          <p:nvPr>
            <p:ph type="dt" sz="half" idx="10"/>
          </p:nvPr>
        </p:nvSpPr>
        <p:spPr/>
        <p:txBody>
          <a:bodyPr/>
          <a:lstStyle/>
          <a:p>
            <a:fld id="{24F60C15-71E4-AB43-9B52-1101055B52E4}" type="datetimeFigureOut">
              <a:rPr lang="en-US" smtClean="0"/>
              <a:t>2/23/2024</a:t>
            </a:fld>
            <a:endParaRPr lang="en-US"/>
          </a:p>
        </p:txBody>
      </p:sp>
      <p:sp>
        <p:nvSpPr>
          <p:cNvPr id="5" name="Footer Placeholder 4">
            <a:extLst>
              <a:ext uri="{FF2B5EF4-FFF2-40B4-BE49-F238E27FC236}">
                <a16:creationId xmlns:a16="http://schemas.microsoft.com/office/drawing/2014/main" id="{D041A875-F1F2-CC44-A815-CA88D2B33A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1420ED-3971-2A49-AE58-72B4974E4038}"/>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286417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3584E-1534-D244-AAAC-F8B7E2FC48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6616FC-0488-7F41-BFB7-472AB4E409CD}"/>
              </a:ext>
            </a:extLst>
          </p:cNvPr>
          <p:cNvSpPr>
            <a:spLocks noGrp="1"/>
          </p:cNvSpPr>
          <p:nvPr>
            <p:ph sz="half" idx="1"/>
          </p:nvPr>
        </p:nvSpPr>
        <p:spPr>
          <a:xfrm>
            <a:off x="534988" y="2678113"/>
            <a:ext cx="3275012"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79EE7CB-9D08-BC45-9DF3-88E22F20EDCB}"/>
              </a:ext>
            </a:extLst>
          </p:cNvPr>
          <p:cNvSpPr>
            <a:spLocks noGrp="1"/>
          </p:cNvSpPr>
          <p:nvPr>
            <p:ph sz="half" idx="2"/>
          </p:nvPr>
        </p:nvSpPr>
        <p:spPr>
          <a:xfrm>
            <a:off x="3962400" y="2678113"/>
            <a:ext cx="3275013"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1BA702F-B7F5-A649-8415-ABFD27C1FAFE}"/>
              </a:ext>
            </a:extLst>
          </p:cNvPr>
          <p:cNvSpPr>
            <a:spLocks noGrp="1"/>
          </p:cNvSpPr>
          <p:nvPr>
            <p:ph type="dt" sz="half" idx="10"/>
          </p:nvPr>
        </p:nvSpPr>
        <p:spPr/>
        <p:txBody>
          <a:bodyPr/>
          <a:lstStyle/>
          <a:p>
            <a:fld id="{24F60C15-71E4-AB43-9B52-1101055B52E4}" type="datetimeFigureOut">
              <a:rPr lang="en-US" smtClean="0"/>
              <a:t>2/23/2024</a:t>
            </a:fld>
            <a:endParaRPr lang="en-US"/>
          </a:p>
        </p:txBody>
      </p:sp>
      <p:sp>
        <p:nvSpPr>
          <p:cNvPr id="6" name="Footer Placeholder 5">
            <a:extLst>
              <a:ext uri="{FF2B5EF4-FFF2-40B4-BE49-F238E27FC236}">
                <a16:creationId xmlns:a16="http://schemas.microsoft.com/office/drawing/2014/main" id="{B2B2173A-00EF-7347-BA3F-53ECDD5ED5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88583E-2B4E-934E-9494-7387162F1FF7}"/>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1541854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D4261-8D76-2E4A-AD9A-A212F0E02A98}"/>
              </a:ext>
            </a:extLst>
          </p:cNvPr>
          <p:cNvSpPr>
            <a:spLocks noGrp="1"/>
          </p:cNvSpPr>
          <p:nvPr>
            <p:ph type="title"/>
          </p:nvPr>
        </p:nvSpPr>
        <p:spPr>
          <a:xfrm>
            <a:off x="534988" y="534988"/>
            <a:ext cx="6704012" cy="1944687"/>
          </a:xfrm>
        </p:spPr>
        <p:txBody>
          <a:bodyPr/>
          <a:lstStyle/>
          <a:p>
            <a:r>
              <a:rPr lang="en-US"/>
              <a:t>Click to edit Master title style</a:t>
            </a:r>
          </a:p>
        </p:txBody>
      </p:sp>
      <p:sp>
        <p:nvSpPr>
          <p:cNvPr id="3" name="Text Placeholder 2">
            <a:extLst>
              <a:ext uri="{FF2B5EF4-FFF2-40B4-BE49-F238E27FC236}">
                <a16:creationId xmlns:a16="http://schemas.microsoft.com/office/drawing/2014/main" id="{BC209505-1AD5-A241-950F-3AD878B3F9E3}"/>
              </a:ext>
            </a:extLst>
          </p:cNvPr>
          <p:cNvSpPr>
            <a:spLocks noGrp="1"/>
          </p:cNvSpPr>
          <p:nvPr>
            <p:ph type="body" idx="1"/>
          </p:nvPr>
        </p:nvSpPr>
        <p:spPr>
          <a:xfrm>
            <a:off x="534988" y="2465388"/>
            <a:ext cx="3287712"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C6AB45-4F9E-904A-AA0C-A63656E3E691}"/>
              </a:ext>
            </a:extLst>
          </p:cNvPr>
          <p:cNvSpPr>
            <a:spLocks noGrp="1"/>
          </p:cNvSpPr>
          <p:nvPr>
            <p:ph sz="half" idx="2"/>
          </p:nvPr>
        </p:nvSpPr>
        <p:spPr>
          <a:xfrm>
            <a:off x="534988" y="3673475"/>
            <a:ext cx="3287712"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F21C1A-3760-7F48-A18F-2BFADD4857BB}"/>
              </a:ext>
            </a:extLst>
          </p:cNvPr>
          <p:cNvSpPr>
            <a:spLocks noGrp="1"/>
          </p:cNvSpPr>
          <p:nvPr>
            <p:ph type="body" sz="quarter" idx="3"/>
          </p:nvPr>
        </p:nvSpPr>
        <p:spPr>
          <a:xfrm>
            <a:off x="3935413" y="2465388"/>
            <a:ext cx="3303587"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E05391B-6E80-8C4B-B4EA-1AEE54B221BF}"/>
              </a:ext>
            </a:extLst>
          </p:cNvPr>
          <p:cNvSpPr>
            <a:spLocks noGrp="1"/>
          </p:cNvSpPr>
          <p:nvPr>
            <p:ph sz="quarter" idx="4"/>
          </p:nvPr>
        </p:nvSpPr>
        <p:spPr>
          <a:xfrm>
            <a:off x="3935413" y="3673475"/>
            <a:ext cx="3303587"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EF033E-FC3E-AD4A-AB9E-4D70BAFD8699}"/>
              </a:ext>
            </a:extLst>
          </p:cNvPr>
          <p:cNvSpPr>
            <a:spLocks noGrp="1"/>
          </p:cNvSpPr>
          <p:nvPr>
            <p:ph type="dt" sz="half" idx="10"/>
          </p:nvPr>
        </p:nvSpPr>
        <p:spPr/>
        <p:txBody>
          <a:bodyPr/>
          <a:lstStyle/>
          <a:p>
            <a:fld id="{24F60C15-71E4-AB43-9B52-1101055B52E4}" type="datetimeFigureOut">
              <a:rPr lang="en-US" smtClean="0"/>
              <a:t>2/23/2024</a:t>
            </a:fld>
            <a:endParaRPr lang="en-US"/>
          </a:p>
        </p:txBody>
      </p:sp>
      <p:sp>
        <p:nvSpPr>
          <p:cNvPr id="8" name="Footer Placeholder 7">
            <a:extLst>
              <a:ext uri="{FF2B5EF4-FFF2-40B4-BE49-F238E27FC236}">
                <a16:creationId xmlns:a16="http://schemas.microsoft.com/office/drawing/2014/main" id="{ED4126BC-43DE-3841-8DBE-14C6A94E18A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88F66A7-5F5D-5646-9DEA-59C541ADA45F}"/>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48710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F45F3-DB41-C84A-A0EF-6C3D1037AE1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42D9201-220C-2F48-AFD3-D9F29A8F4CAF}"/>
              </a:ext>
            </a:extLst>
          </p:cNvPr>
          <p:cNvSpPr>
            <a:spLocks noGrp="1"/>
          </p:cNvSpPr>
          <p:nvPr>
            <p:ph type="dt" sz="half" idx="10"/>
          </p:nvPr>
        </p:nvSpPr>
        <p:spPr/>
        <p:txBody>
          <a:bodyPr/>
          <a:lstStyle/>
          <a:p>
            <a:fld id="{24F60C15-71E4-AB43-9B52-1101055B52E4}" type="datetimeFigureOut">
              <a:rPr lang="en-US" smtClean="0"/>
              <a:t>2/23/2024</a:t>
            </a:fld>
            <a:endParaRPr lang="en-US"/>
          </a:p>
        </p:txBody>
      </p:sp>
      <p:sp>
        <p:nvSpPr>
          <p:cNvPr id="4" name="Footer Placeholder 3">
            <a:extLst>
              <a:ext uri="{FF2B5EF4-FFF2-40B4-BE49-F238E27FC236}">
                <a16:creationId xmlns:a16="http://schemas.microsoft.com/office/drawing/2014/main" id="{96F8CCFC-BEE4-194D-8942-83A5E8A6659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214660F-94DD-7941-94BF-79C2C6FA411B}"/>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280002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4CFA31-271B-324D-91FC-624642440CA9}"/>
              </a:ext>
            </a:extLst>
          </p:cNvPr>
          <p:cNvSpPr>
            <a:spLocks noGrp="1"/>
          </p:cNvSpPr>
          <p:nvPr>
            <p:ph type="dt" sz="half" idx="10"/>
          </p:nvPr>
        </p:nvSpPr>
        <p:spPr/>
        <p:txBody>
          <a:bodyPr/>
          <a:lstStyle/>
          <a:p>
            <a:fld id="{24F60C15-71E4-AB43-9B52-1101055B52E4}" type="datetimeFigureOut">
              <a:rPr lang="en-US" smtClean="0"/>
              <a:t>2/23/2024</a:t>
            </a:fld>
            <a:endParaRPr lang="en-US"/>
          </a:p>
        </p:txBody>
      </p:sp>
      <p:sp>
        <p:nvSpPr>
          <p:cNvPr id="3" name="Footer Placeholder 2">
            <a:extLst>
              <a:ext uri="{FF2B5EF4-FFF2-40B4-BE49-F238E27FC236}">
                <a16:creationId xmlns:a16="http://schemas.microsoft.com/office/drawing/2014/main" id="{21E4F012-3CB2-824A-8F83-FBEA8FBFE0D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6B96F0D-F016-964E-808B-2E08090031F0}"/>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9638843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sv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5750" y="1031186"/>
            <a:ext cx="7200901" cy="119443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85751" y="2328689"/>
            <a:ext cx="7200900" cy="745348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3" name="Graphic 22">
            <a:extLst>
              <a:ext uri="{FF2B5EF4-FFF2-40B4-BE49-F238E27FC236}">
                <a16:creationId xmlns:a16="http://schemas.microsoft.com/office/drawing/2014/main" id="{46EAC2A6-ECD3-49EB-9B61-B354AA24407F}"/>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13223" t="34123" r="3376" b="35598"/>
          <a:stretch/>
        </p:blipFill>
        <p:spPr>
          <a:xfrm>
            <a:off x="258855" y="276226"/>
            <a:ext cx="3529014" cy="710134"/>
          </a:xfrm>
          <a:prstGeom prst="rect">
            <a:avLst/>
          </a:prstGeom>
        </p:spPr>
      </p:pic>
      <p:cxnSp>
        <p:nvCxnSpPr>
          <p:cNvPr id="12" name="Straight Connector 11">
            <a:extLst>
              <a:ext uri="{FF2B5EF4-FFF2-40B4-BE49-F238E27FC236}">
                <a16:creationId xmlns:a16="http://schemas.microsoft.com/office/drawing/2014/main" id="{39BB7654-1925-49B1-BCC4-4E3CED90F02E}"/>
              </a:ext>
            </a:extLst>
          </p:cNvPr>
          <p:cNvCxnSpPr>
            <a:cxnSpLocks/>
          </p:cNvCxnSpPr>
          <p:nvPr userDrawn="1"/>
        </p:nvCxnSpPr>
        <p:spPr>
          <a:xfrm>
            <a:off x="285751" y="1031187"/>
            <a:ext cx="7200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8132711"/>
      </p:ext>
    </p:extLst>
  </p:cSld>
  <p:clrMap bg1="lt1" tx1="dk1" bg2="lt2" tx2="dk2" accent1="accent1" accent2="accent2" accent3="accent3" accent4="accent4" accent5="accent5" accent6="accent6" hlink="hlink" folHlink="folHlink"/>
  <p:sldLayoutIdLst>
    <p:sldLayoutId id="2147483676" r:id="rId1"/>
    <p:sldLayoutId id="2147483677" r:id="rId2"/>
  </p:sldLayoutIdLst>
  <p:hf sldNum="0" hdr="0" ftr="0" dt="0"/>
  <p:txStyles>
    <p:titleStyle>
      <a:lvl1pPr algn="l" defTabSz="777240" rtl="0" eaLnBrk="1" latinLnBrk="0" hangingPunct="1">
        <a:lnSpc>
          <a:spcPct val="90000"/>
        </a:lnSpc>
        <a:spcBef>
          <a:spcPct val="0"/>
        </a:spcBef>
        <a:buNone/>
        <a:defRPr sz="3740" kern="1200" baseline="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716">
          <p15:clr>
            <a:srgbClr val="F26B43"/>
          </p15:clr>
        </p15:guide>
        <p15:guide id="2" pos="180">
          <p15:clr>
            <a:srgbClr val="F26B43"/>
          </p15:clr>
        </p15:guide>
        <p15:guide id="3" orient="horz" pos="174">
          <p15:clr>
            <a:srgbClr val="F26B43"/>
          </p15:clr>
        </p15:guide>
        <p15:guide id="4" orient="horz" pos="6162">
          <p15:clr>
            <a:srgbClr val="F26B43"/>
          </p15:clr>
        </p15:guide>
        <p15:guide id="5" orient="horz" pos="3168">
          <p15:clr>
            <a:srgbClr val="F26B43"/>
          </p15:clr>
        </p15:guide>
        <p15:guide id="6" pos="2448">
          <p15:clr>
            <a:srgbClr val="F26B43"/>
          </p15:clr>
        </p15:guide>
        <p15:guide id="7" pos="2403">
          <p15:clr>
            <a:srgbClr val="F26B43"/>
          </p15:clr>
        </p15:guide>
        <p15:guide id="8" pos="249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8C43B9-9596-A441-8441-2C5360C9B174}"/>
              </a:ext>
            </a:extLst>
          </p:cNvPr>
          <p:cNvSpPr>
            <a:spLocks noGrp="1"/>
          </p:cNvSpPr>
          <p:nvPr>
            <p:ph type="title"/>
          </p:nvPr>
        </p:nvSpPr>
        <p:spPr>
          <a:xfrm>
            <a:off x="534988" y="534988"/>
            <a:ext cx="6702425" cy="194468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E0EF37A-43D8-8145-A559-9D05B166F23C}"/>
              </a:ext>
            </a:extLst>
          </p:cNvPr>
          <p:cNvSpPr>
            <a:spLocks noGrp="1"/>
          </p:cNvSpPr>
          <p:nvPr>
            <p:ph type="body" idx="1"/>
          </p:nvPr>
        </p:nvSpPr>
        <p:spPr>
          <a:xfrm>
            <a:off x="534988" y="2678113"/>
            <a:ext cx="6702425" cy="63817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364491-B672-CB47-9AC6-E4A8C769D1DF}"/>
              </a:ext>
            </a:extLst>
          </p:cNvPr>
          <p:cNvSpPr>
            <a:spLocks noGrp="1"/>
          </p:cNvSpPr>
          <p:nvPr>
            <p:ph type="dt" sz="half" idx="2"/>
          </p:nvPr>
        </p:nvSpPr>
        <p:spPr>
          <a:xfrm>
            <a:off x="534988" y="9323388"/>
            <a:ext cx="1747837" cy="534987"/>
          </a:xfrm>
          <a:prstGeom prst="rect">
            <a:avLst/>
          </a:prstGeom>
        </p:spPr>
        <p:txBody>
          <a:bodyPr vert="horz" lIns="91440" tIns="45720" rIns="91440" bIns="45720" rtlCol="0" anchor="ctr"/>
          <a:lstStyle>
            <a:lvl1pPr algn="l">
              <a:defRPr sz="1200">
                <a:solidFill>
                  <a:schemeClr val="tx1">
                    <a:tint val="75000"/>
                  </a:schemeClr>
                </a:solidFill>
              </a:defRPr>
            </a:lvl1pPr>
          </a:lstStyle>
          <a:p>
            <a:fld id="{24F60C15-71E4-AB43-9B52-1101055B52E4}" type="datetimeFigureOut">
              <a:rPr lang="en-US" smtClean="0"/>
              <a:t>2/23/2024</a:t>
            </a:fld>
            <a:endParaRPr lang="en-US"/>
          </a:p>
        </p:txBody>
      </p:sp>
      <p:sp>
        <p:nvSpPr>
          <p:cNvPr id="5" name="Footer Placeholder 4">
            <a:extLst>
              <a:ext uri="{FF2B5EF4-FFF2-40B4-BE49-F238E27FC236}">
                <a16:creationId xmlns:a16="http://schemas.microsoft.com/office/drawing/2014/main" id="{92380EA7-09EF-4C43-89A2-03D13F6054B2}"/>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CC52977-47BE-7D42-BE31-14F587D110F6}"/>
              </a:ext>
            </a:extLst>
          </p:cNvPr>
          <p:cNvSpPr>
            <a:spLocks noGrp="1"/>
          </p:cNvSpPr>
          <p:nvPr>
            <p:ph type="sldNum" sz="quarter" idx="4"/>
          </p:nvPr>
        </p:nvSpPr>
        <p:spPr>
          <a:xfrm>
            <a:off x="5489575" y="9323388"/>
            <a:ext cx="1747838" cy="534987"/>
          </a:xfrm>
          <a:prstGeom prst="rect">
            <a:avLst/>
          </a:prstGeom>
        </p:spPr>
        <p:txBody>
          <a:bodyPr vert="horz" lIns="91440" tIns="45720" rIns="91440" bIns="45720" rtlCol="0" anchor="ctr"/>
          <a:lstStyle>
            <a:lvl1pPr algn="r">
              <a:defRPr sz="1200">
                <a:solidFill>
                  <a:schemeClr val="tx1">
                    <a:tint val="75000"/>
                  </a:schemeClr>
                </a:solidFill>
              </a:defRPr>
            </a:lvl1pPr>
          </a:lstStyle>
          <a:p>
            <a:fld id="{E74EA6EA-8057-B54B-A8E8-3B10ADF12030}" type="slidenum">
              <a:rPr lang="en-US" smtClean="0"/>
              <a:t>‹#›</a:t>
            </a:fld>
            <a:endParaRPr lang="en-US"/>
          </a:p>
        </p:txBody>
      </p:sp>
    </p:spTree>
    <p:extLst>
      <p:ext uri="{BB962C8B-B14F-4D97-AF65-F5344CB8AC3E}">
        <p14:creationId xmlns:p14="http://schemas.microsoft.com/office/powerpoint/2010/main" val="233332664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52B5AD6-7001-D240-A8D2-73027F4DD228}"/>
              </a:ext>
            </a:extLst>
          </p:cNvPr>
          <p:cNvSpPr>
            <a:spLocks noGrp="1"/>
          </p:cNvSpPr>
          <p:nvPr>
            <p:ph type="title"/>
          </p:nvPr>
        </p:nvSpPr>
        <p:spPr>
          <a:xfrm>
            <a:off x="534988" y="534988"/>
            <a:ext cx="6702425" cy="194468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A30F40-8A14-804A-A9B3-32B9B8DB0540}"/>
              </a:ext>
            </a:extLst>
          </p:cNvPr>
          <p:cNvSpPr>
            <a:spLocks noGrp="1"/>
          </p:cNvSpPr>
          <p:nvPr>
            <p:ph type="body" idx="1"/>
          </p:nvPr>
        </p:nvSpPr>
        <p:spPr>
          <a:xfrm>
            <a:off x="534988" y="2678113"/>
            <a:ext cx="6702425" cy="63817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261BC8-7980-5F4C-92A0-9EBFC0C680AE}"/>
              </a:ext>
            </a:extLst>
          </p:cNvPr>
          <p:cNvSpPr>
            <a:spLocks noGrp="1"/>
          </p:cNvSpPr>
          <p:nvPr>
            <p:ph type="dt" sz="half" idx="2"/>
          </p:nvPr>
        </p:nvSpPr>
        <p:spPr>
          <a:xfrm>
            <a:off x="534988" y="9323388"/>
            <a:ext cx="1747837" cy="534987"/>
          </a:xfrm>
          <a:prstGeom prst="rect">
            <a:avLst/>
          </a:prstGeom>
        </p:spPr>
        <p:txBody>
          <a:bodyPr vert="horz" lIns="91440" tIns="45720" rIns="91440" bIns="45720" rtlCol="0" anchor="ctr"/>
          <a:lstStyle>
            <a:lvl1pPr algn="l">
              <a:defRPr sz="1200">
                <a:solidFill>
                  <a:schemeClr val="tx1">
                    <a:tint val="75000"/>
                  </a:schemeClr>
                </a:solidFill>
              </a:defRPr>
            </a:lvl1pPr>
          </a:lstStyle>
          <a:p>
            <a:fld id="{E3134144-F0D3-DE40-BBB3-676D890594A3}" type="datetimeFigureOut">
              <a:rPr lang="en-US" smtClean="0"/>
              <a:t>2/23/2024</a:t>
            </a:fld>
            <a:endParaRPr lang="en-US"/>
          </a:p>
        </p:txBody>
      </p:sp>
      <p:sp>
        <p:nvSpPr>
          <p:cNvPr id="5" name="Footer Placeholder 4">
            <a:extLst>
              <a:ext uri="{FF2B5EF4-FFF2-40B4-BE49-F238E27FC236}">
                <a16:creationId xmlns:a16="http://schemas.microsoft.com/office/drawing/2014/main" id="{FBE5F07E-CFF5-8048-A355-3771DB151CD8}"/>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C7C8EC9-A44E-AF44-AF30-1F3093196D18}"/>
              </a:ext>
            </a:extLst>
          </p:cNvPr>
          <p:cNvSpPr>
            <a:spLocks noGrp="1"/>
          </p:cNvSpPr>
          <p:nvPr>
            <p:ph type="sldNum" sz="quarter" idx="4"/>
          </p:nvPr>
        </p:nvSpPr>
        <p:spPr>
          <a:xfrm>
            <a:off x="5489575" y="9323388"/>
            <a:ext cx="1747838" cy="534987"/>
          </a:xfrm>
          <a:prstGeom prst="rect">
            <a:avLst/>
          </a:prstGeom>
        </p:spPr>
        <p:txBody>
          <a:bodyPr vert="horz" lIns="91440" tIns="45720" rIns="91440" bIns="45720" rtlCol="0" anchor="ctr"/>
          <a:lstStyle>
            <a:lvl1pPr algn="r">
              <a:defRPr sz="1200">
                <a:solidFill>
                  <a:schemeClr val="tx1">
                    <a:tint val="75000"/>
                  </a:schemeClr>
                </a:solidFill>
              </a:defRPr>
            </a:lvl1pPr>
          </a:lstStyle>
          <a:p>
            <a:fld id="{AE2AB71B-00E5-0143-9528-69C3C99C432E}" type="slidenum">
              <a:rPr lang="en-US" smtClean="0"/>
              <a:t>‹#›</a:t>
            </a:fld>
            <a:endParaRPr lang="en-US"/>
          </a:p>
        </p:txBody>
      </p:sp>
    </p:spTree>
    <p:extLst>
      <p:ext uri="{BB962C8B-B14F-4D97-AF65-F5344CB8AC3E}">
        <p14:creationId xmlns:p14="http://schemas.microsoft.com/office/powerpoint/2010/main" val="60848978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9854E371-0D01-4247-B46A-031A94A40360}"/>
              </a:ext>
            </a:extLst>
          </p:cNvPr>
          <p:cNvSpPr>
            <a:spLocks noGrp="1"/>
          </p:cNvSpPr>
          <p:nvPr>
            <p:ph type="body" sz="quarter" idx="10"/>
          </p:nvPr>
        </p:nvSpPr>
        <p:spPr>
          <a:xfrm>
            <a:off x="285750" y="2148839"/>
            <a:ext cx="7200900" cy="3337561"/>
          </a:xfrm>
        </p:spPr>
        <p:txBody>
          <a:bodyPr anchor="t"/>
          <a:lstStyle/>
          <a:p>
            <a:pPr marL="228600" indent="-228600" algn="just" defTabSz="228600">
              <a:buClr>
                <a:schemeClr val="accent2"/>
              </a:buClr>
              <a:buFont typeface="+mj-lt"/>
              <a:buAutoNum type="alphaLcPeriod"/>
              <a:tabLst>
                <a:tab pos="118872" algn="l"/>
              </a:tabLst>
            </a:pPr>
            <a:r>
              <a:rPr lang="es-CO" sz="1000" b="1" dirty="0">
                <a:solidFill>
                  <a:schemeClr val="tx1"/>
                </a:solidFill>
              </a:rPr>
              <a:t>Identificador de producto utilizado en la etiqueta: </a:t>
            </a:r>
            <a:r>
              <a:rPr lang="es-CO" sz="1000" dirty="0">
                <a:solidFill>
                  <a:schemeClr val="tx1"/>
                </a:solidFill>
              </a:rPr>
              <a:t>FC-2300 </a:t>
            </a:r>
            <a:r>
              <a:rPr lang="es-CO" sz="1000" dirty="0" err="1">
                <a:solidFill>
                  <a:schemeClr val="tx1"/>
                </a:solidFill>
              </a:rPr>
              <a:t>HD45</a:t>
            </a:r>
            <a:r>
              <a:rPr lang="es-CO" sz="1000" dirty="0">
                <a:solidFill>
                  <a:schemeClr val="tx1"/>
                </a:solidFill>
              </a:rPr>
              <a:t> como placas, piezas y módulos.</a:t>
            </a:r>
          </a:p>
          <a:p>
            <a:pPr marL="228600" indent="-228600" algn="just" defTabSz="228600">
              <a:buClr>
                <a:schemeClr val="accent2"/>
              </a:buClr>
              <a:buFont typeface="+mj-lt"/>
              <a:buAutoNum type="alphaLcPeriod"/>
              <a:tabLst>
                <a:tab pos="118872" algn="l"/>
              </a:tabLst>
            </a:pPr>
            <a:r>
              <a:rPr lang="es-CO" sz="1000" b="1" dirty="0">
                <a:solidFill>
                  <a:schemeClr val="tx1"/>
                </a:solidFill>
              </a:rPr>
              <a:t>Otros medios de identificación: </a:t>
            </a:r>
            <a:r>
              <a:rPr lang="es-CO" sz="1000" dirty="0">
                <a:solidFill>
                  <a:schemeClr val="tx1"/>
                </a:solidFill>
              </a:rPr>
              <a:t>Producto aislante formado al vacío </a:t>
            </a:r>
            <a:r>
              <a:rPr lang="es-CO" sz="1000" dirty="0" err="1">
                <a:solidFill>
                  <a:schemeClr val="tx1"/>
                </a:solidFill>
              </a:rPr>
              <a:t>FCR</a:t>
            </a:r>
            <a:r>
              <a:rPr lang="es-CO" sz="1000" dirty="0">
                <a:solidFill>
                  <a:schemeClr val="tx1"/>
                </a:solidFill>
              </a:rPr>
              <a:t> de alta temperatura y alta densidad; placas y piezas cerámicas aislantes de alta temperatura formados al vacío; producto aislante de alta temperatura como una mezcla de fibras cerámicas refractarias y aglutinantes; Fibra Cerámica Refractaria (</a:t>
            </a:r>
            <a:r>
              <a:rPr lang="es-CO" sz="1000" dirty="0" err="1">
                <a:solidFill>
                  <a:schemeClr val="tx1"/>
                </a:solidFill>
              </a:rPr>
              <a:t>FCR</a:t>
            </a:r>
            <a:r>
              <a:rPr lang="es-CO" sz="1000" dirty="0">
                <a:solidFill>
                  <a:schemeClr val="tx1"/>
                </a:solidFill>
              </a:rPr>
              <a:t>); lana cerámica; Fibra Vítrea Artificial (</a:t>
            </a:r>
            <a:r>
              <a:rPr lang="es-CO" sz="1000" dirty="0" err="1">
                <a:solidFill>
                  <a:schemeClr val="tx1"/>
                </a:solidFill>
              </a:rPr>
              <a:t>MMVF</a:t>
            </a:r>
            <a:r>
              <a:rPr lang="es-CO" sz="1000" dirty="0">
                <a:solidFill>
                  <a:schemeClr val="tx1"/>
                </a:solidFill>
              </a:rPr>
              <a:t>); Lana aislante de alta temperatura (</a:t>
            </a:r>
            <a:r>
              <a:rPr lang="es-CO" sz="1000" dirty="0" err="1">
                <a:solidFill>
                  <a:schemeClr val="tx1"/>
                </a:solidFill>
              </a:rPr>
              <a:t>HTIW</a:t>
            </a:r>
            <a:r>
              <a:rPr lang="es-CO" sz="1000" dirty="0">
                <a:solidFill>
                  <a:schemeClr val="tx1"/>
                </a:solidFill>
              </a:rPr>
              <a:t>).</a:t>
            </a:r>
          </a:p>
          <a:p>
            <a:pPr marL="228600" indent="-228600" algn="just" defTabSz="228600">
              <a:buClr>
                <a:schemeClr val="accent2"/>
              </a:buClr>
              <a:buFont typeface="+mj-lt"/>
              <a:buAutoNum type="alphaLcPeriod"/>
              <a:tabLst>
                <a:tab pos="118872" algn="l"/>
              </a:tabLst>
            </a:pPr>
            <a:r>
              <a:rPr lang="es-CO" sz="1000" b="1" dirty="0">
                <a:solidFill>
                  <a:schemeClr val="tx1"/>
                </a:solidFill>
              </a:rPr>
              <a:t>Uso recomendado del producto químico y restricciones de uso:</a:t>
            </a:r>
            <a:r>
              <a:rPr lang="es-CO" sz="1000" dirty="0">
                <a:solidFill>
                  <a:schemeClr val="tx1"/>
                </a:solidFill>
              </a:rPr>
              <a:t> </a:t>
            </a:r>
          </a:p>
          <a:p>
            <a:pPr marL="560070" lvl="1" indent="-171450" algn="just" defTabSz="228600">
              <a:buClr>
                <a:schemeClr val="accent2"/>
              </a:buClr>
              <a:buFont typeface="Wingdings" panose="05000000000000000000" pitchFamily="2" charset="2"/>
              <a:buChar char="§"/>
              <a:tabLst>
                <a:tab pos="118872" algn="l"/>
              </a:tabLst>
            </a:pPr>
            <a:r>
              <a:rPr lang="es-CO" sz="1000" u="sng" dirty="0">
                <a:solidFill>
                  <a:schemeClr val="tx1"/>
                </a:solidFill>
                <a:latin typeface="+mj-lt"/>
              </a:rPr>
              <a:t>Uso principal:</a:t>
            </a:r>
            <a:r>
              <a:rPr lang="es-CO" sz="1000" dirty="0">
                <a:solidFill>
                  <a:schemeClr val="tx1"/>
                </a:solidFill>
                <a:latin typeface="+mj-lt"/>
              </a:rPr>
              <a:t> Los materiales de fibra cerámica se utilizan principalmente en aplicaciones industriales de aislamiento a altas temperaturas. Algunos ejemplos son el aislamiento de refuerzo para revestimientos de ladrillos o moldeables, hornos de caja y petroquímicos, juntas y sellos rígidos de alta temperatura, deflectores y muflas de alta temperatura; revestimientos de conductos de humos y chimeneas en hornos y calderas, revestimientos de distribuidores para el transporte de metales fundidos, revestimientos de conductos de gas caliente, aislamiento de cámaras de combustión de calentadores de agua y calderas, escudos térmicos para la protección personal, escudos térmicos industriales y barreras térmicas, cubiertas de artesas de metal fundido, hornos, calderas, secadores de baja/alta temperatura y otros equipos de proceso en aplicaciones de hasta </a:t>
            </a:r>
            <a:r>
              <a:rPr lang="es-CO" sz="1000" dirty="0" err="1">
                <a:solidFill>
                  <a:schemeClr val="tx1"/>
                </a:solidFill>
                <a:latin typeface="+mj-lt"/>
              </a:rPr>
              <a:t>1315°C</a:t>
            </a:r>
            <a:r>
              <a:rPr lang="es-CO" sz="1000" dirty="0">
                <a:solidFill>
                  <a:schemeClr val="tx1"/>
                </a:solidFill>
                <a:latin typeface="+mj-lt"/>
              </a:rPr>
              <a:t> (</a:t>
            </a:r>
            <a:r>
              <a:rPr lang="es-CO" sz="1000" dirty="0" err="1">
                <a:solidFill>
                  <a:schemeClr val="tx1"/>
                </a:solidFill>
                <a:latin typeface="+mj-lt"/>
              </a:rPr>
              <a:t>2400°F</a:t>
            </a:r>
            <a:r>
              <a:rPr lang="es-CO" sz="1000" dirty="0">
                <a:solidFill>
                  <a:schemeClr val="tx1"/>
                </a:solidFill>
                <a:latin typeface="+mj-lt"/>
              </a:rPr>
              <a:t>). Los productos a base de fibra cerámica no están destinados a la venta directa al público en general. Aunque la fibra cerámica se utiliza en la fabricación de algunos productos de consumo, como las alfombrillas catalizadoras y las estufas de leña, los materiales están contenidos, encapsulados o adheridos dentro de las unidades.</a:t>
            </a:r>
          </a:p>
          <a:p>
            <a:pPr marL="560070" lvl="1" indent="-171450" algn="just" defTabSz="228600">
              <a:buClr>
                <a:schemeClr val="accent2"/>
              </a:buClr>
              <a:buFont typeface="Wingdings" panose="05000000000000000000" pitchFamily="2" charset="2"/>
              <a:buChar char="§"/>
              <a:tabLst>
                <a:tab pos="118872" algn="l"/>
              </a:tabLst>
            </a:pPr>
            <a:r>
              <a:rPr lang="es-CO" sz="1000" u="sng" dirty="0">
                <a:solidFill>
                  <a:schemeClr val="tx1"/>
                </a:solidFill>
                <a:latin typeface="+mj-lt"/>
              </a:rPr>
              <a:t>Usos no aconsejados</a:t>
            </a:r>
            <a:r>
              <a:rPr lang="es-CO" sz="1000" dirty="0">
                <a:solidFill>
                  <a:schemeClr val="tx1"/>
                </a:solidFill>
                <a:latin typeface="+mj-lt"/>
              </a:rPr>
              <a:t>: Desmontaje del producto para otras aplicaciones.  </a:t>
            </a:r>
          </a:p>
          <a:p>
            <a:pPr marL="228600" indent="-228600" algn="just" defTabSz="228600">
              <a:buClr>
                <a:schemeClr val="accent2"/>
              </a:buClr>
              <a:buFont typeface="+mj-lt"/>
              <a:buAutoNum type="alphaLcPeriod"/>
              <a:tabLst>
                <a:tab pos="118872" algn="l"/>
              </a:tabLst>
            </a:pPr>
            <a:r>
              <a:rPr lang="es-CO" sz="1000" b="1" dirty="0">
                <a:solidFill>
                  <a:schemeClr val="tx1"/>
                </a:solidFill>
              </a:rPr>
              <a:t>Nombre del fabricante</a:t>
            </a:r>
            <a:r>
              <a:rPr lang="es-CO" sz="1000" dirty="0">
                <a:solidFill>
                  <a:schemeClr val="tx1"/>
                </a:solidFill>
              </a:rPr>
              <a:t>: FibreCast </a:t>
            </a:r>
            <a:r>
              <a:rPr lang="es-CO" sz="1000" dirty="0" err="1">
                <a:solidFill>
                  <a:schemeClr val="tx1"/>
                </a:solidFill>
              </a:rPr>
              <a:t>Incorporated</a:t>
            </a:r>
            <a:r>
              <a:rPr lang="es-CO" sz="1000" dirty="0">
                <a:solidFill>
                  <a:schemeClr val="tx1"/>
                </a:solidFill>
              </a:rPr>
              <a:t>, 3264 </a:t>
            </a:r>
            <a:r>
              <a:rPr lang="es-CO" sz="1000" dirty="0" err="1">
                <a:solidFill>
                  <a:schemeClr val="tx1"/>
                </a:solidFill>
              </a:rPr>
              <a:t>Mainway</a:t>
            </a:r>
            <a:r>
              <a:rPr lang="es-CO" sz="1000" dirty="0">
                <a:solidFill>
                  <a:schemeClr val="tx1"/>
                </a:solidFill>
              </a:rPr>
              <a:t>, Burlington, Ontario, Canadá, </a:t>
            </a:r>
            <a:r>
              <a:rPr lang="es-CO" sz="1000" dirty="0" err="1">
                <a:solidFill>
                  <a:schemeClr val="tx1"/>
                </a:solidFill>
              </a:rPr>
              <a:t>L7M1A7</a:t>
            </a:r>
            <a:r>
              <a:rPr lang="es-CO" sz="1000" dirty="0">
                <a:solidFill>
                  <a:schemeClr val="tx1"/>
                </a:solidFill>
              </a:rPr>
              <a:t> </a:t>
            </a:r>
            <a:br>
              <a:rPr lang="es-CO" sz="1000" dirty="0">
                <a:solidFill>
                  <a:schemeClr val="tx1"/>
                </a:solidFill>
              </a:rPr>
            </a:br>
            <a:r>
              <a:rPr lang="es-CO" sz="1000" dirty="0">
                <a:solidFill>
                  <a:schemeClr val="tx1"/>
                </a:solidFill>
              </a:rPr>
              <a:t>Teléfono: 905-319-1080, Fax: 905-319-7611, E-mail: sales@fibrecast.com </a:t>
            </a:r>
          </a:p>
          <a:p>
            <a:pPr marL="228600" indent="-228600" algn="just" defTabSz="228600">
              <a:buClr>
                <a:schemeClr val="accent2"/>
              </a:buClr>
              <a:buFont typeface="+mj-lt"/>
              <a:buAutoNum type="alphaLcPeriod"/>
              <a:tabLst>
                <a:tab pos="118872" algn="l"/>
              </a:tabLst>
            </a:pPr>
            <a:r>
              <a:rPr lang="es-CO" sz="1000" b="1" dirty="0">
                <a:solidFill>
                  <a:schemeClr val="tx1"/>
                </a:solidFill>
              </a:rPr>
              <a:t>Teléfono de emergencia #</a:t>
            </a:r>
            <a:r>
              <a:rPr lang="es-CO" sz="1000" dirty="0">
                <a:solidFill>
                  <a:schemeClr val="tx1"/>
                </a:solidFill>
              </a:rPr>
              <a:t>: </a:t>
            </a:r>
            <a:r>
              <a:rPr lang="es-CO" sz="1000" dirty="0" err="1">
                <a:solidFill>
                  <a:schemeClr val="tx1"/>
                </a:solidFill>
              </a:rPr>
              <a:t>CHEMTREC</a:t>
            </a:r>
            <a:r>
              <a:rPr lang="es-CO" sz="1000" dirty="0">
                <a:solidFill>
                  <a:schemeClr val="tx1"/>
                </a:solidFill>
              </a:rPr>
              <a:t> prestará asistencia en caso de emergencias químicas 1-800-424-9300 </a:t>
            </a:r>
            <a:endParaRPr lang="es-CO" sz="1000" b="1" dirty="0">
              <a:solidFill>
                <a:srgbClr val="0F1919"/>
              </a:solidFill>
            </a:endParaRPr>
          </a:p>
          <a:p>
            <a:pPr lvl="0" algn="just" defTabSz="320040">
              <a:tabLst>
                <a:tab pos="118872" algn="l"/>
              </a:tabLst>
            </a:pPr>
            <a:endParaRPr lang="es-CO" sz="1000" b="1" dirty="0">
              <a:solidFill>
                <a:srgbClr val="0F1919"/>
              </a:solidFill>
            </a:endParaRPr>
          </a:p>
        </p:txBody>
      </p:sp>
      <p:sp>
        <p:nvSpPr>
          <p:cNvPr id="40" name="Text Placeholder 39">
            <a:extLst>
              <a:ext uri="{FF2B5EF4-FFF2-40B4-BE49-F238E27FC236}">
                <a16:creationId xmlns:a16="http://schemas.microsoft.com/office/drawing/2014/main" id="{AA7E81A9-55CC-BA4B-80A9-C977FFB21EE6}"/>
              </a:ext>
            </a:extLst>
          </p:cNvPr>
          <p:cNvSpPr>
            <a:spLocks noGrp="1"/>
          </p:cNvSpPr>
          <p:nvPr>
            <p:ph type="body" sz="quarter" idx="21"/>
          </p:nvPr>
        </p:nvSpPr>
        <p:spPr/>
        <p:txBody>
          <a:bodyPr/>
          <a:lstStyle/>
          <a:p>
            <a:r>
              <a:rPr lang="es-CO" sz="2000" b="1" dirty="0"/>
              <a:t>FICHA DE DATOS DE SEGURIDAD</a:t>
            </a:r>
          </a:p>
          <a:p>
            <a:pPr>
              <a:spcBef>
                <a:spcPts val="0"/>
              </a:spcBef>
            </a:pPr>
            <a:r>
              <a:rPr lang="en-US" sz="1200" dirty="0">
                <a:solidFill>
                  <a:schemeClr val="tx2"/>
                </a:solidFill>
              </a:rPr>
              <a:t>FDS FC-2300 HD45 23 04 </a:t>
            </a:r>
          </a:p>
        </p:txBody>
      </p:sp>
      <p:sp>
        <p:nvSpPr>
          <p:cNvPr id="41" name="Rectangle 40">
            <a:extLst>
              <a:ext uri="{FF2B5EF4-FFF2-40B4-BE49-F238E27FC236}">
                <a16:creationId xmlns:a16="http://schemas.microsoft.com/office/drawing/2014/main" id="{70756CD6-C534-EF40-82FB-7BF6FD84D2FE}"/>
              </a:ext>
            </a:extLst>
          </p:cNvPr>
          <p:cNvSpPr/>
          <p:nvPr/>
        </p:nvSpPr>
        <p:spPr>
          <a:xfrm>
            <a:off x="285750" y="1278384"/>
            <a:ext cx="7199888" cy="34623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r>
              <a:rPr lang="es-CO" sz="1600" b="1" dirty="0">
                <a:solidFill>
                  <a:schemeClr val="bg1"/>
                </a:solidFill>
                <a:latin typeface="+mj-lt"/>
              </a:rPr>
              <a:t>FC-2300 </a:t>
            </a:r>
            <a:r>
              <a:rPr lang="es-CO" sz="1600" b="1" dirty="0" err="1">
                <a:solidFill>
                  <a:schemeClr val="bg1"/>
                </a:solidFill>
                <a:latin typeface="+mj-lt"/>
              </a:rPr>
              <a:t>HD45</a:t>
            </a:r>
            <a:r>
              <a:rPr lang="es-CO" sz="1600" b="1" dirty="0">
                <a:solidFill>
                  <a:schemeClr val="bg1"/>
                </a:solidFill>
                <a:latin typeface="+mj-lt"/>
              </a:rPr>
              <a:t>			  </a:t>
            </a:r>
            <a:r>
              <a:rPr lang="es-CO" sz="1600" dirty="0">
                <a:solidFill>
                  <a:schemeClr val="bg1"/>
                </a:solidFill>
              </a:rPr>
              <a:t>                         	 </a:t>
            </a:r>
            <a:r>
              <a:rPr lang="es-CO" sz="1400" dirty="0">
                <a:solidFill>
                  <a:schemeClr val="bg1"/>
                </a:solidFill>
              </a:rPr>
              <a:t>Fecha de vigencia: Febrero 13 del 2020</a:t>
            </a:r>
          </a:p>
        </p:txBody>
      </p:sp>
      <p:sp>
        <p:nvSpPr>
          <p:cNvPr id="2" name="Rectangle 1">
            <a:extLst>
              <a:ext uri="{FF2B5EF4-FFF2-40B4-BE49-F238E27FC236}">
                <a16:creationId xmlns:a16="http://schemas.microsoft.com/office/drawing/2014/main" id="{FC27E18B-F55D-0B6B-1C39-4E246738F3BC}"/>
              </a:ext>
            </a:extLst>
          </p:cNvPr>
          <p:cNvSpPr/>
          <p:nvPr/>
        </p:nvSpPr>
        <p:spPr>
          <a:xfrm>
            <a:off x="286762" y="1703764"/>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1. IDENTIFICACIÓN</a:t>
            </a:r>
          </a:p>
        </p:txBody>
      </p:sp>
      <p:sp>
        <p:nvSpPr>
          <p:cNvPr id="3" name="Rectangle 2">
            <a:extLst>
              <a:ext uri="{FF2B5EF4-FFF2-40B4-BE49-F238E27FC236}">
                <a16:creationId xmlns:a16="http://schemas.microsoft.com/office/drawing/2014/main" id="{1888F84E-C03F-C8D3-CACD-19CBF52FE8CF}"/>
              </a:ext>
            </a:extLst>
          </p:cNvPr>
          <p:cNvSpPr/>
          <p:nvPr/>
        </p:nvSpPr>
        <p:spPr>
          <a:xfrm>
            <a:off x="280988" y="5585245"/>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2. IDENTIFICACIÓN DE PELIGROS</a:t>
            </a:r>
          </a:p>
        </p:txBody>
      </p:sp>
      <p:sp>
        <p:nvSpPr>
          <p:cNvPr id="4" name="Text Placeholder 25">
            <a:extLst>
              <a:ext uri="{FF2B5EF4-FFF2-40B4-BE49-F238E27FC236}">
                <a16:creationId xmlns:a16="http://schemas.microsoft.com/office/drawing/2014/main" id="{2DA05CFE-9B39-7FC6-B73D-E8ED04608C80}"/>
              </a:ext>
            </a:extLst>
          </p:cNvPr>
          <p:cNvSpPr txBox="1">
            <a:spLocks/>
          </p:cNvSpPr>
          <p:nvPr/>
        </p:nvSpPr>
        <p:spPr>
          <a:xfrm>
            <a:off x="279976" y="6076553"/>
            <a:ext cx="7200900" cy="3390173"/>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2"/>
              </a:buClr>
              <a:buFont typeface="+mj-lt"/>
              <a:buAutoNum type="alphaLcPeriod"/>
              <a:tabLst>
                <a:tab pos="118872" algn="l"/>
              </a:tabLst>
            </a:pPr>
            <a:r>
              <a:rPr lang="es-CO" sz="1000" b="1" dirty="0">
                <a:solidFill>
                  <a:schemeClr val="tx1"/>
                </a:solidFill>
              </a:rPr>
              <a:t>La clasificación del producto químico se basa para Canadá en la quinta edición revisada del Sistema Globalmente Armonizado de Clasificación y Etiquetado de Productos Químicos de la Comisión Económica de las Naciones Unidas para Europa y EE. UU., se basa en los Estándares de Comunicación de Riesgos de la Administración de Salud y Seguridad Ocupacional de EE. UU. de 2012. </a:t>
            </a:r>
            <a:r>
              <a:rPr lang="es-CO" sz="1000" dirty="0">
                <a:solidFill>
                  <a:schemeClr val="tx1"/>
                </a:solidFill>
              </a:rPr>
              <a:t>Estas normas indican que el producto se considera del grupo </a:t>
            </a:r>
            <a:r>
              <a:rPr lang="es-CO" sz="1000" dirty="0" err="1">
                <a:solidFill>
                  <a:schemeClr val="tx1"/>
                </a:solidFill>
              </a:rPr>
              <a:t>2B</a:t>
            </a:r>
            <a:r>
              <a:rPr lang="es-CO" sz="1000" dirty="0">
                <a:solidFill>
                  <a:schemeClr val="tx1"/>
                </a:solidFill>
              </a:rPr>
              <a:t> de la </a:t>
            </a:r>
            <a:r>
              <a:rPr lang="es-CO" sz="1000" dirty="0" err="1">
                <a:solidFill>
                  <a:schemeClr val="tx1"/>
                </a:solidFill>
              </a:rPr>
              <a:t>IARC</a:t>
            </a:r>
            <a:r>
              <a:rPr lang="es-CO" sz="1000" dirty="0">
                <a:solidFill>
                  <a:schemeClr val="tx1"/>
                </a:solidFill>
              </a:rPr>
              <a:t>, lo que corresponde a la clasificación de carcinógeno de categoría 2 de la </a:t>
            </a:r>
            <a:r>
              <a:rPr lang="es-CO" sz="1000" dirty="0" err="1">
                <a:solidFill>
                  <a:schemeClr val="tx1"/>
                </a:solidFill>
              </a:rPr>
              <a:t>OSHA</a:t>
            </a:r>
            <a:r>
              <a:rPr lang="es-CO" sz="1000" dirty="0">
                <a:solidFill>
                  <a:schemeClr val="tx1"/>
                </a:solidFill>
              </a:rPr>
              <a:t> </a:t>
            </a:r>
            <a:r>
              <a:rPr lang="es-CO" sz="1000" dirty="0" err="1">
                <a:solidFill>
                  <a:schemeClr val="tx1"/>
                </a:solidFill>
              </a:rPr>
              <a:t>HCS</a:t>
            </a:r>
            <a:r>
              <a:rPr lang="es-CO" sz="1000" dirty="0">
                <a:solidFill>
                  <a:schemeClr val="tx1"/>
                </a:solidFill>
              </a:rPr>
              <a:t> 2012.</a:t>
            </a:r>
            <a:endParaRPr lang="en-CA" sz="1000" b="1" dirty="0">
              <a:solidFill>
                <a:schemeClr val="tx1"/>
              </a:solidFill>
            </a:endParaRPr>
          </a:p>
          <a:p>
            <a:pPr marL="228600" indent="-228600" algn="just" defTabSz="228600">
              <a:buClr>
                <a:schemeClr val="accent2"/>
              </a:buClr>
              <a:buFont typeface="+mj-lt"/>
              <a:buAutoNum type="alphaLcPeriod"/>
              <a:tabLst>
                <a:tab pos="118872" algn="l"/>
              </a:tabLst>
            </a:pPr>
            <a:r>
              <a:rPr lang="es-CO" sz="1000" b="1" dirty="0">
                <a:solidFill>
                  <a:schemeClr val="tx1"/>
                </a:solidFill>
              </a:rPr>
              <a:t>Palabra de advertencia, indicación(es) de peligro, símbolo(s) y consejos de prudencia de conformidad con el párrafo (f) de §1910.1200</a:t>
            </a:r>
            <a:r>
              <a:rPr lang="es-CO" sz="1000" dirty="0">
                <a:solidFill>
                  <a:schemeClr val="tx1"/>
                </a:solidFill>
              </a:rPr>
              <a:t>. La fibra cerámica está clasificada como carcinógeno de categoría 2.</a:t>
            </a:r>
          </a:p>
          <a:p>
            <a:pPr lvl="1" algn="just" defTabSz="228600">
              <a:buClr>
                <a:schemeClr val="accent1"/>
              </a:buClr>
              <a:tabLst>
                <a:tab pos="118872" algn="l"/>
              </a:tabLst>
            </a:pPr>
            <a:r>
              <a:rPr lang="es-CO" sz="1000" b="1" dirty="0">
                <a:solidFill>
                  <a:schemeClr val="tx1"/>
                </a:solidFill>
                <a:latin typeface="+mj-lt"/>
              </a:rPr>
              <a:t>Pictograma de peligro</a:t>
            </a:r>
          </a:p>
          <a:p>
            <a:pPr lvl="1" algn="just" defTabSz="228600">
              <a:buClr>
                <a:schemeClr val="accent1"/>
              </a:buClr>
              <a:tabLst>
                <a:tab pos="118872" algn="l"/>
              </a:tabLst>
            </a:pPr>
            <a:endParaRPr lang="en-CA" sz="1000" b="1" dirty="0">
              <a:solidFill>
                <a:schemeClr val="tx1"/>
              </a:solidFill>
              <a:latin typeface="+mj-lt"/>
            </a:endParaRPr>
          </a:p>
          <a:p>
            <a:pPr lvl="1" algn="just" defTabSz="228600">
              <a:buClr>
                <a:schemeClr val="accent1"/>
              </a:buClr>
              <a:tabLst>
                <a:tab pos="118872" algn="l"/>
              </a:tabLst>
            </a:pPr>
            <a:endParaRPr lang="en-CA" sz="1000" b="1" dirty="0">
              <a:solidFill>
                <a:schemeClr val="tx1"/>
              </a:solidFill>
              <a:latin typeface="+mj-lt"/>
            </a:endParaRPr>
          </a:p>
          <a:p>
            <a:pPr lvl="1" algn="just" defTabSz="320040">
              <a:buClr>
                <a:schemeClr val="accent1"/>
              </a:buClr>
              <a:tabLst>
                <a:tab pos="118872" algn="l"/>
              </a:tabLst>
            </a:pPr>
            <a:endParaRPr lang="en-CA" sz="1000" b="1" dirty="0">
              <a:solidFill>
                <a:srgbClr val="0F1919"/>
              </a:solidFill>
              <a:latin typeface="+mj-lt"/>
            </a:endParaRPr>
          </a:p>
          <a:p>
            <a:pPr lvl="1" algn="just" defTabSz="320040">
              <a:buClr>
                <a:schemeClr val="accent1"/>
              </a:buClr>
              <a:tabLst>
                <a:tab pos="118872" algn="l"/>
              </a:tabLst>
            </a:pPr>
            <a:endParaRPr lang="en-CA" sz="1000" b="1" dirty="0">
              <a:solidFill>
                <a:srgbClr val="0F1919"/>
              </a:solidFill>
              <a:latin typeface="+mj-lt"/>
            </a:endParaRPr>
          </a:p>
          <a:p>
            <a:pPr lvl="1" algn="just" defTabSz="320040">
              <a:buClr>
                <a:schemeClr val="accent1"/>
              </a:buClr>
              <a:tabLst>
                <a:tab pos="118872" algn="l"/>
              </a:tabLst>
            </a:pPr>
            <a:endParaRPr lang="en-CA" sz="1000" b="1" dirty="0">
              <a:solidFill>
                <a:srgbClr val="0F1919"/>
              </a:solidFill>
              <a:latin typeface="+mj-lt"/>
            </a:endParaRPr>
          </a:p>
          <a:p>
            <a:pPr lvl="1" algn="just" defTabSz="320040">
              <a:buClr>
                <a:schemeClr val="accent1"/>
              </a:buClr>
              <a:tabLst>
                <a:tab pos="118872" algn="l"/>
              </a:tabLst>
            </a:pPr>
            <a:r>
              <a:rPr lang="es-CO" sz="1000" b="1" dirty="0">
                <a:solidFill>
                  <a:srgbClr val="0F1919"/>
                </a:solidFill>
                <a:latin typeface="+mj-lt"/>
              </a:rPr>
              <a:t>Palabra de señal: ADVERTENCIA</a:t>
            </a:r>
          </a:p>
          <a:p>
            <a:pPr lvl="1" algn="just" defTabSz="320040">
              <a:buClr>
                <a:schemeClr val="accent1"/>
              </a:buClr>
              <a:tabLst>
                <a:tab pos="118872" algn="l"/>
              </a:tabLst>
            </a:pPr>
            <a:r>
              <a:rPr lang="es-CO" sz="1000" b="1" dirty="0">
                <a:solidFill>
                  <a:srgbClr val="0F1919"/>
                </a:solidFill>
                <a:latin typeface="+mj-lt"/>
              </a:rPr>
              <a:t>Declaraciones de peligro: </a:t>
            </a:r>
            <a:r>
              <a:rPr lang="es-CO" sz="1000" dirty="0">
                <a:solidFill>
                  <a:srgbClr val="0F1919"/>
                </a:solidFill>
                <a:latin typeface="+mj-lt"/>
              </a:rPr>
              <a:t>Se sospecha que causa cáncer por inhalación.</a:t>
            </a:r>
            <a:endParaRPr lang="en-CA" sz="1000" dirty="0">
              <a:solidFill>
                <a:srgbClr val="0F1919"/>
              </a:solidFill>
              <a:latin typeface="+mj-lt"/>
            </a:endParaRPr>
          </a:p>
          <a:p>
            <a:pPr lvl="1" algn="just" defTabSz="320040">
              <a:buClr>
                <a:schemeClr val="accent1"/>
              </a:buClr>
              <a:tabLst>
                <a:tab pos="118872" algn="l"/>
              </a:tabLst>
            </a:pPr>
            <a:r>
              <a:rPr lang="es-CO" sz="1000" b="1" dirty="0">
                <a:solidFill>
                  <a:srgbClr val="0F1919"/>
                </a:solidFill>
                <a:latin typeface="+mj-lt"/>
              </a:rPr>
              <a:t>Declaraciones de precaución: </a:t>
            </a:r>
            <a:r>
              <a:rPr lang="es-CO" sz="1000" dirty="0">
                <a:solidFill>
                  <a:srgbClr val="0F1919"/>
                </a:solidFill>
                <a:latin typeface="+mj-lt"/>
              </a:rPr>
              <a:t>No lo manipule hasta que se hayan leído y comprendido todas las instrucciones de seguridad. Utilice protección respiratoria según sea necesario; ver sección 8 de la Ficha de Datos de Seguridad. Si le preocupa la exposición, busque atención médica. Almacenar de manera que se minimice el polvo en suspensión. Eliminar los residuos de acuerdo con las regulaciones locales, provinciales o estatales y federales.</a:t>
            </a:r>
          </a:p>
          <a:p>
            <a:pPr algn="just" defTabSz="320040">
              <a:tabLst>
                <a:tab pos="118872" algn="l"/>
              </a:tabLst>
            </a:pPr>
            <a:endParaRPr lang="en-CA" sz="1000" b="1" dirty="0">
              <a:solidFill>
                <a:srgbClr val="0F1919"/>
              </a:solidFill>
            </a:endParaRPr>
          </a:p>
          <a:p>
            <a:pPr algn="just" defTabSz="320040">
              <a:tabLst>
                <a:tab pos="118872" algn="l"/>
              </a:tabLst>
            </a:pPr>
            <a:endParaRPr lang="en-CA" sz="1000" b="1" dirty="0">
              <a:solidFill>
                <a:srgbClr val="0F1919"/>
              </a:solidFill>
            </a:endParaRPr>
          </a:p>
        </p:txBody>
      </p:sp>
      <p:pic>
        <p:nvPicPr>
          <p:cNvPr id="6" name="Picture 5">
            <a:extLst>
              <a:ext uri="{FF2B5EF4-FFF2-40B4-BE49-F238E27FC236}">
                <a16:creationId xmlns:a16="http://schemas.microsoft.com/office/drawing/2014/main" id="{2BBF8E96-81BD-7DA3-515B-F5DD015B7ADA}"/>
              </a:ext>
            </a:extLst>
          </p:cNvPr>
          <p:cNvPicPr>
            <a:picLocks noChangeAspect="1"/>
          </p:cNvPicPr>
          <p:nvPr/>
        </p:nvPicPr>
        <p:blipFill>
          <a:blip r:embed="rId2"/>
          <a:srcRect/>
          <a:stretch/>
        </p:blipFill>
        <p:spPr>
          <a:xfrm>
            <a:off x="3320356" y="7303571"/>
            <a:ext cx="1120140" cy="1120140"/>
          </a:xfrm>
          <a:prstGeom prst="rect">
            <a:avLst/>
          </a:prstGeom>
        </p:spPr>
      </p:pic>
    </p:spTree>
    <p:extLst>
      <p:ext uri="{BB962C8B-B14F-4D97-AF65-F5344CB8AC3E}">
        <p14:creationId xmlns:p14="http://schemas.microsoft.com/office/powerpoint/2010/main" val="3270549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 Placeholder 39">
            <a:extLst>
              <a:ext uri="{FF2B5EF4-FFF2-40B4-BE49-F238E27FC236}">
                <a16:creationId xmlns:a16="http://schemas.microsoft.com/office/drawing/2014/main" id="{AA7E81A9-55CC-BA4B-80A9-C977FFB21EE6}"/>
              </a:ext>
            </a:extLst>
          </p:cNvPr>
          <p:cNvSpPr>
            <a:spLocks noGrp="1"/>
          </p:cNvSpPr>
          <p:nvPr>
            <p:ph type="body" sz="quarter" idx="21"/>
          </p:nvPr>
        </p:nvSpPr>
        <p:spPr>
          <a:xfrm>
            <a:off x="4351020" y="701040"/>
            <a:ext cx="3134618" cy="327660"/>
          </a:xfrm>
        </p:spPr>
        <p:txBody>
          <a:bodyPr/>
          <a:lstStyle/>
          <a:p>
            <a:r>
              <a:rPr lang="en-US" dirty="0"/>
              <a:t> </a:t>
            </a:r>
            <a:r>
              <a:rPr lang="en-US" sz="1200" dirty="0">
                <a:solidFill>
                  <a:schemeClr val="tx2"/>
                </a:solidFill>
              </a:rPr>
              <a:t>FDS FC-2300 HD45 23 04 </a:t>
            </a:r>
          </a:p>
          <a:p>
            <a:endParaRPr lang="en-US" sz="1200" dirty="0">
              <a:solidFill>
                <a:schemeClr val="tx2"/>
              </a:solidFill>
            </a:endParaRPr>
          </a:p>
        </p:txBody>
      </p:sp>
      <p:graphicFrame>
        <p:nvGraphicFramePr>
          <p:cNvPr id="3" name="Table 35">
            <a:extLst>
              <a:ext uri="{FF2B5EF4-FFF2-40B4-BE49-F238E27FC236}">
                <a16:creationId xmlns:a16="http://schemas.microsoft.com/office/drawing/2014/main" id="{F3F32CD9-92A8-B81C-B062-1B3B6305EDB4}"/>
              </a:ext>
            </a:extLst>
          </p:cNvPr>
          <p:cNvGraphicFramePr>
            <a:graphicFrameLocks/>
          </p:cNvGraphicFramePr>
          <p:nvPr>
            <p:extLst>
              <p:ext uri="{D42A27DB-BD31-4B8C-83A1-F6EECF244321}">
                <p14:modId xmlns:p14="http://schemas.microsoft.com/office/powerpoint/2010/main" val="1937855074"/>
              </p:ext>
            </p:extLst>
          </p:nvPr>
        </p:nvGraphicFramePr>
        <p:xfrm>
          <a:off x="307122" y="2880754"/>
          <a:ext cx="7205663" cy="1193595"/>
        </p:xfrm>
        <a:graphic>
          <a:graphicData uri="http://schemas.openxmlformats.org/drawingml/2006/table">
            <a:tbl>
              <a:tblPr firstRow="1" bandRow="1">
                <a:tableStyleId>{9D7B26C5-4107-4FEC-AEDC-1716B250A1EF}</a:tableStyleId>
              </a:tblPr>
              <a:tblGrid>
                <a:gridCol w="4718744">
                  <a:extLst>
                    <a:ext uri="{9D8B030D-6E8A-4147-A177-3AD203B41FA5}">
                      <a16:colId xmlns:a16="http://schemas.microsoft.com/office/drawing/2014/main" val="3647290184"/>
                    </a:ext>
                  </a:extLst>
                </a:gridCol>
                <a:gridCol w="1249680">
                  <a:extLst>
                    <a:ext uri="{9D8B030D-6E8A-4147-A177-3AD203B41FA5}">
                      <a16:colId xmlns:a16="http://schemas.microsoft.com/office/drawing/2014/main" val="2804471609"/>
                    </a:ext>
                  </a:extLst>
                </a:gridCol>
                <a:gridCol w="1237239">
                  <a:extLst>
                    <a:ext uri="{9D8B030D-6E8A-4147-A177-3AD203B41FA5}">
                      <a16:colId xmlns:a16="http://schemas.microsoft.com/office/drawing/2014/main" val="622920296"/>
                    </a:ext>
                  </a:extLst>
                </a:gridCol>
              </a:tblGrid>
              <a:tr h="193936">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1000" b="1" kern="1200" noProof="0" dirty="0">
                          <a:solidFill>
                            <a:schemeClr val="tx1"/>
                          </a:solidFill>
                          <a:latin typeface="+mj-lt"/>
                          <a:ea typeface="+mn-ea"/>
                          <a:cs typeface="+mn-cs"/>
                        </a:rPr>
                        <a:t>NOMBRE QUÍMICO y COMÚN</a:t>
                      </a:r>
                    </a:p>
                  </a:txBody>
                  <a:tcPr anchor="b"/>
                </a:tc>
                <a:tc>
                  <a:txBody>
                    <a:bodyPr/>
                    <a:lstStyle/>
                    <a:p>
                      <a:pPr algn="ctr"/>
                      <a:r>
                        <a:rPr lang="es-CO" sz="1000" noProof="0" dirty="0">
                          <a:latin typeface="+mj-lt"/>
                        </a:rPr>
                        <a:t>NUMERO CAS</a:t>
                      </a:r>
                    </a:p>
                  </a:txBody>
                  <a:tcPr marL="0" marR="0" anchor="b">
                    <a:solidFill>
                      <a:schemeClr val="tx2">
                        <a:lumMod val="20000"/>
                        <a:lumOff val="80000"/>
                      </a:schemeClr>
                    </a:solidFill>
                  </a:tcPr>
                </a:tc>
                <a:tc>
                  <a:txBody>
                    <a:bodyPr/>
                    <a:lstStyle/>
                    <a:p>
                      <a:pPr algn="ctr"/>
                      <a:r>
                        <a:rPr lang="es-CO" sz="1000" noProof="0" dirty="0">
                          <a:latin typeface="+mj-lt"/>
                        </a:rPr>
                        <a:t>% POR PESO</a:t>
                      </a:r>
                    </a:p>
                  </a:txBody>
                  <a:tcPr marL="0" marR="0" anchor="b"/>
                </a:tc>
                <a:extLst>
                  <a:ext uri="{0D108BD9-81ED-4DB2-BD59-A6C34878D82A}">
                    <a16:rowId xmlns:a16="http://schemas.microsoft.com/office/drawing/2014/main" val="1532514866"/>
                  </a:ext>
                </a:extLst>
              </a:tr>
              <a:tr h="154812">
                <a:tc>
                  <a:txBody>
                    <a:bodyPr/>
                    <a:lstStyle/>
                    <a:p>
                      <a:pPr marL="108000"/>
                      <a:r>
                        <a:rPr lang="es-CO" sz="800" noProof="0" dirty="0"/>
                        <a:t>Refractarios, Fibras </a:t>
                      </a:r>
                      <a:r>
                        <a:rPr lang="es-CO" sz="800" noProof="0" dirty="0" err="1"/>
                        <a:t>Aluminosilicato</a:t>
                      </a:r>
                      <a:endParaRPr lang="es-CO" sz="800" noProof="0" dirty="0"/>
                    </a:p>
                    <a:p>
                      <a:pPr marL="108000"/>
                      <a:r>
                        <a:rPr lang="es-CO" sz="800" noProof="0" dirty="0"/>
                        <a:t>Sinónimos: </a:t>
                      </a:r>
                      <a:r>
                        <a:rPr lang="es-CO" sz="800" noProof="0" dirty="0" err="1"/>
                        <a:t>FCR</a:t>
                      </a:r>
                      <a:r>
                        <a:rPr lang="es-CO" sz="800" noProof="0" dirty="0"/>
                        <a:t>; fibra cerámica; lana de </a:t>
                      </a:r>
                      <a:r>
                        <a:rPr lang="es-CO" sz="800" noProof="0" dirty="0" err="1"/>
                        <a:t>aluminosilicato</a:t>
                      </a:r>
                      <a:r>
                        <a:rPr lang="es-CO" sz="800" noProof="0" dirty="0"/>
                        <a:t> (</a:t>
                      </a:r>
                      <a:r>
                        <a:rPr lang="es-CO" sz="800" noProof="0" dirty="0" err="1"/>
                        <a:t>ASW</a:t>
                      </a:r>
                      <a:r>
                        <a:rPr lang="es-CO" sz="800" noProof="0" dirty="0"/>
                        <a:t>); fibra vítrea sintética (</a:t>
                      </a:r>
                      <a:r>
                        <a:rPr lang="es-CO" sz="800" noProof="0" dirty="0" err="1"/>
                        <a:t>SVF</a:t>
                      </a:r>
                      <a:r>
                        <a:rPr lang="es-CO" sz="800" noProof="0" dirty="0"/>
                        <a:t>); fibra vítrea artificial (</a:t>
                      </a:r>
                      <a:r>
                        <a:rPr lang="es-CO" sz="800" noProof="0" dirty="0" err="1"/>
                        <a:t>MMFV</a:t>
                      </a:r>
                      <a:r>
                        <a:rPr lang="es-CO" sz="800" noProof="0" dirty="0"/>
                        <a:t>); fibra mineral artificial (</a:t>
                      </a:r>
                      <a:r>
                        <a:rPr lang="es-CO" sz="800" noProof="0" dirty="0" err="1"/>
                        <a:t>MMMF</a:t>
                      </a:r>
                      <a:r>
                        <a:rPr lang="es-CO" sz="800" noProof="0" dirty="0"/>
                        <a:t>); lana aislante de alta temperatura (</a:t>
                      </a:r>
                      <a:r>
                        <a:rPr lang="es-CO" sz="800" noProof="0" dirty="0" err="1"/>
                        <a:t>HTIW</a:t>
                      </a:r>
                      <a:r>
                        <a:rPr lang="es-CO" sz="800" noProof="0" dirty="0"/>
                        <a:t>)</a:t>
                      </a:r>
                    </a:p>
                  </a:txBody>
                  <a:tcPr marL="0" marR="0" marT="0" marB="0" anchor="ctr">
                    <a:lnB w="9525" cap="flat" cmpd="sng" algn="ctr">
                      <a:solidFill>
                        <a:schemeClr val="tx1"/>
                      </a:solidFill>
                      <a:prstDash val="solid"/>
                      <a:round/>
                      <a:headEnd type="none" w="med" len="med"/>
                      <a:tailEnd type="none" w="med" len="med"/>
                    </a:lnB>
                    <a:noFill/>
                  </a:tcPr>
                </a:tc>
                <a:tc>
                  <a:txBody>
                    <a:bodyPr/>
                    <a:lstStyle/>
                    <a:p>
                      <a:pPr algn="ctr"/>
                      <a:r>
                        <a:rPr lang="en-CA" sz="800" noProof="0" dirty="0"/>
                        <a:t>142844-00-66</a:t>
                      </a:r>
                    </a:p>
                  </a:txBody>
                  <a:tcPr marL="0" marR="0" marT="36000" marB="36000" anchor="ctr">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CA" sz="800" noProof="0" dirty="0"/>
                        <a:t>10 a 30</a:t>
                      </a:r>
                    </a:p>
                  </a:txBody>
                  <a:tcPr marL="0" marR="0" marT="36000" marB="36000" anchor="ctr">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3966592"/>
                  </a:ext>
                </a:extLst>
              </a:tr>
              <a:tr h="194665">
                <a:tc>
                  <a:txBody>
                    <a:bodyPr/>
                    <a:lstStyle/>
                    <a:p>
                      <a:pPr marL="108000"/>
                      <a:r>
                        <a:rPr lang="es-CO" sz="800" noProof="0" dirty="0"/>
                        <a:t>Dióxido de silicio</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CA" sz="800" noProof="0" dirty="0"/>
                        <a:t>14808-60-7</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CA" sz="800" noProof="0" dirty="0"/>
                        <a:t>45 a 70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3665518"/>
                  </a:ext>
                </a:extLst>
              </a:tr>
              <a:tr h="194665">
                <a:tc>
                  <a:txBody>
                    <a:bodyPr/>
                    <a:lstStyle/>
                    <a:p>
                      <a:pPr marL="108000"/>
                      <a:r>
                        <a:rPr lang="es-CO" sz="800" noProof="0" dirty="0"/>
                        <a:t>Sílice coloidal</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CA" sz="800" noProof="0" dirty="0"/>
                        <a:t>7631-86-9</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CA" sz="800" noProof="0" dirty="0"/>
                        <a:t>10 a 30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94665">
                <a:tc>
                  <a:txBody>
                    <a:bodyPr/>
                    <a:lstStyle/>
                    <a:p>
                      <a:pPr marL="108000"/>
                      <a:r>
                        <a:rPr lang="es-CO" sz="800" noProof="0" dirty="0"/>
                        <a:t>Éter de almidón catiónico</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CA" sz="800" noProof="0" dirty="0"/>
                        <a:t>56780-58-6</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CA" sz="800" noProof="0" dirty="0"/>
                        <a:t>1 a 5</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0701448"/>
                  </a:ext>
                </a:extLst>
              </a:tr>
            </a:tbl>
          </a:graphicData>
        </a:graphic>
      </p:graphicFrame>
      <p:sp>
        <p:nvSpPr>
          <p:cNvPr id="6" name="Rectangle 5">
            <a:extLst>
              <a:ext uri="{FF2B5EF4-FFF2-40B4-BE49-F238E27FC236}">
                <a16:creationId xmlns:a16="http://schemas.microsoft.com/office/drawing/2014/main" id="{C708FE68-9445-4241-E9BE-914A265DE5F5}"/>
              </a:ext>
            </a:extLst>
          </p:cNvPr>
          <p:cNvSpPr/>
          <p:nvPr/>
        </p:nvSpPr>
        <p:spPr>
          <a:xfrm>
            <a:off x="301347" y="2429193"/>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3. COMPOSICIÓN / INFORMACIÓN SOBRE LOS INGREDIENTES</a:t>
            </a:r>
          </a:p>
        </p:txBody>
      </p:sp>
      <p:sp>
        <p:nvSpPr>
          <p:cNvPr id="7" name="Text Placeholder 25">
            <a:extLst>
              <a:ext uri="{FF2B5EF4-FFF2-40B4-BE49-F238E27FC236}">
                <a16:creationId xmlns:a16="http://schemas.microsoft.com/office/drawing/2014/main" id="{4D6A2A41-DF6F-3086-169A-670962179659}"/>
              </a:ext>
            </a:extLst>
          </p:cNvPr>
          <p:cNvSpPr>
            <a:spLocks noGrp="1"/>
          </p:cNvSpPr>
          <p:nvPr>
            <p:ph type="body" sz="quarter" idx="10"/>
          </p:nvPr>
        </p:nvSpPr>
        <p:spPr>
          <a:xfrm>
            <a:off x="300335" y="4878165"/>
            <a:ext cx="7200900" cy="1929035"/>
          </a:xfrm>
        </p:spPr>
        <p:txBody>
          <a:bodyPr anchor="t"/>
          <a:lstStyle/>
          <a:p>
            <a:pPr marL="228600" indent="-228600" algn="just" defTabSz="228600">
              <a:spcBef>
                <a:spcPts val="0"/>
              </a:spcBef>
              <a:buClr>
                <a:schemeClr val="accent2"/>
              </a:buClr>
              <a:buFont typeface="+mj-lt"/>
              <a:buAutoNum type="alphaLcPeriod"/>
              <a:tabLst>
                <a:tab pos="118872" algn="l"/>
              </a:tabLst>
            </a:pPr>
            <a:r>
              <a:rPr lang="es-CO" sz="1000" b="1" dirty="0">
                <a:solidFill>
                  <a:schemeClr val="tx1"/>
                </a:solidFill>
              </a:rPr>
              <a:t>Medidas de primeros auxilios por vía de exposición</a:t>
            </a:r>
            <a:r>
              <a:rPr lang="en-US" sz="1000" b="1" dirty="0">
                <a:solidFill>
                  <a:schemeClr val="tx1"/>
                </a:solidFill>
              </a:rPr>
              <a:t>: </a:t>
            </a:r>
          </a:p>
          <a:p>
            <a:pPr marL="617220" lvl="1" indent="-228600" algn="just" defTabSz="228600">
              <a:spcBef>
                <a:spcPts val="0"/>
              </a:spcBef>
              <a:buClr>
                <a:schemeClr val="accent2"/>
              </a:buClr>
              <a:buFont typeface="Wingdings" panose="05000000000000000000" pitchFamily="2" charset="2"/>
              <a:buChar char="§"/>
              <a:tabLst>
                <a:tab pos="118872" algn="l"/>
              </a:tabLst>
            </a:pPr>
            <a:r>
              <a:rPr lang="es-CO" sz="1000" u="sng" dirty="0">
                <a:solidFill>
                  <a:schemeClr val="tx1"/>
                </a:solidFill>
                <a:latin typeface="+mj-lt"/>
              </a:rPr>
              <a:t>Piel:</a:t>
            </a:r>
            <a:r>
              <a:rPr lang="es-CO" sz="1000" dirty="0">
                <a:solidFill>
                  <a:schemeClr val="tx1"/>
                </a:solidFill>
                <a:latin typeface="+mj-lt"/>
              </a:rPr>
              <a:t> La manipulación de este material puede generar una leve irritación mecánica temporal de la piel. Si esto ocurre, enjuague las áreas afectadas con agua y lávelas suavemente. No frote ni rasque la piel expuesta.</a:t>
            </a:r>
            <a:endParaRPr lang="en-US" sz="1000" dirty="0">
              <a:solidFill>
                <a:schemeClr val="tx1"/>
              </a:solidFill>
              <a:latin typeface="+mj-lt"/>
            </a:endParaRPr>
          </a:p>
          <a:p>
            <a:pPr marL="617220" lvl="1" indent="-228600" algn="just" defTabSz="228600">
              <a:spcBef>
                <a:spcPts val="0"/>
              </a:spcBef>
              <a:buClr>
                <a:schemeClr val="accent2"/>
              </a:buClr>
              <a:buFont typeface="Wingdings" panose="05000000000000000000" pitchFamily="2" charset="2"/>
              <a:buChar char="§"/>
              <a:tabLst>
                <a:tab pos="118872" algn="l"/>
              </a:tabLst>
            </a:pPr>
            <a:r>
              <a:rPr lang="es-CO" sz="1000" u="sng" dirty="0">
                <a:solidFill>
                  <a:schemeClr val="tx1"/>
                </a:solidFill>
                <a:latin typeface="+mj-lt"/>
              </a:rPr>
              <a:t>Ojos:</a:t>
            </a:r>
            <a:r>
              <a:rPr lang="es-CO" sz="1000" dirty="0">
                <a:solidFill>
                  <a:schemeClr val="tx1"/>
                </a:solidFill>
                <a:latin typeface="+mj-lt"/>
              </a:rPr>
              <a:t> En caso de contacto con los ojos, enjuagar abundantemente con agua; tener baño para ojos disponible. No se frote los ojos.</a:t>
            </a:r>
            <a:r>
              <a:rPr lang="en-US" sz="1000" dirty="0">
                <a:solidFill>
                  <a:schemeClr val="tx1"/>
                </a:solidFill>
                <a:latin typeface="+mj-lt"/>
              </a:rPr>
              <a:t> </a:t>
            </a:r>
          </a:p>
          <a:p>
            <a:pPr marL="617220" lvl="1" indent="-228600" algn="just" defTabSz="228600">
              <a:spcBef>
                <a:spcPts val="0"/>
              </a:spcBef>
              <a:buClr>
                <a:schemeClr val="accent2"/>
              </a:buClr>
              <a:buFont typeface="Wingdings" panose="05000000000000000000" pitchFamily="2" charset="2"/>
              <a:buChar char="§"/>
              <a:tabLst>
                <a:tab pos="118872" algn="l"/>
              </a:tabLst>
            </a:pPr>
            <a:r>
              <a:rPr lang="es-CO" sz="1000" u="sng" dirty="0">
                <a:solidFill>
                  <a:schemeClr val="tx1"/>
                </a:solidFill>
                <a:latin typeface="+mj-lt"/>
              </a:rPr>
              <a:t>Nariz y garganta</a:t>
            </a:r>
            <a:r>
              <a:rPr lang="es-CO" sz="1000" dirty="0">
                <a:solidFill>
                  <a:schemeClr val="tx1"/>
                </a:solidFill>
                <a:latin typeface="+mj-lt"/>
              </a:rPr>
              <a:t>: si se irritan, vaya a un área libre de polvo, beba agua y suénese la nariz. Si los síntomas persisten, busque atención médica</a:t>
            </a:r>
            <a:r>
              <a:rPr lang="en-US" sz="1000" dirty="0">
                <a:solidFill>
                  <a:schemeClr val="tx1"/>
                </a:solidFill>
                <a:latin typeface="+mj-lt"/>
              </a:rPr>
              <a:t>.</a:t>
            </a:r>
          </a:p>
          <a:p>
            <a:pPr marL="228600" indent="-228600" algn="just" defTabSz="228600">
              <a:buClr>
                <a:schemeClr val="accent2"/>
              </a:buClr>
              <a:buFont typeface="+mj-lt"/>
              <a:buAutoNum type="alphaLcPeriod"/>
              <a:tabLst>
                <a:tab pos="118872" algn="l"/>
              </a:tabLst>
            </a:pPr>
            <a:r>
              <a:rPr lang="es-CO" sz="1000" b="1" dirty="0">
                <a:solidFill>
                  <a:schemeClr val="tx1"/>
                </a:solidFill>
              </a:rPr>
              <a:t>Síntomas y efectos más importantes (agudos o retardados): </a:t>
            </a:r>
            <a:r>
              <a:rPr lang="es-CO" sz="1000" dirty="0">
                <a:solidFill>
                  <a:schemeClr val="tx1"/>
                </a:solidFill>
              </a:rPr>
              <a:t>La exposición puede provocar una leve irritación mecánica de la piel, los ojos y el sistema respiratorio superior. Estos efectos suelen ser temporales.</a:t>
            </a:r>
          </a:p>
          <a:p>
            <a:pPr marL="228600" indent="-228600" algn="just" defTabSz="228600">
              <a:buClr>
                <a:schemeClr val="accent2"/>
              </a:buClr>
              <a:buFont typeface="+mj-lt"/>
              <a:buAutoNum type="alphaLcPeriod"/>
              <a:tabLst>
                <a:tab pos="118872" algn="l"/>
              </a:tabLst>
            </a:pPr>
            <a:r>
              <a:rPr lang="es-CO" sz="1000" b="1" dirty="0">
                <a:solidFill>
                  <a:schemeClr val="tx1"/>
                </a:solidFill>
              </a:rPr>
              <a:t>Indicación de atención médica inmediata y tratamiento especial necesario, en caso de ser necesario. NOTAS PARA LOS MÉDICOS: </a:t>
            </a:r>
            <a:r>
              <a:rPr lang="es-CO" sz="1000" dirty="0">
                <a:solidFill>
                  <a:schemeClr val="tx1"/>
                </a:solidFill>
              </a:rPr>
              <a:t>Los efectos en la piel y las vías respiratorias son el resultado de una irritación mecánica leve y temporal; la exposición a la fibra no produce manifestaciones alérgicas.</a:t>
            </a:r>
          </a:p>
          <a:p>
            <a:pPr lvl="0" defTabSz="320040">
              <a:tabLst>
                <a:tab pos="118872" algn="l"/>
              </a:tabLst>
            </a:pPr>
            <a:endParaRPr lang="en-CA" sz="1000" b="1" dirty="0">
              <a:solidFill>
                <a:srgbClr val="0F1919"/>
              </a:solidFill>
            </a:endParaRPr>
          </a:p>
        </p:txBody>
      </p:sp>
      <p:sp>
        <p:nvSpPr>
          <p:cNvPr id="8" name="Rectangle 7">
            <a:extLst>
              <a:ext uri="{FF2B5EF4-FFF2-40B4-BE49-F238E27FC236}">
                <a16:creationId xmlns:a16="http://schemas.microsoft.com/office/drawing/2014/main" id="{AC688840-93F8-525B-E8E8-32CB59B8BD1F}"/>
              </a:ext>
            </a:extLst>
          </p:cNvPr>
          <p:cNvSpPr/>
          <p:nvPr/>
        </p:nvSpPr>
        <p:spPr>
          <a:xfrm>
            <a:off x="307122" y="4442551"/>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4. MEDIDAS DE PRIMEROS AUXILIOS</a:t>
            </a:r>
          </a:p>
        </p:txBody>
      </p:sp>
      <p:sp>
        <p:nvSpPr>
          <p:cNvPr id="10" name="Rectangle 9">
            <a:extLst>
              <a:ext uri="{FF2B5EF4-FFF2-40B4-BE49-F238E27FC236}">
                <a16:creationId xmlns:a16="http://schemas.microsoft.com/office/drawing/2014/main" id="{920E125C-6618-06CB-F2C0-C6EEC17988C0}"/>
              </a:ext>
            </a:extLst>
          </p:cNvPr>
          <p:cNvSpPr/>
          <p:nvPr/>
        </p:nvSpPr>
        <p:spPr>
          <a:xfrm>
            <a:off x="286762" y="6891523"/>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5. MEDIDAS DE LUCHA CONTRA INCENDIOS</a:t>
            </a:r>
          </a:p>
        </p:txBody>
      </p:sp>
      <p:sp>
        <p:nvSpPr>
          <p:cNvPr id="11" name="Text Placeholder 25">
            <a:extLst>
              <a:ext uri="{FF2B5EF4-FFF2-40B4-BE49-F238E27FC236}">
                <a16:creationId xmlns:a16="http://schemas.microsoft.com/office/drawing/2014/main" id="{814A4EA2-0025-29FE-56BC-DE2B3E206CF4}"/>
              </a:ext>
            </a:extLst>
          </p:cNvPr>
          <p:cNvSpPr txBox="1">
            <a:spLocks/>
          </p:cNvSpPr>
          <p:nvPr/>
        </p:nvSpPr>
        <p:spPr>
          <a:xfrm>
            <a:off x="284738" y="7409362"/>
            <a:ext cx="7200900" cy="1766388"/>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2"/>
              </a:buClr>
              <a:buFont typeface="+mj-lt"/>
              <a:buAutoNum type="alphaLcPeriod"/>
              <a:tabLst>
                <a:tab pos="118872" algn="l"/>
              </a:tabLst>
            </a:pPr>
            <a:r>
              <a:rPr lang="es-CO" sz="1000" b="1" dirty="0">
                <a:solidFill>
                  <a:schemeClr val="tx1"/>
                </a:solidFill>
              </a:rPr>
              <a:t>Medios de extinción adecuados (e inadecuados): </a:t>
            </a:r>
            <a:r>
              <a:rPr lang="es-CO" sz="1000" dirty="0">
                <a:solidFill>
                  <a:schemeClr val="tx1"/>
                </a:solidFill>
              </a:rPr>
              <a:t>Utilizar agente extintor adecuado para los materiales combustibles circundantes.</a:t>
            </a:r>
          </a:p>
          <a:p>
            <a:pPr marL="228600" indent="-228600" algn="just" defTabSz="228600">
              <a:buClr>
                <a:schemeClr val="accent2"/>
              </a:buClr>
              <a:buFont typeface="+mj-lt"/>
              <a:buAutoNum type="alphaLcPeriod"/>
              <a:tabLst>
                <a:tab pos="118872" algn="l"/>
              </a:tabLst>
            </a:pPr>
            <a:r>
              <a:rPr lang="es-CO" sz="1000" b="1" dirty="0">
                <a:solidFill>
                  <a:schemeClr val="tx1"/>
                </a:solidFill>
              </a:rPr>
              <a:t>Peligros específicos derivados del producto químico (por ejemplo, naturaleza de cualquier producto de combustión peligroso): </a:t>
            </a:r>
            <a:r>
              <a:rPr lang="es-CO" sz="1000" dirty="0">
                <a:solidFill>
                  <a:schemeClr val="tx1"/>
                </a:solidFill>
              </a:rPr>
              <a:t>Productos no combustibles, clase de reacción al fuego cero. El embalaje y los materiales circundantes pueden ser combustibles. Calor inicial: Durante el calentamiento inicial del producto, se producirá cierta descomposición térmica del aglutinante orgánico a unos </a:t>
            </a:r>
            <a:r>
              <a:rPr lang="es-CO" sz="1000" dirty="0" err="1">
                <a:solidFill>
                  <a:schemeClr val="tx1"/>
                </a:solidFill>
              </a:rPr>
              <a:t>450°F</a:t>
            </a:r>
            <a:r>
              <a:rPr lang="es-CO" sz="1000" dirty="0">
                <a:solidFill>
                  <a:schemeClr val="tx1"/>
                </a:solidFill>
              </a:rPr>
              <a:t>  (</a:t>
            </a:r>
            <a:r>
              <a:rPr lang="es-CO" sz="1000" dirty="0" err="1">
                <a:solidFill>
                  <a:schemeClr val="tx1"/>
                </a:solidFill>
              </a:rPr>
              <a:t>232°C</a:t>
            </a:r>
            <a:r>
              <a:rPr lang="es-CO" sz="1000" dirty="0">
                <a:solidFill>
                  <a:schemeClr val="tx1"/>
                </a:solidFill>
              </a:rPr>
              <a:t>) de este primer calentamiento del producto. Esto puede liberar humo, monóxido de carbono y dióxido de carbono. Utilice una ventilación adecuada u otras precauciones para eliminar la exposición a los vapores resultantes de la descomposición térmica del aglutinante. La exposición a los vapores de descomposición térmica puede causar irritación de las vías respiratorias, hiperreactividad bronquial o una respuesta de tipo asmático.</a:t>
            </a:r>
            <a:r>
              <a:rPr lang="en-US" sz="1000" dirty="0">
                <a:solidFill>
                  <a:schemeClr val="tx1"/>
                </a:solidFill>
              </a:rPr>
              <a:t> </a:t>
            </a:r>
            <a:endParaRPr lang="en-CA" sz="1000" dirty="0">
              <a:solidFill>
                <a:srgbClr val="0F1919"/>
              </a:solidFill>
            </a:endParaRPr>
          </a:p>
          <a:p>
            <a:pPr marL="228600" indent="-228600" algn="just" defTabSz="228600">
              <a:buClr>
                <a:schemeClr val="accent2"/>
              </a:buClr>
              <a:buFont typeface="+mj-lt"/>
              <a:buAutoNum type="alphaLcPeriod"/>
              <a:tabLst>
                <a:tab pos="118872" algn="l"/>
              </a:tabLst>
            </a:pPr>
            <a:r>
              <a:rPr lang="es-CO" sz="1000" b="1" dirty="0">
                <a:solidFill>
                  <a:schemeClr val="tx1"/>
                </a:solidFill>
              </a:rPr>
              <a:t>Equipos de protección especiales y precauciones para bomberos:</a:t>
            </a:r>
          </a:p>
          <a:p>
            <a:pPr lvl="1" defTabSz="320040">
              <a:spcBef>
                <a:spcPts val="0"/>
              </a:spcBef>
              <a:buClr>
                <a:schemeClr val="accent1"/>
              </a:buClr>
              <a:tabLst>
                <a:tab pos="118872" algn="l"/>
              </a:tabLst>
            </a:pPr>
            <a:r>
              <a:rPr lang="es-CO" sz="1000" b="1" dirty="0">
                <a:solidFill>
                  <a:schemeClr val="tx1"/>
                </a:solidFill>
                <a:latin typeface="+mj-lt"/>
              </a:rPr>
              <a:t>Códigos </a:t>
            </a:r>
            <a:r>
              <a:rPr lang="es-CO" sz="1000" b="1" dirty="0" err="1">
                <a:solidFill>
                  <a:schemeClr val="tx1"/>
                </a:solidFill>
                <a:latin typeface="+mj-lt"/>
              </a:rPr>
              <a:t>NFPA</a:t>
            </a:r>
            <a:r>
              <a:rPr lang="es-CO" sz="1000" b="1" dirty="0">
                <a:solidFill>
                  <a:schemeClr val="tx1"/>
                </a:solidFill>
                <a:latin typeface="+mj-lt"/>
              </a:rPr>
              <a:t>:*		Inflamabilidad:</a:t>
            </a:r>
            <a:r>
              <a:rPr lang="es-CO" sz="1000" dirty="0">
                <a:solidFill>
                  <a:schemeClr val="tx1"/>
                </a:solidFill>
                <a:latin typeface="+mj-lt"/>
              </a:rPr>
              <a:t> 0 		</a:t>
            </a:r>
            <a:r>
              <a:rPr lang="es-CO" sz="1000" b="1" dirty="0">
                <a:solidFill>
                  <a:schemeClr val="tx1"/>
                </a:solidFill>
                <a:latin typeface="+mj-lt"/>
              </a:rPr>
              <a:t>Salud</a:t>
            </a:r>
            <a:r>
              <a:rPr lang="en-CA" sz="1000" b="1" dirty="0">
                <a:solidFill>
                  <a:schemeClr val="tx1"/>
                </a:solidFill>
                <a:latin typeface="+mj-lt"/>
              </a:rPr>
              <a:t>: </a:t>
            </a:r>
            <a:r>
              <a:rPr lang="es-CO" sz="1000" dirty="0">
                <a:solidFill>
                  <a:schemeClr val="tx1"/>
                </a:solidFill>
                <a:latin typeface="+mj-lt"/>
              </a:rPr>
              <a:t>1 		</a:t>
            </a:r>
            <a:r>
              <a:rPr lang="es-CO" sz="1000" b="1" dirty="0">
                <a:solidFill>
                  <a:schemeClr val="tx1"/>
                </a:solidFill>
                <a:latin typeface="+mj-lt"/>
              </a:rPr>
              <a:t>Reactividad: </a:t>
            </a:r>
            <a:r>
              <a:rPr lang="es-CO" sz="1000" dirty="0">
                <a:solidFill>
                  <a:schemeClr val="tx1"/>
                </a:solidFill>
                <a:latin typeface="+mj-lt"/>
              </a:rPr>
              <a:t>0 		</a:t>
            </a:r>
            <a:r>
              <a:rPr lang="es-CO" sz="1000" b="1" dirty="0">
                <a:latin typeface="+mj-lt"/>
              </a:rPr>
              <a:t>Es</a:t>
            </a:r>
            <a:r>
              <a:rPr lang="es-CO" sz="1000" b="1" dirty="0">
                <a:solidFill>
                  <a:schemeClr val="tx1"/>
                </a:solidFill>
                <a:latin typeface="+mj-lt"/>
              </a:rPr>
              <a:t>pecial: </a:t>
            </a:r>
            <a:r>
              <a:rPr lang="es-CO" sz="1000" dirty="0">
                <a:solidFill>
                  <a:schemeClr val="tx1"/>
                </a:solidFill>
                <a:latin typeface="+mj-lt"/>
              </a:rPr>
              <a:t>0</a:t>
            </a:r>
            <a:br>
              <a:rPr lang="es-CO" sz="1000" dirty="0">
                <a:solidFill>
                  <a:schemeClr val="tx1"/>
                </a:solidFill>
                <a:latin typeface="+mj-lt"/>
              </a:rPr>
            </a:br>
            <a:r>
              <a:rPr lang="es-CO" sz="1000" baseline="-25000" dirty="0">
                <a:solidFill>
                  <a:schemeClr val="tx1"/>
                </a:solidFill>
                <a:latin typeface="+mj-lt"/>
              </a:rPr>
              <a:t>*Opuesto a las clasificaciones </a:t>
            </a:r>
            <a:r>
              <a:rPr lang="es-CO" sz="1000" baseline="-25000" dirty="0" err="1">
                <a:solidFill>
                  <a:schemeClr val="tx1"/>
                </a:solidFill>
                <a:latin typeface="+mj-lt"/>
              </a:rPr>
              <a:t>WHMIS</a:t>
            </a:r>
            <a:r>
              <a:rPr lang="es-CO" sz="1000" baseline="-25000" dirty="0">
                <a:solidFill>
                  <a:schemeClr val="tx1"/>
                </a:solidFill>
                <a:latin typeface="+mj-lt"/>
              </a:rPr>
              <a:t> 2015</a:t>
            </a:r>
            <a:endParaRPr lang="es-CO" sz="1000" b="1" dirty="0">
              <a:solidFill>
                <a:srgbClr val="0F1919"/>
              </a:solidFill>
            </a:endParaRPr>
          </a:p>
        </p:txBody>
      </p:sp>
      <p:sp>
        <p:nvSpPr>
          <p:cNvPr id="2" name="Text Placeholder 25">
            <a:extLst>
              <a:ext uri="{FF2B5EF4-FFF2-40B4-BE49-F238E27FC236}">
                <a16:creationId xmlns:a16="http://schemas.microsoft.com/office/drawing/2014/main" id="{DB88734B-03C1-82B1-9272-774233E2AB42}"/>
              </a:ext>
            </a:extLst>
          </p:cNvPr>
          <p:cNvSpPr txBox="1">
            <a:spLocks/>
          </p:cNvSpPr>
          <p:nvPr/>
        </p:nvSpPr>
        <p:spPr>
          <a:xfrm>
            <a:off x="313907" y="4141775"/>
            <a:ext cx="7200900" cy="235913"/>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defTabSz="228600">
              <a:buClr>
                <a:schemeClr val="accent1"/>
              </a:buClr>
              <a:tabLst>
                <a:tab pos="118872" algn="l"/>
              </a:tabLst>
            </a:pPr>
            <a:r>
              <a:rPr lang="es-CO" sz="1000" b="1" dirty="0">
                <a:solidFill>
                  <a:schemeClr val="tx1"/>
                </a:solidFill>
              </a:rPr>
              <a:t>Impurezas y aditivos estabilizantes: </a:t>
            </a:r>
            <a:r>
              <a:rPr lang="es-CO" sz="1000" dirty="0">
                <a:solidFill>
                  <a:schemeClr val="tx1"/>
                </a:solidFill>
              </a:rPr>
              <a:t>No aplicable.</a:t>
            </a:r>
            <a:endParaRPr lang="en-CA" sz="1000" dirty="0">
              <a:solidFill>
                <a:srgbClr val="0F1919"/>
              </a:solidFill>
            </a:endParaRPr>
          </a:p>
        </p:txBody>
      </p:sp>
      <p:sp>
        <p:nvSpPr>
          <p:cNvPr id="5" name="TextBox 4">
            <a:extLst>
              <a:ext uri="{FF2B5EF4-FFF2-40B4-BE49-F238E27FC236}">
                <a16:creationId xmlns:a16="http://schemas.microsoft.com/office/drawing/2014/main" id="{C003FCAF-7DBB-26D8-2397-4E1FD5ED99AE}"/>
              </a:ext>
            </a:extLst>
          </p:cNvPr>
          <p:cNvSpPr txBox="1"/>
          <p:nvPr/>
        </p:nvSpPr>
        <p:spPr>
          <a:xfrm>
            <a:off x="313907" y="1141913"/>
            <a:ext cx="7200900" cy="1169551"/>
          </a:xfrm>
          <a:prstGeom prst="rect">
            <a:avLst/>
          </a:prstGeom>
          <a:noFill/>
        </p:spPr>
        <p:txBody>
          <a:bodyPr wrap="square">
            <a:spAutoFit/>
          </a:bodyPr>
          <a:lstStyle/>
          <a:p>
            <a:pPr lvl="1" algn="just" defTabSz="320040">
              <a:buClr>
                <a:schemeClr val="accent1"/>
              </a:buClr>
              <a:tabLst>
                <a:tab pos="118872" algn="l"/>
              </a:tabLst>
            </a:pPr>
            <a:r>
              <a:rPr lang="es-CO" sz="1000" b="1" dirty="0">
                <a:solidFill>
                  <a:srgbClr val="0F1919"/>
                </a:solidFill>
                <a:latin typeface="+mj-lt"/>
              </a:rPr>
              <a:t>Información suplementaria: </a:t>
            </a:r>
            <a:r>
              <a:rPr lang="es-CO" sz="1000" dirty="0">
                <a:solidFill>
                  <a:srgbClr val="0F1919"/>
                </a:solidFill>
                <a:latin typeface="+mj-lt"/>
              </a:rPr>
              <a:t>Puede causar irritación mecánica temporal en los ojos, la piel o las vías respiratorias expuestos. Minimizar la exposición al polvo en suspensión.</a:t>
            </a:r>
          </a:p>
          <a:p>
            <a:pPr lvl="1" algn="just" defTabSz="320040">
              <a:buClr>
                <a:schemeClr val="accent1"/>
              </a:buClr>
              <a:tabLst>
                <a:tab pos="118872" algn="l"/>
              </a:tabLst>
            </a:pPr>
            <a:endParaRPr lang="en-CA" sz="1000" dirty="0">
              <a:solidFill>
                <a:srgbClr val="0F1919"/>
              </a:solidFill>
              <a:latin typeface="+mj-lt"/>
            </a:endParaRPr>
          </a:p>
          <a:p>
            <a:pPr marL="228600" indent="-228600" algn="just" defTabSz="320040">
              <a:buClr>
                <a:schemeClr val="accent2"/>
              </a:buClr>
              <a:buFont typeface="+mj-lt"/>
              <a:buAutoNum type="alphaLcPeriod" startAt="3"/>
              <a:tabLst>
                <a:tab pos="118872" algn="l"/>
              </a:tabLst>
            </a:pPr>
            <a:r>
              <a:rPr lang="es-CO" sz="1000" b="1" dirty="0">
                <a:solidFill>
                  <a:srgbClr val="0F1919"/>
                </a:solidFill>
                <a:latin typeface="+mj-lt"/>
              </a:rPr>
              <a:t>Describa cualquier peligro no clasificado que se haya identificado durante el proceso de clasificación: </a:t>
            </a:r>
            <a:r>
              <a:rPr lang="es-CO" sz="1000" dirty="0">
                <a:solidFill>
                  <a:srgbClr val="0F1919"/>
                </a:solidFill>
                <a:latin typeface="+mj-lt"/>
              </a:rPr>
              <a:t>La exposición puede provocar irritaciones mecánicas leves en la piel, los ojos y las vías respiratorias superiores. Estos efectos suelen ser temporales.</a:t>
            </a:r>
          </a:p>
          <a:p>
            <a:pPr algn="just" defTabSz="320040">
              <a:buClr>
                <a:schemeClr val="accent2"/>
              </a:buClr>
              <a:tabLst>
                <a:tab pos="118872" algn="l"/>
              </a:tabLst>
            </a:pPr>
            <a:endParaRPr lang="es-CO" sz="1000" b="1" dirty="0">
              <a:solidFill>
                <a:srgbClr val="0F1919"/>
              </a:solidFill>
              <a:latin typeface="+mj-lt"/>
            </a:endParaRPr>
          </a:p>
          <a:p>
            <a:pPr marL="228600" indent="-228600" algn="just" defTabSz="320040">
              <a:buClr>
                <a:schemeClr val="accent2"/>
              </a:buClr>
              <a:buFont typeface="+mj-lt"/>
              <a:buAutoNum type="alphaLcPeriod" startAt="4"/>
              <a:tabLst>
                <a:tab pos="118872" algn="l"/>
              </a:tabLst>
            </a:pPr>
            <a:r>
              <a:rPr lang="es-CO" sz="1000" b="1" dirty="0">
                <a:solidFill>
                  <a:srgbClr val="0F1919"/>
                </a:solidFill>
                <a:latin typeface="+mj-lt"/>
              </a:rPr>
              <a:t>Regla de mezcla: </a:t>
            </a:r>
            <a:r>
              <a:rPr lang="es-CO" sz="1000" dirty="0">
                <a:solidFill>
                  <a:srgbClr val="0F1919"/>
                </a:solidFill>
                <a:latin typeface="+mj-lt"/>
              </a:rPr>
              <a:t>No aplicable.</a:t>
            </a:r>
          </a:p>
        </p:txBody>
      </p:sp>
    </p:spTree>
    <p:extLst>
      <p:ext uri="{BB962C8B-B14F-4D97-AF65-F5344CB8AC3E}">
        <p14:creationId xmlns:p14="http://schemas.microsoft.com/office/powerpoint/2010/main" val="2135899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9">
            <a:extLst>
              <a:ext uri="{FF2B5EF4-FFF2-40B4-BE49-F238E27FC236}">
                <a16:creationId xmlns:a16="http://schemas.microsoft.com/office/drawing/2014/main" id="{ECF0ACC0-C770-D9F3-EC34-6345F40D3A36}"/>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FC-2300 HD45 23 04</a:t>
            </a:r>
          </a:p>
        </p:txBody>
      </p:sp>
      <p:sp>
        <p:nvSpPr>
          <p:cNvPr id="8" name="Rectangle 7">
            <a:extLst>
              <a:ext uri="{FF2B5EF4-FFF2-40B4-BE49-F238E27FC236}">
                <a16:creationId xmlns:a16="http://schemas.microsoft.com/office/drawing/2014/main" id="{619AEF80-D040-EAF9-945C-757896EACB01}"/>
              </a:ext>
            </a:extLst>
          </p:cNvPr>
          <p:cNvSpPr/>
          <p:nvPr/>
        </p:nvSpPr>
        <p:spPr>
          <a:xfrm>
            <a:off x="283726" y="4245711"/>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8. CONTROLES DE EXPOSICIÓN / PROTECCIÓN PERSONAL</a:t>
            </a:r>
          </a:p>
        </p:txBody>
      </p:sp>
      <p:sp>
        <p:nvSpPr>
          <p:cNvPr id="11" name="Text Placeholder 25">
            <a:extLst>
              <a:ext uri="{FF2B5EF4-FFF2-40B4-BE49-F238E27FC236}">
                <a16:creationId xmlns:a16="http://schemas.microsoft.com/office/drawing/2014/main" id="{B7CB7146-3C7C-F90C-F39E-C69B3945872C}"/>
              </a:ext>
            </a:extLst>
          </p:cNvPr>
          <p:cNvSpPr txBox="1">
            <a:spLocks/>
          </p:cNvSpPr>
          <p:nvPr/>
        </p:nvSpPr>
        <p:spPr>
          <a:xfrm>
            <a:off x="282714" y="4667775"/>
            <a:ext cx="7200900" cy="5053632"/>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2"/>
              </a:buClr>
              <a:buFont typeface="+mj-lt"/>
              <a:buAutoNum type="alphaLcPeriod"/>
              <a:tabLst>
                <a:tab pos="118872" algn="l"/>
              </a:tabLst>
            </a:pPr>
            <a:r>
              <a:rPr lang="es-CO" sz="1000" b="1" dirty="0">
                <a:solidFill>
                  <a:schemeClr val="tx1"/>
                </a:solidFill>
              </a:rPr>
              <a:t>Límites de exposición ocupacional [</a:t>
            </a:r>
            <a:r>
              <a:rPr lang="en-US" sz="1000" b="1" dirty="0">
                <a:solidFill>
                  <a:schemeClr val="tx1"/>
                </a:solidFill>
              </a:rPr>
              <a:t>Occupational Exposure Limits - </a:t>
            </a:r>
            <a:r>
              <a:rPr lang="en-US" sz="1000" b="1" dirty="0" err="1">
                <a:solidFill>
                  <a:schemeClr val="tx1"/>
                </a:solidFill>
              </a:rPr>
              <a:t>OEL</a:t>
            </a:r>
            <a:r>
              <a:rPr lang="es-CO" sz="1000" b="1" dirty="0">
                <a:solidFill>
                  <a:schemeClr val="tx1"/>
                </a:solidFill>
              </a:rPr>
              <a:t>] para la fibra cerámica refractaria [</a:t>
            </a:r>
            <a:r>
              <a:rPr lang="es-CO" sz="1000" b="1" dirty="0" err="1">
                <a:solidFill>
                  <a:schemeClr val="tx1"/>
                </a:solidFill>
              </a:rPr>
              <a:t>FCR</a:t>
            </a:r>
            <a:r>
              <a:rPr lang="es-CO" sz="1000" b="1" dirty="0">
                <a:solidFill>
                  <a:schemeClr val="tx1"/>
                </a:solidFill>
              </a:rPr>
              <a:t>]: </a:t>
            </a:r>
            <a:r>
              <a:rPr lang="es-CO" sz="1000" dirty="0">
                <a:solidFill>
                  <a:schemeClr val="tx1"/>
                </a:solidFill>
              </a:rPr>
              <a:t>El </a:t>
            </a:r>
            <a:r>
              <a:rPr lang="es-CO" sz="1000" dirty="0" err="1">
                <a:solidFill>
                  <a:schemeClr val="tx1"/>
                </a:solidFill>
              </a:rPr>
              <a:t>OEL</a:t>
            </a:r>
            <a:r>
              <a:rPr lang="es-CO" sz="1000" dirty="0">
                <a:solidFill>
                  <a:schemeClr val="tx1"/>
                </a:solidFill>
              </a:rPr>
              <a:t> de Ontario es de 0,5 f/</a:t>
            </a:r>
            <a:r>
              <a:rPr lang="es-CO" sz="1000" dirty="0" err="1">
                <a:solidFill>
                  <a:schemeClr val="tx1"/>
                </a:solidFill>
              </a:rPr>
              <a:t>cc</a:t>
            </a:r>
            <a:r>
              <a:rPr lang="es-CO" sz="1000" dirty="0">
                <a:solidFill>
                  <a:schemeClr val="tx1"/>
                </a:solidFill>
              </a:rPr>
              <a:t> basado en un </a:t>
            </a:r>
            <a:r>
              <a:rPr lang="es-CO" sz="1000" dirty="0" err="1">
                <a:solidFill>
                  <a:schemeClr val="tx1"/>
                </a:solidFill>
              </a:rPr>
              <a:t>TWAEV</a:t>
            </a:r>
            <a:r>
              <a:rPr lang="es-CO" sz="1000" dirty="0">
                <a:solidFill>
                  <a:schemeClr val="tx1"/>
                </a:solidFill>
              </a:rPr>
              <a:t> de 8 horas. A diferencia de Canadá, que recomienda de 0,2 a 1 f/</a:t>
            </a:r>
            <a:r>
              <a:rPr lang="es-CO" sz="1000" dirty="0" err="1">
                <a:solidFill>
                  <a:schemeClr val="tx1"/>
                </a:solidFill>
              </a:rPr>
              <a:t>cc</a:t>
            </a:r>
            <a:r>
              <a:rPr lang="es-CO" sz="1000" dirty="0">
                <a:solidFill>
                  <a:schemeClr val="tx1"/>
                </a:solidFill>
              </a:rPr>
              <a:t> como el </a:t>
            </a:r>
            <a:r>
              <a:rPr lang="es-CO" sz="1000" dirty="0" err="1">
                <a:solidFill>
                  <a:schemeClr val="tx1"/>
                </a:solidFill>
              </a:rPr>
              <a:t>TWAEV</a:t>
            </a:r>
            <a:r>
              <a:rPr lang="es-CO" sz="1000" dirty="0">
                <a:solidFill>
                  <a:schemeClr val="tx1"/>
                </a:solidFill>
              </a:rPr>
              <a:t> para </a:t>
            </a:r>
            <a:r>
              <a:rPr lang="es-CO" sz="1000" dirty="0" err="1">
                <a:solidFill>
                  <a:schemeClr val="tx1"/>
                </a:solidFill>
              </a:rPr>
              <a:t>FCR</a:t>
            </a:r>
            <a:r>
              <a:rPr lang="es-CO" sz="1000" dirty="0">
                <a:solidFill>
                  <a:schemeClr val="tx1"/>
                </a:solidFill>
              </a:rPr>
              <a:t> (dependiendo de la provincia), no existe una norma reguladora específica para la fibra cerámica refractaria en EE.UU. Utiliza la norma </a:t>
            </a:r>
            <a:r>
              <a:rPr lang="es-CO" sz="1000" dirty="0" err="1">
                <a:solidFill>
                  <a:schemeClr val="tx1"/>
                </a:solidFill>
              </a:rPr>
              <a:t>OSHA</a:t>
            </a:r>
            <a:r>
              <a:rPr lang="es-CO" sz="1000" dirty="0">
                <a:solidFill>
                  <a:schemeClr val="tx1"/>
                </a:solidFill>
              </a:rPr>
              <a:t> "</a:t>
            </a:r>
            <a:r>
              <a:rPr lang="es-CO" sz="1000" dirty="0" err="1">
                <a:solidFill>
                  <a:schemeClr val="tx1"/>
                </a:solidFill>
              </a:rPr>
              <a:t>Particulate</a:t>
            </a:r>
            <a:r>
              <a:rPr lang="es-CO" sz="1000" dirty="0">
                <a:solidFill>
                  <a:schemeClr val="tx1"/>
                </a:solidFill>
              </a:rPr>
              <a:t> </a:t>
            </a:r>
            <a:r>
              <a:rPr lang="es-CO" sz="1000" dirty="0" err="1">
                <a:solidFill>
                  <a:schemeClr val="tx1"/>
                </a:solidFill>
              </a:rPr>
              <a:t>Not</a:t>
            </a:r>
            <a:r>
              <a:rPr lang="es-CO" sz="1000" dirty="0">
                <a:solidFill>
                  <a:schemeClr val="tx1"/>
                </a:solidFill>
              </a:rPr>
              <a:t> </a:t>
            </a:r>
            <a:r>
              <a:rPr lang="es-CO" sz="1000" dirty="0" err="1">
                <a:solidFill>
                  <a:schemeClr val="tx1"/>
                </a:solidFill>
              </a:rPr>
              <a:t>Otherwise</a:t>
            </a:r>
            <a:r>
              <a:rPr lang="es-CO" sz="1000" dirty="0">
                <a:solidFill>
                  <a:schemeClr val="tx1"/>
                </a:solidFill>
              </a:rPr>
              <a:t> </a:t>
            </a:r>
            <a:r>
              <a:rPr lang="es-CO" sz="1000" dirty="0" err="1">
                <a:solidFill>
                  <a:schemeClr val="tx1"/>
                </a:solidFill>
              </a:rPr>
              <a:t>Regulated</a:t>
            </a:r>
            <a:r>
              <a:rPr lang="es-CO" sz="1000" dirty="0">
                <a:solidFill>
                  <a:schemeClr val="tx1"/>
                </a:solidFill>
              </a:rPr>
              <a:t> (</a:t>
            </a:r>
            <a:r>
              <a:rPr lang="es-CO" sz="1000" dirty="0" err="1">
                <a:solidFill>
                  <a:schemeClr val="tx1"/>
                </a:solidFill>
              </a:rPr>
              <a:t>PNOR</a:t>
            </a:r>
            <a:r>
              <a:rPr lang="es-CO" sz="1000" dirty="0">
                <a:solidFill>
                  <a:schemeClr val="tx1"/>
                </a:solidFill>
              </a:rPr>
              <a:t>)" (</a:t>
            </a:r>
            <a:r>
              <a:rPr lang="es-CO" sz="1000" dirty="0" err="1">
                <a:solidFill>
                  <a:schemeClr val="tx1"/>
                </a:solidFill>
              </a:rPr>
              <a:t>29CFR</a:t>
            </a:r>
            <a:r>
              <a:rPr lang="es-CO" sz="1000" dirty="0">
                <a:solidFill>
                  <a:schemeClr val="tx1"/>
                </a:solidFill>
              </a:rPr>
              <a:t> 1910.1000 </a:t>
            </a:r>
            <a:r>
              <a:rPr lang="es-CO" sz="1000" dirty="0" err="1">
                <a:solidFill>
                  <a:schemeClr val="tx1"/>
                </a:solidFill>
              </a:rPr>
              <a:t>Subpart</a:t>
            </a:r>
            <a:r>
              <a:rPr lang="es-CO" sz="1000" dirty="0">
                <a:solidFill>
                  <a:schemeClr val="tx1"/>
                </a:solidFill>
              </a:rPr>
              <a:t> Z, Air </a:t>
            </a:r>
            <a:r>
              <a:rPr lang="es-CO" sz="1000" dirty="0" err="1">
                <a:solidFill>
                  <a:schemeClr val="tx1"/>
                </a:solidFill>
              </a:rPr>
              <a:t>Contaminants</a:t>
            </a:r>
            <a:r>
              <a:rPr lang="es-CO" sz="1000" dirty="0">
                <a:solidFill>
                  <a:schemeClr val="tx1"/>
                </a:solidFill>
              </a:rPr>
              <a:t>) que la considera como parte de un "</a:t>
            </a:r>
            <a:r>
              <a:rPr lang="es-CO" sz="1000" dirty="0" err="1">
                <a:solidFill>
                  <a:schemeClr val="tx1"/>
                </a:solidFill>
              </a:rPr>
              <a:t>TWAEV</a:t>
            </a:r>
            <a:r>
              <a:rPr lang="es-CO" sz="1000" dirty="0">
                <a:solidFill>
                  <a:schemeClr val="tx1"/>
                </a:solidFill>
              </a:rPr>
              <a:t>" de Polvo Total de 15 mg/</a:t>
            </a:r>
            <a:r>
              <a:rPr lang="en-US" sz="1000" dirty="0">
                <a:solidFill>
                  <a:schemeClr val="tx1"/>
                </a:solidFill>
              </a:rPr>
              <a:t> </a:t>
            </a:r>
            <a:r>
              <a:rPr lang="en-US" sz="1000" dirty="0" err="1">
                <a:solidFill>
                  <a:schemeClr val="tx1"/>
                </a:solidFill>
              </a:rPr>
              <a:t>m</a:t>
            </a:r>
            <a:r>
              <a:rPr lang="en-US" sz="1000" baseline="30000" dirty="0" err="1">
                <a:solidFill>
                  <a:schemeClr val="tx1"/>
                </a:solidFill>
              </a:rPr>
              <a:t>3</a:t>
            </a:r>
            <a:r>
              <a:rPr lang="es-CO" sz="1000" dirty="0">
                <a:solidFill>
                  <a:schemeClr val="tx1"/>
                </a:solidFill>
              </a:rPr>
              <a:t> con una Fracción Respirable de 5 mg/</a:t>
            </a:r>
            <a:r>
              <a:rPr lang="en-US" sz="1000" dirty="0">
                <a:solidFill>
                  <a:schemeClr val="tx1"/>
                </a:solidFill>
              </a:rPr>
              <a:t> </a:t>
            </a:r>
            <a:r>
              <a:rPr lang="en-US" sz="1000" dirty="0" err="1">
                <a:solidFill>
                  <a:schemeClr val="tx1"/>
                </a:solidFill>
              </a:rPr>
              <a:t>m</a:t>
            </a:r>
            <a:r>
              <a:rPr lang="en-US" sz="1000" baseline="30000" dirty="0" err="1">
                <a:solidFill>
                  <a:schemeClr val="tx1"/>
                </a:solidFill>
              </a:rPr>
              <a:t>3</a:t>
            </a:r>
            <a:r>
              <a:rPr lang="es-CO" sz="1000" dirty="0">
                <a:solidFill>
                  <a:schemeClr val="tx1"/>
                </a:solidFill>
              </a:rPr>
              <a:t>. </a:t>
            </a:r>
            <a:endParaRPr lang="en-US" sz="1000" dirty="0">
              <a:solidFill>
                <a:schemeClr val="tx1"/>
              </a:solidFill>
            </a:endParaRPr>
          </a:p>
          <a:p>
            <a:pPr lvl="1" algn="just" defTabSz="228600">
              <a:buClr>
                <a:schemeClr val="accent2"/>
              </a:buClr>
              <a:tabLst>
                <a:tab pos="118872" algn="l"/>
              </a:tabLst>
            </a:pPr>
            <a:r>
              <a:rPr lang="es-CO" sz="1000" b="1" dirty="0">
                <a:solidFill>
                  <a:schemeClr val="tx1"/>
                </a:solidFill>
                <a:latin typeface="+mj-lt"/>
              </a:rPr>
              <a:t>Guías de exposición - Otros ingredientes:</a:t>
            </a:r>
            <a:r>
              <a:rPr lang="en-US" sz="1000" dirty="0">
                <a:solidFill>
                  <a:schemeClr val="tx1"/>
                </a:solidFill>
                <a:latin typeface="+mj-lt"/>
              </a:rPr>
              <a:t> </a:t>
            </a:r>
            <a:r>
              <a:rPr lang="es-CO" sz="1000" dirty="0">
                <a:solidFill>
                  <a:schemeClr val="tx1"/>
                </a:solidFill>
                <a:latin typeface="+mj-lt"/>
              </a:rPr>
              <a:t>Los límites de exposición profesional varían mucho y se revisan constantemente. Consulte los que se aplican actualmente al lugar donde el producto está en uso o está siendo retirado del servicio. Los controles de ingeniería o los equipos de protección personal empleados para reducir la exposición a la fibra cerámica también controlarán la exposición de los trabajadores a los siguientes ingredientes. El fabricante recomienda los siguientes niveles de acción ocupacionales medios ponderados en el tiempo para los demás ingredientes</a:t>
            </a:r>
            <a:r>
              <a:rPr lang="en-US" sz="1000" dirty="0">
                <a:solidFill>
                  <a:schemeClr val="tx1"/>
                </a:solidFill>
                <a:latin typeface="+mj-lt"/>
              </a:rPr>
              <a:t>.</a:t>
            </a:r>
          </a:p>
          <a:p>
            <a:pPr marL="228600" indent="-228600" algn="just" defTabSz="228600">
              <a:buClr>
                <a:schemeClr val="accent2"/>
              </a:buClr>
              <a:buFont typeface="+mj-lt"/>
              <a:buAutoNum type="alphaLcPeriod"/>
              <a:tabLst>
                <a:tab pos="118872" algn="l"/>
              </a:tabLst>
            </a:pPr>
            <a:endParaRPr lang="en-US" sz="1000" dirty="0">
              <a:solidFill>
                <a:schemeClr val="tx1"/>
              </a:solidFill>
            </a:endParaRPr>
          </a:p>
          <a:p>
            <a:pPr marL="228600" indent="-228600" algn="just" defTabSz="228600">
              <a:buClr>
                <a:schemeClr val="accent2"/>
              </a:buClr>
              <a:buFont typeface="+mj-lt"/>
              <a:buAutoNum type="alphaLcPeriod"/>
              <a:tabLst>
                <a:tab pos="118872" algn="l"/>
              </a:tabLst>
            </a:pPr>
            <a:endParaRPr lang="en-US" sz="1000" dirty="0">
              <a:solidFill>
                <a:schemeClr val="tx1"/>
              </a:solidFill>
            </a:endParaRPr>
          </a:p>
          <a:p>
            <a:pPr algn="just" defTabSz="228600">
              <a:buClr>
                <a:schemeClr val="accent1"/>
              </a:buClr>
              <a:tabLst>
                <a:tab pos="118872" algn="l"/>
              </a:tabLst>
            </a:pPr>
            <a:endParaRPr lang="fr-FR" sz="1000" dirty="0">
              <a:solidFill>
                <a:schemeClr val="tx1"/>
              </a:solidFill>
            </a:endParaRPr>
          </a:p>
          <a:p>
            <a:pPr marL="228600" indent="-228600" algn="just" defTabSz="228600">
              <a:buClr>
                <a:schemeClr val="accent2"/>
              </a:buClr>
              <a:buFont typeface="+mj-lt"/>
              <a:buAutoNum type="alphaLcPeriod" startAt="2"/>
              <a:tabLst>
                <a:tab pos="118872" algn="l"/>
              </a:tabLst>
            </a:pPr>
            <a:r>
              <a:rPr lang="es-CO" sz="1000" b="1" dirty="0">
                <a:solidFill>
                  <a:schemeClr val="tx1"/>
                </a:solidFill>
              </a:rPr>
              <a:t>Controles de ingeniería apropiados: </a:t>
            </a:r>
            <a:r>
              <a:rPr lang="es-CO" sz="1000" dirty="0">
                <a:solidFill>
                  <a:schemeClr val="tx1"/>
                </a:solidFill>
              </a:rPr>
              <a:t>Utilice controles de ingeniería como ventilación de escape local, recolección de polvo en el punto de generación y equipos de manejo de materiales diseñados para minimizar las emisiones de fibras en el aire</a:t>
            </a:r>
            <a:r>
              <a:rPr lang="en-US" sz="1000" dirty="0">
                <a:solidFill>
                  <a:schemeClr val="tx1"/>
                </a:solidFill>
              </a:rPr>
              <a:t>.</a:t>
            </a:r>
          </a:p>
          <a:p>
            <a:pPr marL="228600" indent="-228600" algn="just" defTabSz="228600">
              <a:buClr>
                <a:schemeClr val="accent2"/>
              </a:buClr>
              <a:buFont typeface="+mj-lt"/>
              <a:buAutoNum type="alphaLcPeriod" startAt="2"/>
              <a:tabLst>
                <a:tab pos="118872" algn="l"/>
              </a:tabLst>
            </a:pPr>
            <a:r>
              <a:rPr lang="es-CO" sz="1000" b="1" dirty="0">
                <a:solidFill>
                  <a:schemeClr val="tx1"/>
                </a:solidFill>
              </a:rPr>
              <a:t>Medidas de protección individual, como equipos de protección personal:</a:t>
            </a:r>
          </a:p>
          <a:p>
            <a:pPr marL="617220" lvl="1" indent="-228600" algn="just" defTabSz="228600">
              <a:buClr>
                <a:schemeClr val="accent2"/>
              </a:buClr>
              <a:buFont typeface="Wingdings" panose="05000000000000000000" pitchFamily="2" charset="2"/>
              <a:buChar char="§"/>
              <a:tabLst>
                <a:tab pos="118872" algn="l"/>
              </a:tabLst>
            </a:pPr>
            <a:r>
              <a:rPr lang="es-CO" sz="1000" b="1" dirty="0">
                <a:solidFill>
                  <a:schemeClr val="tx1"/>
                </a:solidFill>
                <a:latin typeface="+mj-lt"/>
              </a:rPr>
              <a:t>Protección de la piel: </a:t>
            </a:r>
            <a:r>
              <a:rPr lang="es-CO" sz="1000" dirty="0">
                <a:solidFill>
                  <a:schemeClr val="tx1"/>
                </a:solidFill>
                <a:latin typeface="+mj-lt"/>
              </a:rPr>
              <a:t>Use equipo de protección personal (por ejemplo, guantes), según sea necesario para evitar la irritación de la piel. Se podrá utilizar ropa lavable o desechable. Si es posible, no lleve a casa ropa sucia. Si es necesario llevarse a casa la ropa de trabajo sucia, se debe informar a los empleados sobre las mejores prácticas para minimizar la exposición al polvo no relacionado con el trabajo (por ejemplo, aspirar la ropa antes de salir del área de trabajo, lavar la ropa de trabajo por separado y enjuagar la lavadora antes de lavar otra ropa del hogar).</a:t>
            </a:r>
          </a:p>
          <a:p>
            <a:pPr marL="617220" lvl="1" indent="-228600" algn="just" defTabSz="228600">
              <a:buClr>
                <a:schemeClr val="accent2"/>
              </a:buClr>
              <a:buFont typeface="Wingdings" panose="05000000000000000000" pitchFamily="2" charset="2"/>
              <a:buChar char="§"/>
              <a:tabLst>
                <a:tab pos="118872" algn="l"/>
              </a:tabLst>
            </a:pPr>
            <a:r>
              <a:rPr lang="es-CO" sz="1000" b="1" dirty="0">
                <a:solidFill>
                  <a:schemeClr val="tx1"/>
                </a:solidFill>
                <a:latin typeface="+mj-lt"/>
              </a:rPr>
              <a:t>Protección de los ojos: </a:t>
            </a:r>
            <a:r>
              <a:rPr lang="es-CO" sz="1000" dirty="0">
                <a:solidFill>
                  <a:schemeClr val="tx1"/>
                </a:solidFill>
                <a:latin typeface="+mj-lt"/>
              </a:rPr>
              <a:t>Según sea necesario, use gafas protectoras o gafas de seguridad con protectores laterales</a:t>
            </a:r>
            <a:r>
              <a:rPr lang="en-US" sz="1000" dirty="0">
                <a:solidFill>
                  <a:schemeClr val="tx1"/>
                </a:solidFill>
                <a:latin typeface="+mj-lt"/>
              </a:rPr>
              <a:t>.</a:t>
            </a:r>
          </a:p>
          <a:p>
            <a:pPr marL="617220" lvl="1" indent="-228600" algn="just" defTabSz="228600">
              <a:buClr>
                <a:schemeClr val="accent2"/>
              </a:buClr>
              <a:buFont typeface="Wingdings" panose="05000000000000000000" pitchFamily="2" charset="2"/>
              <a:buChar char="§"/>
              <a:tabLst>
                <a:tab pos="118872" algn="l"/>
              </a:tabLst>
            </a:pPr>
            <a:r>
              <a:rPr lang="es-CO" sz="1000" b="1" dirty="0">
                <a:solidFill>
                  <a:srgbClr val="0F1919"/>
                </a:solidFill>
                <a:latin typeface="+mj-lt"/>
              </a:rPr>
              <a:t>Protección respiratoria</a:t>
            </a:r>
            <a:r>
              <a:rPr lang="en-US" sz="1000" b="1" dirty="0">
                <a:solidFill>
                  <a:srgbClr val="0F1919"/>
                </a:solidFill>
                <a:latin typeface="+mj-lt"/>
              </a:rPr>
              <a:t>: </a:t>
            </a:r>
            <a:r>
              <a:rPr lang="es-CO" sz="1000" dirty="0">
                <a:solidFill>
                  <a:srgbClr val="0F1919"/>
                </a:solidFill>
                <a:latin typeface="+mj-lt"/>
              </a:rPr>
              <a:t>Cuando los controles de ingeniería y/o administrativos sean insuficientes para mantener las concentraciones en el lugar de trabajo por debajo del límite de exposición recomendado (</a:t>
            </a:r>
            <a:r>
              <a:rPr lang="es-CO" sz="1000" dirty="0" err="1">
                <a:solidFill>
                  <a:srgbClr val="0F1919"/>
                </a:solidFill>
                <a:latin typeface="+mj-lt"/>
              </a:rPr>
              <a:t>REL</a:t>
            </a:r>
            <a:r>
              <a:rPr lang="es-CO" sz="1000" dirty="0">
                <a:solidFill>
                  <a:srgbClr val="0F1919"/>
                </a:solidFill>
                <a:latin typeface="+mj-lt"/>
              </a:rPr>
              <a:t>) de 0,5 f/</a:t>
            </a:r>
            <a:r>
              <a:rPr lang="es-CO" sz="1000" dirty="0" err="1">
                <a:solidFill>
                  <a:srgbClr val="0F1919"/>
                </a:solidFill>
                <a:latin typeface="+mj-lt"/>
              </a:rPr>
              <a:t>cc</a:t>
            </a:r>
            <a:r>
              <a:rPr lang="es-CO" sz="1000" dirty="0">
                <a:solidFill>
                  <a:srgbClr val="0F1919"/>
                </a:solidFill>
                <a:latin typeface="+mj-lt"/>
              </a:rPr>
              <a:t>, se recomienda el uso de protección respiratoria adecuada. Se debe utilizar un respirador certificado por </a:t>
            </a:r>
            <a:r>
              <a:rPr lang="es-CO" sz="1000" dirty="0" err="1">
                <a:solidFill>
                  <a:srgbClr val="0F1919"/>
                </a:solidFill>
                <a:latin typeface="+mj-lt"/>
              </a:rPr>
              <a:t>NIOSH</a:t>
            </a:r>
            <a:r>
              <a:rPr lang="es-CO" sz="1000" dirty="0">
                <a:solidFill>
                  <a:srgbClr val="0F1919"/>
                </a:solidFill>
                <a:latin typeface="+mj-lt"/>
              </a:rPr>
              <a:t> con una eficacia de filtrado de al menos el 95%. La recomendación del 95% de eficiencia del filtro se basa en la secuencia lógica de selección de respiradores del </a:t>
            </a:r>
            <a:r>
              <a:rPr lang="es-CO" sz="1000" dirty="0" err="1">
                <a:solidFill>
                  <a:srgbClr val="0F1919"/>
                </a:solidFill>
                <a:latin typeface="+mj-lt"/>
              </a:rPr>
              <a:t>NIOSH</a:t>
            </a:r>
            <a:r>
              <a:rPr lang="es-CO" sz="1000" dirty="0">
                <a:solidFill>
                  <a:srgbClr val="0F1919"/>
                </a:solidFill>
                <a:latin typeface="+mj-lt"/>
              </a:rPr>
              <a:t> para la exposición a fibras minerales artificiales. Los trabajadores deben someterse a una prueba de ajuste antes de utilizar un respirador purificador de aire específico. </a:t>
            </a:r>
          </a:p>
          <a:p>
            <a:pPr marL="628650" lvl="1" algn="just" defTabSz="228600">
              <a:buClr>
                <a:schemeClr val="accent2"/>
              </a:buClr>
              <a:tabLst>
                <a:tab pos="118872" algn="l"/>
              </a:tabLst>
            </a:pPr>
            <a:r>
              <a:rPr lang="es-CO" sz="1000" dirty="0">
                <a:solidFill>
                  <a:srgbClr val="0F1919"/>
                </a:solidFill>
                <a:latin typeface="+mj-lt"/>
              </a:rPr>
              <a:t>La evaluación de los riesgos en el lugar de trabajo y la identificación de la protección respiratoria adecuada la realiza mejor, caso por caso, un higienista industrial calificado</a:t>
            </a:r>
            <a:r>
              <a:rPr lang="en-US" sz="1000" dirty="0">
                <a:solidFill>
                  <a:srgbClr val="0F1919"/>
                </a:solidFill>
                <a:latin typeface="+mj-lt"/>
              </a:rPr>
              <a:t>.</a:t>
            </a:r>
          </a:p>
        </p:txBody>
      </p:sp>
      <p:graphicFrame>
        <p:nvGraphicFramePr>
          <p:cNvPr id="2" name="Table 2">
            <a:extLst>
              <a:ext uri="{FF2B5EF4-FFF2-40B4-BE49-F238E27FC236}">
                <a16:creationId xmlns:a16="http://schemas.microsoft.com/office/drawing/2014/main" id="{224018C3-59BD-FB61-775F-3985A8F212C9}"/>
              </a:ext>
            </a:extLst>
          </p:cNvPr>
          <p:cNvGraphicFramePr>
            <a:graphicFrameLocks noGrp="1"/>
          </p:cNvGraphicFramePr>
          <p:nvPr>
            <p:extLst>
              <p:ext uri="{D42A27DB-BD31-4B8C-83A1-F6EECF244321}">
                <p14:modId xmlns:p14="http://schemas.microsoft.com/office/powerpoint/2010/main" val="2100072411"/>
              </p:ext>
            </p:extLst>
          </p:nvPr>
        </p:nvGraphicFramePr>
        <p:xfrm>
          <a:off x="694938" y="6182242"/>
          <a:ext cx="6793736" cy="640080"/>
        </p:xfrm>
        <a:graphic>
          <a:graphicData uri="http://schemas.openxmlformats.org/drawingml/2006/table">
            <a:tbl>
              <a:tblPr firstRow="1" bandRow="1"/>
              <a:tblGrid>
                <a:gridCol w="1920240">
                  <a:extLst>
                    <a:ext uri="{9D8B030D-6E8A-4147-A177-3AD203B41FA5}">
                      <a16:colId xmlns:a16="http://schemas.microsoft.com/office/drawing/2014/main" val="3694911790"/>
                    </a:ext>
                  </a:extLst>
                </a:gridCol>
                <a:gridCol w="4873496">
                  <a:extLst>
                    <a:ext uri="{9D8B030D-6E8A-4147-A177-3AD203B41FA5}">
                      <a16:colId xmlns:a16="http://schemas.microsoft.com/office/drawing/2014/main" val="3913904673"/>
                    </a:ext>
                  </a:extLst>
                </a:gridCol>
              </a:tblGrid>
              <a:tr h="180602">
                <a:tc>
                  <a:txBody>
                    <a:bodyPr/>
                    <a:lstStyle/>
                    <a:p>
                      <a:r>
                        <a:rPr lang="es-CO" sz="800" b="1" noProof="0" dirty="0"/>
                        <a:t>NOMBRE</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CO" sz="800" b="1" noProof="0" dirty="0"/>
                        <a:t>ONTARIO </a:t>
                      </a:r>
                      <a:r>
                        <a:rPr lang="es-CO" sz="800" b="1" noProof="0" dirty="0" err="1"/>
                        <a:t>TWAEV</a:t>
                      </a:r>
                      <a:endParaRPr lang="es-CO" sz="800" b="1" noProof="0" dirty="0"/>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90368434"/>
                  </a:ext>
                </a:extLst>
              </a:tr>
              <a:tr h="194179">
                <a:tc>
                  <a:txBody>
                    <a:bodyPr/>
                    <a:lstStyle/>
                    <a:p>
                      <a:r>
                        <a:rPr lang="es-CO" sz="800" noProof="0" dirty="0"/>
                        <a:t>Sílice amorfa</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solidFill>
                            <a:schemeClr val="tx1"/>
                          </a:solidFill>
                        </a:rPr>
                        <a:t>10 mg/</a:t>
                      </a:r>
                      <a:r>
                        <a:rPr lang="es-CO" sz="800" noProof="0" dirty="0" err="1">
                          <a:solidFill>
                            <a:schemeClr val="tx1"/>
                          </a:solidFill>
                        </a:rPr>
                        <a:t>m</a:t>
                      </a:r>
                      <a:r>
                        <a:rPr lang="es-CO" sz="800" baseline="30000" noProof="0" dirty="0" err="1">
                          <a:solidFill>
                            <a:schemeClr val="tx1"/>
                          </a:solidFill>
                        </a:rPr>
                        <a:t>3</a:t>
                      </a:r>
                      <a:r>
                        <a:rPr lang="es-CO" sz="800" noProof="0" dirty="0">
                          <a:solidFill>
                            <a:schemeClr val="tx1"/>
                          </a:solidFill>
                        </a:rPr>
                        <a:t> como partículas inhalables; 2 mg/</a:t>
                      </a:r>
                      <a:r>
                        <a:rPr lang="es-CO" sz="800" noProof="0" dirty="0" err="1">
                          <a:solidFill>
                            <a:schemeClr val="tx1"/>
                          </a:solidFill>
                        </a:rPr>
                        <a:t>m</a:t>
                      </a:r>
                      <a:r>
                        <a:rPr lang="es-CO" sz="800" baseline="30000" noProof="0" dirty="0" err="1">
                          <a:solidFill>
                            <a:schemeClr val="tx1"/>
                          </a:solidFill>
                        </a:rPr>
                        <a:t>3</a:t>
                      </a:r>
                      <a:r>
                        <a:rPr lang="es-CO" sz="800" noProof="0" dirty="0">
                          <a:solidFill>
                            <a:schemeClr val="tx1"/>
                          </a:solidFill>
                        </a:rPr>
                        <a:t> como partículas respirables</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62979431"/>
                  </a:ext>
                </a:extLst>
              </a:tr>
              <a:tr h="194179">
                <a:tc>
                  <a:txBody>
                    <a:bodyPr/>
                    <a:lstStyle/>
                    <a:p>
                      <a:r>
                        <a:rPr lang="es-CO" sz="800" noProof="0" dirty="0"/>
                        <a:t>Éter de almidón catiónico</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solidFill>
                            <a:schemeClr val="tx1"/>
                          </a:solidFill>
                        </a:rPr>
                        <a:t>10 mg/</a:t>
                      </a:r>
                      <a:r>
                        <a:rPr lang="es-CO" sz="800" noProof="0" dirty="0" err="1">
                          <a:solidFill>
                            <a:schemeClr val="tx1"/>
                          </a:solidFill>
                        </a:rPr>
                        <a:t>m</a:t>
                      </a:r>
                      <a:r>
                        <a:rPr lang="es-CO" sz="800" baseline="30000" noProof="0" dirty="0" err="1">
                          <a:solidFill>
                            <a:schemeClr val="tx1"/>
                          </a:solidFill>
                        </a:rPr>
                        <a:t>3</a:t>
                      </a:r>
                      <a:r>
                        <a:rPr lang="es-CO" sz="800" noProof="0" dirty="0">
                          <a:solidFill>
                            <a:schemeClr val="tx1"/>
                          </a:solidFill>
                        </a:rPr>
                        <a:t> como partículas inhalables; 3 mg/</a:t>
                      </a:r>
                      <a:r>
                        <a:rPr lang="es-CO" sz="800" noProof="0" dirty="0" err="1">
                          <a:solidFill>
                            <a:schemeClr val="tx1"/>
                          </a:solidFill>
                        </a:rPr>
                        <a:t>m</a:t>
                      </a:r>
                      <a:r>
                        <a:rPr lang="es-CO" sz="800" baseline="30000" noProof="0" dirty="0" err="1">
                          <a:solidFill>
                            <a:schemeClr val="tx1"/>
                          </a:solidFill>
                        </a:rPr>
                        <a:t>3</a:t>
                      </a:r>
                      <a:r>
                        <a:rPr lang="es-CO" sz="800" noProof="0" dirty="0">
                          <a:solidFill>
                            <a:schemeClr val="tx1"/>
                          </a:solidFill>
                        </a:rPr>
                        <a:t> como partículas respirables</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70377570"/>
                  </a:ext>
                </a:extLst>
              </a:tr>
            </a:tbl>
          </a:graphicData>
        </a:graphic>
      </p:graphicFrame>
      <p:sp>
        <p:nvSpPr>
          <p:cNvPr id="3" name="Rectangle 2">
            <a:extLst>
              <a:ext uri="{FF2B5EF4-FFF2-40B4-BE49-F238E27FC236}">
                <a16:creationId xmlns:a16="http://schemas.microsoft.com/office/drawing/2014/main" id="{B2E4481B-98AA-8140-129D-18053C7776EA}"/>
              </a:ext>
            </a:extLst>
          </p:cNvPr>
          <p:cNvSpPr/>
          <p:nvPr/>
        </p:nvSpPr>
        <p:spPr>
          <a:xfrm>
            <a:off x="288786" y="2672248"/>
            <a:ext cx="7199888" cy="34560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7. MANIPULACIÓN Y ALMACENAMIENTO</a:t>
            </a:r>
          </a:p>
        </p:txBody>
      </p:sp>
      <p:sp>
        <p:nvSpPr>
          <p:cNvPr id="4" name="Text Placeholder 25">
            <a:extLst>
              <a:ext uri="{FF2B5EF4-FFF2-40B4-BE49-F238E27FC236}">
                <a16:creationId xmlns:a16="http://schemas.microsoft.com/office/drawing/2014/main" id="{3CC5E51B-1329-4C30-46A2-45B5880D439D}"/>
              </a:ext>
            </a:extLst>
          </p:cNvPr>
          <p:cNvSpPr txBox="1">
            <a:spLocks/>
          </p:cNvSpPr>
          <p:nvPr/>
        </p:nvSpPr>
        <p:spPr>
          <a:xfrm>
            <a:off x="287774" y="3111068"/>
            <a:ext cx="7200900" cy="1058809"/>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2"/>
              </a:buClr>
              <a:buFont typeface="+mj-lt"/>
              <a:buAutoNum type="alphaLcPeriod"/>
              <a:tabLst>
                <a:tab pos="118872" algn="l"/>
              </a:tabLst>
            </a:pPr>
            <a:r>
              <a:rPr lang="es-CO" sz="1000" b="1" dirty="0">
                <a:solidFill>
                  <a:schemeClr val="tx1"/>
                </a:solidFill>
              </a:rPr>
              <a:t>Precauciones para una manipulación segura: </a:t>
            </a:r>
            <a:r>
              <a:rPr lang="es-CO" sz="1000" dirty="0">
                <a:solidFill>
                  <a:schemeClr val="tx1"/>
                </a:solidFill>
              </a:rPr>
              <a:t>Manipule la fibra con cuidado para minimizar el polvo en el aire. Limite el uso de herramientas eléctricas a menos que estén junto con ventilación de escape local. Utilice herramientas manuales siempre que sea posible.</a:t>
            </a:r>
          </a:p>
          <a:p>
            <a:pPr marL="228600" indent="-228600" algn="just" defTabSz="228600">
              <a:buClr>
                <a:schemeClr val="accent2"/>
              </a:buClr>
              <a:buFont typeface="+mj-lt"/>
              <a:buAutoNum type="alphaLcPeriod"/>
              <a:tabLst>
                <a:tab pos="118872" algn="l"/>
              </a:tabLst>
            </a:pPr>
            <a:r>
              <a:rPr lang="es-CO" sz="1000" b="1" dirty="0">
                <a:solidFill>
                  <a:schemeClr val="tx1"/>
                </a:solidFill>
              </a:rPr>
              <a:t>Condiciones para un almacenamiento seguro, incluidas cualesquiera incompatibilidades: </a:t>
            </a:r>
            <a:r>
              <a:rPr lang="es-CO" sz="1000" dirty="0">
                <a:solidFill>
                  <a:schemeClr val="tx1"/>
                </a:solidFill>
              </a:rPr>
              <a:t>Almacenar de forma que se minimice el polvo en suspensión.</a:t>
            </a:r>
            <a:endParaRPr lang="es-CO" sz="1000" dirty="0">
              <a:solidFill>
                <a:srgbClr val="0F1919"/>
              </a:solidFill>
            </a:endParaRPr>
          </a:p>
          <a:p>
            <a:pPr algn="just" defTabSz="320040">
              <a:tabLst>
                <a:tab pos="118872" algn="l"/>
              </a:tabLst>
            </a:pPr>
            <a:r>
              <a:rPr lang="es-CO" sz="1000" b="1" dirty="0">
                <a:solidFill>
                  <a:srgbClr val="0F1919"/>
                </a:solidFill>
              </a:rPr>
              <a:t>ENVASES VACÍOS: </a:t>
            </a:r>
            <a:r>
              <a:rPr lang="es-CO" sz="1000" dirty="0">
                <a:solidFill>
                  <a:srgbClr val="0F1919"/>
                </a:solidFill>
              </a:rPr>
              <a:t>El envase del producto puede contener residuos. No reutilizar.</a:t>
            </a:r>
          </a:p>
        </p:txBody>
      </p:sp>
      <p:sp>
        <p:nvSpPr>
          <p:cNvPr id="12" name="Rectangle 11">
            <a:extLst>
              <a:ext uri="{FF2B5EF4-FFF2-40B4-BE49-F238E27FC236}">
                <a16:creationId xmlns:a16="http://schemas.microsoft.com/office/drawing/2014/main" id="{DC1EC396-F141-CD8A-6DD6-AA19DCB39A9C}"/>
              </a:ext>
            </a:extLst>
          </p:cNvPr>
          <p:cNvSpPr/>
          <p:nvPr/>
        </p:nvSpPr>
        <p:spPr>
          <a:xfrm>
            <a:off x="287774" y="1157151"/>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6. MEDIDAS EN CASO DE VERTIDO ACCIDENTAL</a:t>
            </a:r>
          </a:p>
        </p:txBody>
      </p:sp>
      <p:sp>
        <p:nvSpPr>
          <p:cNvPr id="13" name="Text Placeholder 25">
            <a:extLst>
              <a:ext uri="{FF2B5EF4-FFF2-40B4-BE49-F238E27FC236}">
                <a16:creationId xmlns:a16="http://schemas.microsoft.com/office/drawing/2014/main" id="{542BC847-E639-BF8A-5215-D21F718B7EBD}"/>
              </a:ext>
            </a:extLst>
          </p:cNvPr>
          <p:cNvSpPr txBox="1">
            <a:spLocks/>
          </p:cNvSpPr>
          <p:nvPr/>
        </p:nvSpPr>
        <p:spPr>
          <a:xfrm>
            <a:off x="287774" y="1616332"/>
            <a:ext cx="7200900" cy="954711"/>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2"/>
              </a:buClr>
              <a:buFont typeface="+mj-lt"/>
              <a:buAutoNum type="alphaLcPeriod"/>
              <a:tabLst>
                <a:tab pos="118872" algn="l"/>
              </a:tabLst>
            </a:pPr>
            <a:r>
              <a:rPr lang="es-CO" sz="1000" b="1" dirty="0">
                <a:solidFill>
                  <a:schemeClr val="tx1"/>
                </a:solidFill>
              </a:rPr>
              <a:t>Precauciones personales, equipo de protección y procedimientos de emergencia: </a:t>
            </a:r>
            <a:r>
              <a:rPr lang="es-CO" sz="1000" dirty="0">
                <a:solidFill>
                  <a:schemeClr val="tx1"/>
                </a:solidFill>
              </a:rPr>
              <a:t>Minimizar el polvo en suspensión. No debe utilizarse aire comprimido o barrido en seco para la limpieza. Ver Sección 8 "Controles de exposición / Protección personal" para las directrices de exposición.</a:t>
            </a:r>
          </a:p>
          <a:p>
            <a:pPr marL="228600" indent="-228600" algn="just" defTabSz="228600">
              <a:buClr>
                <a:schemeClr val="accent2"/>
              </a:buClr>
              <a:buFont typeface="+mj-lt"/>
              <a:buAutoNum type="alphaLcPeriod"/>
              <a:tabLst>
                <a:tab pos="118872" algn="l"/>
              </a:tabLst>
            </a:pPr>
            <a:r>
              <a:rPr lang="es-CO" sz="1000" b="1" dirty="0">
                <a:solidFill>
                  <a:schemeClr val="tx1"/>
                </a:solidFill>
              </a:rPr>
              <a:t>Métodos y materiales de contención y limpieza: </a:t>
            </a:r>
            <a:r>
              <a:rPr lang="es-CO" sz="1000" dirty="0">
                <a:solidFill>
                  <a:schemeClr val="tx1"/>
                </a:solidFill>
              </a:rPr>
              <a:t>Limpiar frecuentemente la zona de trabajo con aspiradora de alta eficacia o barriendo en húmedo para minimizar la acumulación de residuos. No utilice aire comprimido para la limpieza, ya que la mayoría de las jurisdicciones limitan el uso de aire comprimido para fines de limpieza.</a:t>
            </a:r>
            <a:endParaRPr lang="es-CO" sz="1000" dirty="0">
              <a:solidFill>
                <a:srgbClr val="0F1919"/>
              </a:solidFill>
            </a:endParaRPr>
          </a:p>
          <a:p>
            <a:pPr defTabSz="320040">
              <a:tabLst>
                <a:tab pos="118872" algn="l"/>
              </a:tabLst>
            </a:pPr>
            <a:endParaRPr lang="en-CA" sz="1000" b="1" dirty="0">
              <a:solidFill>
                <a:srgbClr val="0F1919"/>
              </a:solidFill>
            </a:endParaRPr>
          </a:p>
        </p:txBody>
      </p:sp>
    </p:spTree>
    <p:extLst>
      <p:ext uri="{BB962C8B-B14F-4D97-AF65-F5344CB8AC3E}">
        <p14:creationId xmlns:p14="http://schemas.microsoft.com/office/powerpoint/2010/main" val="1713862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35">
            <a:extLst>
              <a:ext uri="{FF2B5EF4-FFF2-40B4-BE49-F238E27FC236}">
                <a16:creationId xmlns:a16="http://schemas.microsoft.com/office/drawing/2014/main" id="{5DB136F2-FED7-6B42-D125-193227158789}"/>
              </a:ext>
            </a:extLst>
          </p:cNvPr>
          <p:cNvGraphicFramePr>
            <a:graphicFrameLocks/>
          </p:cNvGraphicFramePr>
          <p:nvPr>
            <p:extLst>
              <p:ext uri="{D42A27DB-BD31-4B8C-83A1-F6EECF244321}">
                <p14:modId xmlns:p14="http://schemas.microsoft.com/office/powerpoint/2010/main" val="614164074"/>
              </p:ext>
            </p:extLst>
          </p:nvPr>
        </p:nvGraphicFramePr>
        <p:xfrm>
          <a:off x="292100" y="2340756"/>
          <a:ext cx="7199888" cy="1756013"/>
        </p:xfrm>
        <a:graphic>
          <a:graphicData uri="http://schemas.openxmlformats.org/drawingml/2006/table">
            <a:tbl>
              <a:tblPr firstRow="1" bandRow="1">
                <a:tableStyleId>{9D7B26C5-4107-4FEC-AEDC-1716B250A1EF}</a:tableStyleId>
              </a:tblPr>
              <a:tblGrid>
                <a:gridCol w="3318004">
                  <a:extLst>
                    <a:ext uri="{9D8B030D-6E8A-4147-A177-3AD203B41FA5}">
                      <a16:colId xmlns:a16="http://schemas.microsoft.com/office/drawing/2014/main" val="3647290184"/>
                    </a:ext>
                  </a:extLst>
                </a:gridCol>
                <a:gridCol w="3881884">
                  <a:extLst>
                    <a:ext uri="{9D8B030D-6E8A-4147-A177-3AD203B41FA5}">
                      <a16:colId xmlns:a16="http://schemas.microsoft.com/office/drawing/2014/main" val="622920296"/>
                    </a:ext>
                  </a:extLst>
                </a:gridCol>
              </a:tblGrid>
              <a:tr h="199438">
                <a:tc>
                  <a:txBody>
                    <a:bodyPr/>
                    <a:lstStyle/>
                    <a:p>
                      <a:r>
                        <a:rPr lang="es-CO" sz="800" b="1" noProof="0" dirty="0"/>
                        <a:t>APARIENCIA</a:t>
                      </a:r>
                      <a:r>
                        <a:rPr lang="es-CO" sz="800" b="0" noProof="0" dirty="0"/>
                        <a:t>  Material fibroso blanquecino fabricado en placas y formas</a:t>
                      </a:r>
                    </a:p>
                  </a:txBody>
                  <a:tcPr marL="0" marR="0" marT="0" marB="0" anchor="ctr">
                    <a:lnR w="6350" cap="flat" cmpd="sng" algn="ctr">
                      <a:solidFill>
                        <a:schemeClr val="tx2"/>
                      </a:solidFill>
                      <a:prstDash val="solid"/>
                      <a:round/>
                      <a:headEnd type="none" w="med" len="med"/>
                      <a:tailEnd type="none" w="med" len="med"/>
                    </a:lnR>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LÍMITES DE INFLAMABILIDAD/EXPLOSIVIDAD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3966592"/>
                  </a:ext>
                </a:extLst>
              </a:tr>
              <a:tr h="154812">
                <a:tc>
                  <a:txBody>
                    <a:bodyPr/>
                    <a:lstStyle/>
                    <a:p>
                      <a:r>
                        <a:rPr lang="es-CO" sz="800" b="1" noProof="0" dirty="0"/>
                        <a:t>OLOR </a:t>
                      </a:r>
                      <a:r>
                        <a:rPr lang="es-CO" sz="800" b="0" noProof="0" dirty="0"/>
                        <a:t>Inoloro</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PRESIÓN DE VAPOR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r>
                        <a:rPr lang="es-CO" sz="800" b="1" noProof="0" dirty="0"/>
                        <a:t>UMBRAL DE OLOR </a:t>
                      </a:r>
                      <a:r>
                        <a:rPr lang="es-CO" sz="800" b="0" noProof="0" dirty="0"/>
                        <a:t>No aplicable</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DENSIDAD DE VAPOR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94665">
                <a:tc>
                  <a:txBody>
                    <a:bodyPr/>
                    <a:lstStyle/>
                    <a:p>
                      <a:r>
                        <a:rPr lang="fr-CA" sz="800" b="1" noProof="0" dirty="0"/>
                        <a:t>pH  </a:t>
                      </a:r>
                      <a:r>
                        <a:rPr lang="es-CO" sz="800" b="0" noProof="0" dirty="0"/>
                        <a:t>No aplicable</a:t>
                      </a:r>
                      <a:endParaRPr lang="fr-CA" sz="800" noProof="0" dirty="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DENSIDAD</a:t>
                      </a:r>
                      <a:r>
                        <a:rPr lang="fr-CA" sz="800" b="1" noProof="0" dirty="0"/>
                        <a:t>  </a:t>
                      </a:r>
                      <a:r>
                        <a:rPr lang="fr-CA" sz="800" b="0" noProof="0" dirty="0"/>
                        <a:t>40-45</a:t>
                      </a:r>
                      <a:r>
                        <a:rPr lang="fr-CA" sz="800" noProof="0" dirty="0"/>
                        <a:t>#/ft</a:t>
                      </a:r>
                      <a:r>
                        <a:rPr lang="fr-CA" sz="800" baseline="30000" noProof="0" dirty="0"/>
                        <a:t>3</a:t>
                      </a:r>
                      <a:r>
                        <a:rPr lang="fr-CA" sz="800" noProof="0" dirty="0"/>
                        <a:t> </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5543927"/>
                  </a:ext>
                </a:extLst>
              </a:tr>
              <a:tr h="194665">
                <a:tc>
                  <a:txBody>
                    <a:bodyPr/>
                    <a:lstStyle/>
                    <a:p>
                      <a:r>
                        <a:rPr lang="es-CO" sz="800" b="1" noProof="0" dirty="0"/>
                        <a:t>PUNTO DE FUSIÓN </a:t>
                      </a:r>
                      <a:r>
                        <a:rPr lang="es-CO" sz="800" noProof="0" dirty="0" err="1"/>
                        <a:t>1760°C</a:t>
                      </a:r>
                      <a:r>
                        <a:rPr lang="es-CO" sz="800" noProof="0" dirty="0"/>
                        <a:t> (</a:t>
                      </a:r>
                      <a:r>
                        <a:rPr lang="es-CO" sz="800" noProof="0" dirty="0" err="1"/>
                        <a:t>3200°F</a:t>
                      </a:r>
                      <a:r>
                        <a:rPr lang="es-CO" sz="800" noProof="0" dirty="0"/>
                        <a:t>) </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SOLUBILIDAD</a:t>
                      </a:r>
                      <a:r>
                        <a:rPr lang="fr-CA" sz="800" b="1" noProof="0" dirty="0"/>
                        <a:t> </a:t>
                      </a:r>
                      <a:r>
                        <a:rPr lang="fr-CA" sz="800" noProof="0" dirty="0"/>
                        <a:t> Insoluble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r h="194665">
                <a:tc>
                  <a:txBody>
                    <a:bodyPr/>
                    <a:lstStyle/>
                    <a:p>
                      <a:r>
                        <a:rPr lang="es-CO" sz="800" b="1" noProof="0" dirty="0"/>
                        <a:t>PUNTO DE EBULLICIÓN INICIAL Y RANGO DE EBULLICIÓN </a:t>
                      </a:r>
                      <a:r>
                        <a:rPr lang="es-CO" sz="800" b="0" noProof="0" dirty="0"/>
                        <a:t>No aplicable</a:t>
                      </a:r>
                      <a:endParaRPr lang="fr-CA" sz="800" noProof="0" dirty="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COEFICIENTE DE PARTICIÓN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8023790"/>
                  </a:ext>
                </a:extLst>
              </a:tr>
              <a:tr h="194665">
                <a:tc>
                  <a:txBody>
                    <a:bodyPr/>
                    <a:lstStyle/>
                    <a:p>
                      <a:r>
                        <a:rPr lang="es-CO" sz="800" b="1" noProof="0" dirty="0"/>
                        <a:t>PUNTO DE INFLAMABILIDAD </a:t>
                      </a:r>
                      <a:r>
                        <a:rPr lang="es-CO" sz="800" b="0" noProof="0" dirty="0"/>
                        <a:t>No aplicable</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TEMPERATURA DE AUTOIGNICIÓN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65187407"/>
                  </a:ext>
                </a:extLst>
              </a:tr>
              <a:tr h="194665">
                <a:tc>
                  <a:txBody>
                    <a:bodyPr/>
                    <a:lstStyle/>
                    <a:p>
                      <a:r>
                        <a:rPr lang="es-CO" sz="800" b="1" noProof="0" dirty="0"/>
                        <a:t>TASA DE EVAPORACIÓN </a:t>
                      </a:r>
                      <a:r>
                        <a:rPr lang="es-CO" sz="800" b="0" noProof="0" dirty="0"/>
                        <a:t>No aplicable</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TEMPERATURA DE DESCOMPOSICIÓN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663042"/>
                  </a:ext>
                </a:extLst>
              </a:tr>
              <a:tr h="194665">
                <a:tc>
                  <a:txBody>
                    <a:bodyPr/>
                    <a:lstStyle/>
                    <a:p>
                      <a:r>
                        <a:rPr lang="es-CO" sz="800" b="1" noProof="0" dirty="0"/>
                        <a:t>INFLAMABILIDAD </a:t>
                      </a:r>
                      <a:r>
                        <a:rPr lang="es-CO" sz="800" b="0" noProof="0" dirty="0"/>
                        <a:t>No aplicable</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VISCOSIDAD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55687345"/>
                  </a:ext>
                </a:extLst>
              </a:tr>
            </a:tbl>
          </a:graphicData>
        </a:graphic>
      </p:graphicFrame>
      <p:sp>
        <p:nvSpPr>
          <p:cNvPr id="7" name="Text Placeholder 39">
            <a:extLst>
              <a:ext uri="{FF2B5EF4-FFF2-40B4-BE49-F238E27FC236}">
                <a16:creationId xmlns:a16="http://schemas.microsoft.com/office/drawing/2014/main" id="{09BBCF96-F469-BA50-715A-20E71678843A}"/>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CA" dirty="0"/>
              <a:t> </a:t>
            </a:r>
            <a:r>
              <a:rPr lang="en-US" sz="1200" dirty="0">
                <a:solidFill>
                  <a:schemeClr val="tx2"/>
                </a:solidFill>
              </a:rPr>
              <a:t>FDS FC-2300 HD45 23 04</a:t>
            </a:r>
            <a:endParaRPr lang="en-CA" sz="1200" dirty="0">
              <a:solidFill>
                <a:schemeClr val="tx2"/>
              </a:solidFill>
            </a:endParaRPr>
          </a:p>
        </p:txBody>
      </p:sp>
      <p:sp>
        <p:nvSpPr>
          <p:cNvPr id="11" name="Rectangle 10">
            <a:extLst>
              <a:ext uri="{FF2B5EF4-FFF2-40B4-BE49-F238E27FC236}">
                <a16:creationId xmlns:a16="http://schemas.microsoft.com/office/drawing/2014/main" id="{B5B8BD9D-C2E2-E98A-DE15-29971EA16B58}"/>
              </a:ext>
            </a:extLst>
          </p:cNvPr>
          <p:cNvSpPr/>
          <p:nvPr/>
        </p:nvSpPr>
        <p:spPr>
          <a:xfrm>
            <a:off x="292100" y="1895566"/>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9. PROPIEDADES FÍSICAS Y QUÍMICAS</a:t>
            </a:r>
          </a:p>
        </p:txBody>
      </p:sp>
      <p:sp>
        <p:nvSpPr>
          <p:cNvPr id="12" name="Rectangle 11">
            <a:extLst>
              <a:ext uri="{FF2B5EF4-FFF2-40B4-BE49-F238E27FC236}">
                <a16:creationId xmlns:a16="http://schemas.microsoft.com/office/drawing/2014/main" id="{6C055862-FAEB-4A6F-5D24-E54E07EACCCA}"/>
              </a:ext>
            </a:extLst>
          </p:cNvPr>
          <p:cNvSpPr/>
          <p:nvPr/>
        </p:nvSpPr>
        <p:spPr>
          <a:xfrm>
            <a:off x="292100" y="4239654"/>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10. ESTABILIDAD Y REACTIVIDAD</a:t>
            </a:r>
          </a:p>
        </p:txBody>
      </p:sp>
      <p:sp>
        <p:nvSpPr>
          <p:cNvPr id="13" name="Rectangle 12">
            <a:extLst>
              <a:ext uri="{FF2B5EF4-FFF2-40B4-BE49-F238E27FC236}">
                <a16:creationId xmlns:a16="http://schemas.microsoft.com/office/drawing/2014/main" id="{1A4CE944-7313-A5D2-B0D7-4A1F73803A74}"/>
              </a:ext>
            </a:extLst>
          </p:cNvPr>
          <p:cNvSpPr/>
          <p:nvPr/>
        </p:nvSpPr>
        <p:spPr>
          <a:xfrm>
            <a:off x="284738" y="6569520"/>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11. INFORMACIÓN TOXICOLÓGICA</a:t>
            </a:r>
          </a:p>
        </p:txBody>
      </p:sp>
      <p:sp>
        <p:nvSpPr>
          <p:cNvPr id="14" name="Text Placeholder 25">
            <a:extLst>
              <a:ext uri="{FF2B5EF4-FFF2-40B4-BE49-F238E27FC236}">
                <a16:creationId xmlns:a16="http://schemas.microsoft.com/office/drawing/2014/main" id="{1490323C-6AE1-7C1C-095D-F3017FCCE2F7}"/>
              </a:ext>
            </a:extLst>
          </p:cNvPr>
          <p:cNvSpPr txBox="1">
            <a:spLocks/>
          </p:cNvSpPr>
          <p:nvPr/>
        </p:nvSpPr>
        <p:spPr>
          <a:xfrm>
            <a:off x="284738" y="7031656"/>
            <a:ext cx="7200900" cy="2579917"/>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320040">
              <a:tabLst>
                <a:tab pos="118872" algn="l"/>
              </a:tabLst>
            </a:pPr>
            <a:r>
              <a:rPr lang="es-CO" sz="1000" b="1" dirty="0">
                <a:solidFill>
                  <a:srgbClr val="0F1919"/>
                </a:solidFill>
              </a:rPr>
              <a:t>TOXICOCINÉTICA, METABOLISMO Y DISTRIBUCIÓN</a:t>
            </a:r>
          </a:p>
          <a:p>
            <a:pPr algn="just" defTabSz="320040">
              <a:tabLst>
                <a:tab pos="118872" algn="l"/>
              </a:tabLst>
            </a:pPr>
            <a:r>
              <a:rPr lang="es-CO" sz="1000" b="1" dirty="0">
                <a:solidFill>
                  <a:srgbClr val="0F1919"/>
                </a:solidFill>
              </a:rPr>
              <a:t>Toxicocinética básica: </a:t>
            </a:r>
            <a:r>
              <a:rPr lang="es-CO" sz="1000" dirty="0">
                <a:solidFill>
                  <a:srgbClr val="0F1919"/>
                </a:solidFill>
              </a:rPr>
              <a:t>La exposición es predominantemente por inhalación o ingestión. No se ha demostrado que las fibras vítreas artificiales de un tamaño similar a la fibra cerámica migren desde el pulmón y/o el intestino y no se ubiquen en otros órganos del cuerpo.</a:t>
            </a:r>
          </a:p>
          <a:p>
            <a:pPr algn="just" defTabSz="320040">
              <a:tabLst>
                <a:tab pos="118872" algn="l"/>
              </a:tabLst>
            </a:pPr>
            <a:r>
              <a:rPr lang="es-CO" sz="1000" b="1" dirty="0">
                <a:solidFill>
                  <a:srgbClr val="0F1919"/>
                </a:solidFill>
              </a:rPr>
              <a:t>Datos toxicológicos en humanos/Datos epidemiológicos: </a:t>
            </a:r>
            <a:r>
              <a:rPr lang="es-CO" sz="1000" dirty="0">
                <a:solidFill>
                  <a:srgbClr val="0F1919"/>
                </a:solidFill>
              </a:rPr>
              <a:t>Con el fin de determinar los posibles efectos sobre la salud humana de la exposición a las fibras cerámicas, la Universidad de Cincinnati ha estado realizando estudios de vigilancia médica sobre los trabajadores de </a:t>
            </a:r>
            <a:r>
              <a:rPr lang="es-CO" sz="1000" dirty="0" err="1">
                <a:solidFill>
                  <a:srgbClr val="0F1919"/>
                </a:solidFill>
              </a:rPr>
              <a:t>FCR</a:t>
            </a:r>
            <a:r>
              <a:rPr lang="es-CO" sz="1000" dirty="0">
                <a:solidFill>
                  <a:srgbClr val="0F1919"/>
                </a:solidFill>
              </a:rPr>
              <a:t> en EE.UU.; este estudio epidemiológico lleva realizándose más de 30 años y la vigilancia médica de los trabajadores de </a:t>
            </a:r>
            <a:r>
              <a:rPr lang="es-CO" sz="1000" dirty="0" err="1">
                <a:solidFill>
                  <a:srgbClr val="0F1919"/>
                </a:solidFill>
              </a:rPr>
              <a:t>FCR</a:t>
            </a:r>
            <a:r>
              <a:rPr lang="es-CO" sz="1000" dirty="0">
                <a:solidFill>
                  <a:srgbClr val="0F1919"/>
                </a:solidFill>
              </a:rPr>
              <a:t> continúa. También se están realizando estudios de vigilancia médica de los trabajadores de </a:t>
            </a:r>
            <a:r>
              <a:rPr lang="es-CO" sz="1000" dirty="0" err="1">
                <a:solidFill>
                  <a:srgbClr val="0F1919"/>
                </a:solidFill>
              </a:rPr>
              <a:t>FCR</a:t>
            </a:r>
            <a:r>
              <a:rPr lang="es-CO" sz="1000" dirty="0">
                <a:solidFill>
                  <a:srgbClr val="0F1919"/>
                </a:solidFill>
              </a:rPr>
              <a:t> en instalaciones de fabricación europeas. Los estudios de morbilidad pulmonar entre los trabajadores de producción de EE.UU. y Europa han demostrado la ausencia de fibrosis intersticial. En el estudio europeo se ha identificado una reducción de la capacidad pulmonar entre los fumadores, sin embargo, según los últimos resultados de un estudio longitudinal de trabajadores en EE.UU. con más de 17 años de seguimiento, no se ha producido una tasa acelerada de pérdida de la función pulmonar. En el estudio longitudinal de EE.UU. se evidenció una correlación estadísticamente significativa entre las placas pleurales y la exposición acumulada al </a:t>
            </a:r>
            <a:r>
              <a:rPr lang="es-CO" sz="1000" dirty="0" err="1">
                <a:solidFill>
                  <a:srgbClr val="0F1919"/>
                </a:solidFill>
              </a:rPr>
              <a:t>FCR</a:t>
            </a:r>
            <a:r>
              <a:rPr lang="es-CO" sz="1000" dirty="0">
                <a:solidFill>
                  <a:srgbClr val="0F1919"/>
                </a:solidFill>
              </a:rPr>
              <a:t>. El estudio de mortalidad de EE.UU. no mostró un exceso de mortalidad relacionado con todas las muertes, todos los cánceres o neoplasias malignas.</a:t>
            </a:r>
          </a:p>
          <a:p>
            <a:pPr algn="just" defTabSz="320040">
              <a:tabLst>
                <a:tab pos="118872" algn="l"/>
              </a:tabLst>
            </a:pPr>
            <a:r>
              <a:rPr lang="es-CO" sz="1000" b="1" dirty="0">
                <a:solidFill>
                  <a:srgbClr val="0F1919"/>
                </a:solidFill>
              </a:rPr>
              <a:t>Propiedades irritantes: </a:t>
            </a:r>
            <a:r>
              <a:rPr lang="es-CO" sz="1000" dirty="0">
                <a:solidFill>
                  <a:srgbClr val="0F1919"/>
                </a:solidFill>
              </a:rPr>
              <a:t>Los datos en humanos confirman que sólo se produce irritación mecánica, que da lugar a picores. Las pruebas realizadas en las plantas de los fabricantes en el Reino Unido no han revelado ningún caso humano de afecciones cutáneas relacionadas con la exposición a las fibras</a:t>
            </a:r>
            <a:r>
              <a:rPr lang="en-US" sz="1000" dirty="0">
                <a:solidFill>
                  <a:srgbClr val="0F1919"/>
                </a:solidFill>
              </a:rPr>
              <a:t>.</a:t>
            </a:r>
            <a:endParaRPr lang="en-CA" sz="1000" b="1" dirty="0">
              <a:solidFill>
                <a:srgbClr val="0F1919"/>
              </a:solidFill>
            </a:endParaRPr>
          </a:p>
        </p:txBody>
      </p:sp>
      <p:sp>
        <p:nvSpPr>
          <p:cNvPr id="4" name="TextBox 3">
            <a:extLst>
              <a:ext uri="{FF2B5EF4-FFF2-40B4-BE49-F238E27FC236}">
                <a16:creationId xmlns:a16="http://schemas.microsoft.com/office/drawing/2014/main" id="{B45870D4-7B9C-05DF-A0D4-8D3476F3CC87}"/>
              </a:ext>
            </a:extLst>
          </p:cNvPr>
          <p:cNvSpPr txBox="1"/>
          <p:nvPr/>
        </p:nvSpPr>
        <p:spPr>
          <a:xfrm>
            <a:off x="284738" y="1128610"/>
            <a:ext cx="7207250" cy="707886"/>
          </a:xfrm>
          <a:prstGeom prst="rect">
            <a:avLst/>
          </a:prstGeom>
          <a:noFill/>
        </p:spPr>
        <p:txBody>
          <a:bodyPr wrap="square" lIns="0" rIns="0">
            <a:spAutoFit/>
          </a:bodyPr>
          <a:lstStyle/>
          <a:p>
            <a:pPr algn="just" defTabSz="228600">
              <a:tabLst>
                <a:tab pos="118872" algn="l"/>
              </a:tabLst>
            </a:pPr>
            <a:r>
              <a:rPr lang="es-CO" sz="1000" b="1" dirty="0">
                <a:solidFill>
                  <a:srgbClr val="0F1919"/>
                </a:solidFill>
                <a:latin typeface="+mj-lt"/>
              </a:rPr>
              <a:t>Otra información: </a:t>
            </a:r>
            <a:r>
              <a:rPr lang="es-CO" sz="1000" dirty="0">
                <a:solidFill>
                  <a:srgbClr val="0F1919"/>
                </a:solidFill>
                <a:latin typeface="+mj-lt"/>
              </a:rPr>
              <a:t>Concentraciones basadas en un promedio ponderado de tiempo (TWA) de ocho horas según lo determinado por muestras de aire recolectadas y analizadas de acuerdo con el método </a:t>
            </a:r>
            <a:r>
              <a:rPr lang="es-CO" sz="1000" dirty="0" err="1">
                <a:solidFill>
                  <a:srgbClr val="0F1919"/>
                </a:solidFill>
                <a:latin typeface="+mj-lt"/>
              </a:rPr>
              <a:t>NIOSH</a:t>
            </a:r>
            <a:r>
              <a:rPr lang="es-CO" sz="1000" dirty="0">
                <a:solidFill>
                  <a:srgbClr val="0F1919"/>
                </a:solidFill>
                <a:latin typeface="+mj-lt"/>
              </a:rPr>
              <a:t> 7400 (B) para fibras en el aire. El fabricante recomienda el uso de un respirador purificador de aire que cubra toda la cara, equipado con un cartucho de filtro de partículas apropiado durante los eventos de arranque del horno y eliminación de </a:t>
            </a:r>
            <a:r>
              <a:rPr lang="es-CO" sz="1000" dirty="0" err="1">
                <a:solidFill>
                  <a:srgbClr val="0F1919"/>
                </a:solidFill>
                <a:latin typeface="+mj-lt"/>
              </a:rPr>
              <a:t>FCR</a:t>
            </a:r>
            <a:r>
              <a:rPr lang="es-CO" sz="1000" dirty="0">
                <a:solidFill>
                  <a:srgbClr val="0F1919"/>
                </a:solidFill>
                <a:latin typeface="+mj-lt"/>
              </a:rPr>
              <a:t>.</a:t>
            </a:r>
            <a:endParaRPr lang="en-US" sz="1000" dirty="0">
              <a:solidFill>
                <a:srgbClr val="0F1919"/>
              </a:solidFill>
              <a:latin typeface="+mj-lt"/>
            </a:endParaRPr>
          </a:p>
        </p:txBody>
      </p:sp>
      <p:graphicFrame>
        <p:nvGraphicFramePr>
          <p:cNvPr id="5" name="Table 35">
            <a:extLst>
              <a:ext uri="{FF2B5EF4-FFF2-40B4-BE49-F238E27FC236}">
                <a16:creationId xmlns:a16="http://schemas.microsoft.com/office/drawing/2014/main" id="{C6B74424-3BAF-7B30-F632-1BA6AA176FCA}"/>
              </a:ext>
            </a:extLst>
          </p:cNvPr>
          <p:cNvGraphicFramePr>
            <a:graphicFrameLocks/>
          </p:cNvGraphicFramePr>
          <p:nvPr>
            <p:extLst>
              <p:ext uri="{D42A27DB-BD31-4B8C-83A1-F6EECF244321}">
                <p14:modId xmlns:p14="http://schemas.microsoft.com/office/powerpoint/2010/main" val="3826931694"/>
              </p:ext>
            </p:extLst>
          </p:nvPr>
        </p:nvGraphicFramePr>
        <p:xfrm>
          <a:off x="292606" y="4678259"/>
          <a:ext cx="7199382" cy="1775355"/>
        </p:xfrm>
        <a:graphic>
          <a:graphicData uri="http://schemas.openxmlformats.org/drawingml/2006/table">
            <a:tbl>
              <a:tblPr firstRow="1" bandRow="1">
                <a:tableStyleId>{9D7B26C5-4107-4FEC-AEDC-1716B250A1EF}</a:tableStyleId>
              </a:tblPr>
              <a:tblGrid>
                <a:gridCol w="2121664">
                  <a:extLst>
                    <a:ext uri="{9D8B030D-6E8A-4147-A177-3AD203B41FA5}">
                      <a16:colId xmlns:a16="http://schemas.microsoft.com/office/drawing/2014/main" val="3647290184"/>
                    </a:ext>
                  </a:extLst>
                </a:gridCol>
                <a:gridCol w="5077718">
                  <a:extLst>
                    <a:ext uri="{9D8B030D-6E8A-4147-A177-3AD203B41FA5}">
                      <a16:colId xmlns:a16="http://schemas.microsoft.com/office/drawing/2014/main" val="622920296"/>
                    </a:ext>
                  </a:extLst>
                </a:gridCol>
              </a:tblGrid>
              <a:tr h="164496">
                <a:tc>
                  <a:txBody>
                    <a:bodyPr/>
                    <a:lstStyle/>
                    <a:p>
                      <a:r>
                        <a:rPr lang="es-CO" sz="800" b="1" noProof="0" dirty="0"/>
                        <a:t>REACTIVIDAD </a:t>
                      </a:r>
                    </a:p>
                  </a:txBody>
                  <a:tcPr marL="0" marR="0" marT="0" marB="0" anchor="ctr">
                    <a:lnR w="6350" cap="flat" cmpd="sng" algn="ctr">
                      <a:solidFill>
                        <a:schemeClr val="tx2"/>
                      </a:solidFill>
                      <a:prstDash val="solid"/>
                      <a:round/>
                      <a:headEnd type="none" w="med" len="med"/>
                      <a:tailEnd type="none" w="med" len="med"/>
                    </a:lnR>
                    <a:noFill/>
                  </a:tcPr>
                </a:tc>
                <a:tc>
                  <a:txBody>
                    <a:bodyPr/>
                    <a:lstStyle/>
                    <a:p>
                      <a:pPr marL="292608" algn="l"/>
                      <a:r>
                        <a:rPr lang="es-CO" sz="800" b="0" noProof="0" dirty="0"/>
                        <a:t>La fibra cerámica no es reactiva</a:t>
                      </a:r>
                      <a:endParaRPr lang="en-CA" sz="800" b="0" noProof="0" dirty="0"/>
                    </a:p>
                  </a:txBody>
                  <a:tcPr marL="0" marR="0" marT="36000" marB="36000" anchor="ctr">
                    <a:lnL w="6350" cap="flat" cmpd="sng" algn="ctr">
                      <a:solidFill>
                        <a:schemeClr val="tx2"/>
                      </a:solidFill>
                      <a:prstDash val="solid"/>
                      <a:round/>
                      <a:headEnd type="none" w="med" len="med"/>
                      <a:tailEnd type="none" w="med" len="med"/>
                    </a:lnL>
                    <a:noFill/>
                  </a:tcPr>
                </a:tc>
                <a:extLst>
                  <a:ext uri="{0D108BD9-81ED-4DB2-BD59-A6C34878D82A}">
                    <a16:rowId xmlns:a16="http://schemas.microsoft.com/office/drawing/2014/main" val="2373966592"/>
                  </a:ext>
                </a:extLst>
              </a:tr>
              <a:tr h="154812">
                <a:tc>
                  <a:txBody>
                    <a:bodyPr/>
                    <a:lstStyle/>
                    <a:p>
                      <a:r>
                        <a:rPr lang="es-CO" sz="800" b="1" noProof="0" dirty="0"/>
                        <a:t>ESTABILIDAD QUÍMICA</a:t>
                      </a:r>
                    </a:p>
                  </a:txBody>
                  <a:tcPr marL="0" marR="0" marT="0" marB="0" anchor="ctr">
                    <a:lnR w="6350" cap="flat" cmpd="sng" algn="ctr">
                      <a:solidFill>
                        <a:schemeClr val="tx2"/>
                      </a:solidFill>
                      <a:prstDash val="solid"/>
                      <a:round/>
                      <a:headEnd type="none" w="med" len="med"/>
                      <a:tailEnd type="none" w="med" len="med"/>
                    </a:lnR>
                    <a:lnB w="9525" cap="flat" cmpd="sng" algn="ctr">
                      <a:solidFill>
                        <a:schemeClr val="tx1"/>
                      </a:solidFill>
                      <a:prstDash val="solid"/>
                      <a:round/>
                      <a:headEnd type="none" w="med" len="med"/>
                      <a:tailEnd type="none" w="med" len="med"/>
                    </a:lnB>
                    <a:noFill/>
                  </a:tcPr>
                </a:tc>
                <a:tc>
                  <a:txBody>
                    <a:bodyPr/>
                    <a:lstStyle/>
                    <a:p>
                      <a:pPr marL="292608" algn="l"/>
                      <a:r>
                        <a:rPr lang="es-CO" sz="800" b="0" noProof="0" dirty="0"/>
                        <a:t>El producto suministrado es estable e inerte</a:t>
                      </a:r>
                      <a:endParaRPr lang="en-CA" sz="800" b="0" noProof="0" dirty="0"/>
                    </a:p>
                  </a:txBody>
                  <a:tcPr marL="0" marR="0" marT="36000" marB="36000" anchor="ctr">
                    <a:lnL w="6350" cap="flat" cmpd="sng" algn="ctr">
                      <a:solidFill>
                        <a:schemeClr val="tx2"/>
                      </a:solidFill>
                      <a:prstDash val="solid"/>
                      <a:round/>
                      <a:headEnd type="none" w="med" len="med"/>
                      <a:tailEnd type="none" w="med" len="med"/>
                    </a:lnL>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r>
                        <a:rPr lang="es-CO" sz="800" b="1" noProof="0" dirty="0"/>
                        <a:t>POSIBILIDAD DE REACCIONES PELIGROSAS</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kumimoji="0" lang="es-CO" sz="800" b="0" i="0" u="none" strike="noStrike" kern="1200" cap="none" spc="0" normalizeH="0" baseline="0" noProof="0" dirty="0">
                          <a:ln>
                            <a:noFill/>
                          </a:ln>
                          <a:solidFill>
                            <a:srgbClr val="0F1919"/>
                          </a:solidFill>
                          <a:effectLst/>
                          <a:uLnTx/>
                          <a:uFillTx/>
                          <a:latin typeface="+mn-lt"/>
                          <a:ea typeface="+mn-ea"/>
                          <a:cs typeface="+mn-cs"/>
                        </a:rPr>
                        <a:t>Ninguno</a:t>
                      </a:r>
                      <a:endParaRPr lang="en-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94665">
                <a:tc>
                  <a:txBody>
                    <a:bodyPr/>
                    <a:lstStyle/>
                    <a:p>
                      <a:r>
                        <a:rPr lang="es-CO" sz="800" b="1" noProof="0" dirty="0"/>
                        <a:t>CONDICIONES PARA EVITAR</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0" noProof="0" dirty="0"/>
                        <a:t>Consulte los consejos de manipulación y almacenamiento en la sección 7</a:t>
                      </a:r>
                      <a:endParaRPr lang="en-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5543927"/>
                  </a:ext>
                </a:extLst>
              </a:tr>
              <a:tr h="194665">
                <a:tc>
                  <a:txBody>
                    <a:bodyPr/>
                    <a:lstStyle/>
                    <a:p>
                      <a:pPr algn="just"/>
                      <a:r>
                        <a:rPr lang="es-CO" sz="800" b="1" noProof="0" dirty="0"/>
                        <a:t>MATERIALES INCOMPATIBLES</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just"/>
                      <a:r>
                        <a:rPr kumimoji="0" lang="es-CO" sz="800" b="0" i="0" u="none" strike="noStrike" kern="1200" cap="none" spc="0" normalizeH="0" baseline="0" noProof="0" dirty="0">
                          <a:ln>
                            <a:noFill/>
                          </a:ln>
                          <a:solidFill>
                            <a:srgbClr val="0F1919"/>
                          </a:solidFill>
                          <a:effectLst/>
                          <a:uLnTx/>
                          <a:uFillTx/>
                          <a:latin typeface="+mn-lt"/>
                          <a:ea typeface="+mn-ea"/>
                          <a:cs typeface="+mn-cs"/>
                        </a:rPr>
                        <a:t>Ninguno</a:t>
                      </a:r>
                      <a:endParaRPr lang="en-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r h="194665">
                <a:tc>
                  <a:txBody>
                    <a:bodyPr/>
                    <a:lstStyle/>
                    <a:p>
                      <a:pPr algn="just">
                        <a:lnSpc>
                          <a:spcPct val="150000"/>
                        </a:lnSpc>
                      </a:pPr>
                      <a:r>
                        <a:rPr lang="es-CO" sz="800" b="1" noProof="0" dirty="0"/>
                        <a:t>PRODUCTOS DE DESCOMPOSICIÓN PELIGROSOS</a:t>
                      </a:r>
                    </a:p>
                  </a:txBody>
                  <a:tcPr marL="0" marR="0" marT="0" marB="0">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just"/>
                      <a:r>
                        <a:rPr lang="es-CO" sz="800" b="0" noProof="0" dirty="0"/>
                        <a:t>Durante el calentamiento inicial del producto, se producirá cierta descomposición térmica del aglutinante a aproximadamente 450 °F (232 °C) desde el primer calentamiento del producto.</a:t>
                      </a:r>
                      <a:r>
                        <a:rPr lang="en-CA" sz="800" b="0" noProof="0" dirty="0"/>
                        <a:t> </a:t>
                      </a:r>
                      <a:r>
                        <a:rPr lang="es-CO" sz="800" b="0" noProof="0" dirty="0"/>
                        <a:t>Esto puede liberar humo, monóxido de carbono y dióxido de carbono. Use ventilación adecuada u otras precauciones para eliminar la exposición a los vapores resultantes de la descomposición térmica del aglutinante. La exposición a los vapores de descomposición térmica puede causar irritación del tracto respiratorio, hiperreactividad bronquial o una respuesta de tipo asmático.</a:t>
                      </a:r>
                      <a:endParaRPr lang="en-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8023790"/>
                  </a:ext>
                </a:extLst>
              </a:tr>
            </a:tbl>
          </a:graphicData>
        </a:graphic>
      </p:graphicFrame>
    </p:spTree>
    <p:extLst>
      <p:ext uri="{BB962C8B-B14F-4D97-AF65-F5344CB8AC3E}">
        <p14:creationId xmlns:p14="http://schemas.microsoft.com/office/powerpoint/2010/main" val="494491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39">
            <a:extLst>
              <a:ext uri="{FF2B5EF4-FFF2-40B4-BE49-F238E27FC236}">
                <a16:creationId xmlns:a16="http://schemas.microsoft.com/office/drawing/2014/main" id="{BC9ABD90-5708-D636-5088-7D66CB6B9286}"/>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FC-2300 HD45 23 04</a:t>
            </a:r>
          </a:p>
        </p:txBody>
      </p:sp>
      <p:sp>
        <p:nvSpPr>
          <p:cNvPr id="11" name="Rectangle 10">
            <a:extLst>
              <a:ext uri="{FF2B5EF4-FFF2-40B4-BE49-F238E27FC236}">
                <a16:creationId xmlns:a16="http://schemas.microsoft.com/office/drawing/2014/main" id="{9BE8E031-F206-B59A-1231-3D265D051FC5}"/>
              </a:ext>
            </a:extLst>
          </p:cNvPr>
          <p:cNvSpPr/>
          <p:nvPr/>
        </p:nvSpPr>
        <p:spPr>
          <a:xfrm>
            <a:off x="275074" y="1871909"/>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12. INFORMACIÓN ECOLÓGICA (No obligatoria)</a:t>
            </a:r>
          </a:p>
        </p:txBody>
      </p:sp>
      <p:sp>
        <p:nvSpPr>
          <p:cNvPr id="12" name="Rectangle 11">
            <a:extLst>
              <a:ext uri="{FF2B5EF4-FFF2-40B4-BE49-F238E27FC236}">
                <a16:creationId xmlns:a16="http://schemas.microsoft.com/office/drawing/2014/main" id="{67594E7A-4FEF-F497-C26D-E1D582AC707C}"/>
              </a:ext>
            </a:extLst>
          </p:cNvPr>
          <p:cNvSpPr/>
          <p:nvPr/>
        </p:nvSpPr>
        <p:spPr>
          <a:xfrm>
            <a:off x="274568" y="3782335"/>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13. CONSIDERACIONES DE ELIMINACIÓN (No obligatorias)</a:t>
            </a:r>
          </a:p>
        </p:txBody>
      </p:sp>
      <p:sp>
        <p:nvSpPr>
          <p:cNvPr id="14" name="Rectangle 13">
            <a:extLst>
              <a:ext uri="{FF2B5EF4-FFF2-40B4-BE49-F238E27FC236}">
                <a16:creationId xmlns:a16="http://schemas.microsoft.com/office/drawing/2014/main" id="{D0C8AE89-A542-BD73-93EF-FA252FF618DA}"/>
              </a:ext>
            </a:extLst>
          </p:cNvPr>
          <p:cNvSpPr/>
          <p:nvPr/>
        </p:nvSpPr>
        <p:spPr>
          <a:xfrm>
            <a:off x="277098" y="5484578"/>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14. INFORMACIÓN DE TRANSPORTE (No obligatorio)</a:t>
            </a:r>
            <a:endParaRPr lang="en-CA" sz="1200" b="1" dirty="0">
              <a:solidFill>
                <a:schemeClr val="accent2"/>
              </a:solidFill>
              <a:latin typeface="+mj-lt"/>
            </a:endParaRPr>
          </a:p>
        </p:txBody>
      </p:sp>
      <p:sp>
        <p:nvSpPr>
          <p:cNvPr id="16" name="Rectangle 15">
            <a:extLst>
              <a:ext uri="{FF2B5EF4-FFF2-40B4-BE49-F238E27FC236}">
                <a16:creationId xmlns:a16="http://schemas.microsoft.com/office/drawing/2014/main" id="{3CB1F3FE-FA7D-6279-C911-E726DE98E2F6}"/>
              </a:ext>
            </a:extLst>
          </p:cNvPr>
          <p:cNvSpPr/>
          <p:nvPr/>
        </p:nvSpPr>
        <p:spPr>
          <a:xfrm>
            <a:off x="277098" y="8029847"/>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15. INFORMACIÓN REGULATORIA (No obligatoria)</a:t>
            </a:r>
          </a:p>
        </p:txBody>
      </p:sp>
      <p:sp>
        <p:nvSpPr>
          <p:cNvPr id="5" name="TextBox 4">
            <a:extLst>
              <a:ext uri="{FF2B5EF4-FFF2-40B4-BE49-F238E27FC236}">
                <a16:creationId xmlns:a16="http://schemas.microsoft.com/office/drawing/2014/main" id="{DF7B6221-2DC8-BE30-B03C-D1C1CBD4E363}"/>
              </a:ext>
            </a:extLst>
          </p:cNvPr>
          <p:cNvSpPr txBox="1"/>
          <p:nvPr/>
        </p:nvSpPr>
        <p:spPr>
          <a:xfrm>
            <a:off x="275580" y="1111431"/>
            <a:ext cx="7199382" cy="707886"/>
          </a:xfrm>
          <a:prstGeom prst="rect">
            <a:avLst/>
          </a:prstGeom>
          <a:noFill/>
        </p:spPr>
        <p:txBody>
          <a:bodyPr wrap="square" lIns="0" rIns="0">
            <a:spAutoFit/>
          </a:bodyPr>
          <a:lstStyle/>
          <a:p>
            <a:pPr algn="just" defTabSz="320040">
              <a:tabLst>
                <a:tab pos="118872" algn="l"/>
              </a:tabLst>
            </a:pPr>
            <a:r>
              <a:rPr lang="es-CO" sz="1000" b="1" dirty="0">
                <a:latin typeface="+mj-lt"/>
              </a:rPr>
              <a:t>Centro Internacional de Investigaciones sobre el Cáncer y Programa Nacional de Toxicología: </a:t>
            </a:r>
            <a:r>
              <a:rPr lang="es-CO" sz="1000" dirty="0">
                <a:latin typeface="+mj-lt"/>
              </a:rPr>
              <a:t>La </a:t>
            </a:r>
            <a:r>
              <a:rPr lang="es-CO" sz="1000" dirty="0" err="1">
                <a:latin typeface="+mj-lt"/>
              </a:rPr>
              <a:t>IARC</a:t>
            </a:r>
            <a:r>
              <a:rPr lang="es-CO" sz="1000" dirty="0">
                <a:latin typeface="+mj-lt"/>
              </a:rPr>
              <a:t> clasificó el </a:t>
            </a:r>
            <a:r>
              <a:rPr lang="es-CO" sz="1000" dirty="0" err="1">
                <a:latin typeface="+mj-lt"/>
              </a:rPr>
              <a:t>FCR</a:t>
            </a:r>
            <a:r>
              <a:rPr lang="es-CO" sz="1000" dirty="0">
                <a:latin typeface="+mj-lt"/>
              </a:rPr>
              <a:t> como posiblemente cancerígeno para los seres humanos (grupo </a:t>
            </a:r>
            <a:r>
              <a:rPr lang="es-CO" sz="1000" dirty="0" err="1">
                <a:latin typeface="+mj-lt"/>
              </a:rPr>
              <a:t>2B</a:t>
            </a:r>
            <a:r>
              <a:rPr lang="es-CO" sz="1000" dirty="0">
                <a:latin typeface="+mj-lt"/>
              </a:rPr>
              <a:t>). La </a:t>
            </a:r>
            <a:r>
              <a:rPr lang="es-CO" sz="1000" dirty="0" err="1">
                <a:latin typeface="+mj-lt"/>
              </a:rPr>
              <a:t>IARC</a:t>
            </a:r>
            <a:r>
              <a:rPr lang="es-CO" sz="1000" dirty="0">
                <a:latin typeface="+mj-lt"/>
              </a:rPr>
              <a:t> evaluó los posibles efectos del </a:t>
            </a:r>
            <a:r>
              <a:rPr lang="es-CO" sz="1000" dirty="0" err="1">
                <a:latin typeface="+mj-lt"/>
              </a:rPr>
              <a:t>FCR</a:t>
            </a:r>
            <a:r>
              <a:rPr lang="es-CO" sz="1000" dirty="0">
                <a:latin typeface="+mj-lt"/>
              </a:rPr>
              <a:t> sobre la salud de la siguiente manera: No hay pruebas suficientes en humanos de la carcinogenicidad del </a:t>
            </a:r>
            <a:r>
              <a:rPr lang="es-CO" sz="1000" dirty="0" err="1">
                <a:latin typeface="+mj-lt"/>
              </a:rPr>
              <a:t>FCR</a:t>
            </a:r>
            <a:r>
              <a:rPr lang="es-CO" sz="1000" dirty="0">
                <a:latin typeface="+mj-lt"/>
              </a:rPr>
              <a:t>. Existen pruebas suficientes de la carcinogenicidad del </a:t>
            </a:r>
            <a:r>
              <a:rPr lang="es-CO" sz="1000" dirty="0" err="1">
                <a:latin typeface="+mj-lt"/>
              </a:rPr>
              <a:t>FCR</a:t>
            </a:r>
            <a:r>
              <a:rPr lang="es-CO" sz="1000" dirty="0">
                <a:latin typeface="+mj-lt"/>
              </a:rPr>
              <a:t> en animales de experimentación. El Informe anual sobre carcinógenos clasificó el </a:t>
            </a:r>
            <a:r>
              <a:rPr lang="es-CO" sz="1000" dirty="0" err="1">
                <a:latin typeface="+mj-lt"/>
              </a:rPr>
              <a:t>FCR</a:t>
            </a:r>
            <a:r>
              <a:rPr lang="es-CO" sz="1000" dirty="0">
                <a:latin typeface="+mj-lt"/>
              </a:rPr>
              <a:t> respirable como "razonablemente previsible" como carcinógeno.</a:t>
            </a:r>
          </a:p>
        </p:txBody>
      </p:sp>
      <p:graphicFrame>
        <p:nvGraphicFramePr>
          <p:cNvPr id="6" name="Table 35">
            <a:extLst>
              <a:ext uri="{FF2B5EF4-FFF2-40B4-BE49-F238E27FC236}">
                <a16:creationId xmlns:a16="http://schemas.microsoft.com/office/drawing/2014/main" id="{D810B18C-FC15-91A9-E733-04BA6A9BB74F}"/>
              </a:ext>
            </a:extLst>
          </p:cNvPr>
          <p:cNvGraphicFramePr>
            <a:graphicFrameLocks/>
          </p:cNvGraphicFramePr>
          <p:nvPr>
            <p:extLst>
              <p:ext uri="{D42A27DB-BD31-4B8C-83A1-F6EECF244321}">
                <p14:modId xmlns:p14="http://schemas.microsoft.com/office/powerpoint/2010/main" val="4143162186"/>
              </p:ext>
            </p:extLst>
          </p:nvPr>
        </p:nvGraphicFramePr>
        <p:xfrm>
          <a:off x="275074" y="2333650"/>
          <a:ext cx="7199382" cy="1270368"/>
        </p:xfrm>
        <a:graphic>
          <a:graphicData uri="http://schemas.openxmlformats.org/drawingml/2006/table">
            <a:tbl>
              <a:tblPr firstRow="1" bandRow="1">
                <a:tableStyleId>{9D7B26C5-4107-4FEC-AEDC-1716B250A1EF}</a:tableStyleId>
              </a:tblPr>
              <a:tblGrid>
                <a:gridCol w="2895094">
                  <a:extLst>
                    <a:ext uri="{9D8B030D-6E8A-4147-A177-3AD203B41FA5}">
                      <a16:colId xmlns:a16="http://schemas.microsoft.com/office/drawing/2014/main" val="3647290184"/>
                    </a:ext>
                  </a:extLst>
                </a:gridCol>
                <a:gridCol w="4304288">
                  <a:extLst>
                    <a:ext uri="{9D8B030D-6E8A-4147-A177-3AD203B41FA5}">
                      <a16:colId xmlns:a16="http://schemas.microsoft.com/office/drawing/2014/main" val="622920296"/>
                    </a:ext>
                  </a:extLst>
                </a:gridCol>
              </a:tblGrid>
              <a:tr h="199438">
                <a:tc>
                  <a:txBody>
                    <a:bodyPr/>
                    <a:lstStyle/>
                    <a:p>
                      <a:pPr algn="just"/>
                      <a:r>
                        <a:rPr lang="es-CO" sz="800" b="1" noProof="0" dirty="0"/>
                        <a:t>ECOTOXICIDAD (acuática y terrestre, si está disponible)</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7800" indent="0" algn="just"/>
                      <a:r>
                        <a:rPr lang="es-CO" sz="800" b="0" noProof="0" dirty="0"/>
                        <a:t>No se conoce toxicidad acuática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54812">
                <a:tc>
                  <a:txBody>
                    <a:bodyPr/>
                    <a:lstStyle/>
                    <a:p>
                      <a:pPr algn="just">
                        <a:lnSpc>
                          <a:spcPct val="150000"/>
                        </a:lnSpc>
                      </a:pPr>
                      <a:r>
                        <a:rPr lang="es-CO" sz="800" b="1" noProof="0" dirty="0"/>
                        <a:t>PERSISTENCIA Y DEGRADABILIDAD</a:t>
                      </a:r>
                    </a:p>
                  </a:txBody>
                  <a:tcPr marL="0" marR="0" marT="0" marB="0">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7800" indent="0" algn="just">
                        <a:tabLst>
                          <a:tab pos="177800" algn="l"/>
                          <a:tab pos="4127500" algn="l"/>
                        </a:tabLst>
                      </a:pPr>
                      <a:r>
                        <a:rPr lang="es-CO" sz="800" b="0" noProof="0" dirty="0"/>
                        <a:t>Estos productos son materiales insolubles que permanecen estables a lo largo del tiempo y son químicamente idénticos a los compuestos inorgánicos que se encuentran en el suelo y los sedimentos; permanecen inertes en el medio natural.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4665">
                <a:tc>
                  <a:txBody>
                    <a:bodyPr/>
                    <a:lstStyle/>
                    <a:p>
                      <a:pPr algn="just"/>
                      <a:r>
                        <a:rPr lang="es-CO" sz="800" b="1" noProof="0" dirty="0"/>
                        <a:t>POTENCIAL DE BIOACUMULACIÓN</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100" indent="-114300" algn="just"/>
                      <a:r>
                        <a:rPr lang="es-CO" sz="800" b="0" noProof="0" dirty="0"/>
                        <a:t>Sin potencial bio-acumulativo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6237394"/>
                  </a:ext>
                </a:extLst>
              </a:tr>
              <a:tr h="194665">
                <a:tc>
                  <a:txBody>
                    <a:bodyPr/>
                    <a:lstStyle/>
                    <a:p>
                      <a:pPr algn="just"/>
                      <a:r>
                        <a:rPr lang="es-CO" sz="800" b="1" noProof="0" dirty="0"/>
                        <a:t>MOVILIDAD EN EL SUELO</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100" indent="-114300" algn="just"/>
                      <a:r>
                        <a:rPr lang="es-CO" sz="800" b="0" noProof="0" dirty="0"/>
                        <a:t>Sin movilidad en el suelo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5543927"/>
                  </a:ext>
                </a:extLst>
              </a:tr>
              <a:tr h="194665">
                <a:tc>
                  <a:txBody>
                    <a:bodyPr/>
                    <a:lstStyle/>
                    <a:p>
                      <a:pPr algn="just"/>
                      <a:r>
                        <a:rPr lang="es-CO" sz="800" b="1" noProof="0" dirty="0"/>
                        <a:t>OTROS EFECTOS ADVERSOS (como el peligro para la capa de ozono)</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100" indent="-114300" algn="just"/>
                      <a:r>
                        <a:rPr lang="es-CO" sz="800" b="0" noProof="0" dirty="0"/>
                        <a:t>No se prevén efectos adversos de este material sobre el medio ambiente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bl>
          </a:graphicData>
        </a:graphic>
      </p:graphicFrame>
      <p:sp>
        <p:nvSpPr>
          <p:cNvPr id="7" name="Text Placeholder 25">
            <a:extLst>
              <a:ext uri="{FF2B5EF4-FFF2-40B4-BE49-F238E27FC236}">
                <a16:creationId xmlns:a16="http://schemas.microsoft.com/office/drawing/2014/main" id="{220387EB-1CB5-16FB-5BE9-1B32B5AD6AF8}"/>
              </a:ext>
            </a:extLst>
          </p:cNvPr>
          <p:cNvSpPr txBox="1">
            <a:spLocks/>
          </p:cNvSpPr>
          <p:nvPr/>
        </p:nvSpPr>
        <p:spPr>
          <a:xfrm>
            <a:off x="273556" y="4259217"/>
            <a:ext cx="7200900" cy="1176231"/>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tabLst>
                <a:tab pos="118872" algn="l"/>
              </a:tabLst>
            </a:pPr>
            <a:r>
              <a:rPr lang="es-CO" sz="1000" b="1" dirty="0">
                <a:solidFill>
                  <a:schemeClr val="tx1"/>
                </a:solidFill>
              </a:rPr>
              <a:t>MANEJO DE RESIDUOS: </a:t>
            </a:r>
            <a:r>
              <a:rPr lang="es-CO" sz="1000" dirty="0">
                <a:solidFill>
                  <a:schemeClr val="tx1"/>
                </a:solidFill>
              </a:rPr>
              <a:t>Para evitar que los materiales de desecho se transporten por el aire durante el almacenamiento, transporte y eliminación de desechos, se recomienda un contenedor cubierto o una bolsa de plástico.</a:t>
            </a:r>
          </a:p>
          <a:p>
            <a:pPr algn="just" defTabSz="228600">
              <a:tabLst>
                <a:tab pos="118872" algn="l"/>
              </a:tabLst>
            </a:pPr>
            <a:r>
              <a:rPr lang="es-CO" sz="1000" b="1" dirty="0">
                <a:solidFill>
                  <a:schemeClr val="tx1"/>
                </a:solidFill>
              </a:rPr>
              <a:t>ELIMINACIÓN: </a:t>
            </a:r>
            <a:r>
              <a:rPr lang="es-CO" sz="1000" dirty="0">
                <a:solidFill>
                  <a:schemeClr val="tx1"/>
                </a:solidFill>
              </a:rPr>
              <a:t>Este producto, tal como se fabrica, no está clasificado como desecho peligroso según las regulaciones federales. Cualquier procesamiento, uso, alteración o adición de químicos al producto, tal como se compró, puede alterar los requisitos de eliminación. Según las regulaciones federales, es responsabilidad del generador de desechos caracterizar adecuadamente un material de desecho para determinar si es un desecho "peligroso". Consulte las regulaciones locales, regionales, estatales o provinciales para identificar todos los requisitos de eliminación aplicables.</a:t>
            </a:r>
            <a:endParaRPr lang="es-CO" sz="1000" dirty="0">
              <a:solidFill>
                <a:srgbClr val="0F1919"/>
              </a:solidFill>
            </a:endParaRPr>
          </a:p>
          <a:p>
            <a:pPr algn="just" defTabSz="320040">
              <a:tabLst>
                <a:tab pos="118872" algn="l"/>
              </a:tabLst>
            </a:pPr>
            <a:endParaRPr lang="es-CO" sz="1000" b="1" dirty="0">
              <a:solidFill>
                <a:srgbClr val="0F1919"/>
              </a:solidFill>
            </a:endParaRPr>
          </a:p>
        </p:txBody>
      </p:sp>
      <p:graphicFrame>
        <p:nvGraphicFramePr>
          <p:cNvPr id="9" name="Table 35">
            <a:extLst>
              <a:ext uri="{FF2B5EF4-FFF2-40B4-BE49-F238E27FC236}">
                <a16:creationId xmlns:a16="http://schemas.microsoft.com/office/drawing/2014/main" id="{564CB46F-001F-DD50-12AD-C8DCC92F9617}"/>
              </a:ext>
            </a:extLst>
          </p:cNvPr>
          <p:cNvGraphicFramePr>
            <a:graphicFrameLocks/>
          </p:cNvGraphicFramePr>
          <p:nvPr>
            <p:extLst>
              <p:ext uri="{D42A27DB-BD31-4B8C-83A1-F6EECF244321}">
                <p14:modId xmlns:p14="http://schemas.microsoft.com/office/powerpoint/2010/main" val="2910215282"/>
              </p:ext>
            </p:extLst>
          </p:nvPr>
        </p:nvGraphicFramePr>
        <p:xfrm>
          <a:off x="278616" y="5938748"/>
          <a:ext cx="7199888" cy="1537778"/>
        </p:xfrm>
        <a:graphic>
          <a:graphicData uri="http://schemas.openxmlformats.org/drawingml/2006/table">
            <a:tbl>
              <a:tblPr firstRow="1" bandRow="1">
                <a:tableStyleId>{9D7B26C5-4107-4FEC-AEDC-1716B250A1EF}</a:tableStyleId>
              </a:tblPr>
              <a:tblGrid>
                <a:gridCol w="4057650">
                  <a:extLst>
                    <a:ext uri="{9D8B030D-6E8A-4147-A177-3AD203B41FA5}">
                      <a16:colId xmlns:a16="http://schemas.microsoft.com/office/drawing/2014/main" val="3647290184"/>
                    </a:ext>
                  </a:extLst>
                </a:gridCol>
                <a:gridCol w="3142238">
                  <a:extLst>
                    <a:ext uri="{9D8B030D-6E8A-4147-A177-3AD203B41FA5}">
                      <a16:colId xmlns:a16="http://schemas.microsoft.com/office/drawing/2014/main" val="622920296"/>
                    </a:ext>
                  </a:extLst>
                </a:gridCol>
              </a:tblGrid>
              <a:tr h="199438">
                <a:tc>
                  <a:txBody>
                    <a:bodyPr/>
                    <a:lstStyle/>
                    <a:p>
                      <a:pPr algn="just"/>
                      <a:r>
                        <a:rPr lang="es-CO" sz="800" b="1" noProof="0" dirty="0"/>
                        <a:t>Numero UN</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93920">
                <a:tc>
                  <a:txBody>
                    <a:bodyPr/>
                    <a:lstStyle/>
                    <a:p>
                      <a:pPr algn="just"/>
                      <a:r>
                        <a:rPr lang="es-CO" sz="800" b="1" noProof="0" dirty="0"/>
                        <a:t>Nombre de envío adecuado UN</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4665">
                <a:tc>
                  <a:txBody>
                    <a:bodyPr/>
                    <a:lstStyle/>
                    <a:p>
                      <a:pPr algn="just"/>
                      <a:r>
                        <a:rPr lang="es-CO" sz="800" b="1" noProof="0" dirty="0"/>
                        <a:t>Clase(s) de peligro para el transporte</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6237394"/>
                  </a:ext>
                </a:extLst>
              </a:tr>
              <a:tr h="194665">
                <a:tc>
                  <a:txBody>
                    <a:bodyPr/>
                    <a:lstStyle/>
                    <a:p>
                      <a:pPr algn="just"/>
                      <a:r>
                        <a:rPr lang="es-CO" sz="800" b="1" noProof="0" dirty="0"/>
                        <a:t>Grupo de embalaje, si corresponde</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5543927"/>
                  </a:ext>
                </a:extLst>
              </a:tr>
              <a:tr h="194665">
                <a:tc>
                  <a:txBody>
                    <a:bodyPr/>
                    <a:lstStyle/>
                    <a:p>
                      <a:pPr algn="just"/>
                      <a:r>
                        <a:rPr lang="es-CO" sz="800" b="1" noProof="0" dirty="0"/>
                        <a:t>Peligros ambientales (p. ej., contaminante marino (Sí/No))</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es un contaminante marino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pPr algn="just"/>
                      <a:r>
                        <a:rPr lang="es-CO" sz="800" b="1" noProof="0" dirty="0"/>
                        <a:t>Transporte a granel (según el Anexo II del </a:t>
                      </a:r>
                      <a:r>
                        <a:rPr lang="es-CO" sz="800" b="1" noProof="0" dirty="0" err="1"/>
                        <a:t>MARPOL</a:t>
                      </a:r>
                      <a:r>
                        <a:rPr lang="es-CO" sz="800" b="1" noProof="0" dirty="0"/>
                        <a:t> 73/78 y el Código IBC)</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270314"/>
                  </a:ext>
                </a:extLst>
              </a:tr>
              <a:tr h="365760">
                <a:tc>
                  <a:txBody>
                    <a:bodyPr/>
                    <a:lstStyle/>
                    <a:p>
                      <a:pPr algn="just"/>
                      <a:r>
                        <a:rPr lang="es-CO" sz="800" b="1" noProof="0" dirty="0"/>
                        <a:t>Precauciones especiales que un usuario debe conocer o cumplir en relación con el transporte, ya sea dentro o fuera de sus instalaciones.</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50222226"/>
                  </a:ext>
                </a:extLst>
              </a:tr>
            </a:tbl>
          </a:graphicData>
        </a:graphic>
      </p:graphicFrame>
      <p:sp>
        <p:nvSpPr>
          <p:cNvPr id="18" name="Text Placeholder 25">
            <a:extLst>
              <a:ext uri="{FF2B5EF4-FFF2-40B4-BE49-F238E27FC236}">
                <a16:creationId xmlns:a16="http://schemas.microsoft.com/office/drawing/2014/main" id="{0C1D75EA-85DA-40C2-609D-7746057634C1}"/>
              </a:ext>
            </a:extLst>
          </p:cNvPr>
          <p:cNvSpPr txBox="1">
            <a:spLocks/>
          </p:cNvSpPr>
          <p:nvPr/>
        </p:nvSpPr>
        <p:spPr>
          <a:xfrm>
            <a:off x="278616" y="7608501"/>
            <a:ext cx="7200900" cy="245832"/>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defTabSz="228600">
              <a:tabLst>
                <a:tab pos="118872" algn="l"/>
              </a:tabLst>
            </a:pPr>
            <a:r>
              <a:rPr lang="es-CO" sz="1000" b="1" dirty="0">
                <a:solidFill>
                  <a:schemeClr val="tx1"/>
                </a:solidFill>
              </a:rPr>
              <a:t>Clase de peligro </a:t>
            </a:r>
            <a:r>
              <a:rPr lang="es-CO" sz="1000" b="1" dirty="0" err="1">
                <a:solidFill>
                  <a:schemeClr val="tx1"/>
                </a:solidFill>
              </a:rPr>
              <a:t>TDG</a:t>
            </a:r>
            <a:r>
              <a:rPr lang="es-CO" sz="1000" b="1" dirty="0">
                <a:solidFill>
                  <a:schemeClr val="tx1"/>
                </a:solidFill>
              </a:rPr>
              <a:t> canadiense y PIN: No regulado. </a:t>
            </a:r>
            <a:r>
              <a:rPr lang="es-CO" sz="1000" dirty="0">
                <a:solidFill>
                  <a:schemeClr val="tx1"/>
                </a:solidFill>
              </a:rPr>
              <a:t>No clasificado como mercancías peligrosas según ADR (carretera), </a:t>
            </a:r>
            <a:r>
              <a:rPr lang="es-CO" sz="1000" dirty="0" err="1">
                <a:solidFill>
                  <a:schemeClr val="tx1"/>
                </a:solidFill>
              </a:rPr>
              <a:t>RIDE</a:t>
            </a:r>
            <a:r>
              <a:rPr lang="es-CO" sz="1000" dirty="0">
                <a:solidFill>
                  <a:schemeClr val="tx1"/>
                </a:solidFill>
              </a:rPr>
              <a:t> (tren) o </a:t>
            </a:r>
            <a:r>
              <a:rPr lang="es-CO" sz="1000" dirty="0" err="1">
                <a:solidFill>
                  <a:schemeClr val="tx1"/>
                </a:solidFill>
              </a:rPr>
              <a:t>IMDG</a:t>
            </a:r>
            <a:r>
              <a:rPr lang="es-CO" sz="1000" dirty="0">
                <a:solidFill>
                  <a:schemeClr val="tx1"/>
                </a:solidFill>
              </a:rPr>
              <a:t> (barco).</a:t>
            </a:r>
            <a:endParaRPr lang="en-CA" sz="1000" dirty="0">
              <a:solidFill>
                <a:srgbClr val="0F1919"/>
              </a:solidFill>
            </a:endParaRPr>
          </a:p>
        </p:txBody>
      </p:sp>
      <p:sp>
        <p:nvSpPr>
          <p:cNvPr id="21" name="Text Placeholder 25">
            <a:extLst>
              <a:ext uri="{FF2B5EF4-FFF2-40B4-BE49-F238E27FC236}">
                <a16:creationId xmlns:a16="http://schemas.microsoft.com/office/drawing/2014/main" id="{9C686312-4777-E57C-6231-5088C6459AFA}"/>
              </a:ext>
            </a:extLst>
          </p:cNvPr>
          <p:cNvSpPr txBox="1">
            <a:spLocks/>
          </p:cNvSpPr>
          <p:nvPr/>
        </p:nvSpPr>
        <p:spPr>
          <a:xfrm>
            <a:off x="293896" y="8461782"/>
            <a:ext cx="7200900" cy="1065196"/>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spcBef>
                <a:spcPts val="0"/>
              </a:spcBef>
              <a:tabLst>
                <a:tab pos="118872" algn="l"/>
              </a:tabLst>
            </a:pPr>
            <a:r>
              <a:rPr lang="es-CO" sz="1000" b="1" u="sng" dirty="0">
                <a:solidFill>
                  <a:schemeClr val="tx1"/>
                </a:solidFill>
              </a:rPr>
              <a:t>REGULACIONES CANADIENSES</a:t>
            </a:r>
          </a:p>
          <a:p>
            <a:pPr algn="just" defTabSz="228600">
              <a:spcBef>
                <a:spcPts val="0"/>
              </a:spcBef>
              <a:tabLst>
                <a:tab pos="118872" algn="l"/>
              </a:tabLst>
            </a:pPr>
            <a:endParaRPr lang="es-CO" sz="1000" b="1" u="sng" dirty="0">
              <a:solidFill>
                <a:schemeClr val="tx1"/>
              </a:solidFill>
            </a:endParaRPr>
          </a:p>
          <a:p>
            <a:pPr algn="just" defTabSz="228600">
              <a:spcBef>
                <a:spcPts val="0"/>
              </a:spcBef>
              <a:tabLst>
                <a:tab pos="118872" algn="l"/>
              </a:tabLst>
            </a:pPr>
            <a:r>
              <a:rPr lang="es-CO" sz="1000" b="1" dirty="0">
                <a:solidFill>
                  <a:schemeClr val="tx1"/>
                </a:solidFill>
              </a:rPr>
              <a:t>Canadá Sistema canadiense de información sobre materiales peligrosos en el lugar de trabajo (</a:t>
            </a:r>
            <a:r>
              <a:rPr lang="es-CO" sz="1000" b="1" dirty="0" err="1">
                <a:solidFill>
                  <a:schemeClr val="tx1"/>
                </a:solidFill>
              </a:rPr>
              <a:t>WHMIS</a:t>
            </a:r>
            <a:r>
              <a:rPr lang="es-CO" sz="1000" b="1" dirty="0">
                <a:solidFill>
                  <a:schemeClr val="tx1"/>
                </a:solidFill>
              </a:rPr>
              <a:t> 2015):</a:t>
            </a:r>
            <a:r>
              <a:rPr lang="en-US" sz="1000" dirty="0">
                <a:solidFill>
                  <a:schemeClr val="tx1"/>
                </a:solidFill>
              </a:rPr>
              <a:t> </a:t>
            </a:r>
            <a:r>
              <a:rPr lang="es-CO" sz="1000" dirty="0">
                <a:solidFill>
                  <a:schemeClr val="tx1"/>
                </a:solidFill>
              </a:rPr>
              <a:t>Clasificado como Clase </a:t>
            </a:r>
            <a:r>
              <a:rPr lang="es-CO" sz="1000" dirty="0" err="1">
                <a:solidFill>
                  <a:schemeClr val="tx1"/>
                </a:solidFill>
              </a:rPr>
              <a:t>D2A</a:t>
            </a:r>
            <a:r>
              <a:rPr lang="es-CO" sz="1000" dirty="0">
                <a:solidFill>
                  <a:schemeClr val="tx1"/>
                </a:solidFill>
              </a:rPr>
              <a:t> – Materiales que causan otros efectos tóxicos.</a:t>
            </a:r>
            <a:endParaRPr lang="en-US" sz="1000" dirty="0">
              <a:solidFill>
                <a:schemeClr val="tx1"/>
              </a:solidFill>
            </a:endParaRPr>
          </a:p>
          <a:p>
            <a:pPr defTabSz="228600">
              <a:spcBef>
                <a:spcPts val="0"/>
              </a:spcBef>
              <a:tabLst>
                <a:tab pos="118872" algn="l"/>
              </a:tabLst>
            </a:pPr>
            <a:endParaRPr lang="en-US" sz="1000" dirty="0">
              <a:solidFill>
                <a:schemeClr val="tx1"/>
              </a:solidFill>
            </a:endParaRPr>
          </a:p>
          <a:p>
            <a:pPr algn="just" defTabSz="228600">
              <a:spcBef>
                <a:spcPts val="0"/>
              </a:spcBef>
              <a:tabLst>
                <a:tab pos="118872" algn="l"/>
              </a:tabLst>
            </a:pPr>
            <a:r>
              <a:rPr lang="es-CO" sz="1000" b="1" dirty="0">
                <a:solidFill>
                  <a:schemeClr val="tx1"/>
                </a:solidFill>
              </a:rPr>
              <a:t>Ley Canadiense de Protección Ambiental (CEPA): </a:t>
            </a:r>
            <a:r>
              <a:rPr lang="es-CO" sz="1000" dirty="0">
                <a:solidFill>
                  <a:schemeClr val="tx1"/>
                </a:solidFill>
              </a:rPr>
              <a:t>todas las sustancias de este producto están incluidas, según sea necesario, en la Lista de Sustancias Nacionales (DSL -</a:t>
            </a:r>
            <a:r>
              <a:rPr lang="en-US" sz="1000" dirty="0">
                <a:solidFill>
                  <a:schemeClr val="tx1"/>
                </a:solidFill>
              </a:rPr>
              <a:t> Domestic Substance List</a:t>
            </a:r>
            <a:r>
              <a:rPr lang="es-CO" sz="1000" dirty="0">
                <a:solidFill>
                  <a:schemeClr val="tx1"/>
                </a:solidFill>
              </a:rPr>
              <a:t>).</a:t>
            </a:r>
          </a:p>
          <a:p>
            <a:pPr defTabSz="228600">
              <a:spcBef>
                <a:spcPts val="0"/>
              </a:spcBef>
              <a:tabLst>
                <a:tab pos="118872" algn="l"/>
              </a:tabLst>
            </a:pPr>
            <a:endParaRPr lang="en-US" sz="1000" dirty="0">
              <a:solidFill>
                <a:schemeClr val="tx1"/>
              </a:solidFill>
            </a:endParaRPr>
          </a:p>
        </p:txBody>
      </p:sp>
    </p:spTree>
    <p:extLst>
      <p:ext uri="{BB962C8B-B14F-4D97-AF65-F5344CB8AC3E}">
        <p14:creationId xmlns:p14="http://schemas.microsoft.com/office/powerpoint/2010/main" val="4106822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954CA14-D3B4-7D78-0CE5-32CD6889C62A}"/>
              </a:ext>
            </a:extLst>
          </p:cNvPr>
          <p:cNvSpPr/>
          <p:nvPr/>
        </p:nvSpPr>
        <p:spPr>
          <a:xfrm>
            <a:off x="292330" y="2629955"/>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16. OTRA INFORMACIÓN</a:t>
            </a:r>
          </a:p>
        </p:txBody>
      </p:sp>
      <p:sp>
        <p:nvSpPr>
          <p:cNvPr id="7" name="Text Placeholder 25">
            <a:extLst>
              <a:ext uri="{FF2B5EF4-FFF2-40B4-BE49-F238E27FC236}">
                <a16:creationId xmlns:a16="http://schemas.microsoft.com/office/drawing/2014/main" id="{84B684A8-32F8-1ADE-1E9A-9F98A7E8159E}"/>
              </a:ext>
            </a:extLst>
          </p:cNvPr>
          <p:cNvSpPr txBox="1">
            <a:spLocks/>
          </p:cNvSpPr>
          <p:nvPr/>
        </p:nvSpPr>
        <p:spPr>
          <a:xfrm>
            <a:off x="292330" y="3117146"/>
            <a:ext cx="7200900" cy="3047136"/>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spcBef>
                <a:spcPts val="0"/>
              </a:spcBef>
              <a:tabLst>
                <a:tab pos="118872" algn="l"/>
              </a:tabLst>
            </a:pPr>
            <a:r>
              <a:rPr lang="es-CO" sz="1000" b="1" dirty="0">
                <a:solidFill>
                  <a:schemeClr val="tx1"/>
                </a:solidFill>
              </a:rPr>
              <a:t>Información adicional sobre material postventa</a:t>
            </a:r>
            <a:r>
              <a:rPr lang="en-US" sz="1000" b="1" dirty="0">
                <a:solidFill>
                  <a:schemeClr val="tx1"/>
                </a:solidFill>
              </a:rPr>
              <a:t>: </a:t>
            </a:r>
          </a:p>
          <a:p>
            <a:pPr algn="just" defTabSz="228600">
              <a:spcBef>
                <a:spcPts val="0"/>
              </a:spcBef>
              <a:tabLst>
                <a:tab pos="118872" algn="l"/>
              </a:tabLst>
            </a:pPr>
            <a:r>
              <a:rPr lang="es-CO" sz="1000" dirty="0">
                <a:solidFill>
                  <a:schemeClr val="tx1"/>
                </a:solidFill>
              </a:rPr>
              <a:t>Un análisis de las muestras de </a:t>
            </a:r>
            <a:r>
              <a:rPr lang="es-CO" sz="1000" dirty="0" err="1">
                <a:solidFill>
                  <a:schemeClr val="tx1"/>
                </a:solidFill>
              </a:rPr>
              <a:t>FCR</a:t>
            </a:r>
            <a:r>
              <a:rPr lang="es-CO" sz="1000" dirty="0">
                <a:solidFill>
                  <a:schemeClr val="tx1"/>
                </a:solidFill>
              </a:rPr>
              <a:t> obtenidas después del servicio en cumplimiento de un acuerdo de control de la exposición con la EPA, reveló que en las condiciones de horno de arranque muestreadas, la mayoría no contenía niveles detectables de sílice cristalina. Tal como se producen, todas las fibras cerámicas son materiales vítreos (vidriosos) que no contienen sílice cristalina. Sin embargo, la exposición continuada a temperaturas elevadas puede provocar la desvitrificación (cristalización) de estas fibras. La primera formación cristalina (</a:t>
            </a:r>
            <a:r>
              <a:rPr lang="es-CO" sz="1000" dirty="0" err="1">
                <a:solidFill>
                  <a:schemeClr val="tx1"/>
                </a:solidFill>
              </a:rPr>
              <a:t>mullita</a:t>
            </a:r>
            <a:r>
              <a:rPr lang="es-CO" sz="1000" dirty="0">
                <a:solidFill>
                  <a:schemeClr val="tx1"/>
                </a:solidFill>
              </a:rPr>
              <a:t>) comienza a producirse aproximadamente a </a:t>
            </a:r>
            <a:r>
              <a:rPr lang="es-CO" sz="1000" dirty="0" err="1">
                <a:solidFill>
                  <a:schemeClr val="tx1"/>
                </a:solidFill>
              </a:rPr>
              <a:t>985°C</a:t>
            </a:r>
            <a:r>
              <a:rPr lang="es-CO" sz="1000" dirty="0">
                <a:solidFill>
                  <a:schemeClr val="tx1"/>
                </a:solidFill>
              </a:rPr>
              <a:t> (</a:t>
            </a:r>
            <a:r>
              <a:rPr lang="es-CO" sz="1000" dirty="0" err="1">
                <a:solidFill>
                  <a:schemeClr val="tx1"/>
                </a:solidFill>
              </a:rPr>
              <a:t>1805°F</a:t>
            </a:r>
            <a:r>
              <a:rPr lang="es-CO" sz="1000" dirty="0">
                <a:solidFill>
                  <a:schemeClr val="tx1"/>
                </a:solidFill>
              </a:rPr>
              <a:t>). La sílice en fase cristalina puede empezar a formarse a aproximadamente </a:t>
            </a:r>
            <a:r>
              <a:rPr lang="es-CO" sz="1000" dirty="0" err="1">
                <a:solidFill>
                  <a:schemeClr val="tx1"/>
                </a:solidFill>
              </a:rPr>
              <a:t>1100°C</a:t>
            </a:r>
            <a:r>
              <a:rPr lang="es-CO" sz="1000" dirty="0">
                <a:solidFill>
                  <a:schemeClr val="tx1"/>
                </a:solidFill>
              </a:rPr>
              <a:t> (</a:t>
            </a:r>
            <a:r>
              <a:rPr lang="es-CO" sz="1000" dirty="0" err="1">
                <a:solidFill>
                  <a:schemeClr val="tx1"/>
                </a:solidFill>
              </a:rPr>
              <a:t>2012°F</a:t>
            </a:r>
            <a:r>
              <a:rPr lang="es-CO" sz="1000" dirty="0">
                <a:solidFill>
                  <a:schemeClr val="tx1"/>
                </a:solidFill>
              </a:rPr>
              <a:t>)</a:t>
            </a:r>
            <a:r>
              <a:rPr lang="en-US" sz="1000" dirty="0">
                <a:solidFill>
                  <a:schemeClr val="tx1"/>
                </a:solidFill>
              </a:rPr>
              <a:t>. </a:t>
            </a:r>
            <a:r>
              <a:rPr lang="es-CO" sz="1000" dirty="0">
                <a:solidFill>
                  <a:schemeClr val="tx1"/>
                </a:solidFill>
              </a:rPr>
              <a:t>Cuando las fibras vitrocerámicas se desvitrifican, forman un polvo mineral mixto que contiene sílice cristalina. La sílice cristalina queda atrapada en los límites de los granos dentro de la matriz. La presencia de fases cristalinas sólo puede confirmarse mediante análisis de laboratorio de la fibra de cara caliente. La </a:t>
            </a:r>
            <a:r>
              <a:rPr lang="es-CO" sz="1000" dirty="0" err="1">
                <a:solidFill>
                  <a:schemeClr val="tx1"/>
                </a:solidFill>
              </a:rPr>
              <a:t>IARC</a:t>
            </a:r>
            <a:r>
              <a:rPr lang="es-CO" sz="1000" dirty="0">
                <a:solidFill>
                  <a:schemeClr val="tx1"/>
                </a:solidFill>
              </a:rPr>
              <a:t> señala además que no se detectó carcinogenicidad en humanos en todos los entornos industriales estudiados. La </a:t>
            </a:r>
            <a:r>
              <a:rPr lang="es-CO" sz="1000" dirty="0" err="1">
                <a:solidFill>
                  <a:schemeClr val="tx1"/>
                </a:solidFill>
              </a:rPr>
              <a:t>IARC</a:t>
            </a:r>
            <a:r>
              <a:rPr lang="es-CO" sz="1000" dirty="0">
                <a:solidFill>
                  <a:schemeClr val="tx1"/>
                </a:solidFill>
              </a:rPr>
              <a:t> también estudió polvos que contienen sílice cristalina de minerales mixtos, como el polvo de carbón (que contiene entre un 5% y un 15% de sílice cristalina) y tierra de diatomeas, sin ver ninguna evidencia de enfermedad.</a:t>
            </a:r>
            <a:endParaRPr lang="en-US" sz="1000" dirty="0">
              <a:solidFill>
                <a:schemeClr val="tx1"/>
              </a:solidFill>
            </a:endParaRPr>
          </a:p>
          <a:p>
            <a:pPr algn="just" defTabSz="228600">
              <a:spcBef>
                <a:spcPts val="0"/>
              </a:spcBef>
              <a:tabLst>
                <a:tab pos="118872" algn="l"/>
              </a:tabLst>
            </a:pPr>
            <a:endParaRPr lang="en-US" sz="1000" b="1" dirty="0">
              <a:solidFill>
                <a:schemeClr val="tx1"/>
              </a:solidFill>
            </a:endParaRPr>
          </a:p>
          <a:p>
            <a:pPr algn="just" defTabSz="228600">
              <a:spcBef>
                <a:spcPts val="0"/>
              </a:spcBef>
              <a:tabLst>
                <a:tab pos="118872" algn="l"/>
              </a:tabLst>
            </a:pPr>
            <a:r>
              <a:rPr lang="es-CO" sz="1000" b="1" dirty="0">
                <a:solidFill>
                  <a:schemeClr val="tx1"/>
                </a:solidFill>
              </a:rPr>
              <a:t>Sistema de identificación de materiales peligrosos (</a:t>
            </a:r>
            <a:r>
              <a:rPr lang="es-CO" sz="1000" b="1" dirty="0" err="1">
                <a:solidFill>
                  <a:schemeClr val="tx1"/>
                </a:solidFill>
              </a:rPr>
              <a:t>HMIS</a:t>
            </a:r>
            <a:r>
              <a:rPr lang="es-CO" sz="1000" b="1" dirty="0">
                <a:solidFill>
                  <a:schemeClr val="tx1"/>
                </a:solidFill>
              </a:rPr>
              <a:t>)</a:t>
            </a:r>
          </a:p>
          <a:p>
            <a:pPr algn="just" defTabSz="228600">
              <a:spcBef>
                <a:spcPts val="0"/>
              </a:spcBef>
              <a:tabLst>
                <a:tab pos="118872" algn="l"/>
              </a:tabLst>
            </a:pPr>
            <a:r>
              <a:rPr lang="es-CO" sz="1000" dirty="0">
                <a:solidFill>
                  <a:schemeClr val="tx1"/>
                </a:solidFill>
              </a:rPr>
              <a:t>La clasificación de peligros para productos </a:t>
            </a:r>
            <a:r>
              <a:rPr lang="es-CO" sz="1000" dirty="0" err="1">
                <a:solidFill>
                  <a:schemeClr val="tx1"/>
                </a:solidFill>
              </a:rPr>
              <a:t>FCR</a:t>
            </a:r>
            <a:r>
              <a:rPr lang="es-CO" sz="1000" dirty="0">
                <a:solidFill>
                  <a:schemeClr val="tx1"/>
                </a:solidFill>
              </a:rPr>
              <a:t> (ahora es lo opuesto al nuevo sistema de clasificación </a:t>
            </a:r>
            <a:r>
              <a:rPr lang="es-CO" sz="1000" dirty="0" err="1">
                <a:solidFill>
                  <a:schemeClr val="tx1"/>
                </a:solidFill>
              </a:rPr>
              <a:t>GHS</a:t>
            </a:r>
            <a:r>
              <a:rPr lang="es-CO" sz="1000" dirty="0">
                <a:solidFill>
                  <a:schemeClr val="tx1"/>
                </a:solidFill>
              </a:rPr>
              <a:t>), son</a:t>
            </a:r>
            <a:r>
              <a:rPr lang="en-US" sz="1000" dirty="0">
                <a:solidFill>
                  <a:schemeClr val="tx1"/>
                </a:solidFill>
              </a:rPr>
              <a:t>:</a:t>
            </a:r>
          </a:p>
          <a:p>
            <a:pPr algn="just" defTabSz="228600">
              <a:spcBef>
                <a:spcPts val="0"/>
              </a:spcBef>
              <a:tabLst>
                <a:tab pos="118872" algn="l"/>
              </a:tabLst>
            </a:pPr>
            <a:r>
              <a:rPr lang="es-CO" sz="1000" dirty="0" err="1">
                <a:solidFill>
                  <a:schemeClr val="tx1"/>
                </a:solidFill>
              </a:rPr>
              <a:t>HMIS</a:t>
            </a:r>
            <a:r>
              <a:rPr lang="es-CO" sz="1000" dirty="0">
                <a:solidFill>
                  <a:schemeClr val="tx1"/>
                </a:solidFill>
              </a:rPr>
              <a:t> Salud 1* (* denota potencial de efectos crónicos); </a:t>
            </a:r>
            <a:r>
              <a:rPr lang="es-CO" sz="1000" dirty="0" err="1">
                <a:solidFill>
                  <a:schemeClr val="tx1"/>
                </a:solidFill>
              </a:rPr>
              <a:t>HMIS</a:t>
            </a:r>
            <a:r>
              <a:rPr lang="es-CO" sz="1000" dirty="0">
                <a:solidFill>
                  <a:schemeClr val="tx1"/>
                </a:solidFill>
              </a:rPr>
              <a:t> Inflamabilidad 0; </a:t>
            </a:r>
            <a:r>
              <a:rPr lang="es-CO" sz="1000" dirty="0" err="1">
                <a:solidFill>
                  <a:schemeClr val="tx1"/>
                </a:solidFill>
              </a:rPr>
              <a:t>HMIS</a:t>
            </a:r>
            <a:r>
              <a:rPr lang="es-CO" sz="1000" dirty="0">
                <a:solidFill>
                  <a:schemeClr val="tx1"/>
                </a:solidFill>
              </a:rPr>
              <a:t> Reactividad 0; </a:t>
            </a:r>
            <a:r>
              <a:rPr lang="es-CO" sz="1000" dirty="0" err="1">
                <a:solidFill>
                  <a:schemeClr val="tx1"/>
                </a:solidFill>
              </a:rPr>
              <a:t>HMIS</a:t>
            </a:r>
            <a:r>
              <a:rPr lang="es-CO" sz="1000" dirty="0">
                <a:solidFill>
                  <a:schemeClr val="tx1"/>
                </a:solidFill>
              </a:rPr>
              <a:t> Equipo de protección individual X (A determinar por el usuario).</a:t>
            </a:r>
            <a:endParaRPr lang="en-US" sz="1000" b="1" dirty="0">
              <a:solidFill>
                <a:schemeClr val="tx1"/>
              </a:solidFill>
            </a:endParaRPr>
          </a:p>
          <a:p>
            <a:pPr algn="just" defTabSz="228600">
              <a:spcBef>
                <a:spcPts val="0"/>
              </a:spcBef>
              <a:tabLst>
                <a:tab pos="118872" algn="l"/>
              </a:tabLst>
            </a:pPr>
            <a:endParaRPr lang="en-US" sz="1000" b="1" dirty="0">
              <a:solidFill>
                <a:schemeClr val="tx1"/>
              </a:solidFill>
            </a:endParaRPr>
          </a:p>
          <a:p>
            <a:pPr algn="just" defTabSz="228600">
              <a:spcBef>
                <a:spcPts val="0"/>
              </a:spcBef>
              <a:tabLst>
                <a:tab pos="118872" algn="l"/>
              </a:tabLst>
            </a:pPr>
            <a:r>
              <a:rPr lang="es-CO" sz="1000" b="1" dirty="0">
                <a:solidFill>
                  <a:schemeClr val="tx1"/>
                </a:solidFill>
              </a:rPr>
              <a:t>Resumen de la revisión</a:t>
            </a:r>
          </a:p>
          <a:p>
            <a:pPr algn="just" defTabSz="228600">
              <a:spcBef>
                <a:spcPts val="0"/>
              </a:spcBef>
              <a:tabLst>
                <a:tab pos="118872" algn="l"/>
              </a:tabLst>
            </a:pPr>
            <a:r>
              <a:rPr lang="es-CO" sz="1000" dirty="0">
                <a:solidFill>
                  <a:schemeClr val="tx1"/>
                </a:solidFill>
              </a:rPr>
              <a:t>FDS actualizada para alinearse con la nueva normativa </a:t>
            </a:r>
            <a:r>
              <a:rPr lang="es-CO" sz="1000" dirty="0" err="1">
                <a:solidFill>
                  <a:schemeClr val="tx1"/>
                </a:solidFill>
              </a:rPr>
              <a:t>WHMIS</a:t>
            </a:r>
            <a:r>
              <a:rPr lang="es-CO" sz="1000" dirty="0">
                <a:solidFill>
                  <a:schemeClr val="tx1"/>
                </a:solidFill>
              </a:rPr>
              <a:t> 2015 introducida el 11 de febrero de 2015.</a:t>
            </a:r>
          </a:p>
          <a:p>
            <a:pPr algn="just" defTabSz="228600">
              <a:spcBef>
                <a:spcPts val="0"/>
              </a:spcBef>
              <a:tabLst>
                <a:tab pos="118872" algn="l"/>
              </a:tabLst>
            </a:pPr>
            <a:r>
              <a:rPr lang="es-CO" sz="1000" b="1" dirty="0">
                <a:solidFill>
                  <a:schemeClr val="tx1"/>
                </a:solidFill>
              </a:rPr>
              <a:t>Fecha de revisión de la FDS: </a:t>
            </a:r>
            <a:r>
              <a:rPr lang="es-CO" sz="1000" dirty="0">
                <a:solidFill>
                  <a:schemeClr val="tx1"/>
                </a:solidFill>
              </a:rPr>
              <a:t>13 de febrero de 2020</a:t>
            </a:r>
          </a:p>
          <a:p>
            <a:pPr algn="just" defTabSz="228600">
              <a:spcBef>
                <a:spcPts val="0"/>
              </a:spcBef>
              <a:tabLst>
                <a:tab pos="118872" algn="l"/>
              </a:tabLst>
            </a:pPr>
            <a:r>
              <a:rPr lang="es-CO" sz="1000" b="1" dirty="0">
                <a:solidFill>
                  <a:schemeClr val="tx1"/>
                </a:solidFill>
              </a:rPr>
              <a:t>FDS Preparado por: </a:t>
            </a:r>
            <a:r>
              <a:rPr lang="es-CO" sz="1000" dirty="0" err="1">
                <a:solidFill>
                  <a:schemeClr val="tx1"/>
                </a:solidFill>
              </a:rPr>
              <a:t>G.E</a:t>
            </a:r>
            <a:r>
              <a:rPr lang="es-CO" sz="1000" dirty="0">
                <a:solidFill>
                  <a:schemeClr val="tx1"/>
                </a:solidFill>
              </a:rPr>
              <a:t>. Menzies P. Eng. </a:t>
            </a:r>
            <a:r>
              <a:rPr lang="es-CO" sz="1000" dirty="0" err="1">
                <a:solidFill>
                  <a:schemeClr val="tx1"/>
                </a:solidFill>
              </a:rPr>
              <a:t>ROH</a:t>
            </a:r>
            <a:endParaRPr lang="en-CA" sz="1000" dirty="0">
              <a:solidFill>
                <a:srgbClr val="0F1919"/>
              </a:solidFill>
            </a:endParaRPr>
          </a:p>
        </p:txBody>
      </p:sp>
      <p:sp>
        <p:nvSpPr>
          <p:cNvPr id="8" name="Rectangle 7">
            <a:extLst>
              <a:ext uri="{FF2B5EF4-FFF2-40B4-BE49-F238E27FC236}">
                <a16:creationId xmlns:a16="http://schemas.microsoft.com/office/drawing/2014/main" id="{E76F184B-C9A0-FA4C-4CCD-7F821E870879}"/>
              </a:ext>
            </a:extLst>
          </p:cNvPr>
          <p:cNvSpPr/>
          <p:nvPr/>
        </p:nvSpPr>
        <p:spPr>
          <a:xfrm>
            <a:off x="293342" y="6276944"/>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DEFINICIONES</a:t>
            </a:r>
          </a:p>
        </p:txBody>
      </p:sp>
      <p:sp>
        <p:nvSpPr>
          <p:cNvPr id="10" name="Text Placeholder 39">
            <a:extLst>
              <a:ext uri="{FF2B5EF4-FFF2-40B4-BE49-F238E27FC236}">
                <a16:creationId xmlns:a16="http://schemas.microsoft.com/office/drawing/2014/main" id="{87B1CED8-6EF5-EAE3-F546-8DF8CCE77680}"/>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FC-2300 HD45 23 04</a:t>
            </a:r>
          </a:p>
        </p:txBody>
      </p:sp>
      <p:graphicFrame>
        <p:nvGraphicFramePr>
          <p:cNvPr id="3" name="Table 35">
            <a:extLst>
              <a:ext uri="{FF2B5EF4-FFF2-40B4-BE49-F238E27FC236}">
                <a16:creationId xmlns:a16="http://schemas.microsoft.com/office/drawing/2014/main" id="{36881BB0-64A3-2A43-25B3-4F6435CA886C}"/>
              </a:ext>
            </a:extLst>
          </p:cNvPr>
          <p:cNvGraphicFramePr>
            <a:graphicFrameLocks/>
          </p:cNvGraphicFramePr>
          <p:nvPr>
            <p:extLst>
              <p:ext uri="{D42A27DB-BD31-4B8C-83A1-F6EECF244321}">
                <p14:modId xmlns:p14="http://schemas.microsoft.com/office/powerpoint/2010/main" val="2136999820"/>
              </p:ext>
            </p:extLst>
          </p:nvPr>
        </p:nvGraphicFramePr>
        <p:xfrm>
          <a:off x="292330" y="1364148"/>
          <a:ext cx="7199888" cy="1119360"/>
        </p:xfrm>
        <a:graphic>
          <a:graphicData uri="http://schemas.openxmlformats.org/drawingml/2006/table">
            <a:tbl>
              <a:tblPr firstRow="1" bandRow="1">
                <a:tableStyleId>{9D7B26C5-4107-4FEC-AEDC-1716B250A1EF}</a:tableStyleId>
              </a:tblPr>
              <a:tblGrid>
                <a:gridCol w="954792">
                  <a:extLst>
                    <a:ext uri="{9D8B030D-6E8A-4147-A177-3AD203B41FA5}">
                      <a16:colId xmlns:a16="http://schemas.microsoft.com/office/drawing/2014/main" val="3647290184"/>
                    </a:ext>
                  </a:extLst>
                </a:gridCol>
                <a:gridCol w="6245096">
                  <a:extLst>
                    <a:ext uri="{9D8B030D-6E8A-4147-A177-3AD203B41FA5}">
                      <a16:colId xmlns:a16="http://schemas.microsoft.com/office/drawing/2014/main" val="622920296"/>
                    </a:ext>
                  </a:extLst>
                </a:gridCol>
              </a:tblGrid>
              <a:tr h="194665">
                <a:tc>
                  <a:txBody>
                    <a:bodyPr/>
                    <a:lstStyle/>
                    <a:p>
                      <a:r>
                        <a:rPr lang="fr-CA" sz="800" b="1" noProof="0" dirty="0"/>
                        <a:t>OSHA</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marR="0" lvl="0" indent="0" algn="l" defTabSz="777240" rtl="0" eaLnBrk="1" fontAlgn="auto" latinLnBrk="0" hangingPunct="1">
                        <a:lnSpc>
                          <a:spcPct val="100000"/>
                        </a:lnSpc>
                        <a:spcBef>
                          <a:spcPts val="0"/>
                        </a:spcBef>
                        <a:spcAft>
                          <a:spcPts val="0"/>
                        </a:spcAft>
                        <a:buClrTx/>
                        <a:buSzTx/>
                        <a:buFontTx/>
                        <a:buNone/>
                        <a:tabLst/>
                        <a:defRPr/>
                      </a:pPr>
                      <a:r>
                        <a:rPr lang="es-CO" sz="800" b="0" noProof="0" dirty="0"/>
                        <a:t>Cumplir con las </a:t>
                      </a:r>
                      <a:r>
                        <a:rPr lang="es-CO" sz="800" b="1" noProof="0" dirty="0"/>
                        <a:t>Normas de Comunicación de Riesgos</a:t>
                      </a:r>
                      <a:r>
                        <a:rPr lang="es-CO" sz="800" b="0" noProof="0" dirty="0"/>
                        <a:t> 29 </a:t>
                      </a:r>
                      <a:r>
                        <a:rPr lang="es-CO" sz="800" b="0" noProof="0" dirty="0" err="1"/>
                        <a:t>CFR</a:t>
                      </a:r>
                      <a:r>
                        <a:rPr lang="es-CO" sz="800" b="0" noProof="0" dirty="0"/>
                        <a:t> 1910.1200 y 29 </a:t>
                      </a:r>
                      <a:r>
                        <a:rPr lang="es-CO" sz="800" b="0" noProof="0" dirty="0" err="1"/>
                        <a:t>CFR</a:t>
                      </a:r>
                      <a:r>
                        <a:rPr lang="es-CO" sz="800" b="0" noProof="0" dirty="0"/>
                        <a:t> 1926.59 y las </a:t>
                      </a:r>
                      <a:r>
                        <a:rPr lang="es-CO" sz="800" b="1" noProof="0" dirty="0"/>
                        <a:t>Normas de Protección Respiratoria </a:t>
                      </a:r>
                      <a:r>
                        <a:rPr lang="es-CO" sz="800" b="0" noProof="0" dirty="0"/>
                        <a:t>29 </a:t>
                      </a:r>
                      <a:r>
                        <a:rPr lang="es-CO" sz="800" b="0" noProof="0" dirty="0" err="1"/>
                        <a:t>CFR</a:t>
                      </a:r>
                      <a:r>
                        <a:rPr lang="es-CO" sz="800" b="0" noProof="0" dirty="0"/>
                        <a:t> 1910.134 y 29 </a:t>
                      </a:r>
                      <a:r>
                        <a:rPr lang="es-CO" sz="800" b="0" noProof="0" dirty="0" err="1"/>
                        <a:t>CFR</a:t>
                      </a:r>
                      <a:r>
                        <a:rPr lang="es-CO" sz="800" b="0" noProof="0" dirty="0"/>
                        <a:t> 1926.103.</a:t>
                      </a:r>
                      <a:endParaRPr lang="fr-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r h="194665">
                <a:tc>
                  <a:txBody>
                    <a:bodyPr/>
                    <a:lstStyle/>
                    <a:p>
                      <a:r>
                        <a:rPr lang="fr-CA" sz="800" b="1" noProof="0"/>
                        <a:t>CALIFORNIA</a:t>
                      </a:r>
                      <a:endParaRPr lang="fr-CA" sz="800" b="1" noProof="0" dirty="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just"/>
                      <a:r>
                        <a:rPr lang="es-CO" sz="800" b="0" noProof="0" dirty="0"/>
                        <a:t>Las “fibras cerámicas (partículas transportadas por el aire de tamaño respirable)” figuran en la Proposición 65, Ley de control de sustancias tóxicas y agua potable segura de 1986, como una sustancia química que el estado de California considera causante de cáncer.</a:t>
                      </a:r>
                      <a:endParaRPr lang="fr-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43270314"/>
                  </a:ext>
                </a:extLst>
              </a:tr>
              <a:tr h="365760">
                <a:tc>
                  <a:txBody>
                    <a:bodyPr/>
                    <a:lstStyle/>
                    <a:p>
                      <a:r>
                        <a:rPr lang="es-CO" sz="800" b="1" noProof="0" dirty="0"/>
                        <a:t>OTROS ESTADOS</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0" noProof="0" dirty="0"/>
                        <a:t>No se sabe que los productos </a:t>
                      </a:r>
                      <a:r>
                        <a:rPr lang="es-CO" sz="800" b="0" noProof="0" dirty="0" err="1"/>
                        <a:t>FCR</a:t>
                      </a:r>
                      <a:r>
                        <a:rPr lang="es-CO" sz="800" b="0" noProof="0" dirty="0"/>
                        <a:t> estén regulados por otros estados además de California; sin embargo, es posible que se apliquen a estos productos las regulaciones estatales y locales de </a:t>
                      </a:r>
                      <a:r>
                        <a:rPr lang="es-CO" sz="800" b="0" noProof="0" dirty="0" err="1"/>
                        <a:t>OSHA</a:t>
                      </a:r>
                      <a:r>
                        <a:rPr lang="es-CO" sz="800" b="0" noProof="0" dirty="0"/>
                        <a:t> y EPA. En caso de duda, comuníquese con su agencia reguladora local.</a:t>
                      </a:r>
                      <a:endParaRPr lang="fr-CA" sz="800" b="0" noProof="0" dirty="0"/>
                    </a:p>
                  </a:txBody>
                  <a:tcPr marL="0" marR="0" marT="36000" marB="36000">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0222226"/>
                  </a:ext>
                </a:extLst>
              </a:tr>
            </a:tbl>
          </a:graphicData>
        </a:graphic>
      </p:graphicFrame>
      <p:sp>
        <p:nvSpPr>
          <p:cNvPr id="2" name="TextBox 1">
            <a:extLst>
              <a:ext uri="{FF2B5EF4-FFF2-40B4-BE49-F238E27FC236}">
                <a16:creationId xmlns:a16="http://schemas.microsoft.com/office/drawing/2014/main" id="{7CD8F1B9-CFE0-4C9C-424B-D78F5DB034F3}"/>
              </a:ext>
            </a:extLst>
          </p:cNvPr>
          <p:cNvSpPr txBox="1"/>
          <p:nvPr/>
        </p:nvSpPr>
        <p:spPr>
          <a:xfrm>
            <a:off x="215394" y="1121660"/>
            <a:ext cx="3886200" cy="230832"/>
          </a:xfrm>
          <a:prstGeom prst="rect">
            <a:avLst/>
          </a:prstGeom>
          <a:noFill/>
        </p:spPr>
        <p:txBody>
          <a:bodyPr wrap="square">
            <a:spAutoFit/>
          </a:bodyPr>
          <a:lstStyle/>
          <a:p>
            <a:pPr algn="just" defTabSz="228600">
              <a:lnSpc>
                <a:spcPct val="90000"/>
              </a:lnSpc>
              <a:tabLst>
                <a:tab pos="118872" algn="l"/>
              </a:tabLst>
            </a:pPr>
            <a:r>
              <a:rPr lang="es-CO" sz="1000" b="1" u="sng" dirty="0">
                <a:latin typeface="+mj-lt"/>
              </a:rPr>
              <a:t>REGULACIONES DE ESTADOS UNIDOS</a:t>
            </a:r>
          </a:p>
        </p:txBody>
      </p:sp>
      <p:graphicFrame>
        <p:nvGraphicFramePr>
          <p:cNvPr id="11" name="Table 35">
            <a:extLst>
              <a:ext uri="{FF2B5EF4-FFF2-40B4-BE49-F238E27FC236}">
                <a16:creationId xmlns:a16="http://schemas.microsoft.com/office/drawing/2014/main" id="{9E5850FE-0FEA-46BC-F507-61C02C6C916C}"/>
              </a:ext>
            </a:extLst>
          </p:cNvPr>
          <p:cNvGraphicFramePr>
            <a:graphicFrameLocks/>
          </p:cNvGraphicFramePr>
          <p:nvPr>
            <p:extLst>
              <p:ext uri="{D42A27DB-BD31-4B8C-83A1-F6EECF244321}">
                <p14:modId xmlns:p14="http://schemas.microsoft.com/office/powerpoint/2010/main" val="3845181722"/>
              </p:ext>
            </p:extLst>
          </p:nvPr>
        </p:nvGraphicFramePr>
        <p:xfrm>
          <a:off x="289291" y="6723575"/>
          <a:ext cx="7199889" cy="2143765"/>
        </p:xfrm>
        <a:graphic>
          <a:graphicData uri="http://schemas.openxmlformats.org/drawingml/2006/table">
            <a:tbl>
              <a:tblPr firstRow="1" bandRow="1">
                <a:tableStyleId>{9D7B26C5-4107-4FEC-AEDC-1716B250A1EF}</a:tableStyleId>
              </a:tblPr>
              <a:tblGrid>
                <a:gridCol w="987426">
                  <a:extLst>
                    <a:ext uri="{9D8B030D-6E8A-4147-A177-3AD203B41FA5}">
                      <a16:colId xmlns:a16="http://schemas.microsoft.com/office/drawing/2014/main" val="3647290184"/>
                    </a:ext>
                  </a:extLst>
                </a:gridCol>
                <a:gridCol w="2924175">
                  <a:extLst>
                    <a:ext uri="{9D8B030D-6E8A-4147-A177-3AD203B41FA5}">
                      <a16:colId xmlns:a16="http://schemas.microsoft.com/office/drawing/2014/main" val="622920296"/>
                    </a:ext>
                  </a:extLst>
                </a:gridCol>
                <a:gridCol w="3288288">
                  <a:extLst>
                    <a:ext uri="{9D8B030D-6E8A-4147-A177-3AD203B41FA5}">
                      <a16:colId xmlns:a16="http://schemas.microsoft.com/office/drawing/2014/main" val="2528902335"/>
                    </a:ext>
                  </a:extLst>
                </a:gridCol>
              </a:tblGrid>
              <a:tr h="222920">
                <a:tc>
                  <a:txBody>
                    <a:bodyPr/>
                    <a:lstStyle/>
                    <a:p>
                      <a:pPr marL="177800" indent="-68263"/>
                      <a:r>
                        <a:rPr lang="es-CO" sz="800" b="1" noProof="0" dirty="0" err="1">
                          <a:solidFill>
                            <a:srgbClr val="0F1919"/>
                          </a:solidFill>
                        </a:rPr>
                        <a:t>ACGIH</a:t>
                      </a:r>
                      <a:endParaRPr lang="es-CO" sz="800" b="1" noProof="0" dirty="0">
                        <a:solidFill>
                          <a:srgbClr val="0F1919"/>
                        </a:solidFill>
                      </a:endParaRP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American </a:t>
                      </a:r>
                      <a:r>
                        <a:rPr lang="es-CO" sz="800" b="0" kern="1200" noProof="0" dirty="0" err="1">
                          <a:solidFill>
                            <a:schemeClr val="tx1"/>
                          </a:solidFill>
                          <a:latin typeface="+mn-lt"/>
                          <a:ea typeface="+mn-ea"/>
                          <a:cs typeface="+mn-cs"/>
                        </a:rPr>
                        <a:t>Conference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Governmental</a:t>
                      </a:r>
                      <a:r>
                        <a:rPr lang="es-CO" sz="800" b="0" kern="1200" noProof="0" dirty="0">
                          <a:solidFill>
                            <a:schemeClr val="tx1"/>
                          </a:solidFill>
                          <a:latin typeface="+mn-lt"/>
                          <a:ea typeface="+mn-ea"/>
                          <a:cs typeface="+mn-cs"/>
                        </a:rPr>
                        <a:t> Industrial </a:t>
                      </a:r>
                      <a:r>
                        <a:rPr lang="es-CO" sz="800" b="0" kern="1200" noProof="0" dirty="0" err="1">
                          <a:solidFill>
                            <a:schemeClr val="tx1"/>
                          </a:solidFill>
                          <a:latin typeface="+mn-lt"/>
                          <a:ea typeface="+mn-ea"/>
                          <a:cs typeface="+mn-cs"/>
                        </a:rPr>
                        <a:t>Hygienists</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Conferencia Americana de Higienistas Industriales Gubernamentales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90500">
                <a:tc>
                  <a:txBody>
                    <a:bodyPr/>
                    <a:lstStyle/>
                    <a:p>
                      <a:pPr marL="109728"/>
                      <a:r>
                        <a:rPr lang="es-CO" sz="800" b="1" noProof="0" dirty="0">
                          <a:solidFill>
                            <a:srgbClr val="0F1919"/>
                          </a:solidFill>
                        </a:rPr>
                        <a:t>ADR</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Carriage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Good </a:t>
                      </a:r>
                      <a:r>
                        <a:rPr lang="es-CO" sz="800" b="0" kern="1200" noProof="0" dirty="0" err="1">
                          <a:solidFill>
                            <a:schemeClr val="tx1"/>
                          </a:solidFill>
                          <a:latin typeface="+mn-lt"/>
                          <a:ea typeface="+mn-ea"/>
                          <a:cs typeface="+mn-cs"/>
                        </a:rPr>
                        <a:t>by</a:t>
                      </a:r>
                      <a:r>
                        <a:rPr lang="es-CO" sz="800" b="0" kern="1200" noProof="0" dirty="0">
                          <a:solidFill>
                            <a:schemeClr val="tx1"/>
                          </a:solidFill>
                          <a:latin typeface="+mn-lt"/>
                          <a:ea typeface="+mn-ea"/>
                          <a:cs typeface="+mn-cs"/>
                        </a:rPr>
                        <a:t> Road (International </a:t>
                      </a:r>
                      <a:r>
                        <a:rPr lang="es-CO" sz="800" b="0" kern="1200" noProof="0" dirty="0" err="1">
                          <a:solidFill>
                            <a:schemeClr val="tx1"/>
                          </a:solidFill>
                          <a:latin typeface="+mn-lt"/>
                          <a:ea typeface="+mn-ea"/>
                          <a:cs typeface="+mn-cs"/>
                        </a:rPr>
                        <a:t>Regulation</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 por carretera (Reglamento internacional)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3920">
                <a:tc>
                  <a:txBody>
                    <a:bodyPr/>
                    <a:lstStyle/>
                    <a:p>
                      <a:pPr marL="109728"/>
                      <a:r>
                        <a:rPr lang="es-CO" sz="800" b="1" noProof="0" dirty="0"/>
                        <a:t>AES</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Alkaline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Earth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Silicate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8890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Lanas de silicato alcalinotérreo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5533959"/>
                  </a:ext>
                </a:extLst>
              </a:tr>
              <a:tr h="193920">
                <a:tc>
                  <a:txBody>
                    <a:bodyPr/>
                    <a:lstStyle/>
                    <a:p>
                      <a:pPr marL="109728"/>
                      <a:r>
                        <a:rPr lang="es-CO" sz="800" b="1" noProof="0" dirty="0" err="1"/>
                        <a:t>ASW</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Alumino-Silicate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just" defTabSz="777240" rtl="0" eaLnBrk="1" latinLnBrk="0" hangingPunct="1">
                        <a:lnSpc>
                          <a:spcPct val="100000"/>
                        </a:lnSpc>
                        <a:spcBef>
                          <a:spcPts val="0"/>
                        </a:spcBef>
                        <a:tabLst/>
                      </a:pPr>
                      <a:r>
                        <a:rPr lang="es-CO" sz="800" b="0" kern="1200" noProof="0" dirty="0">
                          <a:solidFill>
                            <a:schemeClr val="tx1"/>
                          </a:solidFill>
                          <a:latin typeface="+mn-lt"/>
                          <a:ea typeface="+mn-ea"/>
                          <a:cs typeface="+mn-cs"/>
                        </a:rPr>
                        <a:t>Lanas de </a:t>
                      </a:r>
                      <a:r>
                        <a:rPr lang="es-CO" sz="800" b="0" kern="1200" noProof="0" dirty="0" err="1">
                          <a:solidFill>
                            <a:schemeClr val="tx1"/>
                          </a:solidFill>
                          <a:latin typeface="+mn-lt"/>
                          <a:ea typeface="+mn-ea"/>
                          <a:cs typeface="+mn-cs"/>
                        </a:rPr>
                        <a:t>alumino</a:t>
                      </a:r>
                      <a:r>
                        <a:rPr lang="es-CO" sz="800" b="0" kern="1200" noProof="0" dirty="0">
                          <a:solidFill>
                            <a:schemeClr val="tx1"/>
                          </a:solidFill>
                          <a:latin typeface="+mn-lt"/>
                          <a:ea typeface="+mn-ea"/>
                          <a:cs typeface="+mn-cs"/>
                        </a:rPr>
                        <a:t>-silicato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8802691"/>
                  </a:ext>
                </a:extLst>
              </a:tr>
              <a:tr h="194665">
                <a:tc>
                  <a:txBody>
                    <a:bodyPr/>
                    <a:lstStyle/>
                    <a:p>
                      <a:pPr marL="109728"/>
                      <a:r>
                        <a:rPr lang="es-CO" sz="800" b="1" noProof="0" dirty="0">
                          <a:solidFill>
                            <a:srgbClr val="0F1919"/>
                          </a:solidFill>
                        </a:rPr>
                        <a:t>CAA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Clean</a:t>
                      </a:r>
                      <a:r>
                        <a:rPr lang="es-CO" sz="800" b="0" kern="1200" noProof="0" dirty="0">
                          <a:solidFill>
                            <a:schemeClr val="tx1"/>
                          </a:solidFill>
                          <a:latin typeface="+mn-lt"/>
                          <a:ea typeface="+mn-ea"/>
                          <a:cs typeface="+mn-cs"/>
                        </a:rPr>
                        <a:t> Air </a:t>
                      </a:r>
                      <a:r>
                        <a:rPr lang="es-CO" sz="800" b="0" kern="1200" noProof="0" dirty="0" err="1">
                          <a:solidFill>
                            <a:schemeClr val="tx1"/>
                          </a:solidFill>
                          <a:latin typeface="+mn-lt"/>
                          <a:ea typeface="+mn-ea"/>
                          <a:cs typeface="+mn-cs"/>
                        </a:rPr>
                        <a:t>Act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8890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Aire Limpio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pPr marL="109728"/>
                      <a:r>
                        <a:rPr lang="es-CO" sz="800" b="1" noProof="0" dirty="0">
                          <a:solidFill>
                            <a:srgbClr val="0F1919"/>
                          </a:solidFill>
                        </a:rPr>
                        <a:t>CAS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Chemical </a:t>
                      </a:r>
                      <a:r>
                        <a:rPr lang="es-CO" sz="800" b="0" kern="1200" noProof="0" dirty="0" err="1">
                          <a:solidFill>
                            <a:schemeClr val="tx1"/>
                          </a:solidFill>
                          <a:latin typeface="+mn-lt"/>
                          <a:ea typeface="+mn-ea"/>
                          <a:cs typeface="+mn-cs"/>
                        </a:rPr>
                        <a:t>Abstracts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Service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Servicio de Resúmenes Químicos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270314"/>
                  </a:ext>
                </a:extLst>
              </a:tr>
              <a:tr h="194665">
                <a:tc>
                  <a:txBody>
                    <a:bodyPr/>
                    <a:lstStyle/>
                    <a:p>
                      <a:pPr marL="109728"/>
                      <a:r>
                        <a:rPr lang="es-CO" sz="800" b="1" noProof="0" dirty="0" err="1">
                          <a:solidFill>
                            <a:srgbClr val="0F1919"/>
                          </a:solidFill>
                        </a:rPr>
                        <a:t>CERCLA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Comprehensive </a:t>
                      </a:r>
                      <a:r>
                        <a:rPr lang="es-CO" sz="800" b="0" kern="1200" noProof="0" dirty="0" err="1">
                          <a:solidFill>
                            <a:schemeClr val="tx1"/>
                          </a:solidFill>
                          <a:latin typeface="+mn-lt"/>
                          <a:ea typeface="+mn-ea"/>
                          <a:cs typeface="+mn-cs"/>
                        </a:rPr>
                        <a:t>Environmental</a:t>
                      </a:r>
                      <a:r>
                        <a:rPr lang="es-CO" sz="800" b="0" kern="1200" noProof="0" dirty="0">
                          <a:solidFill>
                            <a:schemeClr val="tx1"/>
                          </a:solidFill>
                          <a:latin typeface="+mn-lt"/>
                          <a:ea typeface="+mn-ea"/>
                          <a:cs typeface="+mn-cs"/>
                        </a:rPr>
                        <a:t> Response, </a:t>
                      </a:r>
                      <a:r>
                        <a:rPr lang="es-CO" sz="800" b="0" kern="1200" noProof="0" dirty="0" err="1">
                          <a:solidFill>
                            <a:schemeClr val="tx1"/>
                          </a:solidFill>
                          <a:latin typeface="+mn-lt"/>
                          <a:ea typeface="+mn-ea"/>
                          <a:cs typeface="+mn-cs"/>
                        </a:rPr>
                        <a:t>Compensation</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Liability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Responsabilidad, Compensación y Respuesta Medioambiental Global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83534831"/>
                  </a:ext>
                </a:extLst>
              </a:tr>
              <a:tr h="194665">
                <a:tc>
                  <a:txBody>
                    <a:bodyPr/>
                    <a:lstStyle/>
                    <a:p>
                      <a:pPr marL="109728"/>
                      <a:r>
                        <a:rPr lang="es-CO" sz="800" b="1" noProof="0" dirty="0">
                          <a:solidFill>
                            <a:srgbClr val="0F1919"/>
                          </a:solidFill>
                        </a:rPr>
                        <a:t>DSL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Domestic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List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Lista de sustancias domésticas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34994741"/>
                  </a:ext>
                </a:extLst>
              </a:tr>
              <a:tr h="194665">
                <a:tc>
                  <a:txBody>
                    <a:bodyPr/>
                    <a:lstStyle/>
                    <a:p>
                      <a:pPr marL="109728"/>
                      <a:r>
                        <a:rPr lang="es-CO" sz="800" b="1" noProof="0" dirty="0">
                          <a:solidFill>
                            <a:srgbClr val="0F1919"/>
                          </a:solidFill>
                        </a:rPr>
                        <a:t>EPA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Environmental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Agency</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Agencia de Protección Ambiental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871438"/>
                  </a:ext>
                </a:extLst>
              </a:tr>
              <a:tr h="194665">
                <a:tc>
                  <a:txBody>
                    <a:bodyPr/>
                    <a:lstStyle/>
                    <a:p>
                      <a:pPr marL="109728"/>
                      <a:r>
                        <a:rPr lang="es-CO" sz="800" b="1" noProof="0" dirty="0">
                          <a:solidFill>
                            <a:srgbClr val="0F1919"/>
                          </a:solidFill>
                        </a:rPr>
                        <a:t>EU</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European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Union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Unión Europea</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32639013"/>
                  </a:ext>
                </a:extLst>
              </a:tr>
            </a:tbl>
          </a:graphicData>
        </a:graphic>
      </p:graphicFrame>
      <p:graphicFrame>
        <p:nvGraphicFramePr>
          <p:cNvPr id="12" name="Table 11">
            <a:extLst>
              <a:ext uri="{FF2B5EF4-FFF2-40B4-BE49-F238E27FC236}">
                <a16:creationId xmlns:a16="http://schemas.microsoft.com/office/drawing/2014/main" id="{F7DA1BBF-C087-8196-545C-1FC1C109B8B4}"/>
              </a:ext>
            </a:extLst>
          </p:cNvPr>
          <p:cNvGraphicFramePr>
            <a:graphicFrameLocks noGrp="1"/>
          </p:cNvGraphicFramePr>
          <p:nvPr>
            <p:extLst>
              <p:ext uri="{D42A27DB-BD31-4B8C-83A1-F6EECF244321}">
                <p14:modId xmlns:p14="http://schemas.microsoft.com/office/powerpoint/2010/main" val="3519553957"/>
              </p:ext>
            </p:extLst>
          </p:nvPr>
        </p:nvGraphicFramePr>
        <p:xfrm>
          <a:off x="289292" y="9071843"/>
          <a:ext cx="7199889" cy="194665"/>
        </p:xfrm>
        <a:graphic>
          <a:graphicData uri="http://schemas.openxmlformats.org/drawingml/2006/table">
            <a:tbl>
              <a:tblPr firstRow="1" bandRow="1">
                <a:tableStyleId>{9D7B26C5-4107-4FEC-AEDC-1716B250A1EF}</a:tableStyleId>
              </a:tblPr>
              <a:tblGrid>
                <a:gridCol w="991107">
                  <a:extLst>
                    <a:ext uri="{9D8B030D-6E8A-4147-A177-3AD203B41FA5}">
                      <a16:colId xmlns:a16="http://schemas.microsoft.com/office/drawing/2014/main" val="3877969740"/>
                    </a:ext>
                  </a:extLst>
                </a:gridCol>
                <a:gridCol w="2924175">
                  <a:extLst>
                    <a:ext uri="{9D8B030D-6E8A-4147-A177-3AD203B41FA5}">
                      <a16:colId xmlns:a16="http://schemas.microsoft.com/office/drawing/2014/main" val="3303139435"/>
                    </a:ext>
                  </a:extLst>
                </a:gridCol>
                <a:gridCol w="3284607">
                  <a:extLst>
                    <a:ext uri="{9D8B030D-6E8A-4147-A177-3AD203B41FA5}">
                      <a16:colId xmlns:a16="http://schemas.microsoft.com/office/drawing/2014/main" val="1307413947"/>
                    </a:ext>
                  </a:extLst>
                </a:gridCol>
              </a:tblGrid>
              <a:tr h="194665">
                <a:tc>
                  <a:txBody>
                    <a:bodyPr/>
                    <a:lstStyle/>
                    <a:p>
                      <a:pPr marL="109728"/>
                      <a:r>
                        <a:rPr lang="es-CO" sz="800" b="1" noProof="0" dirty="0" err="1">
                          <a:solidFill>
                            <a:srgbClr val="0F1919"/>
                          </a:solidFill>
                        </a:rPr>
                        <a:t>HEPA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High </a:t>
                      </a:r>
                      <a:r>
                        <a:rPr lang="es-CO" sz="800" b="0" kern="1200" noProof="0" dirty="0" err="1">
                          <a:solidFill>
                            <a:schemeClr val="tx1"/>
                          </a:solidFill>
                          <a:latin typeface="+mn-lt"/>
                          <a:ea typeface="+mn-ea"/>
                          <a:cs typeface="+mn-cs"/>
                        </a:rPr>
                        <a:t>Efficiency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Particulate</a:t>
                      </a:r>
                      <a:r>
                        <a:rPr lang="es-CO" sz="800" b="0" kern="1200" noProof="0" dirty="0">
                          <a:solidFill>
                            <a:schemeClr val="tx1"/>
                          </a:solidFill>
                          <a:latin typeface="+mn-lt"/>
                          <a:ea typeface="+mn-ea"/>
                          <a:cs typeface="+mn-cs"/>
                        </a:rPr>
                        <a:t> Air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Aire con partículas de alta eficacia</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2280784"/>
                  </a:ext>
                </a:extLst>
              </a:tr>
            </a:tbl>
          </a:graphicData>
        </a:graphic>
      </p:graphicFrame>
      <p:graphicFrame>
        <p:nvGraphicFramePr>
          <p:cNvPr id="14" name="Table 13">
            <a:extLst>
              <a:ext uri="{FF2B5EF4-FFF2-40B4-BE49-F238E27FC236}">
                <a16:creationId xmlns:a16="http://schemas.microsoft.com/office/drawing/2014/main" id="{DA726AFA-4F1F-97CF-A220-B01017EF17A6}"/>
              </a:ext>
            </a:extLst>
          </p:cNvPr>
          <p:cNvGraphicFramePr>
            <a:graphicFrameLocks noGrp="1"/>
          </p:cNvGraphicFramePr>
          <p:nvPr>
            <p:extLst>
              <p:ext uri="{D42A27DB-BD31-4B8C-83A1-F6EECF244321}">
                <p14:modId xmlns:p14="http://schemas.microsoft.com/office/powerpoint/2010/main" val="2913538086"/>
              </p:ext>
            </p:extLst>
          </p:nvPr>
        </p:nvGraphicFramePr>
        <p:xfrm>
          <a:off x="292329" y="8867340"/>
          <a:ext cx="7199889" cy="194665"/>
        </p:xfrm>
        <a:graphic>
          <a:graphicData uri="http://schemas.openxmlformats.org/drawingml/2006/table">
            <a:tbl>
              <a:tblPr firstRow="1" bandRow="1">
                <a:tableStyleId>{9D7B26C5-4107-4FEC-AEDC-1716B250A1EF}</a:tableStyleId>
              </a:tblPr>
              <a:tblGrid>
                <a:gridCol w="987426">
                  <a:extLst>
                    <a:ext uri="{9D8B030D-6E8A-4147-A177-3AD203B41FA5}">
                      <a16:colId xmlns:a16="http://schemas.microsoft.com/office/drawing/2014/main" val="463091591"/>
                    </a:ext>
                  </a:extLst>
                </a:gridCol>
                <a:gridCol w="2924175">
                  <a:extLst>
                    <a:ext uri="{9D8B030D-6E8A-4147-A177-3AD203B41FA5}">
                      <a16:colId xmlns:a16="http://schemas.microsoft.com/office/drawing/2014/main" val="4010894147"/>
                    </a:ext>
                  </a:extLst>
                </a:gridCol>
                <a:gridCol w="3288288">
                  <a:extLst>
                    <a:ext uri="{9D8B030D-6E8A-4147-A177-3AD203B41FA5}">
                      <a16:colId xmlns:a16="http://schemas.microsoft.com/office/drawing/2014/main" val="4201506479"/>
                    </a:ext>
                  </a:extLst>
                </a:gridCol>
              </a:tblGrid>
              <a:tr h="194665">
                <a:tc>
                  <a:txBody>
                    <a:bodyPr/>
                    <a:lstStyle/>
                    <a:p>
                      <a:pPr marL="109728"/>
                      <a:r>
                        <a:rPr lang="es-CO" sz="800" b="1" noProof="0" dirty="0">
                          <a:solidFill>
                            <a:srgbClr val="0F1919"/>
                          </a:solidFill>
                        </a:rPr>
                        <a:t>f/</a:t>
                      </a:r>
                      <a:r>
                        <a:rPr lang="es-CO" sz="800" b="1" noProof="0" dirty="0" err="1">
                          <a:solidFill>
                            <a:srgbClr val="0F1919"/>
                          </a:solidFill>
                        </a:rPr>
                        <a:t>cc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Fibres</a:t>
                      </a:r>
                      <a:r>
                        <a:rPr lang="es-CO" sz="800" b="0" kern="1200" noProof="0" dirty="0">
                          <a:solidFill>
                            <a:schemeClr val="tx1"/>
                          </a:solidFill>
                          <a:latin typeface="+mn-lt"/>
                          <a:ea typeface="+mn-ea"/>
                          <a:cs typeface="+mn-cs"/>
                        </a:rPr>
                        <a:t> per </a:t>
                      </a:r>
                      <a:r>
                        <a:rPr lang="es-CO" sz="800" b="0" kern="1200" noProof="0" dirty="0" err="1">
                          <a:solidFill>
                            <a:schemeClr val="tx1"/>
                          </a:solidFill>
                          <a:latin typeface="+mn-lt"/>
                          <a:ea typeface="+mn-ea"/>
                          <a:cs typeface="+mn-cs"/>
                        </a:rPr>
                        <a:t>cubic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centimeter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Fibras por centímetro cúbico</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878814"/>
                  </a:ext>
                </a:extLst>
              </a:tr>
            </a:tbl>
          </a:graphicData>
        </a:graphic>
      </p:graphicFrame>
      <p:graphicFrame>
        <p:nvGraphicFramePr>
          <p:cNvPr id="15" name="Table 14">
            <a:extLst>
              <a:ext uri="{FF2B5EF4-FFF2-40B4-BE49-F238E27FC236}">
                <a16:creationId xmlns:a16="http://schemas.microsoft.com/office/drawing/2014/main" id="{80E0D586-2E05-85E4-8C2D-AD8B39568980}"/>
              </a:ext>
            </a:extLst>
          </p:cNvPr>
          <p:cNvGraphicFramePr>
            <a:graphicFrameLocks noGrp="1"/>
          </p:cNvGraphicFramePr>
          <p:nvPr>
            <p:extLst>
              <p:ext uri="{D42A27DB-BD31-4B8C-83A1-F6EECF244321}">
                <p14:modId xmlns:p14="http://schemas.microsoft.com/office/powerpoint/2010/main" val="2538235924"/>
              </p:ext>
            </p:extLst>
          </p:nvPr>
        </p:nvGraphicFramePr>
        <p:xfrm>
          <a:off x="286761" y="9266508"/>
          <a:ext cx="7199889" cy="389330"/>
        </p:xfrm>
        <a:graphic>
          <a:graphicData uri="http://schemas.openxmlformats.org/drawingml/2006/table">
            <a:tbl>
              <a:tblPr firstRow="1" bandRow="1">
                <a:tableStyleId>{5940675A-B579-460E-94D1-54222C63F5DA}</a:tableStyleId>
              </a:tblPr>
              <a:tblGrid>
                <a:gridCol w="991981">
                  <a:extLst>
                    <a:ext uri="{9D8B030D-6E8A-4147-A177-3AD203B41FA5}">
                      <a16:colId xmlns:a16="http://schemas.microsoft.com/office/drawing/2014/main" val="1576097758"/>
                    </a:ext>
                  </a:extLst>
                </a:gridCol>
                <a:gridCol w="2924175">
                  <a:extLst>
                    <a:ext uri="{9D8B030D-6E8A-4147-A177-3AD203B41FA5}">
                      <a16:colId xmlns:a16="http://schemas.microsoft.com/office/drawing/2014/main" val="122268426"/>
                    </a:ext>
                  </a:extLst>
                </a:gridCol>
                <a:gridCol w="3283733">
                  <a:extLst>
                    <a:ext uri="{9D8B030D-6E8A-4147-A177-3AD203B41FA5}">
                      <a16:colId xmlns:a16="http://schemas.microsoft.com/office/drawing/2014/main" val="469231137"/>
                    </a:ext>
                  </a:extLst>
                </a:gridCol>
              </a:tblGrid>
              <a:tr h="194665">
                <a:tc>
                  <a:txBody>
                    <a:bodyPr/>
                    <a:lstStyle/>
                    <a:p>
                      <a:pPr marL="109728" algn="l" defTabSz="777240" rtl="0" eaLnBrk="1" latinLnBrk="0" hangingPunct="1"/>
                      <a:r>
                        <a:rPr lang="es-CO" sz="800" b="1" kern="1200" noProof="0" dirty="0" err="1">
                          <a:solidFill>
                            <a:schemeClr val="tx1"/>
                          </a:solidFill>
                          <a:latin typeface="+mn-lt"/>
                          <a:ea typeface="+mn-ea"/>
                          <a:cs typeface="+mn-cs"/>
                        </a:rPr>
                        <a:t>HMIS</a:t>
                      </a:r>
                      <a:endParaRPr lang="es-CO" sz="800" b="1" kern="1200" noProof="0" dirty="0">
                        <a:solidFill>
                          <a:schemeClr val="tx1"/>
                        </a:solidFill>
                        <a:latin typeface="+mn-lt"/>
                        <a:ea typeface="+mn-ea"/>
                        <a:cs typeface="+mn-cs"/>
                      </a:endParaRPr>
                    </a:p>
                  </a:txBody>
                  <a:tcPr marL="0" marR="0" marT="0" marB="0" anchor="ctr">
                    <a:lnL w="12700" cmpd="sng">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err="1">
                          <a:solidFill>
                            <a:schemeClr val="tx1"/>
                          </a:solidFill>
                        </a:rPr>
                        <a:t>Hazardous</a:t>
                      </a:r>
                      <a:r>
                        <a:rPr lang="es-CO" sz="800" b="0" kern="1200" noProof="0" dirty="0">
                          <a:solidFill>
                            <a:schemeClr val="tx1"/>
                          </a:solidFill>
                        </a:rPr>
                        <a:t> </a:t>
                      </a:r>
                      <a:r>
                        <a:rPr lang="es-CO" sz="800" b="0" kern="1200" noProof="0" dirty="0" err="1">
                          <a:solidFill>
                            <a:schemeClr val="tx1"/>
                          </a:solidFill>
                        </a:rPr>
                        <a:t>Materials</a:t>
                      </a:r>
                      <a:r>
                        <a:rPr lang="es-CO" sz="800" b="0" kern="1200" noProof="0" dirty="0">
                          <a:solidFill>
                            <a:schemeClr val="tx1"/>
                          </a:solidFill>
                        </a:rPr>
                        <a:t> </a:t>
                      </a:r>
                      <a:r>
                        <a:rPr lang="es-CO" sz="800" b="0" kern="1200" noProof="0" dirty="0" err="1">
                          <a:solidFill>
                            <a:schemeClr val="tx1"/>
                          </a:solidFill>
                        </a:rPr>
                        <a:t>Identification</a:t>
                      </a:r>
                      <a:r>
                        <a:rPr lang="es-CO" sz="800" b="0" kern="1200" noProof="0" dirty="0">
                          <a:solidFill>
                            <a:schemeClr val="tx1"/>
                          </a:solidFill>
                        </a:rPr>
                        <a:t> </a:t>
                      </a:r>
                      <a:r>
                        <a:rPr lang="es-CO" sz="800" b="0" kern="1200" noProof="0" dirty="0" err="1">
                          <a:solidFill>
                            <a:schemeClr val="tx1"/>
                          </a:solidFill>
                        </a:rPr>
                        <a:t>System</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Sistema de identificación de materiales peligrosos</a:t>
                      </a:r>
                    </a:p>
                  </a:txBody>
                  <a:tcPr marL="0" marR="0" marT="0" marB="0" anchor="ctr">
                    <a:lnL w="3175" cap="flat" cmpd="sng" algn="ctr">
                      <a:solidFill>
                        <a:schemeClr val="tx1"/>
                      </a:solidFill>
                      <a:prstDash val="solid"/>
                      <a:round/>
                      <a:headEnd type="none" w="med" len="med"/>
                      <a:tailEnd type="none" w="med" len="med"/>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72159337"/>
                  </a:ext>
                </a:extLst>
              </a:tr>
              <a:tr h="194665">
                <a:tc>
                  <a:txBody>
                    <a:bodyPr/>
                    <a:lstStyle/>
                    <a:p>
                      <a:pPr marL="109728" algn="l" defTabSz="777240" rtl="0" eaLnBrk="1" latinLnBrk="0" hangingPunct="1"/>
                      <a:r>
                        <a:rPr lang="es-CO" sz="800" b="1" kern="1200" noProof="0" dirty="0" err="1">
                          <a:solidFill>
                            <a:schemeClr val="tx1"/>
                          </a:solidFill>
                          <a:latin typeface="+mn-lt"/>
                          <a:ea typeface="+mn-ea"/>
                          <a:cs typeface="+mn-cs"/>
                        </a:rPr>
                        <a:t>HTIW</a:t>
                      </a:r>
                      <a:endParaRPr lang="es-CO" sz="800" b="1" kern="1200" noProof="0" dirty="0">
                        <a:solidFill>
                          <a:schemeClr val="tx1"/>
                        </a:solidFill>
                        <a:latin typeface="+mn-lt"/>
                        <a:ea typeface="+mn-ea"/>
                        <a:cs typeface="+mn-cs"/>
                      </a:endParaRPr>
                    </a:p>
                  </a:txBody>
                  <a:tcPr marL="0" marR="0" marT="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rPr>
                        <a:t>North American High </a:t>
                      </a:r>
                      <a:r>
                        <a:rPr lang="es-CO" sz="800" b="0" kern="1200" noProof="0" dirty="0" err="1">
                          <a:solidFill>
                            <a:schemeClr val="tx1"/>
                          </a:solidFill>
                        </a:rPr>
                        <a:t>Temperature</a:t>
                      </a:r>
                      <a:r>
                        <a:rPr lang="es-CO" sz="800" b="0" kern="1200" noProof="0" dirty="0">
                          <a:solidFill>
                            <a:schemeClr val="tx1"/>
                          </a:solidFill>
                        </a:rPr>
                        <a:t> </a:t>
                      </a:r>
                      <a:r>
                        <a:rPr lang="es-CO" sz="800" b="0" kern="1200" noProof="0" dirty="0" err="1">
                          <a:solidFill>
                            <a:schemeClr val="tx1"/>
                          </a:solidFill>
                        </a:rPr>
                        <a:t>Wool</a:t>
                      </a:r>
                      <a:r>
                        <a:rPr lang="es-CO" sz="800" b="0" kern="1200" noProof="0" dirty="0">
                          <a:solidFill>
                            <a:schemeClr val="tx1"/>
                          </a:solidFill>
                        </a:rPr>
                        <a:t> </a:t>
                      </a:r>
                      <a:r>
                        <a:rPr lang="es-CO" sz="800" b="0" kern="1200" noProof="0" dirty="0" err="1">
                          <a:solidFill>
                            <a:schemeClr val="tx1"/>
                          </a:solidFill>
                        </a:rPr>
                        <a:t>Industry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Industria norteamericana de la lana para altas temperaturas</a:t>
                      </a:r>
                    </a:p>
                  </a:txBody>
                  <a:tcPr marL="0" marR="0" marT="0" marB="0" anchor="ctr">
                    <a:lnL w="3175" cap="flat" cmpd="sng" algn="ctr">
                      <a:solidFill>
                        <a:schemeClr val="tx1"/>
                      </a:solidFill>
                      <a:prstDash val="solid"/>
                      <a:round/>
                      <a:headEnd type="none" w="med" len="med"/>
                      <a:tailEnd type="none" w="med" len="med"/>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2482037"/>
                  </a:ext>
                </a:extLst>
              </a:tr>
            </a:tbl>
          </a:graphicData>
        </a:graphic>
      </p:graphicFrame>
    </p:spTree>
    <p:extLst>
      <p:ext uri="{BB962C8B-B14F-4D97-AF65-F5344CB8AC3E}">
        <p14:creationId xmlns:p14="http://schemas.microsoft.com/office/powerpoint/2010/main" val="37072771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9">
            <a:extLst>
              <a:ext uri="{FF2B5EF4-FFF2-40B4-BE49-F238E27FC236}">
                <a16:creationId xmlns:a16="http://schemas.microsoft.com/office/drawing/2014/main" id="{ECFBC1DF-68C6-A5AE-82F4-36D2DEA9AD5B}"/>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FC-2300 HD45 23 04</a:t>
            </a:r>
          </a:p>
        </p:txBody>
      </p:sp>
      <p:sp>
        <p:nvSpPr>
          <p:cNvPr id="11" name="Rectangle 10">
            <a:extLst>
              <a:ext uri="{FF2B5EF4-FFF2-40B4-BE49-F238E27FC236}">
                <a16:creationId xmlns:a16="http://schemas.microsoft.com/office/drawing/2014/main" id="{CE6246EB-76BA-C341-E6B0-E5CD6B35C7A3}"/>
              </a:ext>
            </a:extLst>
          </p:cNvPr>
          <p:cNvSpPr/>
          <p:nvPr/>
        </p:nvSpPr>
        <p:spPr>
          <a:xfrm>
            <a:off x="233430" y="7837391"/>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fr-FR" sz="1200" b="1" dirty="0">
                <a:solidFill>
                  <a:schemeClr val="accent2"/>
                </a:solidFill>
                <a:latin typeface="+mj-lt"/>
              </a:rPr>
              <a:t>AVISO LEGAL</a:t>
            </a:r>
          </a:p>
        </p:txBody>
      </p:sp>
      <p:graphicFrame>
        <p:nvGraphicFramePr>
          <p:cNvPr id="2" name="Table 35">
            <a:extLst>
              <a:ext uri="{FF2B5EF4-FFF2-40B4-BE49-F238E27FC236}">
                <a16:creationId xmlns:a16="http://schemas.microsoft.com/office/drawing/2014/main" id="{C165F835-15BE-62C7-BA15-D9F8A2DBC163}"/>
              </a:ext>
            </a:extLst>
          </p:cNvPr>
          <p:cNvGraphicFramePr>
            <a:graphicFrameLocks/>
          </p:cNvGraphicFramePr>
          <p:nvPr>
            <p:extLst>
              <p:ext uri="{D42A27DB-BD31-4B8C-83A1-F6EECF244321}">
                <p14:modId xmlns:p14="http://schemas.microsoft.com/office/powerpoint/2010/main" val="3232545552"/>
              </p:ext>
            </p:extLst>
          </p:nvPr>
        </p:nvGraphicFramePr>
        <p:xfrm>
          <a:off x="234948" y="1165078"/>
          <a:ext cx="7199889" cy="778660"/>
        </p:xfrm>
        <a:graphic>
          <a:graphicData uri="http://schemas.openxmlformats.org/drawingml/2006/table">
            <a:tbl>
              <a:tblPr firstRow="1" bandRow="1">
                <a:tableStyleId>{9D7B26C5-4107-4FEC-AEDC-1716B250A1EF}</a:tableStyleId>
              </a:tblPr>
              <a:tblGrid>
                <a:gridCol w="981009">
                  <a:extLst>
                    <a:ext uri="{9D8B030D-6E8A-4147-A177-3AD203B41FA5}">
                      <a16:colId xmlns:a16="http://schemas.microsoft.com/office/drawing/2014/main" val="3647290184"/>
                    </a:ext>
                  </a:extLst>
                </a:gridCol>
                <a:gridCol w="2927418">
                  <a:extLst>
                    <a:ext uri="{9D8B030D-6E8A-4147-A177-3AD203B41FA5}">
                      <a16:colId xmlns:a16="http://schemas.microsoft.com/office/drawing/2014/main" val="622920296"/>
                    </a:ext>
                  </a:extLst>
                </a:gridCol>
                <a:gridCol w="3291462">
                  <a:extLst>
                    <a:ext uri="{9D8B030D-6E8A-4147-A177-3AD203B41FA5}">
                      <a16:colId xmlns:a16="http://schemas.microsoft.com/office/drawing/2014/main" val="566916301"/>
                    </a:ext>
                  </a:extLst>
                </a:gridCol>
              </a:tblGrid>
              <a:tr h="194665">
                <a:tc>
                  <a:txBody>
                    <a:bodyPr/>
                    <a:lstStyle/>
                    <a:p>
                      <a:pPr marL="109728"/>
                      <a:r>
                        <a:rPr lang="es-CO" sz="800" b="1" noProof="0" dirty="0" err="1">
                          <a:solidFill>
                            <a:srgbClr val="0F1919"/>
                          </a:solidFill>
                        </a:rPr>
                        <a:t>IARC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Agency </a:t>
                      </a:r>
                      <a:r>
                        <a:rPr lang="es-CO" sz="800" b="0" kern="1200" noProof="0" dirty="0" err="1">
                          <a:solidFill>
                            <a:schemeClr val="tx1"/>
                          </a:solidFill>
                          <a:latin typeface="+mn-lt"/>
                          <a:ea typeface="+mn-ea"/>
                          <a:cs typeface="+mn-cs"/>
                        </a:rPr>
                        <a:t>for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Research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Cancer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Centro Internacional de Investigaciones sobre el Cáncer</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00369037"/>
                  </a:ext>
                </a:extLst>
              </a:tr>
              <a:tr h="194665">
                <a:tc>
                  <a:txBody>
                    <a:bodyPr/>
                    <a:lstStyle/>
                    <a:p>
                      <a:pPr marL="109728"/>
                      <a:r>
                        <a:rPr lang="es-CO" sz="800" b="1" noProof="0" dirty="0">
                          <a:solidFill>
                            <a:srgbClr val="0F1919"/>
                          </a:solidFill>
                        </a:rPr>
                        <a:t>IATA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Air </a:t>
                      </a:r>
                      <a:r>
                        <a:rPr lang="es-CO" sz="800" b="0" kern="1200" noProof="0" dirty="0" err="1">
                          <a:solidFill>
                            <a:schemeClr val="tx1"/>
                          </a:solidFill>
                          <a:latin typeface="+mn-lt"/>
                          <a:ea typeface="+mn-ea"/>
                          <a:cs typeface="+mn-cs"/>
                        </a:rPr>
                        <a:t>Transport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de Transporte Aéreo Internacional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66629944"/>
                  </a:ext>
                </a:extLst>
              </a:tr>
              <a:tr h="194665">
                <a:tc>
                  <a:txBody>
                    <a:bodyPr/>
                    <a:lstStyle/>
                    <a:p>
                      <a:pPr marL="109728"/>
                      <a:r>
                        <a:rPr lang="es-CO" sz="800" b="1" noProof="0" dirty="0" err="1">
                          <a:solidFill>
                            <a:srgbClr val="0F1919"/>
                          </a:solidFill>
                        </a:rPr>
                        <a:t>IMDG</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t>
                      </a:r>
                      <a:r>
                        <a:rPr lang="es-CO" sz="800" b="0" kern="1200" noProof="0" dirty="0" err="1">
                          <a:solidFill>
                            <a:schemeClr val="tx1"/>
                          </a:solidFill>
                          <a:latin typeface="+mn-lt"/>
                          <a:ea typeface="+mn-ea"/>
                          <a:cs typeface="+mn-cs"/>
                        </a:rPr>
                        <a:t>Maritime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Code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Código marítimo internacional de mercancías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281101"/>
                  </a:ext>
                </a:extLst>
              </a:tr>
              <a:tr h="194665">
                <a:tc>
                  <a:txBody>
                    <a:bodyPr/>
                    <a:lstStyle/>
                    <a:p>
                      <a:pPr marL="109728"/>
                      <a:r>
                        <a:rPr lang="es-CO" sz="800" b="1" noProof="0" dirty="0">
                          <a:solidFill>
                            <a:srgbClr val="0F1919"/>
                          </a:solidFill>
                        </a:rPr>
                        <a:t>mg/m³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Milligrams</a:t>
                      </a:r>
                      <a:r>
                        <a:rPr lang="es-CO" sz="800" b="0" kern="1200" noProof="0" dirty="0">
                          <a:solidFill>
                            <a:schemeClr val="tx1"/>
                          </a:solidFill>
                          <a:latin typeface="+mn-lt"/>
                          <a:ea typeface="+mn-ea"/>
                          <a:cs typeface="+mn-cs"/>
                        </a:rPr>
                        <a:t> per </a:t>
                      </a:r>
                      <a:r>
                        <a:rPr lang="es-CO" sz="800" b="0" kern="1200" noProof="0" dirty="0" err="1">
                          <a:solidFill>
                            <a:schemeClr val="tx1"/>
                          </a:solidFill>
                          <a:latin typeface="+mn-lt"/>
                          <a:ea typeface="+mn-ea"/>
                          <a:cs typeface="+mn-cs"/>
                        </a:rPr>
                        <a:t>cubic</a:t>
                      </a:r>
                      <a:r>
                        <a:rPr lang="es-CO" sz="800" b="0" kern="1200" noProof="0" dirty="0">
                          <a:solidFill>
                            <a:schemeClr val="tx1"/>
                          </a:solidFill>
                          <a:latin typeface="+mn-lt"/>
                          <a:ea typeface="+mn-ea"/>
                          <a:cs typeface="+mn-cs"/>
                        </a:rPr>
                        <a:t> meter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air</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Miligramos por metro cúbico de aire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5556838"/>
                  </a:ext>
                </a:extLst>
              </a:tr>
            </a:tbl>
          </a:graphicData>
        </a:graphic>
      </p:graphicFrame>
      <p:graphicFrame>
        <p:nvGraphicFramePr>
          <p:cNvPr id="4" name="Table 35">
            <a:extLst>
              <a:ext uri="{FF2B5EF4-FFF2-40B4-BE49-F238E27FC236}">
                <a16:creationId xmlns:a16="http://schemas.microsoft.com/office/drawing/2014/main" id="{CFCEDC7D-2352-BD63-E682-B3A5B7A92E2D}"/>
              </a:ext>
            </a:extLst>
          </p:cNvPr>
          <p:cNvGraphicFramePr>
            <a:graphicFrameLocks/>
          </p:cNvGraphicFramePr>
          <p:nvPr>
            <p:extLst>
              <p:ext uri="{D42A27DB-BD31-4B8C-83A1-F6EECF244321}">
                <p14:modId xmlns:p14="http://schemas.microsoft.com/office/powerpoint/2010/main" val="928760314"/>
              </p:ext>
            </p:extLst>
          </p:nvPr>
        </p:nvGraphicFramePr>
        <p:xfrm>
          <a:off x="233936" y="1943803"/>
          <a:ext cx="7199382" cy="3602320"/>
        </p:xfrm>
        <a:graphic>
          <a:graphicData uri="http://schemas.openxmlformats.org/drawingml/2006/table">
            <a:tbl>
              <a:tblPr firstRow="1" bandRow="1">
                <a:tableStyleId>{9D7B26C5-4107-4FEC-AEDC-1716B250A1EF}</a:tableStyleId>
              </a:tblPr>
              <a:tblGrid>
                <a:gridCol w="983232">
                  <a:extLst>
                    <a:ext uri="{9D8B030D-6E8A-4147-A177-3AD203B41FA5}">
                      <a16:colId xmlns:a16="http://schemas.microsoft.com/office/drawing/2014/main" val="3647290184"/>
                    </a:ext>
                  </a:extLst>
                </a:gridCol>
                <a:gridCol w="2927444">
                  <a:extLst>
                    <a:ext uri="{9D8B030D-6E8A-4147-A177-3AD203B41FA5}">
                      <a16:colId xmlns:a16="http://schemas.microsoft.com/office/drawing/2014/main" val="622920296"/>
                    </a:ext>
                  </a:extLst>
                </a:gridCol>
                <a:gridCol w="3288706">
                  <a:extLst>
                    <a:ext uri="{9D8B030D-6E8A-4147-A177-3AD203B41FA5}">
                      <a16:colId xmlns:a16="http://schemas.microsoft.com/office/drawing/2014/main" val="3667602058"/>
                    </a:ext>
                  </a:extLst>
                </a:gridCol>
              </a:tblGrid>
              <a:tr h="194665">
                <a:tc>
                  <a:txBody>
                    <a:bodyPr/>
                    <a:lstStyle/>
                    <a:p>
                      <a:pPr marL="109728"/>
                      <a:r>
                        <a:rPr lang="es-CO" sz="800" b="1" noProof="0" dirty="0" err="1">
                          <a:solidFill>
                            <a:srgbClr val="0F1919"/>
                          </a:solidFill>
                        </a:rPr>
                        <a:t>NFPA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National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Nacional de Protección contra Incendios</a:t>
                      </a:r>
                    </a:p>
                  </a:txBody>
                  <a:tcPr marL="0" marR="0" marT="0" marB="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7608445"/>
                  </a:ext>
                </a:extLst>
              </a:tr>
              <a:tr h="194665">
                <a:tc>
                  <a:txBody>
                    <a:bodyPr/>
                    <a:lstStyle/>
                    <a:p>
                      <a:pPr marL="109728"/>
                      <a:r>
                        <a:rPr lang="es-CO" sz="800" b="1" noProof="0" dirty="0" err="1">
                          <a:solidFill>
                            <a:srgbClr val="0F1919"/>
                          </a:solidFill>
                        </a:rPr>
                        <a:t>NIOSH</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National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Institute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for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Occupational</a:t>
                      </a:r>
                      <a:r>
                        <a:rPr lang="es-CO" sz="800" b="0" kern="1200" noProof="0" dirty="0">
                          <a:solidFill>
                            <a:schemeClr val="tx1"/>
                          </a:solidFill>
                          <a:latin typeface="+mn-lt"/>
                          <a:ea typeface="+mn-ea"/>
                          <a:cs typeface="+mn-cs"/>
                        </a:rPr>
                        <a:t> Safety and </a:t>
                      </a:r>
                      <a:r>
                        <a:rPr lang="es-CO" sz="800" b="0" kern="1200" noProof="0" dirty="0" err="1">
                          <a:solidFill>
                            <a:schemeClr val="tx1"/>
                          </a:solidFill>
                          <a:latin typeface="+mn-lt"/>
                          <a:ea typeface="+mn-ea"/>
                          <a:cs typeface="+mn-cs"/>
                        </a:rPr>
                        <a:t>Health</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Instituto Nacional de Seguridad y Salud en el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85159886"/>
                  </a:ext>
                </a:extLst>
              </a:tr>
              <a:tr h="194665">
                <a:tc>
                  <a:txBody>
                    <a:bodyPr/>
                    <a:lstStyle/>
                    <a:p>
                      <a:pPr marL="109728"/>
                      <a:r>
                        <a:rPr lang="es-CO" sz="800" b="1" noProof="0" dirty="0" err="1">
                          <a:solidFill>
                            <a:srgbClr val="0F1919"/>
                          </a:solidFill>
                        </a:rPr>
                        <a:t>OSHA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Occupational</a:t>
                      </a:r>
                      <a:r>
                        <a:rPr lang="es-CO" sz="800" b="0" kern="1200" noProof="0" dirty="0">
                          <a:solidFill>
                            <a:schemeClr val="tx1"/>
                          </a:solidFill>
                          <a:latin typeface="+mn-lt"/>
                          <a:ea typeface="+mn-ea"/>
                          <a:cs typeface="+mn-cs"/>
                        </a:rPr>
                        <a:t> Safety and </a:t>
                      </a:r>
                      <a:r>
                        <a:rPr lang="es-CO" sz="800" b="0" kern="1200" noProof="0" dirty="0" err="1">
                          <a:solidFill>
                            <a:schemeClr val="tx1"/>
                          </a:solidFill>
                          <a:latin typeface="+mn-lt"/>
                          <a:ea typeface="+mn-ea"/>
                          <a:cs typeface="+mn-cs"/>
                        </a:rPr>
                        <a:t>Health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Administration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Administración de Seguridad y Salud en el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9177551"/>
                  </a:ext>
                </a:extLst>
              </a:tr>
              <a:tr h="194665">
                <a:tc>
                  <a:txBody>
                    <a:bodyPr/>
                    <a:lstStyle/>
                    <a:p>
                      <a:pPr marL="109728"/>
                      <a:r>
                        <a:rPr lang="es-CO" sz="800" b="1" noProof="0" dirty="0">
                          <a:solidFill>
                            <a:srgbClr val="0F1919"/>
                          </a:solidFill>
                        </a:rPr>
                        <a:t>29 </a:t>
                      </a:r>
                      <a:r>
                        <a:rPr lang="es-CO" sz="800" b="1" noProof="0" dirty="0" err="1">
                          <a:solidFill>
                            <a:srgbClr val="0F1919"/>
                          </a:solidFill>
                        </a:rPr>
                        <a:t>CFR</a:t>
                      </a:r>
                      <a:r>
                        <a:rPr lang="es-CO" sz="800" b="1" noProof="0" dirty="0">
                          <a:solidFill>
                            <a:srgbClr val="0F1919"/>
                          </a:solidFill>
                        </a:rPr>
                        <a:t> 1910.134 &amp; 1926.103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Respiratory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Standards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Estándares de protección respiratoria de </a:t>
                      </a:r>
                      <a:r>
                        <a:rPr lang="es-CO" sz="800" b="0" kern="1200" noProof="0" dirty="0" err="1">
                          <a:solidFill>
                            <a:schemeClr val="tx1"/>
                          </a:solidFill>
                          <a:latin typeface="+mn-lt"/>
                          <a:ea typeface="+mn-ea"/>
                          <a:cs typeface="+mn-cs"/>
                        </a:rPr>
                        <a:t>OSHA</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3932719"/>
                  </a:ext>
                </a:extLst>
              </a:tr>
              <a:tr h="194665">
                <a:tc>
                  <a:txBody>
                    <a:bodyPr/>
                    <a:lstStyle/>
                    <a:p>
                      <a:pPr marL="109728"/>
                      <a:r>
                        <a:rPr lang="es-CO" sz="800" b="1" noProof="0" dirty="0"/>
                        <a:t>29 </a:t>
                      </a:r>
                      <a:r>
                        <a:rPr lang="es-CO" sz="800" b="1" noProof="0" dirty="0" err="1"/>
                        <a:t>CFR</a:t>
                      </a:r>
                      <a:r>
                        <a:rPr lang="es-CO" sz="800" b="1" noProof="0" dirty="0"/>
                        <a:t> 1910.1200 &amp; 1926.59</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 Hazard </a:t>
                      </a:r>
                      <a:r>
                        <a:rPr lang="es-CO" sz="800" b="0" kern="1200" noProof="0" dirty="0" err="1">
                          <a:solidFill>
                            <a:schemeClr val="tx1"/>
                          </a:solidFill>
                          <a:latin typeface="+mn-lt"/>
                          <a:ea typeface="+mn-ea"/>
                          <a:cs typeface="+mn-cs"/>
                        </a:rPr>
                        <a:t>Communication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Standards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Estándares de comunicación de peligros de </a:t>
                      </a:r>
                      <a:r>
                        <a:rPr lang="es-CO" sz="800" b="0" kern="1200" noProof="0" dirty="0" err="1">
                          <a:solidFill>
                            <a:schemeClr val="tx1"/>
                          </a:solidFill>
                          <a:latin typeface="+mn-lt"/>
                          <a:ea typeface="+mn-ea"/>
                          <a:cs typeface="+mn-cs"/>
                        </a:rPr>
                        <a:t>OSHA</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1074522"/>
                  </a:ext>
                </a:extLst>
              </a:tr>
              <a:tr h="194665">
                <a:tc>
                  <a:txBody>
                    <a:bodyPr/>
                    <a:lstStyle/>
                    <a:p>
                      <a:pPr marL="109728"/>
                      <a:r>
                        <a:rPr lang="es-CO" sz="800" b="1" noProof="0" dirty="0" err="1"/>
                        <a:t>PCW</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Polycrystalline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Lanas policristalinas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15076256"/>
                  </a:ext>
                </a:extLst>
              </a:tr>
              <a:tr h="194665">
                <a:tc>
                  <a:txBody>
                    <a:bodyPr/>
                    <a:lstStyle/>
                    <a:p>
                      <a:pPr marL="109728"/>
                      <a:r>
                        <a:rPr lang="es-CO" sz="800" b="1" noProof="0" dirty="0" err="1"/>
                        <a:t>PEL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Permissible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permisible (</a:t>
                      </a: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29573311"/>
                  </a:ext>
                </a:extLst>
              </a:tr>
              <a:tr h="194665">
                <a:tc>
                  <a:txBody>
                    <a:bodyPr/>
                    <a:lstStyle/>
                    <a:p>
                      <a:pPr marL="109728"/>
                      <a:r>
                        <a:rPr lang="es-CO" sz="800" b="1" noProof="0" dirty="0"/>
                        <a:t>PIN </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Product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Identification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Number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Número de identificación del producto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34483690"/>
                  </a:ext>
                </a:extLst>
              </a:tr>
              <a:tr h="194665">
                <a:tc>
                  <a:txBody>
                    <a:bodyPr/>
                    <a:lstStyle/>
                    <a:p>
                      <a:pPr marL="109728"/>
                      <a:r>
                        <a:rPr lang="es-CO" sz="800" b="1" noProof="0" dirty="0" err="1"/>
                        <a:t>PNOC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Particulates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Not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Otherwise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Classified</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Partículas no clasificadas de otra manera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54699678"/>
                  </a:ext>
                </a:extLst>
              </a:tr>
              <a:tr h="194665">
                <a:tc>
                  <a:txBody>
                    <a:bodyPr/>
                    <a:lstStyle/>
                    <a:p>
                      <a:pPr marL="109728"/>
                      <a:r>
                        <a:rPr lang="es-CO" sz="800" b="1" noProof="0" dirty="0" err="1"/>
                        <a:t>PNOR</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Particulates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Not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Otherwise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Regulated</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Partículas no reguladas de otra manera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01751760"/>
                  </a:ext>
                </a:extLst>
              </a:tr>
              <a:tr h="194665">
                <a:tc>
                  <a:txBody>
                    <a:bodyPr/>
                    <a:lstStyle/>
                    <a:p>
                      <a:pPr marL="109728"/>
                      <a:r>
                        <a:rPr lang="es-CO" sz="800" b="1" noProof="0" dirty="0" err="1"/>
                        <a:t>PSP</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Product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Stewardship</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Program</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Programa de gestión de productos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93784538"/>
                  </a:ext>
                </a:extLst>
              </a:tr>
              <a:tr h="194665">
                <a:tc>
                  <a:txBody>
                    <a:bodyPr/>
                    <a:lstStyle/>
                    <a:p>
                      <a:pPr marL="109728"/>
                      <a:r>
                        <a:rPr lang="es-CO" sz="800" b="1" noProof="0" dirty="0" err="1"/>
                        <a:t>RCFA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Refractory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Ceramic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Fiber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de fibra cerámica refractaria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4819130"/>
                  </a:ext>
                </a:extLst>
              </a:tr>
              <a:tr h="194665">
                <a:tc>
                  <a:txBody>
                    <a:bodyPr/>
                    <a:lstStyle/>
                    <a:p>
                      <a:pPr marL="109728"/>
                      <a:r>
                        <a:rPr lang="es-CO" sz="800" b="1" noProof="0" dirty="0" err="1"/>
                        <a:t>RCRA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Resource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Conservation</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Recovery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conservación y recuperación de recursos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20600579"/>
                  </a:ext>
                </a:extLst>
              </a:tr>
              <a:tr h="194665">
                <a:tc>
                  <a:txBody>
                    <a:bodyPr/>
                    <a:lstStyle/>
                    <a:p>
                      <a:pPr marL="109728" algn="just"/>
                      <a:r>
                        <a:rPr lang="es-CO" sz="800" b="1" noProof="0" dirty="0" err="1"/>
                        <a:t>REL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Recommended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NIOSH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recomendado (</a:t>
                      </a:r>
                      <a:r>
                        <a:rPr lang="es-CO" sz="800" b="0" kern="1200" noProof="0" dirty="0" err="1">
                          <a:solidFill>
                            <a:schemeClr val="tx1"/>
                          </a:solidFill>
                          <a:latin typeface="+mn-lt"/>
                          <a:ea typeface="+mn-ea"/>
                          <a:cs typeface="+mn-cs"/>
                        </a:rPr>
                        <a:t>NIOSH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68267262"/>
                  </a:ext>
                </a:extLst>
              </a:tr>
              <a:tr h="194665">
                <a:tc>
                  <a:txBody>
                    <a:bodyPr/>
                    <a:lstStyle/>
                    <a:p>
                      <a:pPr marL="109728" algn="just"/>
                      <a:r>
                        <a:rPr lang="es-CO" sz="800" b="1" noProof="0" dirty="0" err="1"/>
                        <a:t>RID</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Carriage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by</a:t>
                      </a:r>
                      <a:r>
                        <a:rPr lang="es-CO" sz="800" b="0" kern="1200" noProof="0" dirty="0">
                          <a:solidFill>
                            <a:schemeClr val="tx1"/>
                          </a:solidFill>
                          <a:latin typeface="+mn-lt"/>
                          <a:ea typeface="+mn-ea"/>
                          <a:cs typeface="+mn-cs"/>
                        </a:rPr>
                        <a:t> Rail (International </a:t>
                      </a:r>
                      <a:r>
                        <a:rPr lang="es-CO" sz="800" b="0" kern="1200" noProof="0" dirty="0" err="1">
                          <a:solidFill>
                            <a:schemeClr val="tx1"/>
                          </a:solidFill>
                          <a:latin typeface="+mn-lt"/>
                          <a:ea typeface="+mn-ea"/>
                          <a:cs typeface="+mn-cs"/>
                        </a:rPr>
                        <a:t>Regulations</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 por Ferrocarril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41068948"/>
                  </a:ext>
                </a:extLst>
              </a:tr>
              <a:tr h="194665">
                <a:tc>
                  <a:txBody>
                    <a:bodyPr/>
                    <a:lstStyle/>
                    <a:p>
                      <a:pPr marL="109728"/>
                      <a:r>
                        <a:rPr lang="es-CO" sz="800" b="1" noProof="0" dirty="0"/>
                        <a:t>SARA</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Superfund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Amendments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Reauthorization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Reautorización y Enmiendas del </a:t>
                      </a:r>
                      <a:r>
                        <a:rPr lang="es-CO" sz="800" b="0" kern="1200" noProof="0" dirty="0" err="1">
                          <a:solidFill>
                            <a:schemeClr val="tx1"/>
                          </a:solidFill>
                          <a:latin typeface="+mn-lt"/>
                          <a:ea typeface="+mn-ea"/>
                          <a:cs typeface="+mn-cs"/>
                        </a:rPr>
                        <a:t>Superfondo</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66516118"/>
                  </a:ext>
                </a:extLst>
              </a:tr>
              <a:tr h="194665">
                <a:tc>
                  <a:txBody>
                    <a:bodyPr/>
                    <a:lstStyle/>
                    <a:p>
                      <a:pPr marL="109728"/>
                      <a:r>
                        <a:rPr lang="es-CO" sz="800" b="1" noProof="0" dirty="0"/>
                        <a:t>SARA </a:t>
                      </a:r>
                      <a:r>
                        <a:rPr lang="es-CO" sz="800" b="1" noProof="0" dirty="0" err="1"/>
                        <a:t>Title</a:t>
                      </a:r>
                      <a:r>
                        <a:rPr lang="es-CO" sz="800" b="1" noProof="0" dirty="0"/>
                        <a:t> III</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Planning</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Community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Right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to</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Know</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planificación de emergencias y derecho comunitario a saber</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6532317"/>
                  </a:ext>
                </a:extLst>
              </a:tr>
              <a:tr h="194665">
                <a:tc>
                  <a:txBody>
                    <a:bodyPr/>
                    <a:lstStyle/>
                    <a:p>
                      <a:pPr marL="109728"/>
                      <a:r>
                        <a:rPr lang="es-CO" sz="800" b="1" noProof="0" dirty="0"/>
                        <a:t>SARA </a:t>
                      </a:r>
                      <a:r>
                        <a:rPr lang="es-CO" sz="800" b="1" noProof="0" dirty="0" err="1"/>
                        <a:t>Section</a:t>
                      </a:r>
                      <a:r>
                        <a:rPr lang="es-CO" sz="800" b="1" noProof="0" dirty="0"/>
                        <a:t> 302</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Extremely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Sustancias extremadamente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855392"/>
                  </a:ext>
                </a:extLst>
              </a:tr>
            </a:tbl>
          </a:graphicData>
        </a:graphic>
      </p:graphicFrame>
      <p:graphicFrame>
        <p:nvGraphicFramePr>
          <p:cNvPr id="5" name="Table 4">
            <a:extLst>
              <a:ext uri="{FF2B5EF4-FFF2-40B4-BE49-F238E27FC236}">
                <a16:creationId xmlns:a16="http://schemas.microsoft.com/office/drawing/2014/main" id="{422A25DE-6862-8411-34BC-1A31EE8EC888}"/>
              </a:ext>
            </a:extLst>
          </p:cNvPr>
          <p:cNvGraphicFramePr>
            <a:graphicFrameLocks noGrp="1"/>
          </p:cNvGraphicFramePr>
          <p:nvPr>
            <p:extLst>
              <p:ext uri="{D42A27DB-BD31-4B8C-83A1-F6EECF244321}">
                <p14:modId xmlns:p14="http://schemas.microsoft.com/office/powerpoint/2010/main" val="60788005"/>
              </p:ext>
            </p:extLst>
          </p:nvPr>
        </p:nvGraphicFramePr>
        <p:xfrm>
          <a:off x="233936" y="5546123"/>
          <a:ext cx="7199382" cy="583995"/>
        </p:xfrm>
        <a:graphic>
          <a:graphicData uri="http://schemas.openxmlformats.org/drawingml/2006/table">
            <a:tbl>
              <a:tblPr firstRow="1" bandRow="1">
                <a:tableStyleId>{9D7B26C5-4107-4FEC-AEDC-1716B250A1EF}</a:tableStyleId>
              </a:tblPr>
              <a:tblGrid>
                <a:gridCol w="983232">
                  <a:extLst>
                    <a:ext uri="{9D8B030D-6E8A-4147-A177-3AD203B41FA5}">
                      <a16:colId xmlns:a16="http://schemas.microsoft.com/office/drawing/2014/main" val="930348808"/>
                    </a:ext>
                  </a:extLst>
                </a:gridCol>
                <a:gridCol w="2927444">
                  <a:extLst>
                    <a:ext uri="{9D8B030D-6E8A-4147-A177-3AD203B41FA5}">
                      <a16:colId xmlns:a16="http://schemas.microsoft.com/office/drawing/2014/main" val="596010696"/>
                    </a:ext>
                  </a:extLst>
                </a:gridCol>
                <a:gridCol w="3288706">
                  <a:extLst>
                    <a:ext uri="{9D8B030D-6E8A-4147-A177-3AD203B41FA5}">
                      <a16:colId xmlns:a16="http://schemas.microsoft.com/office/drawing/2014/main" val="847745557"/>
                    </a:ext>
                  </a:extLst>
                </a:gridCol>
              </a:tblGrid>
              <a:tr h="194665">
                <a:tc>
                  <a:txBody>
                    <a:bodyPr/>
                    <a:lstStyle/>
                    <a:p>
                      <a:pPr marL="109728"/>
                      <a:r>
                        <a:rPr lang="es-CO" sz="800" b="1" noProof="0" dirty="0"/>
                        <a:t>SARA </a:t>
                      </a:r>
                      <a:r>
                        <a:rPr lang="es-CO" sz="800" b="1" noProof="0" dirty="0" err="1"/>
                        <a:t>Section</a:t>
                      </a:r>
                      <a:r>
                        <a:rPr lang="es-CO" sz="800" b="1" noProof="0" dirty="0"/>
                        <a:t> 304</a:t>
                      </a:r>
                    </a:p>
                  </a:txBody>
                  <a:tcPr marL="0" marR="0" marT="0" marB="0" anchor="ctr">
                    <a:lnL>
                      <a:noFill/>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Release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Liberación de emergencia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72114582"/>
                  </a:ext>
                </a:extLst>
              </a:tr>
              <a:tr h="194665">
                <a:tc>
                  <a:txBody>
                    <a:bodyPr/>
                    <a:lstStyle/>
                    <a:p>
                      <a:pPr marL="109728"/>
                      <a:r>
                        <a:rPr lang="es-CO" sz="800" b="1" noProof="0" dirty="0"/>
                        <a:t>SARA </a:t>
                      </a:r>
                      <a:r>
                        <a:rPr lang="es-CO" sz="800" b="1" noProof="0" dirty="0" err="1"/>
                        <a:t>Section</a:t>
                      </a:r>
                      <a:r>
                        <a:rPr lang="es-CO" sz="800" b="1" noProof="0" dirty="0"/>
                        <a:t> 311</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MFDS</a:t>
                      </a:r>
                      <a:r>
                        <a:rPr lang="es-CO" sz="800" b="0" kern="1200" noProof="0" dirty="0">
                          <a:solidFill>
                            <a:schemeClr val="tx1"/>
                          </a:solidFill>
                          <a:latin typeface="+mn-lt"/>
                          <a:ea typeface="+mn-ea"/>
                          <a:cs typeface="+mn-cs"/>
                        </a:rPr>
                        <a:t>/</a:t>
                      </a:r>
                      <a:r>
                        <a:rPr lang="es-CO" sz="800" b="0" kern="1200" noProof="0" dirty="0" err="1">
                          <a:solidFill>
                            <a:schemeClr val="tx1"/>
                          </a:solidFill>
                          <a:latin typeface="+mn-lt"/>
                          <a:ea typeface="+mn-ea"/>
                          <a:cs typeface="+mn-cs"/>
                        </a:rPr>
                        <a:t>List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Chemicals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Inventory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MFDS</a:t>
                      </a:r>
                      <a:r>
                        <a:rPr lang="es-CO" sz="800" b="0" kern="1200" noProof="0" dirty="0">
                          <a:solidFill>
                            <a:schemeClr val="tx1"/>
                          </a:solidFill>
                          <a:latin typeface="+mn-lt"/>
                          <a:ea typeface="+mn-ea"/>
                          <a:cs typeface="+mn-cs"/>
                        </a:rPr>
                        <a:t>/Lista de productos químicos e inventario peligroso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2042388"/>
                  </a:ext>
                </a:extLst>
              </a:tr>
              <a:tr h="194665">
                <a:tc>
                  <a:txBody>
                    <a:bodyPr/>
                    <a:lstStyle/>
                    <a:p>
                      <a:pPr marL="109728"/>
                      <a:r>
                        <a:rPr lang="es-CO" sz="800" b="1" noProof="0" dirty="0"/>
                        <a:t>SARA </a:t>
                      </a:r>
                      <a:r>
                        <a:rPr lang="es-CO" sz="800" b="1" noProof="0" dirty="0" err="1"/>
                        <a:t>Section</a:t>
                      </a:r>
                      <a:r>
                        <a:rPr lang="es-CO" sz="800" b="1" noProof="0" dirty="0"/>
                        <a:t> 312</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Inventory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Inventario de emergencias y peligros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5342025"/>
                  </a:ext>
                </a:extLst>
              </a:tr>
            </a:tbl>
          </a:graphicData>
        </a:graphic>
      </p:graphicFrame>
      <p:graphicFrame>
        <p:nvGraphicFramePr>
          <p:cNvPr id="8" name="Table 7">
            <a:extLst>
              <a:ext uri="{FF2B5EF4-FFF2-40B4-BE49-F238E27FC236}">
                <a16:creationId xmlns:a16="http://schemas.microsoft.com/office/drawing/2014/main" id="{1FE72ED1-D79D-4DF0-EC78-ABFFBB18DF30}"/>
              </a:ext>
            </a:extLst>
          </p:cNvPr>
          <p:cNvGraphicFramePr>
            <a:graphicFrameLocks noGrp="1"/>
          </p:cNvGraphicFramePr>
          <p:nvPr>
            <p:extLst>
              <p:ext uri="{D42A27DB-BD31-4B8C-83A1-F6EECF244321}">
                <p14:modId xmlns:p14="http://schemas.microsoft.com/office/powerpoint/2010/main" val="4175307989"/>
              </p:ext>
            </p:extLst>
          </p:nvPr>
        </p:nvGraphicFramePr>
        <p:xfrm>
          <a:off x="233936" y="6130118"/>
          <a:ext cx="7199382" cy="1557320"/>
        </p:xfrm>
        <a:graphic>
          <a:graphicData uri="http://schemas.openxmlformats.org/drawingml/2006/table">
            <a:tbl>
              <a:tblPr firstRow="1" bandRow="1">
                <a:tableStyleId>{9D7B26C5-4107-4FEC-AEDC-1716B250A1EF}</a:tableStyleId>
              </a:tblPr>
              <a:tblGrid>
                <a:gridCol w="983232">
                  <a:extLst>
                    <a:ext uri="{9D8B030D-6E8A-4147-A177-3AD203B41FA5}">
                      <a16:colId xmlns:a16="http://schemas.microsoft.com/office/drawing/2014/main" val="1935716290"/>
                    </a:ext>
                  </a:extLst>
                </a:gridCol>
                <a:gridCol w="2927444">
                  <a:extLst>
                    <a:ext uri="{9D8B030D-6E8A-4147-A177-3AD203B41FA5}">
                      <a16:colId xmlns:a16="http://schemas.microsoft.com/office/drawing/2014/main" val="4078564917"/>
                    </a:ext>
                  </a:extLst>
                </a:gridCol>
                <a:gridCol w="3288706">
                  <a:extLst>
                    <a:ext uri="{9D8B030D-6E8A-4147-A177-3AD203B41FA5}">
                      <a16:colId xmlns:a16="http://schemas.microsoft.com/office/drawing/2014/main" val="304705074"/>
                    </a:ext>
                  </a:extLst>
                </a:gridCol>
              </a:tblGrid>
              <a:tr h="194665">
                <a:tc>
                  <a:txBody>
                    <a:bodyPr/>
                    <a:lstStyle/>
                    <a:p>
                      <a:pPr marL="109728"/>
                      <a:r>
                        <a:rPr lang="es-CO" sz="800" b="1" noProof="0" dirty="0"/>
                        <a:t>SARA </a:t>
                      </a:r>
                      <a:r>
                        <a:rPr lang="es-CO" sz="800" b="1" noProof="0" dirty="0" err="1"/>
                        <a:t>Section</a:t>
                      </a:r>
                      <a:r>
                        <a:rPr lang="es-CO" sz="800" b="1" noProof="0" dirty="0"/>
                        <a:t> 313</a:t>
                      </a:r>
                    </a:p>
                  </a:txBody>
                  <a:tcPr marL="0" marR="0" marT="0" marB="0" anchor="ctr">
                    <a:lnL>
                      <a:noFill/>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Toxic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Chemicals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Release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Reporting</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Informes de emisiones y sustancias químicas tóxicas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1800474"/>
                  </a:ext>
                </a:extLst>
              </a:tr>
              <a:tr h="194665">
                <a:tc>
                  <a:txBody>
                    <a:bodyPr/>
                    <a:lstStyle/>
                    <a:p>
                      <a:pPr marL="109728"/>
                      <a:r>
                        <a:rPr lang="es-CO" sz="800" b="1" noProof="0" dirty="0" err="1"/>
                        <a:t>STEL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a:solidFill>
                            <a:schemeClr val="tx1"/>
                          </a:solidFill>
                          <a:latin typeface="+mn-lt"/>
                          <a:ea typeface="+mn-ea"/>
                          <a:cs typeface="+mn-cs"/>
                        </a:rPr>
                        <a:t>Short </a:t>
                      </a:r>
                      <a:r>
                        <a:rPr lang="es-CO" sz="800" b="0" kern="1200" noProof="0" dirty="0" err="1">
                          <a:solidFill>
                            <a:schemeClr val="tx1"/>
                          </a:solidFill>
                          <a:latin typeface="+mn-lt"/>
                          <a:ea typeface="+mn-ea"/>
                          <a:cs typeface="+mn-cs"/>
                        </a:rPr>
                        <a:t>Term</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a corto plazo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87183457"/>
                  </a:ext>
                </a:extLst>
              </a:tr>
              <a:tr h="194665">
                <a:tc>
                  <a:txBody>
                    <a:bodyPr/>
                    <a:lstStyle/>
                    <a:p>
                      <a:pPr marL="109728"/>
                      <a:r>
                        <a:rPr lang="es-CO" sz="800" b="1" noProof="0" dirty="0" err="1"/>
                        <a:t>SVF</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Synthetic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Vitreous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Fibre</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Fibra vítrea sintética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5996422"/>
                  </a:ext>
                </a:extLst>
              </a:tr>
              <a:tr h="194665">
                <a:tc>
                  <a:txBody>
                    <a:bodyPr/>
                    <a:lstStyle/>
                    <a:p>
                      <a:pPr marL="109728"/>
                      <a:r>
                        <a:rPr lang="es-CO" sz="800" b="1" noProof="0" dirty="0" err="1"/>
                        <a:t>TDG</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Transportation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3366197"/>
                  </a:ext>
                </a:extLst>
              </a:tr>
              <a:tr h="194665">
                <a:tc>
                  <a:txBody>
                    <a:bodyPr/>
                    <a:lstStyle/>
                    <a:p>
                      <a:pPr marL="109728"/>
                      <a:r>
                        <a:rPr lang="es-CO" sz="800" b="1" noProof="0" dirty="0" err="1"/>
                        <a:t>TLV</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Threshold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Value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ACGIH</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Valor límite umbral (</a:t>
                      </a:r>
                      <a:r>
                        <a:rPr lang="es-CO" sz="800" b="0" kern="1200" noProof="0" dirty="0" err="1">
                          <a:solidFill>
                            <a:schemeClr val="tx1"/>
                          </a:solidFill>
                          <a:latin typeface="+mn-lt"/>
                          <a:ea typeface="+mn-ea"/>
                          <a:cs typeface="+mn-cs"/>
                        </a:rPr>
                        <a:t>ACGIH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4241533"/>
                  </a:ext>
                </a:extLst>
              </a:tr>
              <a:tr h="194665">
                <a:tc>
                  <a:txBody>
                    <a:bodyPr/>
                    <a:lstStyle/>
                    <a:p>
                      <a:pPr marL="109728"/>
                      <a:r>
                        <a:rPr lang="es-CO" sz="800" b="1" noProof="0" dirty="0" err="1"/>
                        <a:t>TSCA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Toxic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r>
                        <a:rPr lang="es-CO" sz="800" b="0" kern="1200" noProof="0" dirty="0">
                          <a:solidFill>
                            <a:schemeClr val="tx1"/>
                          </a:solidFill>
                          <a:latin typeface="+mn-lt"/>
                          <a:ea typeface="+mn-ea"/>
                          <a:cs typeface="+mn-cs"/>
                        </a:rPr>
                        <a:t> Control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Control de Sustancias Tóxicas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7685501"/>
                  </a:ext>
                </a:extLst>
              </a:tr>
              <a:tr h="194665">
                <a:tc>
                  <a:txBody>
                    <a:bodyPr/>
                    <a:lstStyle/>
                    <a:p>
                      <a:pPr marL="109728"/>
                      <a:r>
                        <a:rPr lang="es-CO" sz="800" b="1" noProof="0" dirty="0"/>
                        <a:t>TWA</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a:solidFill>
                            <a:schemeClr val="tx1"/>
                          </a:solidFill>
                          <a:latin typeface="+mn-lt"/>
                          <a:ea typeface="+mn-ea"/>
                          <a:cs typeface="+mn-cs"/>
                        </a:rPr>
                        <a:t>Time </a:t>
                      </a:r>
                      <a:r>
                        <a:rPr lang="es-CO" sz="800" b="0" kern="1200" noProof="0" dirty="0" err="1">
                          <a:solidFill>
                            <a:schemeClr val="tx1"/>
                          </a:solidFill>
                          <a:latin typeface="+mn-lt"/>
                          <a:ea typeface="+mn-ea"/>
                          <a:cs typeface="+mn-cs"/>
                        </a:rPr>
                        <a:t>Weighted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Average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Promedio ponderado en el tiempo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9463029"/>
                  </a:ext>
                </a:extLst>
              </a:tr>
              <a:tr h="194665">
                <a:tc>
                  <a:txBody>
                    <a:bodyPr/>
                    <a:lstStyle/>
                    <a:p>
                      <a:pPr marL="109728"/>
                      <a:r>
                        <a:rPr lang="es-CO" sz="800" b="1" noProof="0" dirty="0" err="1"/>
                        <a:t>WHMIS</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Workplace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Materials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Information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System</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Canada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Sistema de información sobre materiales peligrosos en el lugar de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0213010"/>
                  </a:ext>
                </a:extLst>
              </a:tr>
            </a:tbl>
          </a:graphicData>
        </a:graphic>
      </p:graphicFrame>
      <p:sp>
        <p:nvSpPr>
          <p:cNvPr id="10" name="Rectangle 9">
            <a:extLst>
              <a:ext uri="{FF2B5EF4-FFF2-40B4-BE49-F238E27FC236}">
                <a16:creationId xmlns:a16="http://schemas.microsoft.com/office/drawing/2014/main" id="{D1BF30A8-B2F9-44EC-0875-49B607E6AC5F}"/>
              </a:ext>
            </a:extLst>
          </p:cNvPr>
          <p:cNvSpPr/>
          <p:nvPr/>
        </p:nvSpPr>
        <p:spPr>
          <a:xfrm>
            <a:off x="233936" y="8283900"/>
            <a:ext cx="7200900" cy="860293"/>
          </a:xfrm>
          <a:prstGeom prst="rect">
            <a:avLst/>
          </a:prstGeom>
          <a:solidFill>
            <a:schemeClr val="tx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s-CO" sz="800" dirty="0">
                <a:solidFill>
                  <a:schemeClr val="bg2">
                    <a:lumMod val="10000"/>
                  </a:schemeClr>
                </a:solidFill>
                <a:effectLst/>
                <a:ea typeface="Calibri" panose="020F0502020204030204" pitchFamily="34" charset="0"/>
                <a:cs typeface="Times New Roman" panose="02020603050405020304" pitchFamily="18" charset="0"/>
              </a:rPr>
              <a:t>La información aquí presentada se presenta de buena fe y se considera precisa a partir de la fecha de vigencia de esta Hoja de datos de seguridad. Los empleadores pueden utilizar esta FDS para complementar otra información recopilada por ellos en sus esfuerzos por garantizar la salud y seguridad de sus empleados y el uso adecuado del producto. Este resumen de los datos relevantes refleja el juicio profesional; Los empleadores deben tener en cuenta que la información que se considera menos relevante no se ha incluido en esta FDS. Por lo tanto, dada la naturaleza resumida de este documento, FibreCast Inc., no extiende ninguna garantía (expresa o implícita), asume ninguna responsabilidad ni hace ninguna declaración con respecto a la integridad de esta información o su idoneidad para los fines previstos por el usuario.</a:t>
            </a:r>
            <a:endParaRPr lang="en-CA" sz="800" dirty="0">
              <a:solidFill>
                <a:schemeClr val="bg2">
                  <a:lumMod val="10000"/>
                </a:schemeClr>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48884588"/>
      </p:ext>
    </p:extLst>
  </p:cSld>
  <p:clrMapOvr>
    <a:masterClrMapping/>
  </p:clrMapOvr>
</p:sld>
</file>

<file path=ppt/theme/theme1.xml><?xml version="1.0" encoding="utf-8"?>
<a:theme xmlns:a="http://schemas.openxmlformats.org/drawingml/2006/main" name="1_Office Theme">
  <a:themeElements>
    <a:clrScheme name="FibreCast">
      <a:dk1>
        <a:srgbClr val="0F1919"/>
      </a:dk1>
      <a:lt1>
        <a:srgbClr val="FFFFFF"/>
      </a:lt1>
      <a:dk2>
        <a:srgbClr val="969696"/>
      </a:dk2>
      <a:lt2>
        <a:srgbClr val="E7E6E6"/>
      </a:lt2>
      <a:accent1>
        <a:srgbClr val="71BF44"/>
      </a:accent1>
      <a:accent2>
        <a:srgbClr val="FFB81D"/>
      </a:accent2>
      <a:accent3>
        <a:srgbClr val="009BDF"/>
      </a:accent3>
      <a:accent4>
        <a:srgbClr val="D70B8C"/>
      </a:accent4>
      <a:accent5>
        <a:srgbClr val="A8D6FF"/>
      </a:accent5>
      <a:accent6>
        <a:srgbClr val="A6FA78"/>
      </a:accent6>
      <a:hlink>
        <a:srgbClr val="71BF44"/>
      </a:hlink>
      <a:folHlink>
        <a:srgbClr val="009BDF"/>
      </a:folHlink>
    </a:clrScheme>
    <a:fontScheme name="FiberCast">
      <a:majorFont>
        <a:latin typeface="Franklin Gothic"/>
        <a:ea typeface=""/>
        <a:cs typeface=""/>
      </a:majorFont>
      <a:minorFont>
        <a:latin typeface="Franklin Gothic Book"/>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2592</TotalTime>
  <Words>4407</Words>
  <Application>Microsoft Office PowerPoint</Application>
  <PresentationFormat>Custom</PresentationFormat>
  <Paragraphs>328</Paragraphs>
  <Slides>7</Slides>
  <Notes>1</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7</vt:i4>
      </vt:variant>
    </vt:vector>
  </HeadingPairs>
  <TitlesOfParts>
    <vt:vector size="17" baseType="lpstr">
      <vt:lpstr>Arial</vt:lpstr>
      <vt:lpstr>Calibri</vt:lpstr>
      <vt:lpstr>Calibri Light</vt:lpstr>
      <vt:lpstr>Franklin Gothic</vt:lpstr>
      <vt:lpstr>Franklin Gothic Book</vt:lpstr>
      <vt:lpstr>Franklin Gothic Medium</vt:lpstr>
      <vt:lpstr>Wingdings</vt:lpstr>
      <vt:lpstr>1_Office Theme</vt:lpstr>
      <vt:lpstr>Custom Design</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SAFETY DATA SHEET</dc:title>
  <dc:creator>paul@pkobrien.com</dc:creator>
  <cp:keywords>2300, HD, BOARDS, SHAPES, MODULES</cp:keywords>
  <cp:lastModifiedBy>Angie Torres Cardenas</cp:lastModifiedBy>
  <cp:revision>174</cp:revision>
  <dcterms:created xsi:type="dcterms:W3CDTF">2021-04-06T14:57:59Z</dcterms:created>
  <dcterms:modified xsi:type="dcterms:W3CDTF">2024-02-23T18:16:45Z</dcterms:modified>
  <cp:category>SAFETY DATA SHEET</cp:category>
</cp:coreProperties>
</file>