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2"/>
  </p:notesMasterIdLst>
  <p:sldIdLst>
    <p:sldId id="259" r:id="rId4"/>
    <p:sldId id="260" r:id="rId5"/>
    <p:sldId id="261" r:id="rId6"/>
    <p:sldId id="262" r:id="rId7"/>
    <p:sldId id="263" r:id="rId8"/>
    <p:sldId id="266" r:id="rId9"/>
    <p:sldId id="267" r:id="rId10"/>
    <p:sldId id="268" r:id="rId11"/>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3" autoAdjust="0"/>
    <p:restoredTop sz="96327"/>
  </p:normalViewPr>
  <p:slideViewPr>
    <p:cSldViewPr snapToGrid="0" snapToObjects="1" showGuides="1">
      <p:cViewPr>
        <p:scale>
          <a:sx n="150" d="100"/>
          <a:sy n="150" d="100"/>
        </p:scale>
        <p:origin x="1206" y="108"/>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2/21/2024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5</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2/21/2024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2/21/2024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2/21/2024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2/21/2024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2/21/2024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2/21/2024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2/21/2024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2/21/2024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2/21/2024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2/21/2024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2/21/2024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2/21/2024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2/21/2024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2/21/2024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2/21/2024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2/21/2024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2/21/2024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2/21/2024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2/21/2024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2/21/2024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2/21/2024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2/21/2024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2/21/2024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2/21/2024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85750" y="1999458"/>
            <a:ext cx="7200900" cy="3045461"/>
          </a:xfrm>
        </p:spPr>
        <p:txBody>
          <a:bodyPr anchor="t"/>
          <a:lstStyle/>
          <a:p>
            <a:pPr marL="228600" indent="-228600" defTabSz="228600">
              <a:buClr>
                <a:schemeClr val="accent2"/>
              </a:buClr>
              <a:buFont typeface="+mj-lt"/>
              <a:buAutoNum type="alphaLcPeriod"/>
              <a:tabLst>
                <a:tab pos="118872" algn="l"/>
              </a:tabLst>
            </a:pPr>
            <a:r>
              <a:rPr lang="es-CO" sz="1000" b="1" dirty="0">
                <a:solidFill>
                  <a:schemeClr val="tx1"/>
                </a:solidFill>
              </a:rPr>
              <a:t>Identificador de producto utilizado en la etiqueta: </a:t>
            </a:r>
            <a:r>
              <a:rPr lang="es-CO" sz="1000" dirty="0">
                <a:solidFill>
                  <a:schemeClr val="tx1"/>
                </a:solidFill>
              </a:rPr>
              <a:t>FC-2300 HD como placas, piezas y módulos.</a:t>
            </a:r>
          </a:p>
          <a:p>
            <a:pPr marL="228600" indent="-228600" algn="just" defTabSz="228600">
              <a:buClr>
                <a:schemeClr val="accent2"/>
              </a:buClr>
              <a:buFont typeface="+mj-lt"/>
              <a:buAutoNum type="alphaLcPeriod"/>
              <a:tabLst>
                <a:tab pos="118872" algn="l"/>
              </a:tabLst>
            </a:pPr>
            <a:r>
              <a:rPr lang="es-CO" sz="1000" b="1" dirty="0">
                <a:solidFill>
                  <a:schemeClr val="tx1"/>
                </a:solidFill>
              </a:rPr>
              <a:t>Otros medios de identificación: </a:t>
            </a:r>
            <a:r>
              <a:rPr lang="es-CO" sz="1000" dirty="0">
                <a:solidFill>
                  <a:schemeClr val="tx1"/>
                </a:solidFill>
              </a:rPr>
              <a:t>Producto aislante </a:t>
            </a:r>
            <a:r>
              <a:rPr lang="es-CO" sz="1000" dirty="0" err="1">
                <a:solidFill>
                  <a:schemeClr val="tx1"/>
                </a:solidFill>
              </a:rPr>
              <a:t>FCR</a:t>
            </a:r>
            <a:r>
              <a:rPr lang="es-CO" sz="1000" dirty="0">
                <a:solidFill>
                  <a:schemeClr val="tx1"/>
                </a:solidFill>
              </a:rPr>
              <a:t> de alta temperatura formado al vacío; placas y piezas cerámicas aislantes de alta temperatura formadas al vacío; producto aislante de alta temperatura como mezcla de fibras cerámicas refractarias y aglutinantes; fibra cerámica refractaria (</a:t>
            </a:r>
            <a:r>
              <a:rPr lang="es-CO" sz="1000" dirty="0" err="1">
                <a:solidFill>
                  <a:schemeClr val="tx1"/>
                </a:solidFill>
              </a:rPr>
              <a:t>FCR</a:t>
            </a:r>
            <a:r>
              <a:rPr lang="es-CO" sz="1000" dirty="0">
                <a:solidFill>
                  <a:schemeClr val="tx1"/>
                </a:solidFill>
              </a:rPr>
              <a:t>); lana cerámica; fibra vítrea artificial (</a:t>
            </a:r>
            <a:r>
              <a:rPr lang="es-CO" sz="1000" dirty="0" err="1">
                <a:solidFill>
                  <a:schemeClr val="tx1"/>
                </a:solidFill>
              </a:rPr>
              <a:t>MMVF</a:t>
            </a:r>
            <a:r>
              <a:rPr lang="es-CO" sz="1000" dirty="0">
                <a:solidFill>
                  <a:schemeClr val="tx1"/>
                </a:solidFill>
              </a:rPr>
              <a:t>); lana aislante de alta temperatura (</a:t>
            </a:r>
            <a:r>
              <a:rPr lang="es-CO" sz="1000" dirty="0" err="1">
                <a:solidFill>
                  <a:schemeClr val="tx1"/>
                </a:solidFill>
              </a:rPr>
              <a:t>HTIW</a:t>
            </a:r>
            <a:r>
              <a:rPr lang="es-CO" sz="1000" dirty="0">
                <a:solidFill>
                  <a:schemeClr val="tx1"/>
                </a:solidFill>
              </a:rPr>
              <a:t>).</a:t>
            </a:r>
          </a:p>
          <a:p>
            <a:pPr marL="228600" indent="-228600" defTabSz="228600">
              <a:buClr>
                <a:schemeClr val="accent2"/>
              </a:buClr>
              <a:buFont typeface="+mj-lt"/>
              <a:buAutoNum type="alphaLcPeriod"/>
              <a:tabLst>
                <a:tab pos="118872" algn="l"/>
              </a:tabLst>
            </a:pPr>
            <a:r>
              <a:rPr lang="es-CO" sz="1000" b="1" dirty="0">
                <a:solidFill>
                  <a:schemeClr val="tx1"/>
                </a:solidFill>
              </a:rPr>
              <a:t>Uso recomendado del producto químico y restricciones de uso:</a:t>
            </a:r>
            <a:r>
              <a:rPr lang="es-CO" sz="1000" dirty="0">
                <a:solidFill>
                  <a:schemeClr val="tx1"/>
                </a:solidFill>
              </a:rPr>
              <a:t> </a:t>
            </a:r>
          </a:p>
          <a:p>
            <a:pPr marL="560070" lvl="1" indent="-171450" algn="just" defTabSz="228600">
              <a:buClr>
                <a:schemeClr val="accent2"/>
              </a:buClr>
              <a:buFont typeface="Wingdings" panose="05000000000000000000" pitchFamily="2" charset="2"/>
              <a:buChar char="§"/>
              <a:tabLst>
                <a:tab pos="118872" algn="l"/>
              </a:tabLst>
            </a:pPr>
            <a:r>
              <a:rPr lang="es-CO" sz="1000" u="sng" dirty="0">
                <a:solidFill>
                  <a:schemeClr val="tx1"/>
                </a:solidFill>
                <a:latin typeface="+mj-lt"/>
              </a:rPr>
              <a:t>Uso principal:</a:t>
            </a:r>
            <a:r>
              <a:rPr lang="es-CO" sz="1000" dirty="0">
                <a:solidFill>
                  <a:schemeClr val="tx1"/>
                </a:solidFill>
                <a:latin typeface="+mj-lt"/>
              </a:rPr>
              <a:t> Los materiales de fibra cerámica refractaria (</a:t>
            </a:r>
            <a:r>
              <a:rPr lang="es-CO" sz="1000" dirty="0" err="1">
                <a:solidFill>
                  <a:schemeClr val="tx1"/>
                </a:solidFill>
                <a:latin typeface="+mj-lt"/>
              </a:rPr>
              <a:t>FCR</a:t>
            </a:r>
            <a:r>
              <a:rPr lang="es-CO" sz="1000" dirty="0">
                <a:solidFill>
                  <a:schemeClr val="tx1"/>
                </a:solidFill>
                <a:latin typeface="+mj-lt"/>
              </a:rPr>
              <a:t>) se utilizan principalmente en aplicaciones industriales de aislamiento de alta temperatura. Los ejemplos incluyen aislamiento de respaldo para cucharas de acero fundido, hornos de arco eléctrico, carros torpederos, artesas, escudos térmicos, contención de calor, juntas de expansión, hornos industriales, hornos,</a:t>
            </a:r>
            <a:r>
              <a:rPr lang="es-CO" sz="1000" dirty="0">
                <a:latin typeface="+mj-lt"/>
              </a:rPr>
              <a:t> </a:t>
            </a:r>
            <a:r>
              <a:rPr lang="es-CO" sz="1000" dirty="0" err="1">
                <a:latin typeface="+mj-lt"/>
              </a:rPr>
              <a:t>kilns</a:t>
            </a:r>
            <a:r>
              <a:rPr lang="es-CO" sz="1000" dirty="0">
                <a:latin typeface="+mj-lt"/>
              </a:rPr>
              <a:t>,</a:t>
            </a:r>
            <a:r>
              <a:rPr lang="es-CO" sz="1000" dirty="0">
                <a:solidFill>
                  <a:schemeClr val="tx1"/>
                </a:solidFill>
                <a:latin typeface="+mj-lt"/>
              </a:rPr>
              <a:t> calderas y otros equipos de proceso en aplicaciones de hasta </a:t>
            </a:r>
            <a:r>
              <a:rPr lang="es-CO" sz="1000" dirty="0" err="1">
                <a:solidFill>
                  <a:schemeClr val="tx1"/>
                </a:solidFill>
                <a:latin typeface="+mj-lt"/>
              </a:rPr>
              <a:t>1170°C</a:t>
            </a:r>
            <a:r>
              <a:rPr lang="es-CO" sz="1000" dirty="0">
                <a:solidFill>
                  <a:schemeClr val="tx1"/>
                </a:solidFill>
                <a:latin typeface="+mj-lt"/>
              </a:rPr>
              <a:t> ( </a:t>
            </a:r>
            <a:r>
              <a:rPr lang="es-CO" sz="1000" dirty="0" err="1">
                <a:solidFill>
                  <a:schemeClr val="tx1"/>
                </a:solidFill>
                <a:latin typeface="+mj-lt"/>
              </a:rPr>
              <a:t>2150°F</a:t>
            </a:r>
            <a:r>
              <a:rPr lang="es-CO" sz="1000" dirty="0">
                <a:solidFill>
                  <a:schemeClr val="tx1"/>
                </a:solidFill>
                <a:latin typeface="+mj-lt"/>
              </a:rPr>
              <a:t>). El punto de fusión del producto es </a:t>
            </a:r>
            <a:r>
              <a:rPr lang="es-CO" sz="1000" dirty="0" err="1">
                <a:solidFill>
                  <a:schemeClr val="tx1"/>
                </a:solidFill>
                <a:latin typeface="+mj-lt"/>
              </a:rPr>
              <a:t>1760°C</a:t>
            </a:r>
            <a:r>
              <a:rPr lang="es-CO" sz="1000" dirty="0">
                <a:solidFill>
                  <a:schemeClr val="tx1"/>
                </a:solidFill>
                <a:latin typeface="+mj-lt"/>
              </a:rPr>
              <a:t> o </a:t>
            </a:r>
            <a:r>
              <a:rPr lang="es-CO" sz="1000" dirty="0" err="1">
                <a:solidFill>
                  <a:schemeClr val="tx1"/>
                </a:solidFill>
                <a:latin typeface="+mj-lt"/>
              </a:rPr>
              <a:t>3200°F</a:t>
            </a:r>
            <a:r>
              <a:rPr lang="es-CO" sz="1000" dirty="0">
                <a:solidFill>
                  <a:schemeClr val="tx1"/>
                </a:solidFill>
                <a:latin typeface="+mj-lt"/>
              </a:rPr>
              <a:t>. Los productos a base de fibra cerámica no están destinados a la venta directa al público en general. Aunque la fibra cerámica se utiliza en la fabricación de algunos productos de consumo, como las alfombrillas catalizadoras y las estufas de leña, los materiales están contenidos, encapsulados o adheridos dentro de las unidades.</a:t>
            </a:r>
          </a:p>
          <a:p>
            <a:pPr marL="560070" lvl="1" indent="-171450" defTabSz="228600">
              <a:buClr>
                <a:schemeClr val="accent2"/>
              </a:buClr>
              <a:buFont typeface="Wingdings" panose="05000000000000000000" pitchFamily="2" charset="2"/>
              <a:buChar char="§"/>
              <a:tabLst>
                <a:tab pos="118872" algn="l"/>
              </a:tabLst>
            </a:pPr>
            <a:r>
              <a:rPr lang="es-CO" sz="1000" u="sng" dirty="0">
                <a:latin typeface="+mj-lt"/>
              </a:rPr>
              <a:t>Uso Terciario:</a:t>
            </a:r>
            <a:r>
              <a:rPr lang="es-CO" sz="1000" dirty="0">
                <a:latin typeface="+mj-lt"/>
              </a:rPr>
              <a:t> Instalación, desmontaje (industrial y profesional) / Mantenimiento y vida útil (industrial y profesional)</a:t>
            </a:r>
            <a:endParaRPr lang="es-CO" sz="1000" dirty="0">
              <a:solidFill>
                <a:schemeClr val="tx1"/>
              </a:solidFill>
              <a:latin typeface="+mj-lt"/>
            </a:endParaRPr>
          </a:p>
          <a:p>
            <a:pPr marL="560070" lvl="1" indent="-171450" defTabSz="228600">
              <a:buClr>
                <a:schemeClr val="accent2"/>
              </a:buClr>
              <a:buFont typeface="Wingdings" panose="05000000000000000000" pitchFamily="2" charset="2"/>
              <a:buChar char="§"/>
              <a:tabLst>
                <a:tab pos="118872" algn="l"/>
              </a:tabLst>
            </a:pPr>
            <a:r>
              <a:rPr lang="es-CO" sz="1000" u="sng" dirty="0">
                <a:solidFill>
                  <a:schemeClr val="tx1"/>
                </a:solidFill>
                <a:latin typeface="+mj-lt"/>
              </a:rPr>
              <a:t>Usos no aconsejados</a:t>
            </a:r>
            <a:r>
              <a:rPr lang="es-CO" sz="1000" dirty="0">
                <a:solidFill>
                  <a:schemeClr val="tx1"/>
                </a:solidFill>
                <a:latin typeface="+mj-lt"/>
              </a:rPr>
              <a:t>: Desmontaje del producto para otras aplicaciones.  </a:t>
            </a:r>
          </a:p>
          <a:p>
            <a:pPr marL="228600" indent="-228600" algn="just" defTabSz="228600">
              <a:buClr>
                <a:schemeClr val="accent2"/>
              </a:buClr>
              <a:buFont typeface="+mj-lt"/>
              <a:buAutoNum type="alphaLcPeriod"/>
              <a:tabLst>
                <a:tab pos="118872" algn="l"/>
              </a:tabLst>
            </a:pPr>
            <a:r>
              <a:rPr lang="es-CO" sz="1000" b="1" dirty="0">
                <a:solidFill>
                  <a:schemeClr val="tx1"/>
                </a:solidFill>
              </a:rPr>
              <a:t>Nombre del fabricante</a:t>
            </a:r>
            <a:r>
              <a:rPr lang="es-CO" sz="1000" dirty="0">
                <a:solidFill>
                  <a:schemeClr val="tx1"/>
                </a:solidFill>
              </a:rPr>
              <a:t>: 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2"/>
              </a:buClr>
              <a:buFont typeface="+mj-lt"/>
              <a:buAutoNum type="alphaLcPeriod"/>
              <a:tabLst>
                <a:tab pos="118872" algn="l"/>
              </a:tabLst>
            </a:pPr>
            <a:r>
              <a:rPr lang="es-CO" sz="1000" b="1" dirty="0">
                <a:solidFill>
                  <a:schemeClr val="tx1"/>
                </a:solidFill>
              </a:rPr>
              <a:t>Teléfono de emergencia #</a:t>
            </a:r>
            <a:r>
              <a:rPr lang="es-CO" sz="1000" dirty="0">
                <a:solidFill>
                  <a:schemeClr val="tx1"/>
                </a:solidFill>
              </a:rPr>
              <a:t>: </a:t>
            </a:r>
            <a:r>
              <a:rPr lang="es-CO" sz="1000" dirty="0" err="1">
                <a:solidFill>
                  <a:schemeClr val="tx1"/>
                </a:solidFill>
              </a:rPr>
              <a:t>CHEMTREC</a:t>
            </a:r>
            <a:r>
              <a:rPr lang="es-CO" sz="1000" dirty="0">
                <a:solidFill>
                  <a:schemeClr val="tx1"/>
                </a:solidFill>
              </a:rPr>
              <a:t> prestará asistencia en caso de emergencias químicas 1-800-424-9300 </a:t>
            </a:r>
            <a:endParaRPr lang="es-CO" sz="1000" b="1" dirty="0">
              <a:solidFill>
                <a:srgbClr val="0F1919"/>
              </a:solidFill>
            </a:endParaRPr>
          </a:p>
          <a:p>
            <a:pPr lvl="0" defTabSz="320040">
              <a:tabLst>
                <a:tab pos="118872" algn="l"/>
              </a:tabLst>
            </a:pPr>
            <a:endParaRPr lang="es-CO"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r>
              <a:rPr lang="es-CO" sz="2000" b="1" dirty="0"/>
              <a:t>FICHA DE DATOS DE SEGURIDAD</a:t>
            </a:r>
          </a:p>
          <a:p>
            <a:pPr>
              <a:spcBef>
                <a:spcPts val="0"/>
              </a:spcBef>
            </a:pPr>
            <a:r>
              <a:rPr lang="en-US" sz="1200" dirty="0">
                <a:solidFill>
                  <a:schemeClr val="tx2"/>
                </a:solidFill>
              </a:rPr>
              <a:t>FDS FC-2300 HD 23 04 </a:t>
            </a:r>
          </a:p>
        </p:txBody>
      </p:sp>
      <p:sp>
        <p:nvSpPr>
          <p:cNvPr id="41" name="Rectangle 40">
            <a:extLst>
              <a:ext uri="{FF2B5EF4-FFF2-40B4-BE49-F238E27FC236}">
                <a16:creationId xmlns:a16="http://schemas.microsoft.com/office/drawing/2014/main" id="{70756CD6-C534-EF40-82FB-7BF6FD84D2FE}"/>
              </a:ext>
            </a:extLst>
          </p:cNvPr>
          <p:cNvSpPr/>
          <p:nvPr/>
        </p:nvSpPr>
        <p:spPr>
          <a:xfrm>
            <a:off x="285750" y="1129003"/>
            <a:ext cx="7199888" cy="34623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s-CO" sz="1600" b="1" dirty="0">
                <a:solidFill>
                  <a:schemeClr val="bg1"/>
                </a:solidFill>
                <a:latin typeface="+mj-lt"/>
              </a:rPr>
              <a:t>FC-2300 HD			  </a:t>
            </a:r>
            <a:r>
              <a:rPr lang="es-CO" sz="1600" dirty="0">
                <a:solidFill>
                  <a:schemeClr val="bg1"/>
                </a:solidFill>
              </a:rPr>
              <a:t>                                </a:t>
            </a:r>
            <a:r>
              <a:rPr lang="es-CO" sz="1400" dirty="0">
                <a:solidFill>
                  <a:schemeClr val="bg1"/>
                </a:solidFill>
              </a:rPr>
              <a:t>Fecha de vigencia: Febrero 20 del 2020         </a:t>
            </a:r>
          </a:p>
        </p:txBody>
      </p:sp>
      <p:sp>
        <p:nvSpPr>
          <p:cNvPr id="2" name="Rectangle 1">
            <a:extLst>
              <a:ext uri="{FF2B5EF4-FFF2-40B4-BE49-F238E27FC236}">
                <a16:creationId xmlns:a16="http://schemas.microsoft.com/office/drawing/2014/main" id="{FC27E18B-F55D-0B6B-1C39-4E246738F3BC}"/>
              </a:ext>
            </a:extLst>
          </p:cNvPr>
          <p:cNvSpPr/>
          <p:nvPr/>
        </p:nvSpPr>
        <p:spPr>
          <a:xfrm>
            <a:off x="286762" y="1554383"/>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80988" y="5098877"/>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79976" y="5540690"/>
            <a:ext cx="7200900" cy="417361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La clasificación del producto químico se basa para Canadá en la quinta edición revisada del Sistema Globalmente Armonizado de Clasificación y Etiquetado de Productos Químicos de la Comisión Económica de las Naciones Unidas para Europa y EE. UU., se basa en los Estándares de Comunicación de Riesgos de la Administración de Salud y Seguridad Ocupacional de EE. UU. de 2012. </a:t>
            </a:r>
            <a:r>
              <a:rPr lang="es-CO" sz="1000" dirty="0">
                <a:solidFill>
                  <a:schemeClr val="tx1"/>
                </a:solidFill>
              </a:rPr>
              <a:t>Estas normas indican que el producto se considera como grupo </a:t>
            </a:r>
            <a:r>
              <a:rPr lang="es-CO" sz="1000" dirty="0" err="1">
                <a:solidFill>
                  <a:schemeClr val="tx1"/>
                </a:solidFill>
              </a:rPr>
              <a:t>2B</a:t>
            </a:r>
            <a:r>
              <a:rPr lang="es-CO" sz="1000" dirty="0">
                <a:solidFill>
                  <a:schemeClr val="tx1"/>
                </a:solidFill>
              </a:rPr>
              <a:t> de la </a:t>
            </a:r>
            <a:r>
              <a:rPr lang="es-CO" sz="1000" dirty="0" err="1">
                <a:solidFill>
                  <a:schemeClr val="tx1"/>
                </a:solidFill>
              </a:rPr>
              <a:t>IARC</a:t>
            </a:r>
            <a:r>
              <a:rPr lang="es-CO" sz="1000" dirty="0">
                <a:solidFill>
                  <a:schemeClr val="tx1"/>
                </a:solidFill>
              </a:rPr>
              <a:t>, lo que corresponde a una clasificación de carcinógeno de categoría 2.</a:t>
            </a:r>
            <a:endParaRPr lang="es-CO" sz="1000" b="1" dirty="0">
              <a:solidFill>
                <a:schemeClr val="tx1"/>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Palabra de advertencia, indicación(es) de peligro, símbolo(s) y consejos de prudencia de conformidad con el párrafo (f) de §1910.1200</a:t>
            </a:r>
            <a:r>
              <a:rPr lang="es-CO" sz="1000" dirty="0">
                <a:solidFill>
                  <a:schemeClr val="tx1"/>
                </a:solidFill>
              </a:rPr>
              <a:t>. La fibra cerámica está clasificada como carcinógeno de categoría 2.</a:t>
            </a:r>
          </a:p>
          <a:p>
            <a:pPr lvl="1" algn="just" defTabSz="228600">
              <a:buClr>
                <a:schemeClr val="accent1"/>
              </a:buClr>
              <a:tabLst>
                <a:tab pos="118872" algn="l"/>
              </a:tabLst>
            </a:pPr>
            <a:r>
              <a:rPr lang="es-CO" sz="1000" b="1" dirty="0">
                <a:solidFill>
                  <a:schemeClr val="tx1"/>
                </a:solidFill>
                <a:latin typeface="+mj-lt"/>
              </a:rPr>
              <a:t>Pictograma de peligro</a:t>
            </a:r>
          </a:p>
          <a:p>
            <a:pPr lvl="1" algn="just" defTabSz="228600">
              <a:buClr>
                <a:schemeClr val="accent1"/>
              </a:buClr>
              <a:tabLst>
                <a:tab pos="118872" algn="l"/>
              </a:tabLst>
            </a:pPr>
            <a:endParaRPr lang="es-CO" sz="1000" b="1" dirty="0">
              <a:solidFill>
                <a:schemeClr val="tx1"/>
              </a:solidFill>
              <a:latin typeface="+mj-lt"/>
            </a:endParaRPr>
          </a:p>
          <a:p>
            <a:pPr lvl="1" algn="just" defTabSz="320040">
              <a:buClr>
                <a:schemeClr val="accent1"/>
              </a:buClr>
              <a:tabLst>
                <a:tab pos="118872" algn="l"/>
              </a:tabLst>
            </a:pPr>
            <a:endParaRPr lang="es-CO" sz="1000" b="1" dirty="0">
              <a:solidFill>
                <a:srgbClr val="0F1919"/>
              </a:solidFill>
              <a:latin typeface="+mj-lt"/>
            </a:endParaRPr>
          </a:p>
          <a:p>
            <a:pPr lvl="1" algn="just" defTabSz="320040">
              <a:buClr>
                <a:schemeClr val="accent1"/>
              </a:buClr>
              <a:tabLst>
                <a:tab pos="118872" algn="l"/>
              </a:tabLst>
            </a:pPr>
            <a:endParaRPr lang="es-CO" sz="1000" b="1" dirty="0">
              <a:solidFill>
                <a:srgbClr val="0F1919"/>
              </a:solidFill>
              <a:latin typeface="+mj-lt"/>
            </a:endParaRPr>
          </a:p>
          <a:p>
            <a:pPr lvl="1" algn="just" defTabSz="320040">
              <a:buClr>
                <a:schemeClr val="accent1"/>
              </a:buClr>
              <a:tabLst>
                <a:tab pos="118872" algn="l"/>
              </a:tabLst>
            </a:pPr>
            <a:endParaRPr lang="es-CO" sz="1000" b="1" dirty="0">
              <a:solidFill>
                <a:srgbClr val="0F1919"/>
              </a:solidFill>
              <a:latin typeface="+mj-lt"/>
            </a:endParaRPr>
          </a:p>
          <a:p>
            <a:pPr lvl="1" algn="just" defTabSz="320040">
              <a:buClr>
                <a:schemeClr val="accent1"/>
              </a:buClr>
              <a:tabLst>
                <a:tab pos="118872" algn="l"/>
              </a:tabLst>
            </a:pPr>
            <a:endParaRPr lang="es-CO" sz="1000" b="1"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Palabra de señal: ADVERTENCIA</a:t>
            </a:r>
          </a:p>
          <a:p>
            <a:pPr lvl="1" algn="just" defTabSz="320040">
              <a:buClr>
                <a:schemeClr val="accent1"/>
              </a:buClr>
              <a:tabLst>
                <a:tab pos="118872" algn="l"/>
              </a:tabLst>
            </a:pPr>
            <a:r>
              <a:rPr lang="es-CO" sz="1000" b="1" dirty="0">
                <a:solidFill>
                  <a:srgbClr val="0F1919"/>
                </a:solidFill>
                <a:latin typeface="+mj-lt"/>
              </a:rPr>
              <a:t>Declaraciones de peligro: </a:t>
            </a:r>
            <a:r>
              <a:rPr lang="es-CO" sz="1000" dirty="0">
                <a:solidFill>
                  <a:srgbClr val="0F1919"/>
                </a:solidFill>
                <a:latin typeface="+mj-lt"/>
              </a:rPr>
              <a:t>Se sospecha que causa cáncer por inhalación.</a:t>
            </a:r>
          </a:p>
          <a:p>
            <a:pPr lvl="1" algn="just" defTabSz="320040">
              <a:buClr>
                <a:schemeClr val="accent1"/>
              </a:buClr>
              <a:tabLst>
                <a:tab pos="118872" algn="l"/>
              </a:tabLst>
            </a:pPr>
            <a:r>
              <a:rPr lang="es-CO" sz="1000" b="1" dirty="0">
                <a:solidFill>
                  <a:srgbClr val="0F1919"/>
                </a:solidFill>
                <a:latin typeface="+mj-lt"/>
              </a:rPr>
              <a:t>Declaraciones de precaución: </a:t>
            </a:r>
            <a:r>
              <a:rPr lang="es-CO" sz="1000" dirty="0">
                <a:solidFill>
                  <a:srgbClr val="0F1919"/>
                </a:solidFill>
                <a:latin typeface="+mj-lt"/>
              </a:rPr>
              <a:t>No lo manipule hasta que se hayan leído y comprendido todas las instrucciones de seguridad. Utilice protección respiratoria según sea necesario; ver sección 8 de la Ficha de Datos de Seguridad. Si le preocupa la exposición, busque atención médica. Almacenar de manera que se minimice el polvo en suspensión. Eliminar los residuos de acuerdo con las regulaciones locales, provinciales o estatales y federales.</a:t>
            </a:r>
          </a:p>
          <a:p>
            <a:pPr lvl="1" algn="just" defTabSz="320040">
              <a:buClr>
                <a:schemeClr val="accent1"/>
              </a:buClr>
              <a:tabLst>
                <a:tab pos="118872" algn="l"/>
              </a:tabLst>
            </a:pPr>
            <a:r>
              <a:rPr lang="es-CO" sz="1000" b="1" dirty="0">
                <a:solidFill>
                  <a:srgbClr val="0F1919"/>
                </a:solidFill>
                <a:latin typeface="+mj-lt"/>
              </a:rPr>
              <a:t>Información suplementaria: </a:t>
            </a:r>
            <a:r>
              <a:rPr lang="es-CO" sz="1000" dirty="0">
                <a:solidFill>
                  <a:srgbClr val="0F1919"/>
                </a:solidFill>
                <a:latin typeface="+mj-lt"/>
              </a:rPr>
              <a:t>Puede causar irritación mecánica temporal en los ojos, la piel o las vías respiratorias expuestos. Minimizar la exposición al polvo en suspensión.</a:t>
            </a:r>
          </a:p>
          <a:p>
            <a:pPr marL="228600" indent="-228600" algn="just" defTabSz="320040">
              <a:buClr>
                <a:schemeClr val="accent2"/>
              </a:buClr>
              <a:buFont typeface="+mj-lt"/>
              <a:buAutoNum type="alphaLcPeriod"/>
              <a:tabLst>
                <a:tab pos="118872" algn="l"/>
              </a:tabLst>
            </a:pPr>
            <a:r>
              <a:rPr lang="es-CO" sz="1000" b="1" dirty="0">
                <a:solidFill>
                  <a:srgbClr val="0F1919"/>
                </a:solidFill>
              </a:rPr>
              <a:t>Describa cualquier peligro no clasificado que se haya identificado durante el proceso de clasificación:</a:t>
            </a:r>
            <a:r>
              <a:rPr lang="es-CO" sz="1000" dirty="0">
                <a:solidFill>
                  <a:srgbClr val="0F1919"/>
                </a:solidFill>
              </a:rPr>
              <a:t> La exposición puede provocar irritaciones mecánicas leves en la piel, los ojos y las vías respiratorias superiores. Estos efectos suelen ser temporales.</a:t>
            </a:r>
          </a:p>
          <a:p>
            <a:pPr marL="228600" indent="-228600" algn="just" defTabSz="320040">
              <a:buClr>
                <a:schemeClr val="accent2"/>
              </a:buClr>
              <a:buFont typeface="+mj-lt"/>
              <a:buAutoNum type="alphaLcPeriod"/>
              <a:tabLst>
                <a:tab pos="118872" algn="l"/>
              </a:tabLst>
            </a:pPr>
            <a:r>
              <a:rPr lang="es-CO" sz="1000" b="1" dirty="0">
                <a:solidFill>
                  <a:srgbClr val="0F1919"/>
                </a:solidFill>
              </a:rPr>
              <a:t>Regla de mezcla: </a:t>
            </a:r>
            <a:r>
              <a:rPr lang="es-CO" sz="1000" dirty="0">
                <a:solidFill>
                  <a:srgbClr val="0F1919"/>
                </a:solidFill>
              </a:rPr>
              <a:t>No aplicable.</a:t>
            </a:r>
            <a:endParaRPr lang="es-CO" sz="1000" b="1" dirty="0">
              <a:solidFill>
                <a:srgbClr val="0F1919"/>
              </a:solidFill>
            </a:endParaRPr>
          </a:p>
          <a:p>
            <a:pPr algn="just" defTabSz="320040">
              <a:tabLst>
                <a:tab pos="118872" algn="l"/>
              </a:tabLst>
            </a:pPr>
            <a:endParaRPr lang="es-CO" sz="1000" b="1" dirty="0">
              <a:solidFill>
                <a:srgbClr val="0F1919"/>
              </a:solidFill>
            </a:endParaRPr>
          </a:p>
        </p:txBody>
      </p:sp>
      <p:pic>
        <p:nvPicPr>
          <p:cNvPr id="6" name="Picture 5">
            <a:extLst>
              <a:ext uri="{FF2B5EF4-FFF2-40B4-BE49-F238E27FC236}">
                <a16:creationId xmlns:a16="http://schemas.microsoft.com/office/drawing/2014/main" id="{2BBF8E96-81BD-7DA3-515B-F5DD015B7ADA}"/>
              </a:ext>
            </a:extLst>
          </p:cNvPr>
          <p:cNvPicPr>
            <a:picLocks noChangeAspect="1"/>
          </p:cNvPicPr>
          <p:nvPr/>
        </p:nvPicPr>
        <p:blipFill>
          <a:blip r:embed="rId2"/>
          <a:srcRect/>
          <a:stretch/>
        </p:blipFill>
        <p:spPr>
          <a:xfrm>
            <a:off x="3296544" y="6729643"/>
            <a:ext cx="1120140" cy="1120140"/>
          </a:xfrm>
          <a:prstGeom prst="rect">
            <a:avLst/>
          </a:prstGeom>
        </p:spPr>
      </p:pic>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dirty="0"/>
              <a:t> </a:t>
            </a:r>
            <a:r>
              <a:rPr lang="en-US" sz="1200" dirty="0">
                <a:solidFill>
                  <a:schemeClr val="tx2"/>
                </a:solidFill>
              </a:rPr>
              <a:t>FDS FC-2300 HD 23 04 </a:t>
            </a:r>
          </a:p>
          <a:p>
            <a:endParaRPr lang="en-US" sz="1200" dirty="0">
              <a:solidFill>
                <a:schemeClr val="tx2"/>
              </a:solidFill>
            </a:endParaRPr>
          </a:p>
        </p:txBody>
      </p:sp>
      <p:graphicFrame>
        <p:nvGraphicFramePr>
          <p:cNvPr id="3" name="Table 35">
            <a:extLst>
              <a:ext uri="{FF2B5EF4-FFF2-40B4-BE49-F238E27FC236}">
                <a16:creationId xmlns:a16="http://schemas.microsoft.com/office/drawing/2014/main" id="{F3F32CD9-92A8-B81C-B062-1B3B6305EDB4}"/>
              </a:ext>
            </a:extLst>
          </p:cNvPr>
          <p:cNvGraphicFramePr>
            <a:graphicFrameLocks/>
          </p:cNvGraphicFramePr>
          <p:nvPr>
            <p:extLst>
              <p:ext uri="{D42A27DB-BD31-4B8C-83A1-F6EECF244321}">
                <p14:modId xmlns:p14="http://schemas.microsoft.com/office/powerpoint/2010/main" val="1108254479"/>
              </p:ext>
            </p:extLst>
          </p:nvPr>
        </p:nvGraphicFramePr>
        <p:xfrm>
          <a:off x="285751" y="1624070"/>
          <a:ext cx="7205663" cy="1193595"/>
        </p:xfrm>
        <a:graphic>
          <a:graphicData uri="http://schemas.openxmlformats.org/drawingml/2006/table">
            <a:tbl>
              <a:tblPr firstRow="1" bandRow="1">
                <a:tableStyleId>{9D7B26C5-4107-4FEC-AEDC-1716B250A1EF}</a:tableStyleId>
              </a:tblPr>
              <a:tblGrid>
                <a:gridCol w="4718744">
                  <a:extLst>
                    <a:ext uri="{9D8B030D-6E8A-4147-A177-3AD203B41FA5}">
                      <a16:colId xmlns:a16="http://schemas.microsoft.com/office/drawing/2014/main" val="3647290184"/>
                    </a:ext>
                  </a:extLst>
                </a:gridCol>
                <a:gridCol w="1249680">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1000" b="1" kern="1200" noProof="0" dirty="0">
                          <a:solidFill>
                            <a:schemeClr val="tx1"/>
                          </a:solidFill>
                          <a:latin typeface="+mj-lt"/>
                          <a:ea typeface="+mn-ea"/>
                          <a:cs typeface="+mn-cs"/>
                        </a:rPr>
                        <a:t>NOMBRE QUÍMICO y COMÚN</a:t>
                      </a:r>
                    </a:p>
                  </a:txBody>
                  <a:tcPr anchor="b"/>
                </a:tc>
                <a:tc>
                  <a:txBody>
                    <a:bodyPr/>
                    <a:lstStyle/>
                    <a:p>
                      <a:pPr algn="ctr"/>
                      <a:r>
                        <a:rPr lang="es-CO" sz="1000" noProof="0" dirty="0">
                          <a:latin typeface="+mj-lt"/>
                        </a:rPr>
                        <a:t>NUMERO CAS</a:t>
                      </a:r>
                    </a:p>
                  </a:txBody>
                  <a:tcPr marL="0" marR="0" anchor="b">
                    <a:solidFill>
                      <a:schemeClr val="tx2">
                        <a:lumMod val="20000"/>
                        <a:lumOff val="80000"/>
                      </a:schemeClr>
                    </a:solidFill>
                  </a:tcPr>
                </a:tc>
                <a:tc>
                  <a:txBody>
                    <a:bodyPr/>
                    <a:lstStyle/>
                    <a:p>
                      <a:pPr algn="ctr"/>
                      <a:r>
                        <a:rPr lang="es-CO" sz="10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r>
                        <a:rPr lang="es-CO" sz="800" noProof="0" dirty="0"/>
                        <a:t>Refractarios, Fibras </a:t>
                      </a:r>
                      <a:r>
                        <a:rPr lang="es-CO" sz="800" noProof="0" dirty="0" err="1"/>
                        <a:t>Aluminosilicato</a:t>
                      </a:r>
                      <a:endParaRPr lang="es-CO" sz="800" noProof="0" dirty="0"/>
                    </a:p>
                    <a:p>
                      <a:pPr marL="108000"/>
                      <a:r>
                        <a:rPr lang="es-CO" sz="800" noProof="0" dirty="0"/>
                        <a:t>Sinónimos: </a:t>
                      </a:r>
                      <a:r>
                        <a:rPr lang="es-CO" sz="800" noProof="0" dirty="0" err="1"/>
                        <a:t>FCR</a:t>
                      </a:r>
                      <a:r>
                        <a:rPr lang="es-CO" sz="800" noProof="0" dirty="0"/>
                        <a:t>; fibra cerámica; lana de </a:t>
                      </a:r>
                      <a:r>
                        <a:rPr lang="es-CO" sz="800" noProof="0" dirty="0" err="1"/>
                        <a:t>aluminosilicato</a:t>
                      </a:r>
                      <a:r>
                        <a:rPr lang="es-CO" sz="800" noProof="0" dirty="0"/>
                        <a:t> (</a:t>
                      </a:r>
                      <a:r>
                        <a:rPr lang="es-CO" sz="800" noProof="0" dirty="0" err="1"/>
                        <a:t>ASW</a:t>
                      </a:r>
                      <a:r>
                        <a:rPr lang="es-CO" sz="800" noProof="0" dirty="0"/>
                        <a:t>); fibra vítrea sintética (</a:t>
                      </a:r>
                      <a:r>
                        <a:rPr lang="es-CO" sz="800" noProof="0" dirty="0" err="1"/>
                        <a:t>SVF</a:t>
                      </a:r>
                      <a:r>
                        <a:rPr lang="es-CO" sz="800" noProof="0" dirty="0"/>
                        <a:t>); fibra vítrea artificial (</a:t>
                      </a:r>
                      <a:r>
                        <a:rPr lang="es-CO" sz="800" noProof="0" dirty="0" err="1"/>
                        <a:t>MMFV</a:t>
                      </a:r>
                      <a:r>
                        <a:rPr lang="es-CO" sz="800" noProof="0" dirty="0"/>
                        <a:t>); fibra mineral artificial (</a:t>
                      </a:r>
                      <a:r>
                        <a:rPr lang="es-CO" sz="800" noProof="0" dirty="0" err="1"/>
                        <a:t>MMMF</a:t>
                      </a:r>
                      <a:r>
                        <a:rPr lang="es-CO" sz="800" noProof="0" dirty="0"/>
                        <a:t>); lana aislante de alta temperatura (</a:t>
                      </a:r>
                      <a:r>
                        <a:rPr lang="es-CO" sz="800" noProof="0" dirty="0" err="1"/>
                        <a:t>HTIW</a:t>
                      </a:r>
                      <a:r>
                        <a:rPr lang="es-CO" sz="800" noProof="0" dirty="0"/>
                        <a:t>)</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s-CO" sz="800" noProof="0" dirty="0"/>
                        <a:t>142844-00-66</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45 a 70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94665">
                <a:tc>
                  <a:txBody>
                    <a:bodyPr/>
                    <a:lstStyle/>
                    <a:p>
                      <a:pPr marL="108000"/>
                      <a:r>
                        <a:rPr lang="es-CO" sz="800" noProof="0" dirty="0"/>
                        <a:t>Dióxido de silicio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14808-60-7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15 a 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3665518"/>
                  </a:ext>
                </a:extLst>
              </a:tr>
              <a:tr h="194665">
                <a:tc>
                  <a:txBody>
                    <a:bodyPr/>
                    <a:lstStyle/>
                    <a:p>
                      <a:pPr marL="108000"/>
                      <a:r>
                        <a:rPr lang="es-CO" sz="800" noProof="0" dirty="0"/>
                        <a:t>Sílice coloidal</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7631-86-9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10 a 30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marL="108000"/>
                      <a:r>
                        <a:rPr lang="es-CO" sz="800" noProof="0" dirty="0"/>
                        <a:t>Éter de almidón catiónico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56780-58-6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 a 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0701448"/>
                  </a:ext>
                </a:extLst>
              </a:tr>
            </a:tbl>
          </a:graphicData>
        </a:graphic>
      </p:graphicFrame>
      <p:sp>
        <p:nvSpPr>
          <p:cNvPr id="6" name="Rectangle 5">
            <a:extLst>
              <a:ext uri="{FF2B5EF4-FFF2-40B4-BE49-F238E27FC236}">
                <a16:creationId xmlns:a16="http://schemas.microsoft.com/office/drawing/2014/main" id="{C708FE68-9445-4241-E9BE-914A265DE5F5}"/>
              </a:ext>
            </a:extLst>
          </p:cNvPr>
          <p:cNvSpPr/>
          <p:nvPr/>
        </p:nvSpPr>
        <p:spPr>
          <a:xfrm>
            <a:off x="279976" y="117250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3. COMPOSICIÓN / INFORMACIÓN SOBRE LOS INGREDIENTES</a:t>
            </a:r>
          </a:p>
        </p:txBody>
      </p:sp>
      <p:sp>
        <p:nvSpPr>
          <p:cNvPr id="7" name="Text Placeholder 25">
            <a:extLst>
              <a:ext uri="{FF2B5EF4-FFF2-40B4-BE49-F238E27FC236}">
                <a16:creationId xmlns:a16="http://schemas.microsoft.com/office/drawing/2014/main" id="{4D6A2A41-DF6F-3086-169A-670962179659}"/>
              </a:ext>
            </a:extLst>
          </p:cNvPr>
          <p:cNvSpPr>
            <a:spLocks noGrp="1"/>
          </p:cNvSpPr>
          <p:nvPr>
            <p:ph type="body" sz="quarter" idx="10"/>
          </p:nvPr>
        </p:nvSpPr>
        <p:spPr>
          <a:xfrm>
            <a:off x="278964" y="3621481"/>
            <a:ext cx="7200900" cy="1922069"/>
          </a:xfrm>
        </p:spPr>
        <p:txBody>
          <a:bodyPr anchor="t"/>
          <a:lstStyle/>
          <a:p>
            <a:pPr marL="228600" indent="-228600" algn="just" defTabSz="228600">
              <a:spcBef>
                <a:spcPts val="0"/>
              </a:spcBef>
              <a:buClr>
                <a:schemeClr val="accent2"/>
              </a:buClr>
              <a:buFont typeface="+mj-lt"/>
              <a:buAutoNum type="alphaLcPeriod"/>
              <a:tabLst>
                <a:tab pos="118872" algn="l"/>
              </a:tabLst>
            </a:pPr>
            <a:r>
              <a:rPr lang="es-CO" sz="1000" b="1" dirty="0">
                <a:solidFill>
                  <a:schemeClr val="tx1"/>
                </a:solidFill>
              </a:rPr>
              <a:t>Medidas de primeros auxilios por vía de exposición</a:t>
            </a:r>
            <a:r>
              <a:rPr lang="en-US" sz="1000" b="1" dirty="0">
                <a:solidFill>
                  <a:schemeClr val="tx1"/>
                </a:solidFill>
              </a:rPr>
              <a:t>: </a:t>
            </a:r>
          </a:p>
          <a:p>
            <a:pPr marL="617220" lvl="1" indent="-228600" algn="just" defTabSz="228600">
              <a:spcBef>
                <a:spcPts val="0"/>
              </a:spcBef>
              <a:buClr>
                <a:schemeClr val="accent2"/>
              </a:buClr>
              <a:buFont typeface="Wingdings" panose="05000000000000000000" pitchFamily="2" charset="2"/>
              <a:buChar char="§"/>
              <a:tabLst>
                <a:tab pos="118872" algn="l"/>
              </a:tabLst>
            </a:pPr>
            <a:r>
              <a:rPr lang="es-CO" sz="1000" u="sng" dirty="0">
                <a:solidFill>
                  <a:schemeClr val="tx1"/>
                </a:solidFill>
                <a:latin typeface="+mj-lt"/>
              </a:rPr>
              <a:t>Piel:</a:t>
            </a:r>
            <a:r>
              <a:rPr lang="es-CO" sz="1000" dirty="0">
                <a:solidFill>
                  <a:schemeClr val="tx1"/>
                </a:solidFill>
                <a:latin typeface="+mj-lt"/>
              </a:rPr>
              <a:t> La manipulación de este material puede generar una leve irritación mecánica temporal de la piel. Si esto ocurre, enjuague las áreas afectadas con agua y lávelas suavemente. No frote ni rasque la piel expuesta.</a:t>
            </a:r>
            <a:endParaRPr lang="en-US" sz="1000" dirty="0">
              <a:solidFill>
                <a:schemeClr val="tx1"/>
              </a:solidFill>
              <a:latin typeface="+mj-lt"/>
            </a:endParaRPr>
          </a:p>
          <a:p>
            <a:pPr marL="617220" lvl="1" indent="-228600" algn="just" defTabSz="228600">
              <a:spcBef>
                <a:spcPts val="0"/>
              </a:spcBef>
              <a:buClr>
                <a:schemeClr val="accent2"/>
              </a:buClr>
              <a:buFont typeface="Wingdings" panose="05000000000000000000" pitchFamily="2" charset="2"/>
              <a:buChar char="§"/>
              <a:tabLst>
                <a:tab pos="118872" algn="l"/>
              </a:tabLst>
            </a:pPr>
            <a:r>
              <a:rPr lang="es-CO" sz="1000" u="sng" dirty="0">
                <a:solidFill>
                  <a:schemeClr val="tx1"/>
                </a:solidFill>
                <a:latin typeface="+mj-lt"/>
              </a:rPr>
              <a:t>Ojos:</a:t>
            </a:r>
            <a:r>
              <a:rPr lang="es-CO" sz="1000" dirty="0">
                <a:solidFill>
                  <a:schemeClr val="tx1"/>
                </a:solidFill>
                <a:latin typeface="+mj-lt"/>
              </a:rPr>
              <a:t> En caso de contacto con los ojos, enjuagar abundantemente con agua; tener baño para ojos disponible. No se frote los ojos.</a:t>
            </a:r>
            <a:r>
              <a:rPr lang="en-US" sz="1000" dirty="0">
                <a:solidFill>
                  <a:schemeClr val="tx1"/>
                </a:solidFill>
                <a:latin typeface="+mj-lt"/>
              </a:rPr>
              <a:t> </a:t>
            </a:r>
          </a:p>
          <a:p>
            <a:pPr marL="617220" lvl="1" indent="-228600" algn="just" defTabSz="228600">
              <a:spcBef>
                <a:spcPts val="0"/>
              </a:spcBef>
              <a:buClr>
                <a:schemeClr val="accent2"/>
              </a:buClr>
              <a:buFont typeface="Wingdings" panose="05000000000000000000" pitchFamily="2" charset="2"/>
              <a:buChar char="§"/>
              <a:tabLst>
                <a:tab pos="118872" algn="l"/>
              </a:tabLst>
            </a:pPr>
            <a:r>
              <a:rPr lang="es-CO" sz="1000" u="sng" dirty="0">
                <a:solidFill>
                  <a:schemeClr val="tx1"/>
                </a:solidFill>
                <a:latin typeface="+mj-lt"/>
              </a:rPr>
              <a:t>Nariz y garganta</a:t>
            </a:r>
            <a:r>
              <a:rPr lang="es-CO" sz="1000" dirty="0">
                <a:solidFill>
                  <a:schemeClr val="tx1"/>
                </a:solidFill>
                <a:latin typeface="+mj-lt"/>
              </a:rPr>
              <a:t>: si se irritan, vaya a un área libre de polvo, beba agua y suénese la nariz. Si los síntomas persisten, busque atención médica</a:t>
            </a:r>
            <a:r>
              <a:rPr lang="en-US" sz="1000" dirty="0">
                <a:solidFill>
                  <a:schemeClr val="tx1"/>
                </a:solidFill>
                <a:latin typeface="+mj-lt"/>
              </a:rPr>
              <a:t>.</a:t>
            </a:r>
          </a:p>
          <a:p>
            <a:pPr marL="228600" indent="-228600" algn="just" defTabSz="228600">
              <a:buClr>
                <a:schemeClr val="accent2"/>
              </a:buClr>
              <a:buFont typeface="+mj-lt"/>
              <a:buAutoNum type="alphaLcPeriod"/>
              <a:tabLst>
                <a:tab pos="118872" algn="l"/>
              </a:tabLst>
            </a:pPr>
            <a:r>
              <a:rPr lang="es-CO" sz="1000" b="1" dirty="0">
                <a:solidFill>
                  <a:schemeClr val="tx1"/>
                </a:solidFill>
              </a:rPr>
              <a:t>Síntomas y efectos más importantes (agudos o retardados): </a:t>
            </a:r>
            <a:r>
              <a:rPr lang="es-CO" sz="1000" dirty="0">
                <a:solidFill>
                  <a:schemeClr val="tx1"/>
                </a:solidFill>
              </a:rPr>
              <a:t>La exposición puede provocar una leve irritación mecánica de la piel, los ojos y el sistema respiratorio superior. Estos efectos suelen ser temporales.</a:t>
            </a:r>
          </a:p>
          <a:p>
            <a:pPr marL="228600" indent="-228600" algn="just" defTabSz="228600">
              <a:buClr>
                <a:schemeClr val="accent2"/>
              </a:buClr>
              <a:buFont typeface="+mj-lt"/>
              <a:buAutoNum type="alphaLcPeriod"/>
              <a:tabLst>
                <a:tab pos="118872" algn="l"/>
              </a:tabLst>
            </a:pPr>
            <a:r>
              <a:rPr lang="es-CO" sz="1000" b="1" dirty="0">
                <a:solidFill>
                  <a:schemeClr val="tx1"/>
                </a:solidFill>
              </a:rPr>
              <a:t>Indicación de atención médica inmediata y tratamiento especial necesario, en caso de ser necesario. 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p>
          <a:p>
            <a:pPr lvl="0" algn="just" defTabSz="320040">
              <a:tabLst>
                <a:tab pos="118872" algn="l"/>
              </a:tabLst>
            </a:pPr>
            <a:endParaRPr lang="en-CA" sz="1000" b="1" dirty="0">
              <a:solidFill>
                <a:srgbClr val="0F1919"/>
              </a:solidFill>
            </a:endParaRPr>
          </a:p>
        </p:txBody>
      </p:sp>
      <p:sp>
        <p:nvSpPr>
          <p:cNvPr id="8" name="Rectangle 7">
            <a:extLst>
              <a:ext uri="{FF2B5EF4-FFF2-40B4-BE49-F238E27FC236}">
                <a16:creationId xmlns:a16="http://schemas.microsoft.com/office/drawing/2014/main" id="{AC688840-93F8-525B-E8E8-32CB59B8BD1F}"/>
              </a:ext>
            </a:extLst>
          </p:cNvPr>
          <p:cNvSpPr/>
          <p:nvPr/>
        </p:nvSpPr>
        <p:spPr>
          <a:xfrm>
            <a:off x="285751" y="3185867"/>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4. MEDIDAS DE PRIMEROS AUXILIOS</a:t>
            </a:r>
          </a:p>
        </p:txBody>
      </p:sp>
      <p:sp>
        <p:nvSpPr>
          <p:cNvPr id="10" name="Rectangle 9">
            <a:extLst>
              <a:ext uri="{FF2B5EF4-FFF2-40B4-BE49-F238E27FC236}">
                <a16:creationId xmlns:a16="http://schemas.microsoft.com/office/drawing/2014/main" id="{920E125C-6618-06CB-F2C0-C6EEC17988C0}"/>
              </a:ext>
            </a:extLst>
          </p:cNvPr>
          <p:cNvSpPr/>
          <p:nvPr/>
        </p:nvSpPr>
        <p:spPr>
          <a:xfrm>
            <a:off x="278964" y="5579267"/>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5. MEDIDAS DE LUCHA CONTRA INCENDIOS</a:t>
            </a:r>
          </a:p>
        </p:txBody>
      </p:sp>
      <p:sp>
        <p:nvSpPr>
          <p:cNvPr id="11" name="Text Placeholder 25">
            <a:extLst>
              <a:ext uri="{FF2B5EF4-FFF2-40B4-BE49-F238E27FC236}">
                <a16:creationId xmlns:a16="http://schemas.microsoft.com/office/drawing/2014/main" id="{814A4EA2-0025-29FE-56BC-DE2B3E206CF4}"/>
              </a:ext>
            </a:extLst>
          </p:cNvPr>
          <p:cNvSpPr txBox="1">
            <a:spLocks/>
          </p:cNvSpPr>
          <p:nvPr/>
        </p:nvSpPr>
        <p:spPr>
          <a:xfrm>
            <a:off x="277952" y="6038448"/>
            <a:ext cx="7200900" cy="192995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Medios de extinción adecuados (e inadecuados): </a:t>
            </a:r>
            <a:r>
              <a:rPr lang="es-CO" sz="1000" dirty="0">
                <a:solidFill>
                  <a:schemeClr val="tx1"/>
                </a:solidFill>
              </a:rPr>
              <a:t>Utilizar agente extintor adecuado para los materiales combustibles circundantes.</a:t>
            </a:r>
          </a:p>
          <a:p>
            <a:pPr marL="228600" indent="-228600" algn="just" defTabSz="228600">
              <a:buClr>
                <a:schemeClr val="accent2"/>
              </a:buClr>
              <a:buFont typeface="+mj-lt"/>
              <a:buAutoNum type="alphaLcPeriod"/>
              <a:tabLst>
                <a:tab pos="118872" algn="l"/>
              </a:tabLst>
            </a:pPr>
            <a:r>
              <a:rPr lang="es-CO" sz="1000" b="1" dirty="0">
                <a:solidFill>
                  <a:schemeClr val="tx1"/>
                </a:solidFill>
              </a:rPr>
              <a:t>Peligros específicos derivados del producto químico (por ejemplo, naturaleza de cualquier producto de combustión peligroso): </a:t>
            </a:r>
            <a:r>
              <a:rPr lang="es-CO" sz="1000" dirty="0">
                <a:solidFill>
                  <a:schemeClr val="tx1"/>
                </a:solidFill>
              </a:rPr>
              <a:t>Productos no combustibles, clase de reacción al fuego cero. El embalaje y los materiales circundantes pueden ser combustibles. Calor inicial: Durante el calentamiento inicial del producto, se producirá cierta descomposición térmica del aglutinante orgánico a unos </a:t>
            </a:r>
            <a:r>
              <a:rPr lang="es-CO" sz="1000" dirty="0" err="1">
                <a:solidFill>
                  <a:schemeClr val="tx1"/>
                </a:solidFill>
              </a:rPr>
              <a:t>450°F</a:t>
            </a:r>
            <a:r>
              <a:rPr lang="es-CO" sz="1000" dirty="0">
                <a:solidFill>
                  <a:schemeClr val="tx1"/>
                </a:solidFill>
              </a:rPr>
              <a:t> (</a:t>
            </a:r>
            <a:r>
              <a:rPr lang="es-CO" sz="1000" dirty="0" err="1">
                <a:solidFill>
                  <a:schemeClr val="tx1"/>
                </a:solidFill>
              </a:rPr>
              <a:t>232°C</a:t>
            </a:r>
            <a:r>
              <a:rPr lang="es-CO" sz="1000" dirty="0">
                <a:solidFill>
                  <a:schemeClr val="tx1"/>
                </a:solidFill>
              </a:rPr>
              <a:t>) de este primer calor del producto. Esto puede liberar humo, monóxido de carbono y dióxido de carbono. Use ventilación adecuada u otras precauciones para eliminar la exposición a los vapores resultantes de la descomposición térmica del aglutinante. La exposición a los vapores de descomposición térmica puede causar irritación del tracto respiratorio, hiperreactividad bronquial o una respuesta de tipo asmático. El producto que ha estado en servicio a 1800 °F o más puede sufrir una conversión parcial a cristobalita, una forma cristalina de sílice.</a:t>
            </a:r>
            <a:endParaRPr lang="es-CO" sz="1000" dirty="0">
              <a:solidFill>
                <a:srgbClr val="0F1919"/>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Equipos de protección especiales y precauciones para bomberos:</a:t>
            </a:r>
          </a:p>
          <a:p>
            <a:pPr lvl="1" defTabSz="320040">
              <a:spcBef>
                <a:spcPts val="0"/>
              </a:spcBef>
              <a:buClr>
                <a:schemeClr val="accent1"/>
              </a:buClr>
              <a:tabLst>
                <a:tab pos="118872" algn="l"/>
              </a:tabLst>
            </a:pPr>
            <a:r>
              <a:rPr lang="es-CO" sz="1000" b="1" dirty="0">
                <a:solidFill>
                  <a:schemeClr val="tx1"/>
                </a:solidFill>
                <a:latin typeface="+mj-lt"/>
              </a:rPr>
              <a:t>Códigos </a:t>
            </a:r>
            <a:r>
              <a:rPr lang="es-CO" sz="1000" b="1" dirty="0" err="1">
                <a:solidFill>
                  <a:schemeClr val="tx1"/>
                </a:solidFill>
                <a:latin typeface="+mj-lt"/>
              </a:rPr>
              <a:t>NFPA</a:t>
            </a:r>
            <a:r>
              <a:rPr lang="es-CO" sz="1000" b="1" dirty="0">
                <a:solidFill>
                  <a:schemeClr val="tx1"/>
                </a:solidFill>
                <a:latin typeface="+mj-lt"/>
              </a:rPr>
              <a:t>:*		Inflamabilidad:</a:t>
            </a:r>
            <a:r>
              <a:rPr lang="es-CO" sz="1000" dirty="0">
                <a:solidFill>
                  <a:schemeClr val="tx1"/>
                </a:solidFill>
                <a:latin typeface="+mj-lt"/>
              </a:rPr>
              <a:t> 0 		</a:t>
            </a:r>
            <a:r>
              <a:rPr lang="es-CO" sz="1000" b="1" dirty="0">
                <a:solidFill>
                  <a:schemeClr val="tx1"/>
                </a:solidFill>
                <a:latin typeface="+mj-lt"/>
              </a:rPr>
              <a:t>Salud</a:t>
            </a:r>
            <a:r>
              <a:rPr lang="en-CA" sz="1000" b="1" dirty="0">
                <a:solidFill>
                  <a:schemeClr val="tx1"/>
                </a:solidFill>
                <a:latin typeface="+mj-lt"/>
              </a:rPr>
              <a:t>: </a:t>
            </a:r>
            <a:r>
              <a:rPr lang="es-CO" sz="1000" dirty="0">
                <a:solidFill>
                  <a:schemeClr val="tx1"/>
                </a:solidFill>
                <a:latin typeface="+mj-lt"/>
              </a:rPr>
              <a:t>1 		</a:t>
            </a:r>
            <a:r>
              <a:rPr lang="es-CO" sz="1000" b="1" dirty="0">
                <a:solidFill>
                  <a:schemeClr val="tx1"/>
                </a:solidFill>
                <a:latin typeface="+mj-lt"/>
              </a:rPr>
              <a:t>Reactividad: </a:t>
            </a:r>
            <a:r>
              <a:rPr lang="es-CO" sz="1000" dirty="0">
                <a:solidFill>
                  <a:schemeClr val="tx1"/>
                </a:solidFill>
                <a:latin typeface="+mj-lt"/>
              </a:rPr>
              <a:t>0 		</a:t>
            </a:r>
            <a:r>
              <a:rPr lang="es-CO" sz="1000" b="1" dirty="0">
                <a:latin typeface="+mj-lt"/>
              </a:rPr>
              <a:t>Es</a:t>
            </a:r>
            <a:r>
              <a:rPr lang="es-CO" sz="1000" b="1" dirty="0">
                <a:solidFill>
                  <a:schemeClr val="tx1"/>
                </a:solidFill>
                <a:latin typeface="+mj-lt"/>
              </a:rPr>
              <a:t>pecial: </a:t>
            </a:r>
            <a:r>
              <a:rPr lang="es-CO" sz="1000" dirty="0">
                <a:solidFill>
                  <a:schemeClr val="tx1"/>
                </a:solidFill>
                <a:latin typeface="+mj-lt"/>
              </a:rPr>
              <a:t>0</a:t>
            </a:r>
            <a:br>
              <a:rPr lang="es-CO" sz="1000" dirty="0">
                <a:solidFill>
                  <a:schemeClr val="tx1"/>
                </a:solidFill>
                <a:latin typeface="+mj-lt"/>
              </a:rPr>
            </a:br>
            <a:r>
              <a:rPr lang="es-CO" sz="1000" baseline="-25000" dirty="0">
                <a:solidFill>
                  <a:schemeClr val="tx1"/>
                </a:solidFill>
                <a:latin typeface="+mj-lt"/>
              </a:rPr>
              <a:t>*Opuesto a las clasificaciones </a:t>
            </a:r>
            <a:r>
              <a:rPr lang="es-CO" sz="1000" baseline="-25000" dirty="0" err="1">
                <a:solidFill>
                  <a:schemeClr val="tx1"/>
                </a:solidFill>
                <a:latin typeface="+mj-lt"/>
              </a:rPr>
              <a:t>WHMIS</a:t>
            </a:r>
            <a:r>
              <a:rPr lang="es-CO" sz="1000" baseline="-25000" dirty="0">
                <a:solidFill>
                  <a:schemeClr val="tx1"/>
                </a:solidFill>
                <a:latin typeface="+mj-lt"/>
              </a:rPr>
              <a:t> 2015</a:t>
            </a:r>
            <a:endParaRPr lang="es-CO" sz="1000" b="1" dirty="0">
              <a:solidFill>
                <a:srgbClr val="0F1919"/>
              </a:solidFill>
            </a:endParaRPr>
          </a:p>
          <a:p>
            <a:pPr marL="228600" indent="-228600" algn="just" defTabSz="320040">
              <a:buClr>
                <a:schemeClr val="accent2"/>
              </a:buClr>
              <a:buFont typeface="+mj-lt"/>
              <a:buAutoNum type="alphaLcPeriod"/>
              <a:tabLst>
                <a:tab pos="118872" algn="l"/>
              </a:tabLst>
            </a:pPr>
            <a:endParaRPr lang="es-CO" sz="1000" b="1" dirty="0">
              <a:solidFill>
                <a:srgbClr val="0F1919"/>
              </a:solidFill>
            </a:endParaRPr>
          </a:p>
        </p:txBody>
      </p:sp>
      <p:sp>
        <p:nvSpPr>
          <p:cNvPr id="12" name="Rectangle 11">
            <a:extLst>
              <a:ext uri="{FF2B5EF4-FFF2-40B4-BE49-F238E27FC236}">
                <a16:creationId xmlns:a16="http://schemas.microsoft.com/office/drawing/2014/main" id="{DC1EC396-F141-CD8A-6DD6-AA19DCB39A9C}"/>
              </a:ext>
            </a:extLst>
          </p:cNvPr>
          <p:cNvSpPr/>
          <p:nvPr/>
        </p:nvSpPr>
        <p:spPr>
          <a:xfrm>
            <a:off x="294560" y="8081350"/>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6. MEDIDAS EN CASO DE VERTIDO ACCIDENTAL</a:t>
            </a: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294560" y="8540531"/>
            <a:ext cx="7200900" cy="1028919"/>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Precauciones personales, equipo de protección y procedimientos de emergencia: </a:t>
            </a:r>
            <a:r>
              <a:rPr lang="es-CO" sz="1000" dirty="0">
                <a:solidFill>
                  <a:schemeClr val="tx1"/>
                </a:solidFill>
              </a:rPr>
              <a:t>Minimizar el polvo en suspensión. No debe utilizarse aire comprimido o barrido en seco para la limpieza. Ver Sección 8 "Controles de exposición / Protección personal" para las directrices de exposición.</a:t>
            </a:r>
          </a:p>
          <a:p>
            <a:pPr marL="228600" indent="-228600" algn="just" defTabSz="228600">
              <a:buClr>
                <a:schemeClr val="accent2"/>
              </a:buClr>
              <a:buFont typeface="+mj-lt"/>
              <a:buAutoNum type="alphaLcPeriod"/>
              <a:tabLst>
                <a:tab pos="118872" algn="l"/>
              </a:tabLst>
            </a:pPr>
            <a:r>
              <a:rPr lang="es-CO" sz="1000" b="1" dirty="0">
                <a:solidFill>
                  <a:schemeClr val="tx1"/>
                </a:solidFill>
              </a:rPr>
              <a:t>Métodos y materiales de contención y limpieza: </a:t>
            </a:r>
            <a:r>
              <a:rPr lang="es-CO" sz="1000" dirty="0">
                <a:solidFill>
                  <a:schemeClr val="tx1"/>
                </a:solidFill>
              </a:rPr>
              <a:t>Limpiar frecuentemente la zona de trabajo con aspiradora de alta eficacia o barriendo en húmedo para minimizar la acumulación de residuos. No utilice aire comprimido para la limpieza, ya que la mayoría de las jurisdicciones limitan el uso de aire comprimido para fines de limpieza.</a:t>
            </a:r>
            <a:endParaRPr lang="es-CO" sz="1000" dirty="0">
              <a:solidFill>
                <a:srgbClr val="0F1919"/>
              </a:solidFill>
            </a:endParaRPr>
          </a:p>
        </p:txBody>
      </p:sp>
      <p:sp>
        <p:nvSpPr>
          <p:cNvPr id="2" name="Text Placeholder 25">
            <a:extLst>
              <a:ext uri="{FF2B5EF4-FFF2-40B4-BE49-F238E27FC236}">
                <a16:creationId xmlns:a16="http://schemas.microsoft.com/office/drawing/2014/main" id="{DB88734B-03C1-82B1-9272-774233E2AB42}"/>
              </a:ext>
            </a:extLst>
          </p:cNvPr>
          <p:cNvSpPr txBox="1">
            <a:spLocks/>
          </p:cNvSpPr>
          <p:nvPr/>
        </p:nvSpPr>
        <p:spPr>
          <a:xfrm>
            <a:off x="292536" y="2885091"/>
            <a:ext cx="7200900" cy="23591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buClr>
                <a:schemeClr val="accent1"/>
              </a:buClr>
              <a:tabLst>
                <a:tab pos="118872" algn="l"/>
              </a:tabLst>
            </a:pPr>
            <a:r>
              <a:rPr lang="es-CO" sz="1000" b="1" dirty="0">
                <a:solidFill>
                  <a:schemeClr val="tx1"/>
                </a:solidFill>
              </a:rPr>
              <a:t>Impurezas y aditivos estabilizantes: </a:t>
            </a:r>
            <a:r>
              <a:rPr lang="es-CO" sz="1000" dirty="0">
                <a:solidFill>
                  <a:schemeClr val="tx1"/>
                </a:solidFill>
              </a:rPr>
              <a:t>No aplicable.</a:t>
            </a:r>
            <a:endParaRPr lang="en-CA" sz="1000" dirty="0">
              <a:solidFill>
                <a:srgbClr val="0F1919"/>
              </a:solidFill>
            </a:endParaRP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HD 23 04</a:t>
            </a:r>
          </a:p>
        </p:txBody>
      </p:sp>
      <p:sp>
        <p:nvSpPr>
          <p:cNvPr id="8" name="Rectangle 7">
            <a:extLst>
              <a:ext uri="{FF2B5EF4-FFF2-40B4-BE49-F238E27FC236}">
                <a16:creationId xmlns:a16="http://schemas.microsoft.com/office/drawing/2014/main" id="{619AEF80-D040-EAF9-945C-757896EACB01}"/>
              </a:ext>
            </a:extLst>
          </p:cNvPr>
          <p:cNvSpPr/>
          <p:nvPr/>
        </p:nvSpPr>
        <p:spPr>
          <a:xfrm>
            <a:off x="276940" y="2838818"/>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8. CONTROLES DE EXPOSICIÓN / PROTECCIÓN PERSONAL</a:t>
            </a: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86762" y="3352714"/>
            <a:ext cx="7200900" cy="552322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dirty="0">
                <a:solidFill>
                  <a:schemeClr val="tx1"/>
                </a:solidFill>
              </a:rPr>
              <a:t>Los</a:t>
            </a:r>
            <a:r>
              <a:rPr lang="es-CO" sz="1000" b="1" dirty="0">
                <a:solidFill>
                  <a:schemeClr val="tx1"/>
                </a:solidFill>
              </a:rPr>
              <a:t> </a:t>
            </a:r>
            <a:r>
              <a:rPr lang="es-CO" sz="1000" b="1" dirty="0" err="1">
                <a:solidFill>
                  <a:schemeClr val="tx1"/>
                </a:solidFill>
              </a:rPr>
              <a:t>OEL</a:t>
            </a:r>
            <a:r>
              <a:rPr lang="es-CO" sz="1000" b="1" dirty="0">
                <a:solidFill>
                  <a:schemeClr val="tx1"/>
                </a:solidFill>
              </a:rPr>
              <a:t> </a:t>
            </a:r>
            <a:r>
              <a:rPr lang="en-CA" sz="1000" b="1" dirty="0">
                <a:solidFill>
                  <a:schemeClr val="tx1"/>
                </a:solidFill>
              </a:rPr>
              <a:t>(</a:t>
            </a:r>
            <a:r>
              <a:rPr lang="en-US" sz="1000" b="1" dirty="0">
                <a:solidFill>
                  <a:schemeClr val="tx1"/>
                </a:solidFill>
              </a:rPr>
              <a:t>Occupational Exposure Limits</a:t>
            </a:r>
            <a:r>
              <a:rPr lang="en-CA" sz="1000" b="1" dirty="0">
                <a:solidFill>
                  <a:schemeClr val="tx1"/>
                </a:solidFill>
              </a:rPr>
              <a:t>)</a:t>
            </a:r>
            <a:r>
              <a:rPr lang="es-CO" sz="1000" b="1" dirty="0">
                <a:solidFill>
                  <a:schemeClr val="tx1"/>
                </a:solidFill>
              </a:rPr>
              <a:t> </a:t>
            </a:r>
            <a:r>
              <a:rPr lang="es-CO" sz="1000" dirty="0">
                <a:solidFill>
                  <a:schemeClr val="tx1"/>
                </a:solidFill>
              </a:rPr>
              <a:t>provinciales canadienses (</a:t>
            </a:r>
            <a:r>
              <a:rPr lang="es-CO" sz="1000" dirty="0" err="1">
                <a:solidFill>
                  <a:schemeClr val="tx1"/>
                </a:solidFill>
              </a:rPr>
              <a:t>TWAEV</a:t>
            </a:r>
            <a:r>
              <a:rPr lang="es-CO" sz="1000" dirty="0">
                <a:solidFill>
                  <a:schemeClr val="tx1"/>
                </a:solidFill>
              </a:rPr>
              <a:t>) para fibra cerámica oscilan entre 0,2 y 1,0 f/</a:t>
            </a:r>
            <a:r>
              <a:rPr lang="es-CO" sz="1000" dirty="0" err="1">
                <a:solidFill>
                  <a:schemeClr val="tx1"/>
                </a:solidFill>
              </a:rPr>
              <a:t>cc</a:t>
            </a:r>
            <a:r>
              <a:rPr lang="es-CO" sz="1000" dirty="0">
                <a:solidFill>
                  <a:schemeClr val="tx1"/>
                </a:solidFill>
              </a:rPr>
              <a:t>, según la provincia. En Ontario, el </a:t>
            </a:r>
            <a:r>
              <a:rPr lang="es-CO" sz="1000" b="1" dirty="0" err="1">
                <a:solidFill>
                  <a:schemeClr val="tx1"/>
                </a:solidFill>
              </a:rPr>
              <a:t>TWAEV</a:t>
            </a:r>
            <a:r>
              <a:rPr lang="es-CO" sz="1000" b="1" dirty="0">
                <a:solidFill>
                  <a:schemeClr val="tx1"/>
                </a:solidFill>
              </a:rPr>
              <a:t> de Ontario para </a:t>
            </a:r>
            <a:r>
              <a:rPr lang="es-CO" sz="1000" b="1" dirty="0" err="1">
                <a:solidFill>
                  <a:schemeClr val="tx1"/>
                </a:solidFill>
              </a:rPr>
              <a:t>FCR</a:t>
            </a:r>
            <a:r>
              <a:rPr lang="es-CO" sz="1000" b="1" dirty="0">
                <a:solidFill>
                  <a:schemeClr val="tx1"/>
                </a:solidFill>
              </a:rPr>
              <a:t> </a:t>
            </a:r>
            <a:r>
              <a:rPr lang="es-CO" sz="1000" dirty="0">
                <a:solidFill>
                  <a:schemeClr val="tx1"/>
                </a:solidFill>
              </a:rPr>
              <a:t>(fibra cerámica refractaria) es de </a:t>
            </a:r>
            <a:r>
              <a:rPr lang="es-CO" sz="1000" b="1" dirty="0">
                <a:solidFill>
                  <a:schemeClr val="tx1"/>
                </a:solidFill>
              </a:rPr>
              <a:t>0,5 f/</a:t>
            </a:r>
            <a:r>
              <a:rPr lang="es-CO" sz="1000" b="1" dirty="0" err="1">
                <a:solidFill>
                  <a:schemeClr val="tx1"/>
                </a:solidFill>
              </a:rPr>
              <a:t>cc</a:t>
            </a:r>
            <a:r>
              <a:rPr lang="es-CO" sz="1000" b="1" dirty="0">
                <a:solidFill>
                  <a:schemeClr val="tx1"/>
                </a:solidFill>
              </a:rPr>
              <a:t>, 8 horas</a:t>
            </a:r>
            <a:r>
              <a:rPr lang="es-CO" sz="1000" dirty="0">
                <a:solidFill>
                  <a:schemeClr val="tx1"/>
                </a:solidFill>
              </a:rPr>
              <a:t>.</a:t>
            </a:r>
            <a:r>
              <a:rPr lang="en-US" sz="1000" dirty="0">
                <a:solidFill>
                  <a:schemeClr val="tx1"/>
                </a:solidFill>
              </a:rPr>
              <a:t> </a:t>
            </a:r>
            <a:r>
              <a:rPr lang="es-CO" sz="1000" dirty="0">
                <a:solidFill>
                  <a:schemeClr val="tx1"/>
                </a:solidFill>
              </a:rPr>
              <a:t>Los objetivos y criterios subyacentes a cada una de estas decisiones </a:t>
            </a:r>
            <a:r>
              <a:rPr lang="es-CO" sz="1000" dirty="0" err="1">
                <a:solidFill>
                  <a:schemeClr val="tx1"/>
                </a:solidFill>
              </a:rPr>
              <a:t>OEL</a:t>
            </a:r>
            <a:r>
              <a:rPr lang="es-CO" sz="1000" dirty="0">
                <a:solidFill>
                  <a:schemeClr val="tx1"/>
                </a:solidFill>
              </a:rPr>
              <a:t> también varían. La evaluación de los límites de exposición ocupacional y la determinación de su aplicabilidad relativa al lugar de trabajo se realiza mejor, caso por caso, por parte de un higienista industrial calificado.</a:t>
            </a:r>
            <a:endParaRPr lang="en-US" sz="1000" dirty="0">
              <a:solidFill>
                <a:schemeClr val="tx1"/>
              </a:solidFill>
            </a:endParaRPr>
          </a:p>
          <a:p>
            <a:pPr marL="228600" indent="-228600" algn="just" defTabSz="228600">
              <a:buClr>
                <a:schemeClr val="accent2"/>
              </a:buClr>
              <a:buFont typeface="+mj-lt"/>
              <a:buAutoNum type="alphaLcPeriod"/>
              <a:tabLst>
                <a:tab pos="118872" algn="l"/>
              </a:tabLst>
            </a:pPr>
            <a:endParaRPr lang="en-US" sz="1000" dirty="0">
              <a:solidFill>
                <a:schemeClr val="tx1"/>
              </a:solidFill>
            </a:endParaRPr>
          </a:p>
          <a:p>
            <a:pPr algn="just" defTabSz="228600">
              <a:buClr>
                <a:schemeClr val="accent1"/>
              </a:buClr>
              <a:tabLst>
                <a:tab pos="118872" algn="l"/>
              </a:tabLst>
            </a:pPr>
            <a:endParaRPr lang="fr-FR" sz="1000" dirty="0">
              <a:solidFill>
                <a:schemeClr val="tx1"/>
              </a:solidFill>
            </a:endParaRPr>
          </a:p>
          <a:p>
            <a:pPr algn="just" defTabSz="228600">
              <a:buClr>
                <a:schemeClr val="accent1"/>
              </a:buClr>
              <a:tabLst>
                <a:tab pos="118872" algn="l"/>
              </a:tabLst>
            </a:pPr>
            <a:endParaRPr lang="fr-FR" sz="1000" dirty="0">
              <a:solidFill>
                <a:schemeClr val="tx1"/>
              </a:solidFill>
            </a:endParaRPr>
          </a:p>
          <a:p>
            <a:pPr algn="just" defTabSz="228600">
              <a:buClr>
                <a:schemeClr val="accent1"/>
              </a:buClr>
              <a:tabLst>
                <a:tab pos="118872" algn="l"/>
              </a:tabLst>
            </a:pPr>
            <a:endParaRPr lang="fr-FR" sz="1000" dirty="0">
              <a:solidFill>
                <a:schemeClr val="tx1"/>
              </a:solidFill>
            </a:endParaRPr>
          </a:p>
          <a:p>
            <a:pPr algn="just" defTabSz="228600">
              <a:buClr>
                <a:schemeClr val="accent1"/>
              </a:buClr>
              <a:tabLst>
                <a:tab pos="118872" algn="l"/>
              </a:tabLst>
            </a:pPr>
            <a:r>
              <a:rPr lang="fr-FR" sz="1000" dirty="0">
                <a:solidFill>
                  <a:schemeClr val="tx1"/>
                </a:solidFill>
              </a:rPr>
              <a:t>	</a:t>
            </a:r>
          </a:p>
          <a:p>
            <a:pPr marL="228600" indent="-228600" algn="just" defTabSz="228600">
              <a:buClr>
                <a:schemeClr val="accent2"/>
              </a:buClr>
              <a:buFont typeface="+mj-lt"/>
              <a:buAutoNum type="alphaLcPeriod" startAt="2"/>
              <a:tabLst>
                <a:tab pos="118872" algn="l"/>
              </a:tabLst>
            </a:pPr>
            <a:r>
              <a:rPr lang="es-CO" sz="1000" b="1" dirty="0">
                <a:solidFill>
                  <a:schemeClr val="tx1"/>
                </a:solidFill>
              </a:rPr>
              <a:t>Controles de ingeniería apropiados: </a:t>
            </a:r>
            <a:r>
              <a:rPr lang="es-CO" sz="1000" dirty="0">
                <a:solidFill>
                  <a:schemeClr val="tx1"/>
                </a:solidFill>
              </a:rPr>
              <a:t>Utilice controles de ingeniería como ventilación de escape local, recolección de polvo en el punto de generación y equipos de manejo de materiales diseñados para minimizar las emisiones de fibras en el aire</a:t>
            </a:r>
            <a:r>
              <a:rPr lang="en-US" sz="1000" dirty="0">
                <a:solidFill>
                  <a:schemeClr val="tx1"/>
                </a:solidFill>
              </a:rPr>
              <a:t>.</a:t>
            </a:r>
          </a:p>
          <a:p>
            <a:pPr marL="228600" indent="-228600" algn="just" defTabSz="228600">
              <a:buClr>
                <a:schemeClr val="accent2"/>
              </a:buClr>
              <a:buFont typeface="+mj-lt"/>
              <a:buAutoNum type="alphaLcPeriod" startAt="2"/>
              <a:tabLst>
                <a:tab pos="118872" algn="l"/>
              </a:tabLst>
            </a:pPr>
            <a:r>
              <a:rPr lang="es-CO" sz="1000" b="1" dirty="0">
                <a:solidFill>
                  <a:schemeClr val="tx1"/>
                </a:solidFill>
              </a:rPr>
              <a:t>Medidas de protección individual, como equipos de protección personal:</a:t>
            </a:r>
          </a:p>
          <a:p>
            <a:pPr marL="617220" lvl="1" indent="-228600" algn="just" defTabSz="228600">
              <a:buClr>
                <a:schemeClr val="accent2"/>
              </a:buClr>
              <a:buFont typeface="Wingdings" panose="05000000000000000000" pitchFamily="2" charset="2"/>
              <a:buChar char="§"/>
              <a:tabLst>
                <a:tab pos="118872" algn="l"/>
              </a:tabLst>
            </a:pPr>
            <a:r>
              <a:rPr lang="es-CO" sz="1000" b="1" dirty="0">
                <a:solidFill>
                  <a:schemeClr val="tx1"/>
                </a:solidFill>
                <a:latin typeface="+mj-lt"/>
              </a:rPr>
              <a:t>Protección de la piel: </a:t>
            </a:r>
            <a:r>
              <a:rPr lang="es-CO" sz="1000" dirty="0">
                <a:solidFill>
                  <a:schemeClr val="tx1"/>
                </a:solidFill>
                <a:latin typeface="+mj-lt"/>
              </a:rPr>
              <a:t>Use equipo de protección personal (por ejemplo, guantes), según sea necesario para evitar la irritación de la piel. Se podrá utilizar ropa lavable o desechable. Si es posible, no lleve a casa ropa sucia. Si es necesario llevarse a casa la ropa de trabajo sucia, se debe informar a los empleados sobre las mejores prácticas para minimizar la exposición al polvo no relacionado con el trabajo (por ejemplo, aspirar la ropa antes de salir del área de trabajo, lavar la ropa de trabajo por separado y enjuagar la lavadora antes de lavar otra ropa del hogar).</a:t>
            </a:r>
          </a:p>
          <a:p>
            <a:pPr marL="617220" lvl="1" indent="-228600" algn="just" defTabSz="228600">
              <a:buClr>
                <a:schemeClr val="accent2"/>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use gafas protectoras o gafas de seguridad con protectores laterales</a:t>
            </a:r>
            <a:r>
              <a:rPr lang="en-US" sz="1000" dirty="0">
                <a:solidFill>
                  <a:schemeClr val="tx1"/>
                </a:solidFill>
                <a:latin typeface="+mj-lt"/>
              </a:rPr>
              <a:t>.</a:t>
            </a:r>
          </a:p>
          <a:p>
            <a:pPr marL="617220" lvl="1" indent="-228600" algn="just" defTabSz="228600">
              <a:buClr>
                <a:schemeClr val="accent2"/>
              </a:buClr>
              <a:buFont typeface="Wingdings" panose="05000000000000000000" pitchFamily="2" charset="2"/>
              <a:buChar char="§"/>
              <a:tabLst>
                <a:tab pos="118872" algn="l"/>
              </a:tabLst>
            </a:pPr>
            <a:r>
              <a:rPr lang="es-CO" sz="1000" b="1" dirty="0">
                <a:solidFill>
                  <a:srgbClr val="0F1919"/>
                </a:solidFill>
                <a:latin typeface="+mj-lt"/>
              </a:rPr>
              <a:t>Protección respiratoria: </a:t>
            </a:r>
            <a:r>
              <a:rPr lang="es-CO" sz="1000" dirty="0">
                <a:solidFill>
                  <a:srgbClr val="0F1919"/>
                </a:solidFill>
                <a:latin typeface="+mj-lt"/>
              </a:rPr>
              <a:t>Cuando los controles de ingeniería y/o administrativos sean insuficientes para mantener las concentraciones en el lugar de trabajo por debajo del nivel aplicable, se recomienda el uso de protección respiratoria adecuada. Se debe utilizar un respirador certificado por </a:t>
            </a:r>
            <a:r>
              <a:rPr lang="es-CO" sz="1000" dirty="0" err="1">
                <a:solidFill>
                  <a:srgbClr val="0F1919"/>
                </a:solidFill>
                <a:latin typeface="+mj-lt"/>
              </a:rPr>
              <a:t>NIOSH</a:t>
            </a:r>
            <a:r>
              <a:rPr lang="es-CO" sz="1000" dirty="0">
                <a:solidFill>
                  <a:srgbClr val="0F1919"/>
                </a:solidFill>
                <a:latin typeface="+mj-lt"/>
              </a:rPr>
              <a:t> con una eficiencia de filtrado de al menos el 95%. La recomendación de eficiencia del filtro del 95% se basa en la secuencia lógica de selección de respiradores de </a:t>
            </a:r>
            <a:r>
              <a:rPr lang="es-CO" sz="1000" dirty="0" err="1">
                <a:solidFill>
                  <a:srgbClr val="0F1919"/>
                </a:solidFill>
                <a:latin typeface="+mj-lt"/>
              </a:rPr>
              <a:t>NIOSH</a:t>
            </a:r>
            <a:r>
              <a:rPr lang="es-CO" sz="1000" dirty="0">
                <a:solidFill>
                  <a:srgbClr val="0F1919"/>
                </a:solidFill>
                <a:latin typeface="+mj-lt"/>
              </a:rPr>
              <a:t> para exposición a fibras minerales artificiales. Los trabajadores deben someterse a una prueba de ajuste antes de usar un respirador purificador de aire específico.</a:t>
            </a:r>
          </a:p>
          <a:p>
            <a:pPr lvl="1" algn="just" defTabSz="228600">
              <a:buClr>
                <a:schemeClr val="accent2"/>
              </a:buClr>
              <a:tabLst>
                <a:tab pos="118872" algn="l"/>
              </a:tabLst>
            </a:pPr>
            <a:endParaRPr lang="es-CO" sz="1000" dirty="0">
              <a:solidFill>
                <a:srgbClr val="0F1919"/>
              </a:solidFill>
              <a:latin typeface="+mj-lt"/>
            </a:endParaRPr>
          </a:p>
          <a:p>
            <a:pPr marL="628650" lvl="1" algn="just" defTabSz="228600">
              <a:buClr>
                <a:schemeClr val="accent2"/>
              </a:buClr>
              <a:tabLst>
                <a:tab pos="118872" algn="l"/>
              </a:tabLst>
            </a:pPr>
            <a:r>
              <a:rPr lang="es-CO" sz="1000" dirty="0">
                <a:solidFill>
                  <a:srgbClr val="0F1919"/>
                </a:solidFill>
                <a:latin typeface="+mj-lt"/>
              </a:rPr>
              <a:t>La evaluación de los riesgos en el lugar de trabajo y la identificación de la protección respiratoria adecuada la realiza mejor, caso por caso, un higienista industrial calificado</a:t>
            </a:r>
            <a:r>
              <a:rPr lang="en-US" sz="1000" dirty="0">
                <a:solidFill>
                  <a:srgbClr val="0F1919"/>
                </a:solidFill>
                <a:latin typeface="+mj-lt"/>
              </a:rPr>
              <a:t>.</a:t>
            </a:r>
          </a:p>
          <a:p>
            <a:pPr algn="just" defTabSz="228600">
              <a:tabLst>
                <a:tab pos="118872" algn="l"/>
              </a:tabLst>
            </a:pPr>
            <a:r>
              <a:rPr lang="es-CO" sz="1000" b="1" dirty="0">
                <a:solidFill>
                  <a:srgbClr val="0F1919"/>
                </a:solidFill>
              </a:rPr>
              <a:t>Otra información: </a:t>
            </a:r>
            <a:r>
              <a:rPr lang="es-CO" sz="1000" dirty="0">
                <a:solidFill>
                  <a:srgbClr val="0F1919"/>
                </a:solidFill>
              </a:rPr>
              <a:t>Concentraciones basadas en un promedio ponderado de tiempo (TWA) de ocho horas según lo determinado por muestras de aire recolectadas y analizadas de acuerdo con el método </a:t>
            </a:r>
            <a:r>
              <a:rPr lang="es-CO" sz="1000" dirty="0" err="1">
                <a:solidFill>
                  <a:srgbClr val="0F1919"/>
                </a:solidFill>
              </a:rPr>
              <a:t>NIOSH</a:t>
            </a:r>
            <a:r>
              <a:rPr lang="es-CO" sz="1000" dirty="0">
                <a:solidFill>
                  <a:srgbClr val="0F1919"/>
                </a:solidFill>
              </a:rPr>
              <a:t> 7400 (B) para fibras en el aire. El fabricante recomienda el uso de un respirador purificador de aire que cubra toda la cara, equipado con un cartucho de filtro de partículas apropiado durante los eventos de arranque del horno y eliminación de </a:t>
            </a:r>
            <a:r>
              <a:rPr lang="es-CO" sz="1000" dirty="0" err="1">
                <a:solidFill>
                  <a:srgbClr val="0F1919"/>
                </a:solidFill>
              </a:rPr>
              <a:t>FCR</a:t>
            </a:r>
            <a:r>
              <a:rPr lang="es-CO" sz="1000" dirty="0">
                <a:solidFill>
                  <a:srgbClr val="0F1919"/>
                </a:solidFill>
              </a:rPr>
              <a:t>.</a:t>
            </a:r>
            <a:endParaRPr lang="en-CA" sz="1000" dirty="0">
              <a:solidFill>
                <a:srgbClr val="0F1919"/>
              </a:solidFill>
            </a:endParaRPr>
          </a:p>
        </p:txBody>
      </p:sp>
      <p:graphicFrame>
        <p:nvGraphicFramePr>
          <p:cNvPr id="2" name="Table 2">
            <a:extLst>
              <a:ext uri="{FF2B5EF4-FFF2-40B4-BE49-F238E27FC236}">
                <a16:creationId xmlns:a16="http://schemas.microsoft.com/office/drawing/2014/main" id="{224018C3-59BD-FB61-775F-3985A8F212C9}"/>
              </a:ext>
            </a:extLst>
          </p:cNvPr>
          <p:cNvGraphicFramePr>
            <a:graphicFrameLocks noGrp="1"/>
          </p:cNvGraphicFramePr>
          <p:nvPr>
            <p:extLst>
              <p:ext uri="{D42A27DB-BD31-4B8C-83A1-F6EECF244321}">
                <p14:modId xmlns:p14="http://schemas.microsoft.com/office/powerpoint/2010/main" val="2204298309"/>
              </p:ext>
            </p:extLst>
          </p:nvPr>
        </p:nvGraphicFramePr>
        <p:xfrm>
          <a:off x="518666" y="4188262"/>
          <a:ext cx="6968996" cy="1066800"/>
        </p:xfrm>
        <a:graphic>
          <a:graphicData uri="http://schemas.openxmlformats.org/drawingml/2006/table">
            <a:tbl>
              <a:tblPr firstRow="1" bandRow="1"/>
              <a:tblGrid>
                <a:gridCol w="1790602">
                  <a:extLst>
                    <a:ext uri="{9D8B030D-6E8A-4147-A177-3AD203B41FA5}">
                      <a16:colId xmlns:a16="http://schemas.microsoft.com/office/drawing/2014/main" val="3694911790"/>
                    </a:ext>
                  </a:extLst>
                </a:gridCol>
                <a:gridCol w="5178394">
                  <a:extLst>
                    <a:ext uri="{9D8B030D-6E8A-4147-A177-3AD203B41FA5}">
                      <a16:colId xmlns:a16="http://schemas.microsoft.com/office/drawing/2014/main" val="3913904673"/>
                    </a:ext>
                  </a:extLst>
                </a:gridCol>
              </a:tblGrid>
              <a:tr h="180602">
                <a:tc>
                  <a:txBody>
                    <a:bodyPr/>
                    <a:lstStyle/>
                    <a:p>
                      <a:r>
                        <a:rPr lang="es-CO" sz="8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800" b="1" noProof="0" dirty="0"/>
                        <a:t>ONTARIO </a:t>
                      </a:r>
                      <a:r>
                        <a:rPr lang="es-CO" sz="800" b="1" noProof="0" dirty="0" err="1"/>
                        <a:t>TWAEV</a:t>
                      </a:r>
                      <a:endParaRPr lang="es-CO" sz="800" b="1"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194179">
                <a:tc>
                  <a:txBody>
                    <a:bodyPr/>
                    <a:lstStyle/>
                    <a:p>
                      <a:r>
                        <a:rPr lang="es-CO" sz="800" noProof="0" dirty="0"/>
                        <a:t>Fibra cerámica refractaria (</a:t>
                      </a:r>
                      <a:r>
                        <a:rPr lang="es-CO" sz="800" noProof="0" dirty="0" err="1"/>
                        <a:t>FCR</a:t>
                      </a:r>
                      <a:r>
                        <a:rPr lang="es-CO" sz="800" noProof="0" dirty="0"/>
                        <a:t>)</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0.5 f/</a:t>
                      </a:r>
                      <a:r>
                        <a:rPr lang="es-CO" sz="800" noProof="0" dirty="0" err="1">
                          <a:solidFill>
                            <a:schemeClr val="tx1"/>
                          </a:solidFill>
                        </a:rPr>
                        <a:t>cc</a:t>
                      </a:r>
                      <a:r>
                        <a:rPr lang="es-CO" sz="800" noProof="0" dirty="0">
                          <a:solidFill>
                            <a:schemeClr val="tx1"/>
                          </a:solidFill>
                        </a:rPr>
                        <a:t>, 8-</a:t>
                      </a:r>
                      <a:r>
                        <a:rPr lang="es-CO" sz="800" noProof="0" dirty="0" err="1">
                          <a:solidFill>
                            <a:schemeClr val="tx1"/>
                          </a:solidFill>
                        </a:rPr>
                        <a:t>hr</a:t>
                      </a:r>
                      <a:endParaRPr lang="es-CO" sz="800" noProof="0" dirty="0">
                        <a:solidFill>
                          <a:schemeClr val="tx1"/>
                        </a:solidFill>
                      </a:endParaRP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1819982"/>
                  </a:ext>
                </a:extLst>
              </a:tr>
              <a:tr h="194179">
                <a:tc>
                  <a:txBody>
                    <a:bodyPr/>
                    <a:lstStyle/>
                    <a:p>
                      <a:r>
                        <a:rPr lang="es-CO" sz="800" noProof="0" dirty="0"/>
                        <a:t>Dióxido de silicio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0.10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90739387"/>
                  </a:ext>
                </a:extLst>
              </a:tr>
              <a:tr h="194179">
                <a:tc>
                  <a:txBody>
                    <a:bodyPr/>
                    <a:lstStyle/>
                    <a:p>
                      <a:r>
                        <a:rPr lang="es-CO" sz="800" noProof="0" dirty="0"/>
                        <a:t>Sílice coloidal</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baseline="30000" noProof="0" dirty="0">
                          <a:solidFill>
                            <a:schemeClr val="tx1"/>
                          </a:solidFill>
                        </a:rPr>
                        <a:t> </a:t>
                      </a:r>
                      <a:r>
                        <a:rPr lang="es-CO" sz="800" noProof="0" dirty="0">
                          <a:solidFill>
                            <a:schemeClr val="tx1"/>
                          </a:solidFill>
                        </a:rPr>
                        <a:t>como partículas inhalables; 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62979431"/>
                  </a:ext>
                </a:extLst>
              </a:tr>
              <a:tr h="137029">
                <a:tc>
                  <a:txBody>
                    <a:bodyPr/>
                    <a:lstStyle/>
                    <a:p>
                      <a:pPr marL="0" indent="0"/>
                      <a:r>
                        <a:rPr lang="es-CO" sz="800" noProof="0" dirty="0"/>
                        <a:t>Éter de almidón catiónico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 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70377570"/>
                  </a:ext>
                </a:extLst>
              </a:tr>
            </a:tbl>
          </a:graphicData>
        </a:graphic>
      </p:graphicFrame>
      <p:sp>
        <p:nvSpPr>
          <p:cNvPr id="3" name="Rectangle 2">
            <a:extLst>
              <a:ext uri="{FF2B5EF4-FFF2-40B4-BE49-F238E27FC236}">
                <a16:creationId xmlns:a16="http://schemas.microsoft.com/office/drawing/2014/main" id="{B2E4481B-98AA-8140-129D-18053C7776EA}"/>
              </a:ext>
            </a:extLst>
          </p:cNvPr>
          <p:cNvSpPr/>
          <p:nvPr/>
        </p:nvSpPr>
        <p:spPr>
          <a:xfrm>
            <a:off x="277952" y="1182465"/>
            <a:ext cx="7199888" cy="34560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7. MANIPULACIÓN Y ALMACENAMIENTO</a:t>
            </a:r>
          </a:p>
        </p:txBody>
      </p:sp>
      <p:sp>
        <p:nvSpPr>
          <p:cNvPr id="4" name="Text Placeholder 25">
            <a:extLst>
              <a:ext uri="{FF2B5EF4-FFF2-40B4-BE49-F238E27FC236}">
                <a16:creationId xmlns:a16="http://schemas.microsoft.com/office/drawing/2014/main" id="{3CC5E51B-1329-4C30-46A2-45B5880D439D}"/>
              </a:ext>
            </a:extLst>
          </p:cNvPr>
          <p:cNvSpPr txBox="1">
            <a:spLocks/>
          </p:cNvSpPr>
          <p:nvPr/>
        </p:nvSpPr>
        <p:spPr>
          <a:xfrm>
            <a:off x="276940" y="1621286"/>
            <a:ext cx="7200900" cy="108635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Precauciones para una manipulación segura: </a:t>
            </a:r>
            <a:r>
              <a:rPr lang="es-CO" sz="1000" dirty="0">
                <a:solidFill>
                  <a:schemeClr val="tx1"/>
                </a:solidFill>
              </a:rPr>
              <a:t>Manipule la fibra con cuidado para minimizar el polvo en el aire. Limite el uso de herramientas eléctricas a menos que estén junto con ventilación de escape local. Utilice herramientas manuales siempre que sea posible.</a:t>
            </a:r>
          </a:p>
          <a:p>
            <a:pPr marL="228600" indent="-228600" algn="just" defTabSz="228600">
              <a:buClr>
                <a:schemeClr val="accent2"/>
              </a:buClr>
              <a:buFont typeface="+mj-lt"/>
              <a:buAutoNum type="alphaLcPeriod"/>
              <a:tabLst>
                <a:tab pos="118872" algn="l"/>
              </a:tabLst>
            </a:pPr>
            <a:r>
              <a:rPr lang="es-CO" sz="1000" b="1" dirty="0">
                <a:solidFill>
                  <a:schemeClr val="tx1"/>
                </a:solidFill>
              </a:rPr>
              <a:t>Condiciones para un almacenamiento seguro, incluidas cualesquiera incompatibilidades: </a:t>
            </a:r>
            <a:r>
              <a:rPr lang="es-CO" sz="1000" dirty="0">
                <a:solidFill>
                  <a:schemeClr val="tx1"/>
                </a:solidFill>
              </a:rPr>
              <a:t>Almacenar de forma que se minimice el polvo en suspensión.</a:t>
            </a:r>
            <a:endParaRPr lang="es-CO" sz="1000" dirty="0">
              <a:solidFill>
                <a:srgbClr val="0F1919"/>
              </a:solidFill>
            </a:endParaRPr>
          </a:p>
          <a:p>
            <a:pPr algn="just" defTabSz="320040">
              <a:tabLst>
                <a:tab pos="118872" algn="l"/>
              </a:tabLst>
            </a:pPr>
            <a:r>
              <a:rPr lang="es-CO" sz="1000" b="1" dirty="0">
                <a:solidFill>
                  <a:srgbClr val="0F1919"/>
                </a:solidFill>
              </a:rPr>
              <a:t>ENVASES VACÍOS: </a:t>
            </a:r>
            <a:r>
              <a:rPr lang="es-CO" sz="1000" dirty="0">
                <a:solidFill>
                  <a:srgbClr val="0F1919"/>
                </a:solidFill>
              </a:rPr>
              <a:t>El envase del producto puede contener residuos. No reutilizar.</a:t>
            </a:r>
          </a:p>
        </p:txBody>
      </p:sp>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843318916"/>
              </p:ext>
            </p:extLst>
          </p:nvPr>
        </p:nvGraphicFramePr>
        <p:xfrm>
          <a:off x="286256" y="4068369"/>
          <a:ext cx="7199382" cy="1775355"/>
        </p:xfrm>
        <a:graphic>
          <a:graphicData uri="http://schemas.openxmlformats.org/drawingml/2006/table">
            <a:tbl>
              <a:tblPr firstRow="1" bandRow="1">
                <a:tableStyleId>{9D7B26C5-4107-4FEC-AEDC-1716B250A1EF}</a:tableStyleId>
              </a:tblPr>
              <a:tblGrid>
                <a:gridCol w="2121664">
                  <a:extLst>
                    <a:ext uri="{9D8B030D-6E8A-4147-A177-3AD203B41FA5}">
                      <a16:colId xmlns:a16="http://schemas.microsoft.com/office/drawing/2014/main" val="3647290184"/>
                    </a:ext>
                  </a:extLst>
                </a:gridCol>
                <a:gridCol w="5077718">
                  <a:extLst>
                    <a:ext uri="{9D8B030D-6E8A-4147-A177-3AD203B41FA5}">
                      <a16:colId xmlns:a16="http://schemas.microsoft.com/office/drawing/2014/main" val="622920296"/>
                    </a:ext>
                  </a:extLst>
                </a:gridCol>
              </a:tblGrid>
              <a:tr h="164496">
                <a:tc>
                  <a:txBody>
                    <a:bodyPr/>
                    <a:lstStyle/>
                    <a:p>
                      <a:r>
                        <a:rPr lang="es-CO" sz="800" b="1" noProof="0" dirty="0"/>
                        <a:t>REACTIVIDAD </a:t>
                      </a:r>
                    </a:p>
                  </a:txBody>
                  <a:tcPr marL="0" marR="0" marT="0" marB="0" anchor="ctr">
                    <a:lnR w="6350" cap="flat" cmpd="sng" algn="ctr">
                      <a:solidFill>
                        <a:schemeClr val="tx2"/>
                      </a:solidFill>
                      <a:prstDash val="solid"/>
                      <a:round/>
                      <a:headEnd type="none" w="med" len="med"/>
                      <a:tailEnd type="none" w="med" len="med"/>
                    </a:lnR>
                    <a:noFill/>
                  </a:tcPr>
                </a:tc>
                <a:tc>
                  <a:txBody>
                    <a:bodyPr/>
                    <a:lstStyle/>
                    <a:p>
                      <a:pPr marL="292608" algn="l"/>
                      <a:r>
                        <a:rPr lang="es-CO" sz="800" b="0" noProof="0" dirty="0"/>
                        <a:t>La fibra cerámica no es reactiva</a:t>
                      </a:r>
                      <a:endParaRPr lang="en-CA" sz="800" b="0" noProof="0" dirty="0"/>
                    </a:p>
                  </a:txBody>
                  <a:tcPr marL="0" marR="0" marT="36000" marB="36000" anchor="ctr">
                    <a:lnL w="6350" cap="flat" cmpd="sng" algn="ctr">
                      <a:solidFill>
                        <a:schemeClr val="tx2"/>
                      </a:solidFill>
                      <a:prstDash val="solid"/>
                      <a:round/>
                      <a:headEnd type="none" w="med" len="med"/>
                      <a:tailEnd type="none" w="med" len="med"/>
                    </a:lnL>
                    <a:noFill/>
                  </a:tcPr>
                </a:tc>
                <a:extLst>
                  <a:ext uri="{0D108BD9-81ED-4DB2-BD59-A6C34878D82A}">
                    <a16:rowId xmlns:a16="http://schemas.microsoft.com/office/drawing/2014/main" val="2373966592"/>
                  </a:ext>
                </a:extLst>
              </a:tr>
              <a:tr h="154812">
                <a:tc>
                  <a:txBody>
                    <a:bodyPr/>
                    <a:lstStyle/>
                    <a:p>
                      <a:r>
                        <a:rPr lang="es-CO" sz="800" b="1" noProof="0" dirty="0"/>
                        <a:t>ESTABILIDAD QUÍMICA</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El producto suministrado es estable e inerte</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POSIBILIDAD DE REACCIONES PELIGROSAS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es-CO" sz="800" b="1" noProof="0" dirty="0"/>
                        <a:t>CONDICIONES PARA EVITAR</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Consulte los consejos de manipulación y almacenamiento en la sección 7</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MATERIALES INCOMPATIBLES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algn="just">
                        <a:lnSpc>
                          <a:spcPct val="150000"/>
                        </a:lnSpc>
                      </a:pPr>
                      <a:r>
                        <a:rPr lang="es-CO" sz="800" b="1" noProof="0" dirty="0"/>
                        <a:t>PRODUCTOS DE DESCOMPOSICIÓN PELIGROSOS</a:t>
                      </a:r>
                    </a:p>
                  </a:txBody>
                  <a:tcPr marL="0" marR="0" marT="0" marB="0">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Durante el calentamiento inicial del producto, se producirá cierta descomposición térmica del aglutinante a aproximadamente 450 °F (232 °C) desde el primer calentamiento del producto.</a:t>
                      </a:r>
                      <a:r>
                        <a:rPr lang="en-CA" sz="800" b="0" noProof="0" dirty="0"/>
                        <a:t> </a:t>
                      </a:r>
                      <a:r>
                        <a:rPr lang="es-CO" sz="800" b="0" noProof="0" dirty="0"/>
                        <a:t>Esto puede liberar humo, monóxido de carbono y dióxido de carbono. Use ventilación adecuada u otras precauciones para eliminar la exposición a los vapores resultantes de la descomposición térmica del aglutinante. La exposición a los vapores de descomposición térmica puede causar irritación del tracto respiratorio, hiperreactividad bronquial o una respuesta de tipo asmático.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bl>
          </a:graphicData>
        </a:graphic>
      </p:graphicFrame>
      <p:graphicFrame>
        <p:nvGraphicFramePr>
          <p:cNvPr id="2" name="Table 35">
            <a:extLst>
              <a:ext uri="{FF2B5EF4-FFF2-40B4-BE49-F238E27FC236}">
                <a16:creationId xmlns:a16="http://schemas.microsoft.com/office/drawing/2014/main" id="{5DB136F2-FED7-6B42-D125-193227158789}"/>
              </a:ext>
            </a:extLst>
          </p:cNvPr>
          <p:cNvGraphicFramePr>
            <a:graphicFrameLocks/>
          </p:cNvGraphicFramePr>
          <p:nvPr>
            <p:extLst>
              <p:ext uri="{D42A27DB-BD31-4B8C-83A1-F6EECF244321}">
                <p14:modId xmlns:p14="http://schemas.microsoft.com/office/powerpoint/2010/main" val="540660737"/>
              </p:ext>
            </p:extLst>
          </p:nvPr>
        </p:nvGraphicFramePr>
        <p:xfrm>
          <a:off x="286256" y="1646388"/>
          <a:ext cx="7199888" cy="1756013"/>
        </p:xfrm>
        <a:graphic>
          <a:graphicData uri="http://schemas.openxmlformats.org/drawingml/2006/table">
            <a:tbl>
              <a:tblPr firstRow="1" bandRow="1">
                <a:tableStyleId>{9D7B26C5-4107-4FEC-AEDC-1716B250A1EF}</a:tableStyleId>
              </a:tblPr>
              <a:tblGrid>
                <a:gridCol w="3318004">
                  <a:extLst>
                    <a:ext uri="{9D8B030D-6E8A-4147-A177-3AD203B41FA5}">
                      <a16:colId xmlns:a16="http://schemas.microsoft.com/office/drawing/2014/main" val="3647290184"/>
                    </a:ext>
                  </a:extLst>
                </a:gridCol>
                <a:gridCol w="3881884">
                  <a:extLst>
                    <a:ext uri="{9D8B030D-6E8A-4147-A177-3AD203B41FA5}">
                      <a16:colId xmlns:a16="http://schemas.microsoft.com/office/drawing/2014/main" val="622920296"/>
                    </a:ext>
                  </a:extLst>
                </a:gridCol>
              </a:tblGrid>
              <a:tr h="199438">
                <a:tc>
                  <a:txBody>
                    <a:bodyPr/>
                    <a:lstStyle/>
                    <a:p>
                      <a:r>
                        <a:rPr lang="es-CO" sz="800" b="1" noProof="0" dirty="0"/>
                        <a:t>APARIENCIA</a:t>
                      </a:r>
                      <a:r>
                        <a:rPr lang="es-CO" sz="800" b="0" noProof="0" dirty="0"/>
                        <a:t>  Material fibroso blanquecino fabricado en formas</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LÍMITES DE INFLAMABILIDAD/EXPLOSIVIDAD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Inoloro</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PRESIÓN DE VAPOR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UMBRAL DE OLOR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DENSIDAD DE VAPOR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fr-CA" sz="800" b="1" noProof="0" dirty="0"/>
                        <a:t>pH  </a:t>
                      </a:r>
                      <a:r>
                        <a:rPr lang="es-CO" sz="800" b="0" noProof="0" dirty="0"/>
                        <a:t>No aplicable</a:t>
                      </a:r>
                      <a:endParaRPr lang="fr-CA"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DENSIDAD  </a:t>
                      </a:r>
                      <a:r>
                        <a:rPr lang="es-CO" sz="800" b="0" noProof="0" dirty="0"/>
                        <a:t>22-26</a:t>
                      </a:r>
                      <a:r>
                        <a:rPr lang="es-CO" sz="800" noProof="0" dirty="0"/>
                        <a:t>#/</a:t>
                      </a:r>
                      <a:r>
                        <a:rPr lang="es-CO" sz="800" noProof="0" dirty="0" err="1"/>
                        <a:t>ft</a:t>
                      </a:r>
                      <a:r>
                        <a:rPr lang="es-CO" sz="800" baseline="30000" noProof="0" dirty="0" err="1"/>
                        <a:t>3</a:t>
                      </a:r>
                      <a:r>
                        <a:rPr lang="es-CO" sz="800" noProof="0" dirty="0"/>
                        <a:t> </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r>
                        <a:rPr lang="es-CO" sz="800" b="1" noProof="0" dirty="0"/>
                        <a:t>PUNTO DE FUSIÓN </a:t>
                      </a:r>
                      <a:r>
                        <a:rPr lang="es-CO" sz="800" noProof="0" dirty="0" err="1"/>
                        <a:t>1760°C</a:t>
                      </a:r>
                      <a:r>
                        <a:rPr lang="es-CO" sz="800" noProof="0" dirty="0"/>
                        <a:t> (</a:t>
                      </a:r>
                      <a:r>
                        <a:rPr lang="es-CO" sz="800" noProof="0" dirty="0" err="1"/>
                        <a:t>3200°F</a:t>
                      </a:r>
                      <a:r>
                        <a:rPr lang="es-CO" sz="800" noProof="0" dirty="0"/>
                        <a:t>) </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SOLUBILIDAD</a:t>
                      </a:r>
                      <a:r>
                        <a:rPr lang="fr-CA" sz="800" b="1" noProof="0" dirty="0"/>
                        <a:t> </a:t>
                      </a:r>
                      <a:r>
                        <a:rPr lang="fr-CA" sz="800" noProof="0" dirty="0"/>
                        <a:t> Insoluble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es-CO" sz="800" b="1" noProof="0" dirty="0"/>
                        <a:t>PUNTO DE EBULLICIÓN INICIAL Y RANGO DE EBULLICIÓN </a:t>
                      </a:r>
                      <a:r>
                        <a:rPr lang="es-CO" sz="800" b="0" noProof="0" dirty="0"/>
                        <a:t>No aplicable</a:t>
                      </a:r>
                      <a:endParaRPr lang="fr-CA"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COEFICIENTE DE PARTICIÓN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r h="194665">
                <a:tc>
                  <a:txBody>
                    <a:bodyPr/>
                    <a:lstStyle/>
                    <a:p>
                      <a:r>
                        <a:rPr lang="es-CO" sz="800" b="1" noProof="0" dirty="0"/>
                        <a:t>PUNTO DE INFLAMABILIDAD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TEMPERATURA DE AUTOIGNICIÓN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5187407"/>
                  </a:ext>
                </a:extLst>
              </a:tr>
              <a:tr h="194665">
                <a:tc>
                  <a:txBody>
                    <a:bodyPr/>
                    <a:lstStyle/>
                    <a:p>
                      <a:r>
                        <a:rPr lang="es-CO" sz="800" b="1" noProof="0" dirty="0"/>
                        <a:t>TASA DE EVAPORACIÓN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TEMPERATURA DE DESCOMPOSICIÓN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663042"/>
                  </a:ext>
                </a:extLst>
              </a:tr>
              <a:tr h="194665">
                <a:tc>
                  <a:txBody>
                    <a:bodyPr/>
                    <a:lstStyle/>
                    <a:p>
                      <a:r>
                        <a:rPr lang="es-CO" sz="800" b="1" noProof="0" dirty="0"/>
                        <a:t>INFLAMABILIDAD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VISCOSIDAD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5687345"/>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CA" dirty="0"/>
              <a:t> </a:t>
            </a:r>
            <a:r>
              <a:rPr lang="en-US" sz="1200" dirty="0">
                <a:solidFill>
                  <a:schemeClr val="tx2"/>
                </a:solidFill>
              </a:rPr>
              <a:t>FDS FC-2300 HD 23 04</a:t>
            </a:r>
            <a:endParaRPr lang="en-CA" sz="1200" dirty="0">
              <a:solidFill>
                <a:schemeClr val="tx2"/>
              </a:solidFill>
            </a:endParaRPr>
          </a:p>
        </p:txBody>
      </p:sp>
      <p:sp>
        <p:nvSpPr>
          <p:cNvPr id="11" name="Rectangle 10">
            <a:extLst>
              <a:ext uri="{FF2B5EF4-FFF2-40B4-BE49-F238E27FC236}">
                <a16:creationId xmlns:a16="http://schemas.microsoft.com/office/drawing/2014/main" id="{B5B8BD9D-C2E2-E98A-DE15-29971EA16B58}"/>
              </a:ext>
            </a:extLst>
          </p:cNvPr>
          <p:cNvSpPr/>
          <p:nvPr/>
        </p:nvSpPr>
        <p:spPr>
          <a:xfrm>
            <a:off x="286256" y="1195126"/>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9. PROPIEDADES FÍSICAS Y QUÍMICAS</a:t>
            </a:r>
          </a:p>
        </p:txBody>
      </p:sp>
      <p:sp>
        <p:nvSpPr>
          <p:cNvPr id="12" name="Rectangle 11">
            <a:extLst>
              <a:ext uri="{FF2B5EF4-FFF2-40B4-BE49-F238E27FC236}">
                <a16:creationId xmlns:a16="http://schemas.microsoft.com/office/drawing/2014/main" id="{6C055862-FAEB-4A6F-5D24-E54E07EACCCA}"/>
              </a:ext>
            </a:extLst>
          </p:cNvPr>
          <p:cNvSpPr/>
          <p:nvPr/>
        </p:nvSpPr>
        <p:spPr>
          <a:xfrm>
            <a:off x="286256" y="3604042"/>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10. ESTABILIDAD Y REACTIVIDAD</a:t>
            </a:r>
          </a:p>
        </p:txBody>
      </p:sp>
      <p:sp>
        <p:nvSpPr>
          <p:cNvPr id="13" name="Rectangle 12">
            <a:extLst>
              <a:ext uri="{FF2B5EF4-FFF2-40B4-BE49-F238E27FC236}">
                <a16:creationId xmlns:a16="http://schemas.microsoft.com/office/drawing/2014/main" id="{1A4CE944-7313-A5D2-B0D7-4A1F73803A74}"/>
              </a:ext>
            </a:extLst>
          </p:cNvPr>
          <p:cNvSpPr/>
          <p:nvPr/>
        </p:nvSpPr>
        <p:spPr>
          <a:xfrm>
            <a:off x="286256" y="598535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11. INFORMACIÓN TOXICOLÓGICA</a:t>
            </a:r>
          </a:p>
        </p:txBody>
      </p:sp>
      <p:sp>
        <p:nvSpPr>
          <p:cNvPr id="14" name="Text Placeholder 25">
            <a:extLst>
              <a:ext uri="{FF2B5EF4-FFF2-40B4-BE49-F238E27FC236}">
                <a16:creationId xmlns:a16="http://schemas.microsoft.com/office/drawing/2014/main" id="{1490323C-6AE1-7C1C-095D-F3017FCCE2F7}"/>
              </a:ext>
            </a:extLst>
          </p:cNvPr>
          <p:cNvSpPr txBox="1">
            <a:spLocks/>
          </p:cNvSpPr>
          <p:nvPr/>
        </p:nvSpPr>
        <p:spPr>
          <a:xfrm>
            <a:off x="286256" y="6424383"/>
            <a:ext cx="7200900" cy="33139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b="1" dirty="0">
                <a:solidFill>
                  <a:srgbClr val="0F1919"/>
                </a:solidFill>
              </a:rPr>
              <a:t>TOXICOCINÉTICA, METABOLISMO Y DISTRIBUCIÓN</a:t>
            </a:r>
          </a:p>
          <a:p>
            <a:pPr algn="just" defTabSz="320040">
              <a:tabLst>
                <a:tab pos="118872" algn="l"/>
              </a:tabLst>
            </a:pPr>
            <a:r>
              <a:rPr lang="es-CO" sz="1000" b="1" dirty="0">
                <a:solidFill>
                  <a:srgbClr val="0F1919"/>
                </a:solidFill>
              </a:rPr>
              <a:t>Toxicocinética básica: </a:t>
            </a:r>
            <a:r>
              <a:rPr lang="es-CO" sz="1000" dirty="0">
                <a:solidFill>
                  <a:srgbClr val="0F1919"/>
                </a:solidFill>
              </a:rPr>
              <a:t>La exposición es predominantemente por inhalación o ingestión. No se ha demostrado que las fibras vítreas artificiales de un tamaño similar a la fibra cerámica migren desde el pulmón y/o el intestino y no se ubiquen en otros órganos del cuerpo.</a:t>
            </a:r>
          </a:p>
          <a:p>
            <a:pPr algn="just" defTabSz="320040">
              <a:tabLst>
                <a:tab pos="118872" algn="l"/>
              </a:tabLst>
            </a:pPr>
            <a:r>
              <a:rPr lang="es-CO" sz="1000" b="1" dirty="0">
                <a:solidFill>
                  <a:srgbClr val="0F1919"/>
                </a:solidFill>
              </a:rPr>
              <a:t>Datos toxicológicos en humanos/Datos epidemiológicos: </a:t>
            </a:r>
            <a:r>
              <a:rPr lang="es-CO" sz="1000" dirty="0">
                <a:solidFill>
                  <a:srgbClr val="0F1919"/>
                </a:solidFill>
              </a:rPr>
              <a:t>Con el fin de determinar los posibles efectos sobre la salud humana de la exposición a las fibras cerámicas, la Universidad de Cincinnati ha estado realizando estudios de vigilancia médica sobre los trabajadores de </a:t>
            </a:r>
            <a:r>
              <a:rPr lang="es-CO" sz="1000" dirty="0" err="1">
                <a:solidFill>
                  <a:srgbClr val="0F1919"/>
                </a:solidFill>
              </a:rPr>
              <a:t>FCR</a:t>
            </a:r>
            <a:r>
              <a:rPr lang="es-CO" sz="1000" dirty="0">
                <a:solidFill>
                  <a:srgbClr val="0F1919"/>
                </a:solidFill>
              </a:rPr>
              <a:t> en EE.UU.; este estudio epidemiológico lleva realizándose más de 30 años y la vigilancia médica de los trabajadores de </a:t>
            </a:r>
            <a:r>
              <a:rPr lang="es-CO" sz="1000" dirty="0" err="1">
                <a:solidFill>
                  <a:srgbClr val="0F1919"/>
                </a:solidFill>
              </a:rPr>
              <a:t>FCR</a:t>
            </a:r>
            <a:r>
              <a:rPr lang="es-CO" sz="1000" dirty="0">
                <a:solidFill>
                  <a:srgbClr val="0F1919"/>
                </a:solidFill>
              </a:rPr>
              <a:t> continúa. También se están realizando estudios de vigilancia médica de los trabajadores de </a:t>
            </a:r>
            <a:r>
              <a:rPr lang="es-CO" sz="1000" dirty="0" err="1">
                <a:solidFill>
                  <a:srgbClr val="0F1919"/>
                </a:solidFill>
              </a:rPr>
              <a:t>FCR</a:t>
            </a:r>
            <a:r>
              <a:rPr lang="es-CO" sz="1000" dirty="0">
                <a:solidFill>
                  <a:srgbClr val="0F1919"/>
                </a:solidFill>
              </a:rPr>
              <a:t> en instalaciones de fabricación europeas. Los estudios de morbilidad pulmonar entre los trabajadores de producción de EE.UU. y Europa han demostrado la ausencia de fibrosis intersticial. En el estudio europeo se ha identificado una reducción de la capacidad pulmonar entre los fumadores, sin embargo, según los últimos resultados de un estudio longitudinal de trabajadores en EE.UU. con más de 17 años de seguimiento, no se ha producido una tasa acelerada de pérdida de la función pulmonar. En el estudio longitudinal de EE.UU. se evidenció una correlación estadísticamente significativa entre las placas pleurales y la exposición acumulada al </a:t>
            </a:r>
            <a:r>
              <a:rPr lang="es-CO" sz="1000" dirty="0" err="1">
                <a:solidFill>
                  <a:srgbClr val="0F1919"/>
                </a:solidFill>
              </a:rPr>
              <a:t>FCR</a:t>
            </a:r>
            <a:r>
              <a:rPr lang="es-CO" sz="1000" dirty="0">
                <a:solidFill>
                  <a:srgbClr val="0F1919"/>
                </a:solidFill>
              </a:rPr>
              <a:t>. El estudio de mortalidad de EE.UU. no mostró un exceso de mortalidad relacionado con todas las muertes, todos los cánceres o neoplasias malignas.</a:t>
            </a:r>
          </a:p>
          <a:p>
            <a:pPr algn="just" defTabSz="320040">
              <a:tabLst>
                <a:tab pos="118872" algn="l"/>
              </a:tabLst>
            </a:pPr>
            <a:r>
              <a:rPr lang="es-CO" sz="1000" b="1" dirty="0">
                <a:solidFill>
                  <a:srgbClr val="0F1919"/>
                </a:solidFill>
              </a:rPr>
              <a:t>Propiedades irritantes: </a:t>
            </a:r>
            <a:r>
              <a:rPr lang="es-CO" sz="1000" dirty="0">
                <a:solidFill>
                  <a:srgbClr val="0F1919"/>
                </a:solidFill>
              </a:rPr>
              <a:t>Los datos en humanos confirman que sólo se produce irritación mecánica, que da lugar a picores. Las pruebas realizadas en las plantas de los fabricantes en el Reino Unido no han revelado ningún caso humano de afecciones cutáneas relacionadas con la exposición a las fibras.</a:t>
            </a:r>
          </a:p>
          <a:p>
            <a:pPr algn="just" defTabSz="320040">
              <a:tabLst>
                <a:tab pos="118872" algn="l"/>
              </a:tabLst>
            </a:pPr>
            <a:r>
              <a:rPr lang="es-CO" sz="1000" b="1" dirty="0">
                <a:solidFill>
                  <a:srgbClr val="0F1919"/>
                </a:solidFill>
              </a:rPr>
              <a:t>Centro Internacional de Investigaciones sobre el Cáncer y Programa Nacional de Toxicología: </a:t>
            </a:r>
            <a:r>
              <a:rPr lang="es-CO" sz="1000" dirty="0">
                <a:solidFill>
                  <a:srgbClr val="0F1919"/>
                </a:solidFill>
              </a:rPr>
              <a:t>La </a:t>
            </a:r>
            <a:r>
              <a:rPr lang="es-CO" sz="1000" dirty="0" err="1">
                <a:solidFill>
                  <a:srgbClr val="0F1919"/>
                </a:solidFill>
              </a:rPr>
              <a:t>IARC</a:t>
            </a:r>
            <a:r>
              <a:rPr lang="es-CO" sz="1000" dirty="0">
                <a:solidFill>
                  <a:srgbClr val="0F1919"/>
                </a:solidFill>
              </a:rPr>
              <a:t> clasificó el </a:t>
            </a:r>
            <a:r>
              <a:rPr lang="es-CO" sz="1000" dirty="0" err="1">
                <a:solidFill>
                  <a:srgbClr val="0F1919"/>
                </a:solidFill>
              </a:rPr>
              <a:t>FCR</a:t>
            </a:r>
            <a:r>
              <a:rPr lang="es-CO" sz="1000" dirty="0">
                <a:solidFill>
                  <a:srgbClr val="0F1919"/>
                </a:solidFill>
              </a:rPr>
              <a:t> como posiblemente cancerígeno para los seres humanos (grupo </a:t>
            </a:r>
            <a:r>
              <a:rPr lang="es-CO" sz="1000" dirty="0" err="1">
                <a:solidFill>
                  <a:srgbClr val="0F1919"/>
                </a:solidFill>
              </a:rPr>
              <a:t>2B</a:t>
            </a:r>
            <a:r>
              <a:rPr lang="es-CO" sz="1000" dirty="0">
                <a:solidFill>
                  <a:srgbClr val="0F1919"/>
                </a:solidFill>
              </a:rPr>
              <a:t>). La </a:t>
            </a:r>
            <a:r>
              <a:rPr lang="es-CO" sz="1000" dirty="0" err="1">
                <a:solidFill>
                  <a:srgbClr val="0F1919"/>
                </a:solidFill>
              </a:rPr>
              <a:t>IARC</a:t>
            </a:r>
            <a:r>
              <a:rPr lang="es-CO" sz="1000" dirty="0">
                <a:solidFill>
                  <a:srgbClr val="0F1919"/>
                </a:solidFill>
              </a:rPr>
              <a:t> evaluó los posibles efectos del </a:t>
            </a:r>
            <a:r>
              <a:rPr lang="es-CO" sz="1000" dirty="0" err="1">
                <a:solidFill>
                  <a:srgbClr val="0F1919"/>
                </a:solidFill>
              </a:rPr>
              <a:t>FCR</a:t>
            </a:r>
            <a:r>
              <a:rPr lang="es-CO" sz="1000" dirty="0">
                <a:solidFill>
                  <a:srgbClr val="0F1919"/>
                </a:solidFill>
              </a:rPr>
              <a:t> sobre la salud de la siguiente manera: No hay pruebas suficientes en humanos de la carcinogenicidad del </a:t>
            </a:r>
            <a:r>
              <a:rPr lang="es-CO" sz="1000" dirty="0" err="1">
                <a:solidFill>
                  <a:srgbClr val="0F1919"/>
                </a:solidFill>
              </a:rPr>
              <a:t>FCR</a:t>
            </a:r>
            <a:r>
              <a:rPr lang="es-CO" sz="1000" dirty="0">
                <a:solidFill>
                  <a:srgbClr val="0F1919"/>
                </a:solidFill>
              </a:rPr>
              <a:t>. Existen pruebas suficientes de la carcinogenicidad del </a:t>
            </a:r>
            <a:r>
              <a:rPr lang="es-CO" sz="1000" dirty="0" err="1">
                <a:solidFill>
                  <a:srgbClr val="0F1919"/>
                </a:solidFill>
              </a:rPr>
              <a:t>FCR</a:t>
            </a:r>
            <a:r>
              <a:rPr lang="es-CO" sz="1000" dirty="0">
                <a:solidFill>
                  <a:srgbClr val="0F1919"/>
                </a:solidFill>
              </a:rPr>
              <a:t> en animales de experimentación. El Informe anual sobre carcinógenos clasificó el </a:t>
            </a:r>
            <a:r>
              <a:rPr lang="es-CO" sz="1000" dirty="0" err="1">
                <a:solidFill>
                  <a:srgbClr val="0F1919"/>
                </a:solidFill>
              </a:rPr>
              <a:t>FCR</a:t>
            </a:r>
            <a:r>
              <a:rPr lang="es-CO" sz="1000" dirty="0">
                <a:solidFill>
                  <a:srgbClr val="0F1919"/>
                </a:solidFill>
              </a:rPr>
              <a:t> respirable como "razonablemente previsible" como carcinógeno.</a:t>
            </a:r>
          </a:p>
          <a:p>
            <a:pPr algn="just" defTabSz="320040">
              <a:tabLst>
                <a:tab pos="118872" algn="l"/>
              </a:tabLst>
            </a:pPr>
            <a:endParaRPr lang="es-CO" sz="1000" b="1" dirty="0">
              <a:solidFill>
                <a:srgbClr val="0F1919"/>
              </a:solidFill>
            </a:endParaRPr>
          </a:p>
        </p:txBody>
      </p:sp>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HD 23 04</a:t>
            </a:r>
          </a:p>
        </p:txBody>
      </p:sp>
      <p:sp>
        <p:nvSpPr>
          <p:cNvPr id="11" name="Rectangle 10">
            <a:extLst>
              <a:ext uri="{FF2B5EF4-FFF2-40B4-BE49-F238E27FC236}">
                <a16:creationId xmlns:a16="http://schemas.microsoft.com/office/drawing/2014/main" id="{9BE8E031-F206-B59A-1231-3D265D051FC5}"/>
              </a:ext>
            </a:extLst>
          </p:cNvPr>
          <p:cNvSpPr/>
          <p:nvPr/>
        </p:nvSpPr>
        <p:spPr>
          <a:xfrm>
            <a:off x="286256" y="113899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12. INFORMACIÓN ECOLÓGICA (No obligatoria)</a:t>
            </a:r>
          </a:p>
        </p:txBody>
      </p:sp>
      <p:sp>
        <p:nvSpPr>
          <p:cNvPr id="12" name="Rectangle 11">
            <a:extLst>
              <a:ext uri="{FF2B5EF4-FFF2-40B4-BE49-F238E27FC236}">
                <a16:creationId xmlns:a16="http://schemas.microsoft.com/office/drawing/2014/main" id="{67594E7A-4FEF-F497-C26D-E1D582AC707C}"/>
              </a:ext>
            </a:extLst>
          </p:cNvPr>
          <p:cNvSpPr/>
          <p:nvPr/>
        </p:nvSpPr>
        <p:spPr>
          <a:xfrm>
            <a:off x="285750" y="306898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13. CONSIDERACIONES DE ELIMINACIÓN (No obligatorias)</a:t>
            </a:r>
          </a:p>
        </p:txBody>
      </p:sp>
      <p:sp>
        <p:nvSpPr>
          <p:cNvPr id="13" name="Text Placeholder 25">
            <a:extLst>
              <a:ext uri="{FF2B5EF4-FFF2-40B4-BE49-F238E27FC236}">
                <a16:creationId xmlns:a16="http://schemas.microsoft.com/office/drawing/2014/main" id="{F5C3B9E6-CB19-3D62-3B97-8BAEC0B63B1A}"/>
              </a:ext>
            </a:extLst>
          </p:cNvPr>
          <p:cNvSpPr txBox="1">
            <a:spLocks/>
          </p:cNvSpPr>
          <p:nvPr/>
        </p:nvSpPr>
        <p:spPr>
          <a:xfrm>
            <a:off x="286256" y="3494829"/>
            <a:ext cx="7200900" cy="117623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b="1" dirty="0">
                <a:solidFill>
                  <a:schemeClr val="tx1"/>
                </a:solidFill>
              </a:rPr>
              <a:t>MANEJO DE RESIDUOS: </a:t>
            </a:r>
            <a:r>
              <a:rPr lang="es-CO" sz="1000" dirty="0">
                <a:solidFill>
                  <a:schemeClr val="tx1"/>
                </a:solidFill>
              </a:rPr>
              <a:t>Para evitar que los materiales de desecho se transporten por el aire durante el almacenamiento, transporte y eliminación de desechos, se recomienda un contenedor cubierto o una bolsa de plástico.</a:t>
            </a:r>
          </a:p>
          <a:p>
            <a:pPr algn="just" defTabSz="228600">
              <a:tabLst>
                <a:tab pos="118872" algn="l"/>
              </a:tabLst>
            </a:pPr>
            <a:r>
              <a:rPr lang="es-CO" sz="1000" b="1" dirty="0">
                <a:solidFill>
                  <a:schemeClr val="tx1"/>
                </a:solidFill>
              </a:rPr>
              <a:t>ELIMINACIÓN: </a:t>
            </a:r>
            <a:r>
              <a:rPr lang="es-CO" sz="1000" dirty="0">
                <a:solidFill>
                  <a:schemeClr val="tx1"/>
                </a:solidFill>
              </a:rPr>
              <a:t>Este producto, tal como se fabrica, no está clasificado como desecho peligroso según las regulaciones federales.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s-CO" sz="1000" dirty="0">
              <a:solidFill>
                <a:srgbClr val="0F1919"/>
              </a:solidFill>
            </a:endParaRPr>
          </a:p>
          <a:p>
            <a:pPr algn="just" defTabSz="320040">
              <a:tabLst>
                <a:tab pos="118872" algn="l"/>
              </a:tabLst>
            </a:pPr>
            <a:endParaRPr lang="es-CO" sz="1000" b="1" dirty="0">
              <a:solidFill>
                <a:srgbClr val="0F1919"/>
              </a:solidFill>
            </a:endParaRPr>
          </a:p>
        </p:txBody>
      </p:sp>
      <p:sp>
        <p:nvSpPr>
          <p:cNvPr id="14" name="Rectangle 13">
            <a:extLst>
              <a:ext uri="{FF2B5EF4-FFF2-40B4-BE49-F238E27FC236}">
                <a16:creationId xmlns:a16="http://schemas.microsoft.com/office/drawing/2014/main" id="{D0C8AE89-A542-BD73-93EF-FA252FF618DA}"/>
              </a:ext>
            </a:extLst>
          </p:cNvPr>
          <p:cNvSpPr/>
          <p:nvPr/>
        </p:nvSpPr>
        <p:spPr>
          <a:xfrm>
            <a:off x="300424" y="470580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14. INFORMACIÓN DE TRANSPORTE (No obligatorio)</a:t>
            </a:r>
            <a:endParaRPr lang="en-CA" sz="1200" b="1" dirty="0">
              <a:solidFill>
                <a:schemeClr val="accent2"/>
              </a:solidFill>
              <a:latin typeface="+mj-lt"/>
            </a:endParaRPr>
          </a:p>
        </p:txBody>
      </p:sp>
      <p:sp>
        <p:nvSpPr>
          <p:cNvPr id="16" name="Rectangle 15">
            <a:extLst>
              <a:ext uri="{FF2B5EF4-FFF2-40B4-BE49-F238E27FC236}">
                <a16:creationId xmlns:a16="http://schemas.microsoft.com/office/drawing/2014/main" id="{3CB1F3FE-FA7D-6279-C911-E726DE98E2F6}"/>
              </a:ext>
            </a:extLst>
          </p:cNvPr>
          <p:cNvSpPr/>
          <p:nvPr/>
        </p:nvSpPr>
        <p:spPr>
          <a:xfrm>
            <a:off x="316110" y="7423603"/>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15. INFORMACIÓN REGULATORIA (No obligatoria)</a:t>
            </a:r>
          </a:p>
        </p:txBody>
      </p:sp>
      <p:sp>
        <p:nvSpPr>
          <p:cNvPr id="17" name="Text Placeholder 25">
            <a:extLst>
              <a:ext uri="{FF2B5EF4-FFF2-40B4-BE49-F238E27FC236}">
                <a16:creationId xmlns:a16="http://schemas.microsoft.com/office/drawing/2014/main" id="{223E0D0F-C232-BE13-3DC6-8392AF7A5DF3}"/>
              </a:ext>
            </a:extLst>
          </p:cNvPr>
          <p:cNvSpPr txBox="1">
            <a:spLocks/>
          </p:cNvSpPr>
          <p:nvPr/>
        </p:nvSpPr>
        <p:spPr>
          <a:xfrm>
            <a:off x="315098" y="7861542"/>
            <a:ext cx="7200900" cy="106519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u="sng" dirty="0">
                <a:solidFill>
                  <a:schemeClr val="tx1"/>
                </a:solidFill>
              </a:rPr>
              <a:t>REGULACIONES CANADIENSES</a:t>
            </a:r>
          </a:p>
          <a:p>
            <a:pPr algn="just" defTabSz="228600">
              <a:spcBef>
                <a:spcPts val="0"/>
              </a:spcBef>
              <a:tabLst>
                <a:tab pos="118872" algn="l"/>
              </a:tabLst>
            </a:pPr>
            <a:endParaRPr lang="es-CO" sz="1000" b="1" u="sng" dirty="0">
              <a:solidFill>
                <a:schemeClr val="tx1"/>
              </a:solidFill>
            </a:endParaRPr>
          </a:p>
          <a:p>
            <a:pPr algn="just" defTabSz="228600">
              <a:spcBef>
                <a:spcPts val="0"/>
              </a:spcBef>
              <a:tabLst>
                <a:tab pos="118872" algn="l"/>
              </a:tabLst>
            </a:pPr>
            <a:r>
              <a:rPr lang="es-CO" sz="1000" b="1" dirty="0">
                <a:solidFill>
                  <a:schemeClr val="tx1"/>
                </a:solidFill>
              </a:rPr>
              <a:t>Canadá Sistema canadiense de información sobre materiales peligrosos en el lugar de trabajo (</a:t>
            </a:r>
            <a:r>
              <a:rPr lang="es-CO" sz="1000" b="1" dirty="0" err="1">
                <a:solidFill>
                  <a:schemeClr val="tx1"/>
                </a:solidFill>
              </a:rPr>
              <a:t>WHMIS</a:t>
            </a:r>
            <a:r>
              <a:rPr lang="es-CO" sz="1000" b="1" dirty="0">
                <a:solidFill>
                  <a:schemeClr val="tx1"/>
                </a:solidFill>
              </a:rPr>
              <a:t> 2015):</a:t>
            </a:r>
            <a:r>
              <a:rPr lang="en-US" sz="1000" dirty="0">
                <a:solidFill>
                  <a:schemeClr val="tx1"/>
                </a:solidFill>
              </a:rPr>
              <a:t> </a:t>
            </a:r>
            <a:r>
              <a:rPr lang="es-CO" sz="1000" dirty="0">
                <a:solidFill>
                  <a:schemeClr val="tx1"/>
                </a:solidFill>
              </a:rPr>
              <a:t>Clasificado como Clase </a:t>
            </a:r>
            <a:r>
              <a:rPr lang="es-CO" sz="1000" dirty="0" err="1">
                <a:solidFill>
                  <a:schemeClr val="tx1"/>
                </a:solidFill>
              </a:rPr>
              <a:t>D2A</a:t>
            </a:r>
            <a:r>
              <a:rPr lang="es-CO" sz="1000" dirty="0">
                <a:solidFill>
                  <a:schemeClr val="tx1"/>
                </a:solidFill>
              </a:rPr>
              <a:t> – Materiales que causan otros efectos tóxicos.</a:t>
            </a:r>
            <a:endParaRPr lang="en-US" sz="1000" dirty="0">
              <a:solidFill>
                <a:schemeClr val="tx1"/>
              </a:solidFill>
            </a:endParaRPr>
          </a:p>
          <a:p>
            <a:pPr defTabSz="228600">
              <a:spcBef>
                <a:spcPts val="0"/>
              </a:spcBef>
              <a:tabLst>
                <a:tab pos="118872" algn="l"/>
              </a:tabLst>
            </a:pPr>
            <a:endParaRPr lang="en-US" sz="1000" dirty="0">
              <a:solidFill>
                <a:schemeClr val="tx1"/>
              </a:solidFill>
            </a:endParaRPr>
          </a:p>
          <a:p>
            <a:pPr algn="just" defTabSz="228600">
              <a:spcBef>
                <a:spcPts val="0"/>
              </a:spcBef>
              <a:tabLst>
                <a:tab pos="118872" algn="l"/>
              </a:tabLst>
            </a:pPr>
            <a:r>
              <a:rPr lang="es-CO" sz="1000" b="1" dirty="0">
                <a:solidFill>
                  <a:schemeClr val="tx1"/>
                </a:solidFill>
              </a:rPr>
              <a:t>Ley Canadiense de Protección Ambiental (CEPA): </a:t>
            </a:r>
            <a:r>
              <a:rPr lang="es-CO" sz="1000" dirty="0">
                <a:solidFill>
                  <a:schemeClr val="tx1"/>
                </a:solidFill>
              </a:rPr>
              <a:t>todas las sustancias de este producto están incluidas, según sea necesario, en la Lista de Sustancias Nacionales (DSL -</a:t>
            </a:r>
            <a:r>
              <a:rPr lang="en-US" sz="1000" dirty="0">
                <a:solidFill>
                  <a:schemeClr val="tx1"/>
                </a:solidFill>
              </a:rPr>
              <a:t> Domestic Substance List</a:t>
            </a:r>
            <a:r>
              <a:rPr lang="es-CO" sz="1000" dirty="0">
                <a:solidFill>
                  <a:schemeClr val="tx1"/>
                </a:solidFill>
              </a:rPr>
              <a:t>).</a:t>
            </a:r>
          </a:p>
          <a:p>
            <a:pPr defTabSz="228600">
              <a:spcBef>
                <a:spcPts val="0"/>
              </a:spcBef>
              <a:tabLst>
                <a:tab pos="118872" algn="l"/>
              </a:tabLst>
            </a:pPr>
            <a:endParaRPr lang="en-US" sz="1000" dirty="0">
              <a:solidFill>
                <a:schemeClr val="tx1"/>
              </a:solidFill>
            </a:endParaRPr>
          </a:p>
        </p:txBody>
      </p:sp>
      <p:graphicFrame>
        <p:nvGraphicFramePr>
          <p:cNvPr id="4" name="Table 35">
            <a:extLst>
              <a:ext uri="{FF2B5EF4-FFF2-40B4-BE49-F238E27FC236}">
                <a16:creationId xmlns:a16="http://schemas.microsoft.com/office/drawing/2014/main" id="{F91C5C77-E7B8-5508-240D-64AAFCEAD80D}"/>
              </a:ext>
            </a:extLst>
          </p:cNvPr>
          <p:cNvGraphicFramePr>
            <a:graphicFrameLocks/>
          </p:cNvGraphicFramePr>
          <p:nvPr>
            <p:extLst>
              <p:ext uri="{D42A27DB-BD31-4B8C-83A1-F6EECF244321}">
                <p14:modId xmlns:p14="http://schemas.microsoft.com/office/powerpoint/2010/main" val="3410313977"/>
              </p:ext>
            </p:extLst>
          </p:nvPr>
        </p:nvGraphicFramePr>
        <p:xfrm>
          <a:off x="287774" y="1577819"/>
          <a:ext cx="7199382" cy="1270368"/>
        </p:xfrm>
        <a:graphic>
          <a:graphicData uri="http://schemas.openxmlformats.org/drawingml/2006/table">
            <a:tbl>
              <a:tblPr firstRow="1" bandRow="1">
                <a:tableStyleId>{9D7B26C5-4107-4FEC-AEDC-1716B250A1EF}</a:tableStyleId>
              </a:tblPr>
              <a:tblGrid>
                <a:gridCol w="2895094">
                  <a:extLst>
                    <a:ext uri="{9D8B030D-6E8A-4147-A177-3AD203B41FA5}">
                      <a16:colId xmlns:a16="http://schemas.microsoft.com/office/drawing/2014/main" val="3647290184"/>
                    </a:ext>
                  </a:extLst>
                </a:gridCol>
                <a:gridCol w="4304288">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r>
                        <a:rPr lang="es-CO" sz="800" b="0" noProof="0" dirty="0"/>
                        <a:t>No se conoce toxicidad acuática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tabLst>
                          <a:tab pos="177800" algn="l"/>
                          <a:tab pos="4127500" algn="l"/>
                        </a:tabLst>
                      </a:pPr>
                      <a:r>
                        <a:rPr lang="es-CO" sz="800" b="0" noProof="0" dirty="0"/>
                        <a:t>Estos productos son materiales insolubles que permanecen estables a lo largo del tiempo y son químicamente idénticos a los compuestos inorgánicos que se encuentran en el suelo y los sedimentos; permanecen inertes en el medio natural.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potencial bio-acumulativo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movilidad en el suelo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No se prevén efectos adversos de este material sobre el medio ambiente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bl>
          </a:graphicData>
        </a:graphic>
      </p:graphicFrame>
      <p:graphicFrame>
        <p:nvGraphicFramePr>
          <p:cNvPr id="5" name="Table 35">
            <a:extLst>
              <a:ext uri="{FF2B5EF4-FFF2-40B4-BE49-F238E27FC236}">
                <a16:creationId xmlns:a16="http://schemas.microsoft.com/office/drawing/2014/main" id="{36456397-FA69-9357-1BDC-3135307E23CF}"/>
              </a:ext>
            </a:extLst>
          </p:cNvPr>
          <p:cNvGraphicFramePr>
            <a:graphicFrameLocks/>
          </p:cNvGraphicFramePr>
          <p:nvPr>
            <p:extLst>
              <p:ext uri="{D42A27DB-BD31-4B8C-83A1-F6EECF244321}">
                <p14:modId xmlns:p14="http://schemas.microsoft.com/office/powerpoint/2010/main" val="1309913709"/>
              </p:ext>
            </p:extLst>
          </p:nvPr>
        </p:nvGraphicFramePr>
        <p:xfrm>
          <a:off x="317122" y="5249960"/>
          <a:ext cx="7199888" cy="1537778"/>
        </p:xfrm>
        <a:graphic>
          <a:graphicData uri="http://schemas.openxmlformats.org/drawingml/2006/table">
            <a:tbl>
              <a:tblPr firstRow="1" bandRow="1">
                <a:tableStyleId>{9D7B26C5-4107-4FEC-AEDC-1716B250A1EF}</a:tableStyleId>
              </a:tblPr>
              <a:tblGrid>
                <a:gridCol w="4057650">
                  <a:extLst>
                    <a:ext uri="{9D8B030D-6E8A-4147-A177-3AD203B41FA5}">
                      <a16:colId xmlns:a16="http://schemas.microsoft.com/office/drawing/2014/main" val="3647290184"/>
                    </a:ext>
                  </a:extLst>
                </a:gridCol>
                <a:gridCol w="314223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Grupo de embalaje, si corresponde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es un contaminante marino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0222226"/>
                  </a:ext>
                </a:extLst>
              </a:tr>
            </a:tbl>
          </a:graphicData>
        </a:graphic>
      </p:graphicFrame>
      <p:sp>
        <p:nvSpPr>
          <p:cNvPr id="6" name="Text Placeholder 25">
            <a:extLst>
              <a:ext uri="{FF2B5EF4-FFF2-40B4-BE49-F238E27FC236}">
                <a16:creationId xmlns:a16="http://schemas.microsoft.com/office/drawing/2014/main" id="{B3D2A17D-5FD1-32D8-DC7B-7C7FF4192F30}"/>
              </a:ext>
            </a:extLst>
          </p:cNvPr>
          <p:cNvSpPr txBox="1">
            <a:spLocks/>
          </p:cNvSpPr>
          <p:nvPr/>
        </p:nvSpPr>
        <p:spPr>
          <a:xfrm>
            <a:off x="317122" y="6919713"/>
            <a:ext cx="7200900" cy="24583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1000" b="1" dirty="0">
                <a:solidFill>
                  <a:schemeClr val="tx1"/>
                </a:solidFill>
              </a:rPr>
              <a:t>Clase de peligro </a:t>
            </a:r>
            <a:r>
              <a:rPr lang="es-CO" sz="1000" b="1" dirty="0" err="1">
                <a:solidFill>
                  <a:schemeClr val="tx1"/>
                </a:solidFill>
              </a:rPr>
              <a:t>TDG</a:t>
            </a:r>
            <a:r>
              <a:rPr lang="es-CO" sz="1000" b="1" dirty="0">
                <a:solidFill>
                  <a:schemeClr val="tx1"/>
                </a:solidFill>
              </a:rPr>
              <a:t> canadiense y PIN: No regulado. </a:t>
            </a:r>
            <a:r>
              <a:rPr lang="es-CO" sz="1000" dirty="0">
                <a:solidFill>
                  <a:schemeClr val="tx1"/>
                </a:solidFill>
              </a:rPr>
              <a:t>No clasificado como mercancías peligrosas según ADR (carretera), </a:t>
            </a:r>
            <a:r>
              <a:rPr lang="es-CO" sz="1000" dirty="0" err="1">
                <a:solidFill>
                  <a:schemeClr val="tx1"/>
                </a:solidFill>
              </a:rPr>
              <a:t>RIDE</a:t>
            </a:r>
            <a:r>
              <a:rPr lang="es-CO" sz="1000" dirty="0">
                <a:solidFill>
                  <a:schemeClr val="tx1"/>
                </a:solidFill>
              </a:rPr>
              <a:t> (tren) o </a:t>
            </a:r>
            <a:r>
              <a:rPr lang="es-CO" sz="1000" dirty="0" err="1">
                <a:solidFill>
                  <a:schemeClr val="tx1"/>
                </a:solidFill>
              </a:rPr>
              <a:t>IMDG</a:t>
            </a:r>
            <a:r>
              <a:rPr lang="es-CO" sz="1000" dirty="0">
                <a:solidFill>
                  <a:schemeClr val="tx1"/>
                </a:solidFill>
              </a:rPr>
              <a:t> (barco).</a:t>
            </a:r>
            <a:endParaRPr lang="en-CA" sz="1000" dirty="0">
              <a:solidFill>
                <a:srgbClr val="0F1919"/>
              </a:solidFill>
            </a:endParaRPr>
          </a:p>
        </p:txBody>
      </p:sp>
    </p:spTree>
    <p:extLst>
      <p:ext uri="{BB962C8B-B14F-4D97-AF65-F5344CB8AC3E}">
        <p14:creationId xmlns:p14="http://schemas.microsoft.com/office/powerpoint/2010/main" val="41068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954CA14-D3B4-7D78-0CE5-32CD6889C62A}"/>
              </a:ext>
            </a:extLst>
          </p:cNvPr>
          <p:cNvSpPr/>
          <p:nvPr/>
        </p:nvSpPr>
        <p:spPr>
          <a:xfrm>
            <a:off x="286256" y="2736186"/>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16. OTRA INFORMACIÓN</a:t>
            </a:r>
          </a:p>
        </p:txBody>
      </p:sp>
      <p:sp>
        <p:nvSpPr>
          <p:cNvPr id="7" name="Text Placeholder 25">
            <a:extLst>
              <a:ext uri="{FF2B5EF4-FFF2-40B4-BE49-F238E27FC236}">
                <a16:creationId xmlns:a16="http://schemas.microsoft.com/office/drawing/2014/main" id="{84B684A8-32F8-1ADE-1E9A-9F98A7E8159E}"/>
              </a:ext>
            </a:extLst>
          </p:cNvPr>
          <p:cNvSpPr txBox="1">
            <a:spLocks/>
          </p:cNvSpPr>
          <p:nvPr/>
        </p:nvSpPr>
        <p:spPr>
          <a:xfrm>
            <a:off x="288279" y="3225972"/>
            <a:ext cx="7200900" cy="375956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chemeClr val="tx1"/>
                </a:solidFill>
              </a:rPr>
              <a:t>Información adicional sobre el material </a:t>
            </a:r>
            <a:r>
              <a:rPr lang="es-CO" sz="1000" b="1" dirty="0" err="1">
                <a:solidFill>
                  <a:schemeClr val="tx1"/>
                </a:solidFill>
              </a:rPr>
              <a:t>pos</a:t>
            </a:r>
            <a:r>
              <a:rPr lang="es-CO" sz="1000" b="1" dirty="0">
                <a:solidFill>
                  <a:schemeClr val="tx1"/>
                </a:solidFill>
              </a:rPr>
              <a:t> servicio :</a:t>
            </a:r>
          </a:p>
          <a:p>
            <a:pPr algn="just" defTabSz="228600">
              <a:spcBef>
                <a:spcPts val="0"/>
              </a:spcBef>
              <a:tabLst>
                <a:tab pos="118872" algn="l"/>
              </a:tabLst>
            </a:pPr>
            <a:r>
              <a:rPr lang="es-CO" sz="1000" dirty="0">
                <a:solidFill>
                  <a:schemeClr val="tx1"/>
                </a:solidFill>
              </a:rPr>
              <a:t>Tal como se fabrican, todas las fibras </a:t>
            </a:r>
            <a:r>
              <a:rPr lang="es-CO" sz="1000" dirty="0" err="1">
                <a:solidFill>
                  <a:schemeClr val="tx1"/>
                </a:solidFill>
              </a:rPr>
              <a:t>FCR</a:t>
            </a:r>
            <a:r>
              <a:rPr lang="es-CO" sz="1000" dirty="0">
                <a:solidFill>
                  <a:schemeClr val="tx1"/>
                </a:solidFill>
              </a:rPr>
              <a:t> son materiales vítreos (vidriosos) que no contienen sílice cristalina. La exposición continuada a temperaturas elevadas puede provocar la desvitrificación (cristalización) de estas fibras. La primera formación cristalina (</a:t>
            </a:r>
            <a:r>
              <a:rPr lang="es-CO" sz="1000" dirty="0" err="1">
                <a:solidFill>
                  <a:schemeClr val="tx1"/>
                </a:solidFill>
              </a:rPr>
              <a:t>mullita</a:t>
            </a:r>
            <a:r>
              <a:rPr lang="es-CO" sz="1000" dirty="0">
                <a:solidFill>
                  <a:schemeClr val="tx1"/>
                </a:solidFill>
              </a:rPr>
              <a:t>) comienza a producirse aproximadamente a </a:t>
            </a:r>
            <a:r>
              <a:rPr lang="es-CO" sz="1000" dirty="0" err="1">
                <a:solidFill>
                  <a:schemeClr val="tx1"/>
                </a:solidFill>
              </a:rPr>
              <a:t>985°C</a:t>
            </a:r>
            <a:r>
              <a:rPr lang="es-CO" sz="1000" dirty="0">
                <a:solidFill>
                  <a:schemeClr val="tx1"/>
                </a:solidFill>
              </a:rPr>
              <a:t> (</a:t>
            </a:r>
            <a:r>
              <a:rPr lang="es-CO" sz="1000" dirty="0" err="1">
                <a:solidFill>
                  <a:schemeClr val="tx1"/>
                </a:solidFill>
              </a:rPr>
              <a:t>1805°F</a:t>
            </a:r>
            <a:r>
              <a:rPr lang="es-CO" sz="1000" dirty="0">
                <a:solidFill>
                  <a:schemeClr val="tx1"/>
                </a:solidFill>
              </a:rPr>
              <a:t>). La sílice en fase cristalina puede empezar a formarse a aproximadamente </a:t>
            </a:r>
            <a:r>
              <a:rPr lang="es-CO" sz="1000" dirty="0" err="1">
                <a:solidFill>
                  <a:schemeClr val="tx1"/>
                </a:solidFill>
              </a:rPr>
              <a:t>1100°C</a:t>
            </a:r>
            <a:r>
              <a:rPr lang="es-CO" sz="1000" dirty="0">
                <a:solidFill>
                  <a:schemeClr val="tx1"/>
                </a:solidFill>
              </a:rPr>
              <a:t> (</a:t>
            </a:r>
            <a:r>
              <a:rPr lang="es-CO" sz="1000" dirty="0" err="1">
                <a:solidFill>
                  <a:schemeClr val="tx1"/>
                </a:solidFill>
              </a:rPr>
              <a:t>2012°F</a:t>
            </a:r>
            <a:r>
              <a:rPr lang="es-CO" sz="1000" dirty="0">
                <a:solidFill>
                  <a:schemeClr val="tx1"/>
                </a:solidFill>
              </a:rPr>
              <a:t>). Cuando las fibras de vidrio </a:t>
            </a:r>
            <a:r>
              <a:rPr lang="es-CO" sz="1000" dirty="0" err="1">
                <a:solidFill>
                  <a:schemeClr val="tx1"/>
                </a:solidFill>
              </a:rPr>
              <a:t>FCR</a:t>
            </a:r>
            <a:r>
              <a:rPr lang="es-CO" sz="1000" dirty="0">
                <a:solidFill>
                  <a:schemeClr val="tx1"/>
                </a:solidFill>
              </a:rPr>
              <a:t> se desvitrifican, forman una mezcla mineral de sílice cristalina que contiene polvo. La sílice cristalina queda atrapada en los límites de grano dentro de una matriz formada predominantemente por </a:t>
            </a:r>
            <a:r>
              <a:rPr lang="es-CO" sz="1000" dirty="0" err="1">
                <a:solidFill>
                  <a:schemeClr val="tx1"/>
                </a:solidFill>
              </a:rPr>
              <a:t>mullita</a:t>
            </a:r>
            <a:r>
              <a:rPr lang="es-CO" sz="1000" dirty="0">
                <a:solidFill>
                  <a:schemeClr val="tx1"/>
                </a:solidFill>
              </a:rPr>
              <a:t>. La aparición y el alcance de la formación de fases cristalinas dependen de la duración y la temperatura de exposición, la composición química de la fibra y/o la presencia de agentes fundentes o contaminantes del horno. La presencia de fases cristalinas sólo puede confirmarse mediante el análisis de laboratorio de la fibra "caliente". La evaluación de la sílice cristalina realizada por la </a:t>
            </a:r>
            <a:r>
              <a:rPr lang="es-CO" sz="1000" dirty="0" err="1">
                <a:solidFill>
                  <a:schemeClr val="tx1"/>
                </a:solidFill>
              </a:rPr>
              <a:t>IARC</a:t>
            </a:r>
            <a:r>
              <a:rPr lang="es-CO" sz="1000" dirty="0">
                <a:solidFill>
                  <a:schemeClr val="tx1"/>
                </a:solidFill>
              </a:rPr>
              <a:t> afirma: "La sílice cristalina inhalada en forma de cuarzo o cristobalita procedente de fuentes ocupacionales es carcinógena para los seres humanos (Grupo 1)" y señala además que "no se detectó carcinogenicidad en seres humanos en todas las circunstancias industriales estudiadas." La </a:t>
            </a:r>
            <a:r>
              <a:rPr lang="es-CO" sz="1000" dirty="0" err="1">
                <a:solidFill>
                  <a:schemeClr val="tx1"/>
                </a:solidFill>
              </a:rPr>
              <a:t>IARC</a:t>
            </a:r>
            <a:r>
              <a:rPr lang="es-CO" sz="1000" dirty="0">
                <a:solidFill>
                  <a:schemeClr val="tx1"/>
                </a:solidFill>
              </a:rPr>
              <a:t> también estudió los polvos minerales mixtos que contienen sílice cristalina, como los polvos de carbón (que contienen entre un 5 y un 15% de sílice cristalina) y la tierra de diatomeas, sin observar ningún indicio de enfermedad. (</a:t>
            </a:r>
            <a:r>
              <a:rPr lang="es-CO" sz="1000" dirty="0" err="1">
                <a:solidFill>
                  <a:schemeClr val="tx1"/>
                </a:solidFill>
              </a:rPr>
              <a:t>IARC</a:t>
            </a:r>
            <a:r>
              <a:rPr lang="es-CO" sz="1000" dirty="0">
                <a:solidFill>
                  <a:schemeClr val="tx1"/>
                </a:solidFill>
              </a:rPr>
              <a:t> </a:t>
            </a:r>
            <a:r>
              <a:rPr lang="es-CO" sz="1000" dirty="0" err="1">
                <a:solidFill>
                  <a:schemeClr val="tx1"/>
                </a:solidFill>
              </a:rPr>
              <a:t>Monograph</a:t>
            </a:r>
            <a:r>
              <a:rPr lang="es-CO" sz="1000" dirty="0">
                <a:solidFill>
                  <a:schemeClr val="tx1"/>
                </a:solidFill>
              </a:rPr>
              <a:t> Vol. 68, 1997). El NTP enumera todos los polimorfos de la sílice cristalina entre las sustancias que pueden "razonablemente preverse como carcinógenas". Sin embargo, un análisis de las muestras de </a:t>
            </a:r>
            <a:r>
              <a:rPr lang="es-CO" sz="1000" dirty="0" err="1">
                <a:solidFill>
                  <a:schemeClr val="tx1"/>
                </a:solidFill>
              </a:rPr>
              <a:t>FCR</a:t>
            </a:r>
            <a:r>
              <a:rPr lang="es-CO" sz="1000" dirty="0">
                <a:solidFill>
                  <a:schemeClr val="tx1"/>
                </a:solidFill>
              </a:rPr>
              <a:t> obtenidas después del servicio en virtud de un acuerdo de control de la exposición con la </a:t>
            </a:r>
            <a:r>
              <a:rPr lang="es-CO" sz="1000" dirty="0" err="1">
                <a:solidFill>
                  <a:schemeClr val="tx1"/>
                </a:solidFill>
              </a:rPr>
              <a:t>USEPA</a:t>
            </a:r>
            <a:r>
              <a:rPr lang="es-CO" sz="1000" dirty="0">
                <a:solidFill>
                  <a:schemeClr val="tx1"/>
                </a:solidFill>
              </a:rPr>
              <a:t>, reveló que en las condiciones de los hornos muestreados, la mayoría no contenía niveles detectables de sílice cristalina. Otros estudios relevantes de </a:t>
            </a:r>
            <a:r>
              <a:rPr lang="es-CO" sz="1000" dirty="0" err="1">
                <a:solidFill>
                  <a:schemeClr val="tx1"/>
                </a:solidFill>
              </a:rPr>
              <a:t>FCR</a:t>
            </a:r>
            <a:r>
              <a:rPr lang="es-CO" sz="1000" dirty="0">
                <a:solidFill>
                  <a:schemeClr val="tx1"/>
                </a:solidFill>
              </a:rPr>
              <a:t> encontraron que (1) la </a:t>
            </a:r>
            <a:r>
              <a:rPr lang="es-CO" sz="1000" dirty="0" err="1">
                <a:solidFill>
                  <a:schemeClr val="tx1"/>
                </a:solidFill>
              </a:rPr>
              <a:t>FCR</a:t>
            </a:r>
            <a:r>
              <a:rPr lang="es-CO" sz="1000" dirty="0">
                <a:solidFill>
                  <a:schemeClr val="tx1"/>
                </a:solidFill>
              </a:rPr>
              <a:t> simulada después del servicio mostró poca o ninguna actividad cuando la exposición fue por inhalación o inyección intraperitoneal; y (2) el </a:t>
            </a:r>
            <a:r>
              <a:rPr lang="es-CO" sz="1000" dirty="0" err="1">
                <a:solidFill>
                  <a:schemeClr val="tx1"/>
                </a:solidFill>
              </a:rPr>
              <a:t>FCR</a:t>
            </a:r>
            <a:r>
              <a:rPr lang="es-CO" sz="1000" dirty="0">
                <a:solidFill>
                  <a:schemeClr val="tx1"/>
                </a:solidFill>
              </a:rPr>
              <a:t> después del servicio no fue citotóxico para las células similares a los macrófagos en concentraciones de hasta 320 microgramos/cm²; en comparación, el cuarzo puro o la cristobalita fueron significativamente activos en niveles mucho más bajos (alrededor de 20 microgramos/cm²).</a:t>
            </a:r>
          </a:p>
          <a:p>
            <a:pPr algn="just"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r>
              <a:rPr lang="es-CO" sz="1000" b="1" dirty="0">
                <a:solidFill>
                  <a:schemeClr val="tx1"/>
                </a:solidFill>
              </a:rPr>
              <a:t>Resumen de revisión</a:t>
            </a:r>
          </a:p>
          <a:p>
            <a:pPr algn="just" defTabSz="228600">
              <a:spcBef>
                <a:spcPts val="0"/>
              </a:spcBef>
              <a:tabLst>
                <a:tab pos="118872" algn="l"/>
              </a:tabLst>
            </a:pPr>
            <a:r>
              <a:rPr lang="es-CO" sz="1000" dirty="0">
                <a:solidFill>
                  <a:schemeClr val="tx1"/>
                </a:solidFill>
              </a:rPr>
              <a:t>FDS actualizado para alinearse con la nueva regulación </a:t>
            </a:r>
            <a:r>
              <a:rPr lang="es-CO" sz="1000" dirty="0" err="1">
                <a:solidFill>
                  <a:schemeClr val="tx1"/>
                </a:solidFill>
              </a:rPr>
              <a:t>WHMIS</a:t>
            </a:r>
            <a:r>
              <a:rPr lang="es-CO" sz="1000" dirty="0">
                <a:solidFill>
                  <a:schemeClr val="tx1"/>
                </a:solidFill>
              </a:rPr>
              <a:t> 2015 introducida el 11 de febrero de 2015</a:t>
            </a:r>
          </a:p>
          <a:p>
            <a:pPr algn="just" defTabSz="228600">
              <a:spcBef>
                <a:spcPts val="0"/>
              </a:spcBef>
              <a:tabLst>
                <a:tab pos="118872" algn="l"/>
              </a:tabLst>
            </a:pPr>
            <a:r>
              <a:rPr lang="es-CO" sz="1000" b="1" dirty="0">
                <a:solidFill>
                  <a:schemeClr val="tx1"/>
                </a:solidFill>
              </a:rPr>
              <a:t>Fecha de revisión de la FDS</a:t>
            </a:r>
            <a:r>
              <a:rPr lang="es-CO" sz="1000" dirty="0">
                <a:solidFill>
                  <a:schemeClr val="tx1"/>
                </a:solidFill>
              </a:rPr>
              <a:t>: </a:t>
            </a:r>
            <a:r>
              <a:rPr lang="es-CO" sz="1000" dirty="0" err="1">
                <a:solidFill>
                  <a:schemeClr val="tx1"/>
                </a:solidFill>
              </a:rPr>
              <a:t>February</a:t>
            </a:r>
            <a:r>
              <a:rPr lang="es-CO" sz="1000" dirty="0">
                <a:solidFill>
                  <a:schemeClr val="tx1"/>
                </a:solidFill>
              </a:rPr>
              <a:t> 20, 2020</a:t>
            </a:r>
          </a:p>
          <a:p>
            <a:pPr algn="just" defTabSz="228600">
              <a:spcBef>
                <a:spcPts val="0"/>
              </a:spcBef>
              <a:tabLst>
                <a:tab pos="118872" algn="l"/>
              </a:tabLst>
            </a:pPr>
            <a:r>
              <a:rPr lang="es-CO" sz="1000" b="1" dirty="0">
                <a:solidFill>
                  <a:schemeClr val="tx1"/>
                </a:solidFill>
              </a:rPr>
              <a:t>FDS preparado por</a:t>
            </a:r>
            <a:r>
              <a:rPr lang="es-CO" sz="1000" dirty="0">
                <a:solidFill>
                  <a:schemeClr val="tx1"/>
                </a:solidFill>
              </a:rPr>
              <a:t>: </a:t>
            </a:r>
            <a:r>
              <a:rPr lang="es-CO" sz="1000" dirty="0" err="1">
                <a:solidFill>
                  <a:schemeClr val="tx1"/>
                </a:solidFill>
              </a:rPr>
              <a:t>G.E</a:t>
            </a:r>
            <a:r>
              <a:rPr lang="es-CO" sz="1000" dirty="0">
                <a:solidFill>
                  <a:schemeClr val="tx1"/>
                </a:solidFill>
              </a:rPr>
              <a:t>. Menzies P. Eng. </a:t>
            </a:r>
            <a:r>
              <a:rPr lang="es-CO" sz="1000" dirty="0" err="1">
                <a:solidFill>
                  <a:schemeClr val="tx1"/>
                </a:solidFill>
              </a:rPr>
              <a:t>ROH</a:t>
            </a:r>
            <a:endParaRPr lang="es-CO" sz="1000" dirty="0">
              <a:solidFill>
                <a:srgbClr val="0F1919"/>
              </a:solidFill>
            </a:endParaRPr>
          </a:p>
        </p:txBody>
      </p:sp>
      <p:sp>
        <p:nvSpPr>
          <p:cNvPr id="8" name="Rectangle 7">
            <a:extLst>
              <a:ext uri="{FF2B5EF4-FFF2-40B4-BE49-F238E27FC236}">
                <a16:creationId xmlns:a16="http://schemas.microsoft.com/office/drawing/2014/main" id="{E76F184B-C9A0-FA4C-4CCD-7F821E870879}"/>
              </a:ext>
            </a:extLst>
          </p:cNvPr>
          <p:cNvSpPr/>
          <p:nvPr/>
        </p:nvSpPr>
        <p:spPr>
          <a:xfrm>
            <a:off x="289291" y="6985535"/>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DEFINICIONES</a:t>
            </a: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HD 23 04</a:t>
            </a:r>
          </a:p>
        </p:txBody>
      </p:sp>
      <p:graphicFrame>
        <p:nvGraphicFramePr>
          <p:cNvPr id="2" name="Table 35">
            <a:extLst>
              <a:ext uri="{FF2B5EF4-FFF2-40B4-BE49-F238E27FC236}">
                <a16:creationId xmlns:a16="http://schemas.microsoft.com/office/drawing/2014/main" id="{36881BB0-64A3-2A43-25B3-4F6435CA886C}"/>
              </a:ext>
            </a:extLst>
          </p:cNvPr>
          <p:cNvGraphicFramePr>
            <a:graphicFrameLocks/>
          </p:cNvGraphicFramePr>
          <p:nvPr>
            <p:extLst>
              <p:ext uri="{D42A27DB-BD31-4B8C-83A1-F6EECF244321}">
                <p14:modId xmlns:p14="http://schemas.microsoft.com/office/powerpoint/2010/main" val="3061161504"/>
              </p:ext>
            </p:extLst>
          </p:nvPr>
        </p:nvGraphicFramePr>
        <p:xfrm>
          <a:off x="286256" y="1406496"/>
          <a:ext cx="7199888" cy="1105208"/>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303620">
                <a:tc>
                  <a:txBody>
                    <a:bodyPr/>
                    <a:lstStyle/>
                    <a:p>
                      <a:r>
                        <a:rPr lang="fr-CA" sz="800" b="1" noProof="0" dirty="0"/>
                        <a:t>OSHA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just" defTabSz="777240" rtl="0" eaLnBrk="1" fontAlgn="auto" latinLnBrk="0" hangingPunct="1">
                        <a:lnSpc>
                          <a:spcPct val="100000"/>
                        </a:lnSpc>
                        <a:spcBef>
                          <a:spcPts val="0"/>
                        </a:spcBef>
                        <a:spcAft>
                          <a:spcPts val="0"/>
                        </a:spcAft>
                        <a:buClrTx/>
                        <a:buSzTx/>
                        <a:buFontTx/>
                        <a:buNone/>
                        <a:tabLst/>
                        <a:defRPr/>
                      </a:pPr>
                      <a:r>
                        <a:rPr lang="es-CO" sz="800" b="0" noProof="0" dirty="0"/>
                        <a:t>Cumplir con las </a:t>
                      </a:r>
                      <a:r>
                        <a:rPr lang="es-CO" sz="800" b="1" noProof="0" dirty="0"/>
                        <a:t>Normas de Comunicación de Riesgos</a:t>
                      </a:r>
                      <a:r>
                        <a:rPr lang="es-CO" sz="800" b="0" noProof="0" dirty="0"/>
                        <a:t> 29 </a:t>
                      </a:r>
                      <a:r>
                        <a:rPr lang="es-CO" sz="800" b="0" noProof="0" dirty="0" err="1"/>
                        <a:t>CFR</a:t>
                      </a:r>
                      <a:r>
                        <a:rPr lang="es-CO" sz="800" b="0" noProof="0" dirty="0"/>
                        <a:t> 1910.1200 y 29 </a:t>
                      </a:r>
                      <a:r>
                        <a:rPr lang="es-CO" sz="800" b="0" noProof="0" dirty="0" err="1"/>
                        <a:t>CFR</a:t>
                      </a:r>
                      <a:r>
                        <a:rPr lang="es-CO" sz="800" b="0" noProof="0" dirty="0"/>
                        <a:t> 1926.59 y las </a:t>
                      </a:r>
                      <a:r>
                        <a:rPr lang="es-CO" sz="800" b="1" noProof="0" dirty="0"/>
                        <a:t>Normas de Protección Respiratoria </a:t>
                      </a:r>
                      <a:r>
                        <a:rPr lang="es-CO" sz="800" b="0" noProof="0" dirty="0"/>
                        <a:t>29 </a:t>
                      </a:r>
                      <a:r>
                        <a:rPr lang="es-CO" sz="800" b="0" noProof="0" dirty="0" err="1"/>
                        <a:t>CFR</a:t>
                      </a:r>
                      <a:r>
                        <a:rPr lang="es-CO" sz="800" b="0" noProof="0" dirty="0"/>
                        <a:t> 1910.134 y 29 </a:t>
                      </a:r>
                      <a:r>
                        <a:rPr lang="es-CO" sz="800" b="0" noProof="0" dirty="0" err="1"/>
                        <a:t>CFR</a:t>
                      </a:r>
                      <a:r>
                        <a:rPr lang="es-CO" sz="800" b="0" noProof="0" dirty="0"/>
                        <a:t> 1926.103.</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420823">
                <a:tc>
                  <a:txBody>
                    <a:bodyPr/>
                    <a:lstStyle/>
                    <a:p>
                      <a:r>
                        <a:rPr lang="fr-CA" sz="800" b="1" noProof="0" dirty="0"/>
                        <a:t>CALIFORNIA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Las “fibras cerámicas (partículas transportadas por el aire de tamaño respirable)” figuran en la </a:t>
                      </a:r>
                      <a:r>
                        <a:rPr lang="es-CO" sz="800" b="1" noProof="0" dirty="0"/>
                        <a:t>Proposición 65, Ley de control de sustancias tóxicas y agua potable</a:t>
                      </a:r>
                      <a:r>
                        <a:rPr lang="es-CO" sz="800" b="0" noProof="0" dirty="0"/>
                        <a:t> </a:t>
                      </a:r>
                      <a:r>
                        <a:rPr lang="es-CO" sz="800" b="1" noProof="0" dirty="0"/>
                        <a:t>segura</a:t>
                      </a:r>
                      <a:r>
                        <a:rPr lang="es-CO" sz="800" b="0" noProof="0" dirty="0"/>
                        <a:t> de 1986, como una sustancia química que el estado de California considera causante de cáncer.</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51608">
                <a:tc>
                  <a:txBody>
                    <a:bodyPr/>
                    <a:lstStyle/>
                    <a:p>
                      <a:r>
                        <a:rPr lang="es-CO" sz="800" b="1" noProof="0" dirty="0"/>
                        <a:t>OTROS ESTADOS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No se sabe que los productos </a:t>
                      </a:r>
                      <a:r>
                        <a:rPr lang="es-CO" sz="800" b="0" noProof="0" dirty="0" err="1"/>
                        <a:t>FCR</a:t>
                      </a:r>
                      <a:r>
                        <a:rPr lang="es-CO" sz="800" b="0" noProof="0" dirty="0"/>
                        <a:t> estén regulados por otros estados además de California; sin embargo, es posible que se apliquen a estos productos las regulaciones estatales y locales de </a:t>
                      </a:r>
                      <a:r>
                        <a:rPr lang="es-CO" sz="800" b="0" noProof="0" dirty="0" err="1"/>
                        <a:t>OSHA</a:t>
                      </a:r>
                      <a:r>
                        <a:rPr lang="es-CO" sz="800" b="0" noProof="0" dirty="0"/>
                        <a:t> y EPA. En caso de duda, comuníquese con su agencia reguladora local.</a:t>
                      </a:r>
                      <a:endParaRPr lang="fr-CA" sz="800" b="0" noProof="0" dirty="0"/>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sp>
        <p:nvSpPr>
          <p:cNvPr id="6" name="TextBox 5">
            <a:extLst>
              <a:ext uri="{FF2B5EF4-FFF2-40B4-BE49-F238E27FC236}">
                <a16:creationId xmlns:a16="http://schemas.microsoft.com/office/drawing/2014/main" id="{6336286B-E112-4A5D-6128-E02DBF6CF746}"/>
              </a:ext>
            </a:extLst>
          </p:cNvPr>
          <p:cNvSpPr txBox="1"/>
          <p:nvPr/>
        </p:nvSpPr>
        <p:spPr>
          <a:xfrm>
            <a:off x="196850" y="1182014"/>
            <a:ext cx="3886200" cy="230832"/>
          </a:xfrm>
          <a:prstGeom prst="rect">
            <a:avLst/>
          </a:prstGeom>
          <a:noFill/>
        </p:spPr>
        <p:txBody>
          <a:bodyPr wrap="square">
            <a:spAutoFit/>
          </a:bodyPr>
          <a:lstStyle/>
          <a:p>
            <a:pPr algn="just" defTabSz="228600">
              <a:lnSpc>
                <a:spcPct val="90000"/>
              </a:lnSpc>
              <a:tabLst>
                <a:tab pos="118872" algn="l"/>
              </a:tabLst>
            </a:pPr>
            <a:r>
              <a:rPr lang="es-CO" sz="1000" b="1" u="sng" dirty="0">
                <a:latin typeface="+mj-lt"/>
              </a:rPr>
              <a:t>REGULACIONES DE ESTADOS UNIDOS</a:t>
            </a:r>
          </a:p>
        </p:txBody>
      </p:sp>
      <p:graphicFrame>
        <p:nvGraphicFramePr>
          <p:cNvPr id="14" name="Table 35">
            <a:extLst>
              <a:ext uri="{FF2B5EF4-FFF2-40B4-BE49-F238E27FC236}">
                <a16:creationId xmlns:a16="http://schemas.microsoft.com/office/drawing/2014/main" id="{0E89171F-79CE-8B49-4F6B-6A80625ECF6C}"/>
              </a:ext>
            </a:extLst>
          </p:cNvPr>
          <p:cNvGraphicFramePr>
            <a:graphicFrameLocks/>
          </p:cNvGraphicFramePr>
          <p:nvPr>
            <p:extLst>
              <p:ext uri="{D42A27DB-BD31-4B8C-83A1-F6EECF244321}">
                <p14:modId xmlns:p14="http://schemas.microsoft.com/office/powerpoint/2010/main" val="2716418202"/>
              </p:ext>
            </p:extLst>
          </p:nvPr>
        </p:nvGraphicFramePr>
        <p:xfrm>
          <a:off x="289291" y="7438126"/>
          <a:ext cx="7199889" cy="214376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3647290184"/>
                    </a:ext>
                  </a:extLst>
                </a:gridCol>
                <a:gridCol w="2924175">
                  <a:extLst>
                    <a:ext uri="{9D8B030D-6E8A-4147-A177-3AD203B41FA5}">
                      <a16:colId xmlns:a16="http://schemas.microsoft.com/office/drawing/2014/main" val="622920296"/>
                    </a:ext>
                  </a:extLst>
                </a:gridCol>
                <a:gridCol w="3288288">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9466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4994741"/>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871438"/>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2639013"/>
                  </a:ext>
                </a:extLst>
              </a:tr>
            </a:tbl>
          </a:graphicData>
        </a:graphic>
      </p:graphicFrame>
    </p:spTree>
    <p:extLst>
      <p:ext uri="{BB962C8B-B14F-4D97-AF65-F5344CB8AC3E}">
        <p14:creationId xmlns:p14="http://schemas.microsoft.com/office/powerpoint/2010/main" val="370727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HD 23 04</a:t>
            </a:r>
          </a:p>
        </p:txBody>
      </p:sp>
      <p:graphicFrame>
        <p:nvGraphicFramePr>
          <p:cNvPr id="2" name="Table 1">
            <a:extLst>
              <a:ext uri="{FF2B5EF4-FFF2-40B4-BE49-F238E27FC236}">
                <a16:creationId xmlns:a16="http://schemas.microsoft.com/office/drawing/2014/main" id="{92031F59-EB41-10BE-0F76-7DCEB31FD864}"/>
              </a:ext>
            </a:extLst>
          </p:cNvPr>
          <p:cNvGraphicFramePr>
            <a:graphicFrameLocks noGrp="1"/>
          </p:cNvGraphicFramePr>
          <p:nvPr>
            <p:extLst>
              <p:ext uri="{D42A27DB-BD31-4B8C-83A1-F6EECF244321}">
                <p14:modId xmlns:p14="http://schemas.microsoft.com/office/powerpoint/2010/main" val="1805208053"/>
              </p:ext>
            </p:extLst>
          </p:nvPr>
        </p:nvGraphicFramePr>
        <p:xfrm>
          <a:off x="300473" y="1470026"/>
          <a:ext cx="7199889" cy="194665"/>
        </p:xfrm>
        <a:graphic>
          <a:graphicData uri="http://schemas.openxmlformats.org/drawingml/2006/table">
            <a:tbl>
              <a:tblPr firstRow="1" bandRow="1">
                <a:tableStyleId>{9D7B26C5-4107-4FEC-AEDC-1716B250A1EF}</a:tableStyleId>
              </a:tblPr>
              <a:tblGrid>
                <a:gridCol w="991107">
                  <a:extLst>
                    <a:ext uri="{9D8B030D-6E8A-4147-A177-3AD203B41FA5}">
                      <a16:colId xmlns:a16="http://schemas.microsoft.com/office/drawing/2014/main" val="3877969740"/>
                    </a:ext>
                  </a:extLst>
                </a:gridCol>
                <a:gridCol w="2924175">
                  <a:extLst>
                    <a:ext uri="{9D8B030D-6E8A-4147-A177-3AD203B41FA5}">
                      <a16:colId xmlns:a16="http://schemas.microsoft.com/office/drawing/2014/main" val="3303139435"/>
                    </a:ext>
                  </a:extLst>
                </a:gridCol>
                <a:gridCol w="3284607">
                  <a:extLst>
                    <a:ext uri="{9D8B030D-6E8A-4147-A177-3AD203B41FA5}">
                      <a16:colId xmlns:a16="http://schemas.microsoft.com/office/drawing/2014/main" val="1307413947"/>
                    </a:ext>
                  </a:extLst>
                </a:gridCol>
              </a:tblGrid>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82280784"/>
                  </a:ext>
                </a:extLst>
              </a:tr>
            </a:tbl>
          </a:graphicData>
        </a:graphic>
      </p:graphicFrame>
      <p:graphicFrame>
        <p:nvGraphicFramePr>
          <p:cNvPr id="3" name="Table 35">
            <a:extLst>
              <a:ext uri="{FF2B5EF4-FFF2-40B4-BE49-F238E27FC236}">
                <a16:creationId xmlns:a16="http://schemas.microsoft.com/office/drawing/2014/main" id="{8EC75124-E755-87FC-B4DE-088BE4288015}"/>
              </a:ext>
            </a:extLst>
          </p:cNvPr>
          <p:cNvGraphicFramePr>
            <a:graphicFrameLocks/>
          </p:cNvGraphicFramePr>
          <p:nvPr>
            <p:extLst>
              <p:ext uri="{D42A27DB-BD31-4B8C-83A1-F6EECF244321}">
                <p14:modId xmlns:p14="http://schemas.microsoft.com/office/powerpoint/2010/main" val="3753145043"/>
              </p:ext>
            </p:extLst>
          </p:nvPr>
        </p:nvGraphicFramePr>
        <p:xfrm>
          <a:off x="303003" y="2054697"/>
          <a:ext cx="7199889" cy="778660"/>
        </p:xfrm>
        <a:graphic>
          <a:graphicData uri="http://schemas.openxmlformats.org/drawingml/2006/table">
            <a:tbl>
              <a:tblPr firstRow="1" bandRow="1">
                <a:tableStyleId>{9D7B26C5-4107-4FEC-AEDC-1716B250A1EF}</a:tableStyleId>
              </a:tblPr>
              <a:tblGrid>
                <a:gridCol w="988807">
                  <a:extLst>
                    <a:ext uri="{9D8B030D-6E8A-4147-A177-3AD203B41FA5}">
                      <a16:colId xmlns:a16="http://schemas.microsoft.com/office/drawing/2014/main" val="3647290184"/>
                    </a:ext>
                  </a:extLst>
                </a:gridCol>
                <a:gridCol w="2927350">
                  <a:extLst>
                    <a:ext uri="{9D8B030D-6E8A-4147-A177-3AD203B41FA5}">
                      <a16:colId xmlns:a16="http://schemas.microsoft.com/office/drawing/2014/main" val="622920296"/>
                    </a:ext>
                  </a:extLst>
                </a:gridCol>
                <a:gridCol w="3283732">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4" name="Table 3">
            <a:extLst>
              <a:ext uri="{FF2B5EF4-FFF2-40B4-BE49-F238E27FC236}">
                <a16:creationId xmlns:a16="http://schemas.microsoft.com/office/drawing/2014/main" id="{41B83D3F-B0B4-D5F4-C465-C7F8578E7ED8}"/>
              </a:ext>
            </a:extLst>
          </p:cNvPr>
          <p:cNvGraphicFramePr>
            <a:graphicFrameLocks noGrp="1"/>
          </p:cNvGraphicFramePr>
          <p:nvPr>
            <p:extLst>
              <p:ext uri="{D42A27DB-BD31-4B8C-83A1-F6EECF244321}">
                <p14:modId xmlns:p14="http://schemas.microsoft.com/office/powerpoint/2010/main" val="3663430779"/>
              </p:ext>
            </p:extLst>
          </p:nvPr>
        </p:nvGraphicFramePr>
        <p:xfrm>
          <a:off x="300472" y="1662365"/>
          <a:ext cx="7199889" cy="389330"/>
        </p:xfrm>
        <a:graphic>
          <a:graphicData uri="http://schemas.openxmlformats.org/drawingml/2006/table">
            <a:tbl>
              <a:tblPr firstRow="1" bandRow="1">
                <a:tableStyleId>{5940675A-B579-460E-94D1-54222C63F5DA}</a:tableStyleId>
              </a:tblPr>
              <a:tblGrid>
                <a:gridCol w="991981">
                  <a:extLst>
                    <a:ext uri="{9D8B030D-6E8A-4147-A177-3AD203B41FA5}">
                      <a16:colId xmlns:a16="http://schemas.microsoft.com/office/drawing/2014/main" val="1576097758"/>
                    </a:ext>
                  </a:extLst>
                </a:gridCol>
                <a:gridCol w="2924175">
                  <a:extLst>
                    <a:ext uri="{9D8B030D-6E8A-4147-A177-3AD203B41FA5}">
                      <a16:colId xmlns:a16="http://schemas.microsoft.com/office/drawing/2014/main" val="122268426"/>
                    </a:ext>
                  </a:extLst>
                </a:gridCol>
                <a:gridCol w="3283733">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graphicFrame>
        <p:nvGraphicFramePr>
          <p:cNvPr id="5" name="Table 35">
            <a:extLst>
              <a:ext uri="{FF2B5EF4-FFF2-40B4-BE49-F238E27FC236}">
                <a16:creationId xmlns:a16="http://schemas.microsoft.com/office/drawing/2014/main" id="{1FE5BE3C-D5FD-E841-0D1F-A3B94378E840}"/>
              </a:ext>
            </a:extLst>
          </p:cNvPr>
          <p:cNvGraphicFramePr>
            <a:graphicFrameLocks/>
          </p:cNvGraphicFramePr>
          <p:nvPr>
            <p:extLst>
              <p:ext uri="{D42A27DB-BD31-4B8C-83A1-F6EECF244321}">
                <p14:modId xmlns:p14="http://schemas.microsoft.com/office/powerpoint/2010/main" val="1890934193"/>
              </p:ext>
            </p:extLst>
          </p:nvPr>
        </p:nvGraphicFramePr>
        <p:xfrm>
          <a:off x="303510" y="2841277"/>
          <a:ext cx="7199382" cy="360232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647290184"/>
                    </a:ext>
                  </a:extLst>
                </a:gridCol>
                <a:gridCol w="2927444">
                  <a:extLst>
                    <a:ext uri="{9D8B030D-6E8A-4147-A177-3AD203B41FA5}">
                      <a16:colId xmlns:a16="http://schemas.microsoft.com/office/drawing/2014/main" val="622920296"/>
                    </a:ext>
                  </a:extLst>
                </a:gridCol>
                <a:gridCol w="3288706">
                  <a:extLst>
                    <a:ext uri="{9D8B030D-6E8A-4147-A177-3AD203B41FA5}">
                      <a16:colId xmlns:a16="http://schemas.microsoft.com/office/drawing/2014/main" val="3667602058"/>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60844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5159886"/>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9177551"/>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93271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1074522"/>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5076256"/>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9573311"/>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4483690"/>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699678"/>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1751760"/>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3784538"/>
                  </a:ext>
                </a:extLst>
              </a:tr>
              <a:tr h="194665">
                <a:tc>
                  <a:txBody>
                    <a:bodyPr/>
                    <a:lstStyle/>
                    <a:p>
                      <a:pPr marL="109728"/>
                      <a:r>
                        <a:rPr lang="es-CO" sz="800" b="1" noProof="0" dirty="0" err="1"/>
                        <a:t>RCFA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4819130"/>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600579"/>
                  </a:ext>
                </a:extLst>
              </a:tr>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8267262"/>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41068948"/>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651611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6532317"/>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8855392"/>
                  </a:ext>
                </a:extLst>
              </a:tr>
            </a:tbl>
          </a:graphicData>
        </a:graphic>
      </p:graphicFrame>
      <p:graphicFrame>
        <p:nvGraphicFramePr>
          <p:cNvPr id="8" name="Table 7">
            <a:extLst>
              <a:ext uri="{FF2B5EF4-FFF2-40B4-BE49-F238E27FC236}">
                <a16:creationId xmlns:a16="http://schemas.microsoft.com/office/drawing/2014/main" id="{249D7318-8150-A067-A94F-7CEEC236F050}"/>
              </a:ext>
            </a:extLst>
          </p:cNvPr>
          <p:cNvGraphicFramePr>
            <a:graphicFrameLocks noGrp="1"/>
          </p:cNvGraphicFramePr>
          <p:nvPr>
            <p:extLst>
              <p:ext uri="{D42A27DB-BD31-4B8C-83A1-F6EECF244321}">
                <p14:modId xmlns:p14="http://schemas.microsoft.com/office/powerpoint/2010/main" val="528129208"/>
              </p:ext>
            </p:extLst>
          </p:nvPr>
        </p:nvGraphicFramePr>
        <p:xfrm>
          <a:off x="303510" y="6443597"/>
          <a:ext cx="7199382" cy="58399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930348808"/>
                    </a:ext>
                  </a:extLst>
                </a:gridCol>
                <a:gridCol w="2927444">
                  <a:extLst>
                    <a:ext uri="{9D8B030D-6E8A-4147-A177-3AD203B41FA5}">
                      <a16:colId xmlns:a16="http://schemas.microsoft.com/office/drawing/2014/main" val="596010696"/>
                    </a:ext>
                  </a:extLst>
                </a:gridCol>
                <a:gridCol w="3288706">
                  <a:extLst>
                    <a:ext uri="{9D8B030D-6E8A-4147-A177-3AD203B41FA5}">
                      <a16:colId xmlns:a16="http://schemas.microsoft.com/office/drawing/2014/main" val="847745557"/>
                    </a:ext>
                  </a:extLst>
                </a:gridCol>
              </a:tblGrid>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2114582"/>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042388"/>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5342025"/>
                  </a:ext>
                </a:extLst>
              </a:tr>
            </a:tbl>
          </a:graphicData>
        </a:graphic>
      </p:graphicFrame>
      <p:graphicFrame>
        <p:nvGraphicFramePr>
          <p:cNvPr id="9" name="Table 8">
            <a:extLst>
              <a:ext uri="{FF2B5EF4-FFF2-40B4-BE49-F238E27FC236}">
                <a16:creationId xmlns:a16="http://schemas.microsoft.com/office/drawing/2014/main" id="{3A0F3DD7-DA97-6E04-3892-0F9F684D226D}"/>
              </a:ext>
            </a:extLst>
          </p:cNvPr>
          <p:cNvGraphicFramePr>
            <a:graphicFrameLocks noGrp="1"/>
          </p:cNvGraphicFramePr>
          <p:nvPr>
            <p:extLst>
              <p:ext uri="{D42A27DB-BD31-4B8C-83A1-F6EECF244321}">
                <p14:modId xmlns:p14="http://schemas.microsoft.com/office/powerpoint/2010/main" val="3576488418"/>
              </p:ext>
            </p:extLst>
          </p:nvPr>
        </p:nvGraphicFramePr>
        <p:xfrm>
          <a:off x="303510" y="7027592"/>
          <a:ext cx="7199382" cy="155732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935716290"/>
                    </a:ext>
                  </a:extLst>
                </a:gridCol>
                <a:gridCol w="2927444">
                  <a:extLst>
                    <a:ext uri="{9D8B030D-6E8A-4147-A177-3AD203B41FA5}">
                      <a16:colId xmlns:a16="http://schemas.microsoft.com/office/drawing/2014/main" val="4078564917"/>
                    </a:ext>
                  </a:extLst>
                </a:gridCol>
                <a:gridCol w="3288706">
                  <a:extLst>
                    <a:ext uri="{9D8B030D-6E8A-4147-A177-3AD203B41FA5}">
                      <a16:colId xmlns:a16="http://schemas.microsoft.com/office/drawing/2014/main" val="304705074"/>
                    </a:ext>
                  </a:extLst>
                </a:gridCol>
              </a:tblGrid>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1800474"/>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7183457"/>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5996422"/>
                  </a:ext>
                </a:extLst>
              </a:tr>
              <a:tr h="194665">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3366197"/>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4241533"/>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7685501"/>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9463029"/>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0213010"/>
                  </a:ext>
                </a:extLst>
              </a:tr>
            </a:tbl>
          </a:graphicData>
        </a:graphic>
      </p:graphicFrame>
      <p:graphicFrame>
        <p:nvGraphicFramePr>
          <p:cNvPr id="10" name="Table 9">
            <a:extLst>
              <a:ext uri="{FF2B5EF4-FFF2-40B4-BE49-F238E27FC236}">
                <a16:creationId xmlns:a16="http://schemas.microsoft.com/office/drawing/2014/main" id="{CB44E9BE-1FEC-B415-D042-E7785A0F0F4E}"/>
              </a:ext>
            </a:extLst>
          </p:cNvPr>
          <p:cNvGraphicFramePr>
            <a:graphicFrameLocks noGrp="1"/>
          </p:cNvGraphicFramePr>
          <p:nvPr>
            <p:extLst>
              <p:ext uri="{D42A27DB-BD31-4B8C-83A1-F6EECF244321}">
                <p14:modId xmlns:p14="http://schemas.microsoft.com/office/powerpoint/2010/main" val="4013827064"/>
              </p:ext>
            </p:extLst>
          </p:nvPr>
        </p:nvGraphicFramePr>
        <p:xfrm>
          <a:off x="303510" y="1265523"/>
          <a:ext cx="7199889" cy="193920"/>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463091591"/>
                    </a:ext>
                  </a:extLst>
                </a:gridCol>
                <a:gridCol w="2924175">
                  <a:extLst>
                    <a:ext uri="{9D8B030D-6E8A-4147-A177-3AD203B41FA5}">
                      <a16:colId xmlns:a16="http://schemas.microsoft.com/office/drawing/2014/main" val="4010894147"/>
                    </a:ext>
                  </a:extLst>
                </a:gridCol>
                <a:gridCol w="3288288">
                  <a:extLst>
                    <a:ext uri="{9D8B030D-6E8A-4147-A177-3AD203B41FA5}">
                      <a16:colId xmlns:a16="http://schemas.microsoft.com/office/drawing/2014/main" val="4201506479"/>
                    </a:ext>
                  </a:extLst>
                </a:gridCol>
              </a:tblGrid>
              <a:tr h="144177">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878814"/>
                  </a:ext>
                </a:extLst>
              </a:tr>
            </a:tbl>
          </a:graphicData>
        </a:graphic>
      </p:graphicFrame>
    </p:spTree>
    <p:extLst>
      <p:ext uri="{BB962C8B-B14F-4D97-AF65-F5344CB8AC3E}">
        <p14:creationId xmlns:p14="http://schemas.microsoft.com/office/powerpoint/2010/main" val="1448884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E6246EB-76BA-C341-E6B0-E5CD6B35C7A3}"/>
              </a:ext>
            </a:extLst>
          </p:cNvPr>
          <p:cNvSpPr/>
          <p:nvPr/>
        </p:nvSpPr>
        <p:spPr>
          <a:xfrm>
            <a:off x="285750" y="1242126"/>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fr-FR" sz="1200" b="1" dirty="0">
                <a:solidFill>
                  <a:schemeClr val="accent2"/>
                </a:solidFill>
                <a:latin typeface="+mj-lt"/>
              </a:rPr>
              <a:t>AVISO LEGAL</a:t>
            </a:r>
          </a:p>
        </p:txBody>
      </p:sp>
      <p:sp>
        <p:nvSpPr>
          <p:cNvPr id="4" name="Text Placeholder 39">
            <a:extLst>
              <a:ext uri="{FF2B5EF4-FFF2-40B4-BE49-F238E27FC236}">
                <a16:creationId xmlns:a16="http://schemas.microsoft.com/office/drawing/2014/main" id="{B3D4C9EC-3153-6FE1-A8F7-7D4B2DA8E9A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HD 23 04</a:t>
            </a:r>
          </a:p>
        </p:txBody>
      </p:sp>
      <p:sp>
        <p:nvSpPr>
          <p:cNvPr id="5" name="Rectangle 4">
            <a:extLst>
              <a:ext uri="{FF2B5EF4-FFF2-40B4-BE49-F238E27FC236}">
                <a16:creationId xmlns:a16="http://schemas.microsoft.com/office/drawing/2014/main" id="{327DA77A-90FD-F749-6EFF-8B16E740896B}"/>
              </a:ext>
            </a:extLst>
          </p:cNvPr>
          <p:cNvSpPr/>
          <p:nvPr/>
        </p:nvSpPr>
        <p:spPr>
          <a:xfrm>
            <a:off x="283726" y="1687470"/>
            <a:ext cx="7200900" cy="860293"/>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8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FibreCast Inc., no extiende ninguna garantía (expresa o implícita), asume ninguna responsabilidad ni hace ninguna declaración con respecto a la integridad de esta información o su idoneidad para los fines previstos por el usuario.</a:t>
            </a:r>
            <a:endParaRPr lang="en-CA" sz="800" dirty="0">
              <a:solidFill>
                <a:schemeClr val="bg2">
                  <a:lumMod val="10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2517557"/>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2538</TotalTime>
  <Words>4429</Words>
  <Application>Microsoft Office PowerPoint</Application>
  <PresentationFormat>Custom</PresentationFormat>
  <Paragraphs>331</Paragraphs>
  <Slides>8</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8</vt:i4>
      </vt:variant>
    </vt:vector>
  </HeadingPairs>
  <TitlesOfParts>
    <vt:vector size="18"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2300, HD, BOARDS, SHAPES, MODULES</cp:keywords>
  <cp:lastModifiedBy>Angie Torres Cardenas</cp:lastModifiedBy>
  <cp:revision>177</cp:revision>
  <dcterms:created xsi:type="dcterms:W3CDTF">2021-04-06T14:57:59Z</dcterms:created>
  <dcterms:modified xsi:type="dcterms:W3CDTF">2024-02-21T21:58:58Z</dcterms:modified>
  <cp:category>SAFETY DATA SHEET</cp:category>
</cp:coreProperties>
</file>