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3" r:id="rId8"/>
    <p:sldId id="266" r:id="rId9"/>
    <p:sldId id="267" r:id="rId10"/>
    <p:sldId id="268" r:id="rId11"/>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41" autoAdjust="0"/>
    <p:restoredTop sz="96327"/>
  </p:normalViewPr>
  <p:slideViewPr>
    <p:cSldViewPr snapToGrid="0" snapToObjects="1" showGuides="1">
      <p:cViewPr>
        <p:scale>
          <a:sx n="150" d="100"/>
          <a:sy n="150" d="100"/>
        </p:scale>
        <p:origin x="414" y="-36"/>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38FE9FA-D7DC-5B43-B174-B059C53A1C8C}" type="datetimeFigureOut">
              <a:rPr lang="en-US" smtClean="0"/>
              <a:t>4/3/2024</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4/3/2024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4/3/2024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4/3/2024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200461"/>
            <a:ext cx="7200900" cy="2697850"/>
          </a:xfrm>
        </p:spPr>
        <p:txBody>
          <a:bodyPr anchor="t"/>
          <a:lstStyle/>
          <a:p>
            <a:pPr marL="228600" indent="-228600" algn="just" defTabSz="228600">
              <a:buClr>
                <a:schemeClr val="accent1"/>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FC-2000 AL como placas, piezas y módulos.</a:t>
            </a:r>
          </a:p>
          <a:p>
            <a:pPr marL="228600" indent="-228600" algn="just" defTabSz="228600">
              <a:buClr>
                <a:schemeClr val="accent1"/>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Lana de silicato alcalinotérreo (AES); Lana AES; Lana de silicato alcalinotérreo amorfo soluble; Fibra vítrea sintética (</a:t>
            </a:r>
            <a:r>
              <a:rPr lang="es-CO" sz="1000" dirty="0" err="1">
                <a:solidFill>
                  <a:schemeClr val="tx1"/>
                </a:solidFill>
              </a:rPr>
              <a:t>SVF</a:t>
            </a:r>
            <a:r>
              <a:rPr lang="es-CO" sz="1000" dirty="0">
                <a:solidFill>
                  <a:schemeClr val="tx1"/>
                </a:solidFill>
              </a:rPr>
              <a:t>); Fibra vítrea artificial (</a:t>
            </a:r>
            <a:r>
              <a:rPr lang="es-CO" sz="1000" dirty="0" err="1">
                <a:solidFill>
                  <a:schemeClr val="tx1"/>
                </a:solidFill>
              </a:rPr>
              <a:t>MMVF</a:t>
            </a:r>
            <a:r>
              <a:rPr lang="es-CO" sz="1000" dirty="0">
                <a:solidFill>
                  <a:schemeClr val="tx1"/>
                </a:solidFill>
              </a:rPr>
              <a:t>); Fibra mineral artificial (</a:t>
            </a:r>
            <a:r>
              <a:rPr lang="es-CO" sz="1000" dirty="0" err="1">
                <a:solidFill>
                  <a:schemeClr val="tx1"/>
                </a:solidFill>
              </a:rPr>
              <a:t>MMMF</a:t>
            </a:r>
            <a:r>
              <a:rPr lang="es-CO" sz="1000" dirty="0">
                <a:solidFill>
                  <a:schemeClr val="tx1"/>
                </a:solidFill>
              </a:rPr>
              <a:t>); Fibra de silicato alcalinotérreo; Lana aislante de alta temperatura (</a:t>
            </a:r>
            <a:r>
              <a:rPr lang="es-CO" sz="1000" dirty="0" err="1">
                <a:solidFill>
                  <a:schemeClr val="tx1"/>
                </a:solidFill>
              </a:rPr>
              <a:t>HTIW</a:t>
            </a:r>
            <a:r>
              <a:rPr lang="es-CO" sz="1000" dirty="0">
                <a:solidFill>
                  <a:schemeClr val="tx1"/>
                </a:solidFill>
              </a:rPr>
              <a:t>); Fibra de lana soluble.</a:t>
            </a:r>
          </a:p>
          <a:p>
            <a:pPr marL="228600" indent="-228600" algn="just" defTabSz="228600">
              <a:buClr>
                <a:schemeClr val="accent1"/>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1"/>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Estas placas y formas rígidas y ligeras tienen una excelente estabilidad a altas temperaturas de hasta </a:t>
            </a:r>
            <a:r>
              <a:rPr lang="es-CO" sz="1000" dirty="0" err="1">
                <a:solidFill>
                  <a:schemeClr val="tx1"/>
                </a:solidFill>
                <a:latin typeface="+mj-lt"/>
              </a:rPr>
              <a:t>1150°C</a:t>
            </a:r>
            <a:r>
              <a:rPr lang="es-CO" sz="1000" dirty="0">
                <a:solidFill>
                  <a:schemeClr val="tx1"/>
                </a:solidFill>
                <a:latin typeface="+mj-lt"/>
              </a:rPr>
              <a:t> (</a:t>
            </a:r>
            <a:r>
              <a:rPr lang="es-CO" sz="1000" dirty="0" err="1">
                <a:solidFill>
                  <a:schemeClr val="tx1"/>
                </a:solidFill>
                <a:latin typeface="+mj-lt"/>
              </a:rPr>
              <a:t>2100°F</a:t>
            </a:r>
            <a:r>
              <a:rPr lang="es-CO" sz="1000" dirty="0">
                <a:solidFill>
                  <a:schemeClr val="tx1"/>
                </a:solidFill>
                <a:latin typeface="+mj-lt"/>
              </a:rPr>
              <a:t>). Las aplicaciones incluyen aislamiento térmico, escudos térmicos, contención de calor, sellos y juntas de expansión en hornos industriales, hornos</a:t>
            </a:r>
            <a:r>
              <a:rPr lang="es-CO" sz="1000" dirty="0">
                <a:latin typeface="+mj-lt"/>
              </a:rPr>
              <a:t>, </a:t>
            </a:r>
            <a:r>
              <a:rPr lang="es-CO" sz="1000" dirty="0" err="1">
                <a:latin typeface="+mj-lt"/>
              </a:rPr>
              <a:t>kilns</a:t>
            </a:r>
            <a:r>
              <a:rPr lang="es-CO" sz="1000" dirty="0">
                <a:solidFill>
                  <a:schemeClr val="tx1"/>
                </a:solidFill>
                <a:latin typeface="+mj-lt"/>
              </a:rPr>
              <a:t>, calderas y otros equipos de </a:t>
            </a:r>
            <a:r>
              <a:rPr lang="es-CO" sz="1000">
                <a:solidFill>
                  <a:schemeClr val="tx1"/>
                </a:solidFill>
                <a:latin typeface="+mj-lt"/>
              </a:rPr>
              <a:t>proceso</a:t>
            </a:r>
            <a:r>
              <a:rPr lang="es-CO" sz="1000">
                <a:latin typeface="+mj-lt"/>
              </a:rPr>
              <a:t>, </a:t>
            </a:r>
            <a:r>
              <a:rPr lang="es-CO" sz="1000">
                <a:solidFill>
                  <a:schemeClr val="tx1"/>
                </a:solidFill>
                <a:latin typeface="+mj-lt"/>
              </a:rPr>
              <a:t>en </a:t>
            </a:r>
            <a:r>
              <a:rPr lang="es-CO" sz="1000" dirty="0">
                <a:solidFill>
                  <a:schemeClr val="tx1"/>
                </a:solidFill>
                <a:latin typeface="+mj-lt"/>
              </a:rPr>
              <a:t>las industrias aeroespacial, automotriz y de electrodomésticos, y como sistemas pasivos de protección contra incendios y cortafuegos.</a:t>
            </a:r>
          </a:p>
          <a:p>
            <a:pPr marL="560070" lvl="1" indent="-171450" algn="just" defTabSz="228600">
              <a:buClr>
                <a:schemeClr val="accent1"/>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1"/>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1"/>
              </a:buClr>
              <a:buFont typeface="+mj-lt"/>
              <a:buAutoNum type="alphaLcPeriod"/>
              <a:tabLst>
                <a:tab pos="118872" algn="l"/>
              </a:tabLst>
            </a:pPr>
            <a:r>
              <a:rPr lang="es-CO" sz="1000" b="1" dirty="0">
                <a:solidFill>
                  <a:schemeClr val="tx1"/>
                </a:solidFill>
              </a:rPr>
              <a:t>Teléfono de emergencia #</a:t>
            </a:r>
            <a:r>
              <a:rPr lang="es-CO" sz="1000" dirty="0">
                <a:solidFill>
                  <a:schemeClr val="tx1"/>
                </a:solidFill>
              </a:rPr>
              <a:t>: </a:t>
            </a:r>
            <a:r>
              <a:rPr lang="es-CO" sz="1000" dirty="0" err="1">
                <a:solidFill>
                  <a:schemeClr val="tx1"/>
                </a:solidFill>
              </a:rPr>
              <a:t>CHEMTREC</a:t>
            </a:r>
            <a:r>
              <a:rPr lang="es-CO" sz="1000" dirty="0">
                <a:solidFill>
                  <a:schemeClr val="tx1"/>
                </a:solidFill>
              </a:rPr>
              <a:t> prestará asistencia en caso de emergencias químicas 1-800-424-9300 </a:t>
            </a:r>
            <a:endParaRPr lang="es-CO" sz="1000" b="1" dirty="0">
              <a:solidFill>
                <a:srgbClr val="0F1919"/>
              </a:solidFill>
            </a:endParaRPr>
          </a:p>
          <a:p>
            <a:pPr marL="228600" indent="-228600" algn="just" defTabSz="228600">
              <a:buClr>
                <a:schemeClr val="accent1"/>
              </a:buClr>
              <a:buFont typeface="+mj-lt"/>
              <a:buAutoNum type="alphaLcPeriod"/>
              <a:tabLst>
                <a:tab pos="118872" algn="l"/>
              </a:tabLst>
            </a:pPr>
            <a:r>
              <a:rPr lang="es-CO" sz="1000" b="1" dirty="0">
                <a:solidFill>
                  <a:srgbClr val="0F1919"/>
                </a:solidFill>
              </a:rPr>
              <a:t>Información sobre la gestión de productos: </a:t>
            </a:r>
            <a:r>
              <a:rPr lang="es-CO" sz="1000" dirty="0">
                <a:solidFill>
                  <a:srgbClr val="0F1919"/>
                </a:solidFill>
              </a:rPr>
              <a:t>1-800-322-2293 [de lunes a viernes, </a:t>
            </a:r>
            <a:r>
              <a:rPr lang="es-CO" sz="1000" dirty="0" err="1">
                <a:solidFill>
                  <a:srgbClr val="0F1919"/>
                </a:solidFill>
              </a:rPr>
              <a:t>8:00am</a:t>
            </a:r>
            <a:r>
              <a:rPr lang="es-CO" sz="1000" dirty="0">
                <a:solidFill>
                  <a:srgbClr val="0F1919"/>
                </a:solidFill>
              </a:rPr>
              <a:t> a </a:t>
            </a:r>
            <a:r>
              <a:rPr lang="es-CO" sz="1000" dirty="0" err="1">
                <a:solidFill>
                  <a:srgbClr val="0F1919"/>
                </a:solidFill>
              </a:rPr>
              <a:t>4:30pm</a:t>
            </a:r>
            <a:r>
              <a:rPr lang="es-CO" sz="1000" dirty="0">
                <a:solidFill>
                  <a:srgbClr val="0F1919"/>
                </a:solidFill>
              </a:rPr>
              <a:t>].</a:t>
            </a:r>
            <a:endParaRPr lang="es-CO" sz="1000" dirty="0">
              <a:solidFill>
                <a:schemeClr val="tx1"/>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3822700" y="276226"/>
            <a:ext cx="3662938" cy="752474"/>
          </a:xfrm>
        </p:spPr>
        <p:txBody>
          <a:bodyPr/>
          <a:lstStyle/>
          <a:p>
            <a:r>
              <a:rPr lang="es-CO" sz="2000" b="1" dirty="0"/>
              <a:t>FICHA DE DATOS DE SEGURIDAD</a:t>
            </a:r>
          </a:p>
          <a:p>
            <a:r>
              <a:rPr lang="en-US" sz="1200" dirty="0">
                <a:solidFill>
                  <a:schemeClr val="tx2"/>
                </a:solidFill>
              </a:rPr>
              <a:t>FDS FC-2000 AL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n-CA" sz="1600" b="1" dirty="0">
                <a:solidFill>
                  <a:schemeClr val="bg1"/>
                </a:solidFill>
                <a:latin typeface="+mj-lt"/>
              </a:rPr>
              <a:t>FC-2000 AL			            </a:t>
            </a:r>
            <a:r>
              <a:rPr lang="en-CA" sz="1600" dirty="0">
                <a:solidFill>
                  <a:schemeClr val="bg1"/>
                </a:solidFill>
              </a:rPr>
              <a:t>                	         </a:t>
            </a:r>
            <a:r>
              <a:rPr lang="es-CO" sz="1400" dirty="0">
                <a:solidFill>
                  <a:schemeClr val="bg1"/>
                </a:solidFill>
              </a:rPr>
              <a:t>Fecha de vigencia: Octubre 2 del 2018</a:t>
            </a:r>
            <a:endParaRPr lang="en-CA" sz="1400" dirty="0">
              <a:solidFill>
                <a:schemeClr val="bg1"/>
              </a:solidFill>
            </a:endParaRP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95964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5404724"/>
            <a:ext cx="7200900" cy="200539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La clasificación del producto químico se basa para Canadá en la quinta edición revisada del Sistema Globalmente Armonizado de 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Las lanas </a:t>
            </a:r>
            <a:r>
              <a:rPr lang="es-CO" sz="1000" dirty="0" err="1">
                <a:solidFill>
                  <a:schemeClr val="tx1"/>
                </a:solidFill>
              </a:rPr>
              <a:t>AEW</a:t>
            </a:r>
            <a:r>
              <a:rPr lang="es-CO" sz="1000" dirty="0">
                <a:solidFill>
                  <a:schemeClr val="tx1"/>
                </a:solidFill>
              </a:rPr>
              <a:t> no están clasificadas según </a:t>
            </a:r>
            <a:r>
              <a:rPr lang="es-CO" sz="1000" dirty="0" err="1">
                <a:solidFill>
                  <a:schemeClr val="tx1"/>
                </a:solidFill>
              </a:rPr>
              <a:t>WHMIS</a:t>
            </a:r>
            <a:r>
              <a:rPr lang="es-CO" sz="1000" dirty="0">
                <a:solidFill>
                  <a:schemeClr val="tx1"/>
                </a:solidFill>
              </a:rPr>
              <a:t> 2015 siguiendo las pautas de autoclasificación de la Norma de comunicación de riesgos de </a:t>
            </a:r>
            <a:r>
              <a:rPr lang="es-CO" sz="1000" dirty="0" err="1">
                <a:solidFill>
                  <a:schemeClr val="tx1"/>
                </a:solidFill>
              </a:rPr>
              <a:t>OSHA</a:t>
            </a:r>
            <a:r>
              <a:rPr lang="es-CO" sz="1000" dirty="0">
                <a:solidFill>
                  <a:schemeClr val="tx1"/>
                </a:solidFill>
              </a:rPr>
              <a:t> y las regulaciones canadienses. La evaluación de todos los datos toxicológicos disponibles sobre AES durante el proceso de clasificación dio como resultado una conclusión de “no clasificación”.</a:t>
            </a:r>
            <a:endParaRPr lang="es-CO" sz="1000" b="1"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 </a:t>
            </a:r>
            <a:r>
              <a:rPr lang="es-CO" sz="1000" dirty="0">
                <a:solidFill>
                  <a:schemeClr val="tx1"/>
                </a:solidFill>
              </a:rPr>
              <a:t>No aplicable.</a:t>
            </a:r>
          </a:p>
          <a:p>
            <a:pPr marL="228600" indent="-228600" algn="just" defTabSz="320040">
              <a:buClr>
                <a:schemeClr val="accent1"/>
              </a:buClr>
              <a:buFont typeface="+mj-lt"/>
              <a:buAutoNum type="alphaLcPeriod"/>
              <a:tabLst>
                <a:tab pos="118872" algn="l"/>
              </a:tabLst>
            </a:pPr>
            <a:r>
              <a:rPr lang="es-CO" sz="1000" b="1" dirty="0">
                <a:solidFill>
                  <a:srgbClr val="0F1919"/>
                </a:solidFill>
              </a:rPr>
              <a:t>Describa cualquier peligro no clasificado que se haya identificado durante el proceso de clasificación:</a:t>
            </a:r>
            <a:r>
              <a:rPr lang="es-CO" sz="1000" dirty="0">
                <a:solidFill>
                  <a:srgbClr val="0F1919"/>
                </a:solidFill>
              </a:rPr>
              <a:t> La exposición puede provocar irritaciones mecánicas leves en la piel, los ojos y las vías respiratorias superiores. Estos efectos suelen ser temporales. Minimizar la exposición al polvo en suspensión.</a:t>
            </a:r>
          </a:p>
          <a:p>
            <a:pPr marL="228600" indent="-228600" algn="just" defTabSz="320040">
              <a:buClr>
                <a:schemeClr val="accent1"/>
              </a:buClr>
              <a:buFont typeface="+mj-lt"/>
              <a:buAutoNum type="alphaLcPeriod"/>
              <a:tabLst>
                <a:tab pos="118872" algn="l"/>
              </a:tabLst>
            </a:pPr>
            <a:r>
              <a:rPr lang="es-CO" sz="1000" b="1" dirty="0">
                <a:solidFill>
                  <a:srgbClr val="0F1919"/>
                </a:solidFill>
              </a:rPr>
              <a:t>Regla de mezcla: </a:t>
            </a:r>
            <a:r>
              <a:rPr lang="es-CO" sz="1000" dirty="0">
                <a:solidFill>
                  <a:srgbClr val="0F1919"/>
                </a:solidFill>
              </a:rPr>
              <a:t>No aplicable. </a:t>
            </a:r>
          </a:p>
          <a:p>
            <a:pPr defTabSz="320040">
              <a:tabLst>
                <a:tab pos="118872" algn="l"/>
              </a:tabLst>
            </a:pPr>
            <a:endParaRPr lang="es-CO" sz="1000" b="1" dirty="0">
              <a:solidFill>
                <a:srgbClr val="0F1919"/>
              </a:solidFill>
            </a:endParaRPr>
          </a:p>
          <a:p>
            <a:pPr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1AE0E4B3-6278-F756-A6EC-F2D74AD5327E}"/>
              </a:ext>
            </a:extLst>
          </p:cNvPr>
          <p:cNvGraphicFramePr>
            <a:graphicFrameLocks/>
          </p:cNvGraphicFramePr>
          <p:nvPr>
            <p:extLst>
              <p:ext uri="{D42A27DB-BD31-4B8C-83A1-F6EECF244321}">
                <p14:modId xmlns:p14="http://schemas.microsoft.com/office/powerpoint/2010/main" val="2269860147"/>
              </p:ext>
            </p:extLst>
          </p:nvPr>
        </p:nvGraphicFramePr>
        <p:xfrm>
          <a:off x="293549" y="8103960"/>
          <a:ext cx="7205663" cy="99893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Fibra de lana de silicato alcalinotérreo amorfo soluble.</a:t>
                      </a:r>
                    </a:p>
                    <a:p>
                      <a:pPr marL="108000"/>
                      <a:r>
                        <a:rPr lang="es-CO" sz="800" noProof="0" dirty="0"/>
                        <a:t>Sinónimos: AES; lana AES; lana soluble; fibra vítrea sintética (</a:t>
                      </a:r>
                      <a:r>
                        <a:rPr lang="es-CO" sz="800" noProof="0" dirty="0" err="1"/>
                        <a:t>SVF</a:t>
                      </a:r>
                      <a:r>
                        <a:rPr lang="es-CO" sz="800" noProof="0" dirty="0"/>
                        <a:t> - </a:t>
                      </a:r>
                      <a:r>
                        <a:rPr lang="es-CO" sz="800" noProof="0" dirty="0" err="1"/>
                        <a:t>synthetic</a:t>
                      </a:r>
                      <a:r>
                        <a:rPr lang="es-CO" sz="800" noProof="0" dirty="0"/>
                        <a:t> </a:t>
                      </a:r>
                      <a:r>
                        <a:rPr lang="es-CO" sz="800" noProof="0" dirty="0" err="1"/>
                        <a:t>vitreous</a:t>
                      </a:r>
                      <a:r>
                        <a:rPr lang="es-CO" sz="800" noProof="0" dirty="0"/>
                        <a:t> </a:t>
                      </a:r>
                      <a:r>
                        <a:rPr lang="es-CO" sz="800" noProof="0" dirty="0" err="1"/>
                        <a:t>fibre</a:t>
                      </a:r>
                      <a:r>
                        <a:rPr lang="es-CO" sz="800" noProof="0" dirty="0"/>
                        <a:t>); fibra vítrea artificial (</a:t>
                      </a:r>
                      <a:r>
                        <a:rPr lang="es-CO" sz="800" noProof="0" dirty="0" err="1"/>
                        <a:t>MMVF</a:t>
                      </a:r>
                      <a:r>
                        <a:rPr lang="es-CO" sz="800" noProof="0" dirty="0"/>
                        <a:t> - </a:t>
                      </a:r>
                      <a:r>
                        <a:rPr lang="es-CO" sz="800" noProof="0" dirty="0" err="1"/>
                        <a:t>man-made</a:t>
                      </a:r>
                      <a:r>
                        <a:rPr lang="es-CO" sz="800" noProof="0" dirty="0"/>
                        <a:t> </a:t>
                      </a:r>
                      <a:r>
                        <a:rPr lang="es-CO" sz="800" noProof="0" dirty="0" err="1"/>
                        <a:t>vitreous</a:t>
                      </a:r>
                      <a:r>
                        <a:rPr lang="es-CO" sz="800" noProof="0" dirty="0"/>
                        <a:t> </a:t>
                      </a:r>
                      <a:r>
                        <a:rPr lang="es-CO" sz="800" noProof="0" dirty="0" err="1"/>
                        <a:t>fibre</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436083-99-77</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70 a 90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Dióxido de silicio (sílice amorfa)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4029828"/>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 a 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7" name="Rectangle 6">
            <a:extLst>
              <a:ext uri="{FF2B5EF4-FFF2-40B4-BE49-F238E27FC236}">
                <a16:creationId xmlns:a16="http://schemas.microsoft.com/office/drawing/2014/main" id="{4CD56A1C-4EB8-41F4-0905-054FC69BE862}"/>
              </a:ext>
            </a:extLst>
          </p:cNvPr>
          <p:cNvSpPr/>
          <p:nvPr/>
        </p:nvSpPr>
        <p:spPr>
          <a:xfrm>
            <a:off x="287774" y="762191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3. COMPOSICIÓN / INFORMACIÓN SOBRE LOS INGREDIENTES</a:t>
            </a:r>
          </a:p>
        </p:txBody>
      </p:sp>
      <p:sp>
        <p:nvSpPr>
          <p:cNvPr id="8" name="Text Placeholder 25">
            <a:extLst>
              <a:ext uri="{FF2B5EF4-FFF2-40B4-BE49-F238E27FC236}">
                <a16:creationId xmlns:a16="http://schemas.microsoft.com/office/drawing/2014/main" id="{C9DEE217-D371-B63A-E4B7-5A8DF833B8EB}"/>
              </a:ext>
            </a:extLst>
          </p:cNvPr>
          <p:cNvSpPr txBox="1">
            <a:spLocks/>
          </p:cNvSpPr>
          <p:nvPr/>
        </p:nvSpPr>
        <p:spPr>
          <a:xfrm>
            <a:off x="298312" y="923870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FC-2000 AL 23 04 </a:t>
            </a:r>
          </a:p>
          <a:p>
            <a:endParaRPr lang="en-US" sz="1200" dirty="0">
              <a:solidFill>
                <a:schemeClr val="tx2"/>
              </a:solidFill>
            </a:endParaRP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78964" y="1617421"/>
            <a:ext cx="7200900" cy="1958651"/>
          </a:xfrm>
        </p:spPr>
        <p:txBody>
          <a:bodyPr anchor="t"/>
          <a:lstStyle/>
          <a:p>
            <a:pPr marL="228600" indent="-228600" algn="just" defTabSz="228600">
              <a:spcBef>
                <a:spcPts val="0"/>
              </a:spcBef>
              <a:buClr>
                <a:schemeClr val="accent1"/>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solidFill>
                <a:schemeClr val="tx1"/>
              </a:solidFill>
              <a:latin typeface="+mj-lt"/>
            </a:endParaRP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se frote los ojos.</a:t>
            </a:r>
            <a:r>
              <a:rPr lang="en-US" sz="1000" dirty="0">
                <a:solidFill>
                  <a:schemeClr val="tx1"/>
                </a:solidFill>
                <a:latin typeface="+mj-lt"/>
              </a:rPr>
              <a:t> </a:t>
            </a:r>
          </a:p>
          <a:p>
            <a:pPr marL="617220" lvl="1" indent="-228600" algn="just" defTabSz="228600">
              <a:spcBef>
                <a:spcPts val="0"/>
              </a:spcBef>
              <a:buClr>
                <a:schemeClr val="accent1"/>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endParaRPr lang="en-US" sz="1000" dirty="0">
              <a:solidFill>
                <a:schemeClr val="tx1"/>
              </a:solidFill>
              <a:latin typeface="+mj-lt"/>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endParaRPr lang="en-US" sz="1000" dirty="0">
              <a:solidFill>
                <a:schemeClr val="tx1"/>
              </a:solidFill>
            </a:endParaRPr>
          </a:p>
          <a:p>
            <a:pPr marL="228600" indent="-228600" algn="just" defTabSz="228600">
              <a:spcBef>
                <a:spcPts val="0"/>
              </a:spcBef>
              <a:buClr>
                <a:schemeClr val="accent1"/>
              </a:buClr>
              <a:buFont typeface="+mj-lt"/>
              <a:buAutoNum type="alphaLcPeriod"/>
              <a:tabLst>
                <a:tab pos="118872" algn="l"/>
              </a:tabLst>
            </a:pPr>
            <a:endParaRPr lang="en-US" sz="1000" b="1" dirty="0">
              <a:solidFill>
                <a:schemeClr val="tx1"/>
              </a:solidFill>
            </a:endParaRPr>
          </a:p>
          <a:p>
            <a:pPr marL="228600" indent="-228600" algn="just" defTabSz="228600">
              <a:spcBef>
                <a:spcPts val="0"/>
              </a:spcBef>
              <a:buClr>
                <a:schemeClr val="accent1"/>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r>
              <a:rPr lang="en-US" sz="1000" dirty="0">
                <a:solidFill>
                  <a:schemeClr val="tx1"/>
                </a:solidFill>
              </a:rPr>
              <a:t>.</a:t>
            </a:r>
            <a:endParaRPr lang="en-CA" sz="1000" dirty="0">
              <a:solidFill>
                <a:srgbClr val="0F1919"/>
              </a:solidFill>
            </a:endParaRPr>
          </a:p>
          <a:p>
            <a:pPr lvl="0" algn="just" defTabSz="320040">
              <a:tabLst>
                <a:tab pos="118872" algn="l"/>
              </a:tabLst>
            </a:pPr>
            <a:endParaRPr lang="en-CA"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5751" y="1174187"/>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a:solidFill>
                  <a:schemeClr val="accent1"/>
                </a:solidFill>
                <a:latin typeface="+mj-lt"/>
              </a:rPr>
              <a:t>4. </a:t>
            </a:r>
            <a:r>
              <a:rPr lang="es-CO" sz="1200" b="1" dirty="0">
                <a:solidFill>
                  <a:schemeClr val="accent1"/>
                </a:solidFill>
                <a:latin typeface="+mj-lt"/>
              </a:rPr>
              <a:t>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86763" y="368902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76940" y="4129587"/>
            <a:ext cx="7200900" cy="116977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1"/>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p>
          <a:p>
            <a:pPr marL="228600" indent="-228600" algn="just" defTabSz="228600">
              <a:buClr>
                <a:schemeClr val="accent1"/>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8787" y="536812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8787" y="5827306"/>
            <a:ext cx="7200900" cy="79479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p>
          <a:p>
            <a:pPr marL="228600" indent="-228600" algn="just" defTabSz="228600">
              <a:buClr>
                <a:schemeClr val="accent1"/>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de alta eficacia o barriendo en húmedo para minimizar la acumulación de residuos. No utilice aire comprimido para la limpieza.</a:t>
            </a:r>
          </a:p>
          <a:p>
            <a:pPr defTabSz="320040">
              <a:tabLst>
                <a:tab pos="118872" algn="l"/>
              </a:tabLst>
            </a:pPr>
            <a:endParaRPr lang="es-CO" sz="1000" b="1" dirty="0">
              <a:solidFill>
                <a:srgbClr val="0F1919"/>
              </a:solidFill>
            </a:endParaRPr>
          </a:p>
        </p:txBody>
      </p:sp>
      <p:sp>
        <p:nvSpPr>
          <p:cNvPr id="4" name="Rectangle 3">
            <a:extLst>
              <a:ext uri="{FF2B5EF4-FFF2-40B4-BE49-F238E27FC236}">
                <a16:creationId xmlns:a16="http://schemas.microsoft.com/office/drawing/2014/main" id="{A4BD5AD1-0A18-9357-2069-9B783D7CA6D3}"/>
              </a:ext>
            </a:extLst>
          </p:cNvPr>
          <p:cNvSpPr/>
          <p:nvPr/>
        </p:nvSpPr>
        <p:spPr>
          <a:xfrm>
            <a:off x="288787" y="6751837"/>
            <a:ext cx="7199888" cy="3456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7. MANIPULACIÓN Y ALMACENAMIENTO</a:t>
            </a:r>
          </a:p>
        </p:txBody>
      </p:sp>
      <p:sp>
        <p:nvSpPr>
          <p:cNvPr id="5" name="Text Placeholder 25">
            <a:extLst>
              <a:ext uri="{FF2B5EF4-FFF2-40B4-BE49-F238E27FC236}">
                <a16:creationId xmlns:a16="http://schemas.microsoft.com/office/drawing/2014/main" id="{98B87976-5753-6613-8593-C5733439E174}"/>
              </a:ext>
            </a:extLst>
          </p:cNvPr>
          <p:cNvSpPr txBox="1">
            <a:spLocks/>
          </p:cNvSpPr>
          <p:nvPr/>
        </p:nvSpPr>
        <p:spPr>
          <a:xfrm>
            <a:off x="287775" y="7164022"/>
            <a:ext cx="7200900" cy="116217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1"/>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
        <p:nvSpPr>
          <p:cNvPr id="9" name="Rectangle 8">
            <a:extLst>
              <a:ext uri="{FF2B5EF4-FFF2-40B4-BE49-F238E27FC236}">
                <a16:creationId xmlns:a16="http://schemas.microsoft.com/office/drawing/2014/main" id="{EB001E51-E976-0BEF-8372-F5562420EC30}"/>
              </a:ext>
            </a:extLst>
          </p:cNvPr>
          <p:cNvSpPr/>
          <p:nvPr/>
        </p:nvSpPr>
        <p:spPr>
          <a:xfrm>
            <a:off x="287775" y="836587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8. CONTROLES DE EXPOSICIÓN / PROTECCIÓN PERSONAL</a:t>
            </a:r>
          </a:p>
        </p:txBody>
      </p:sp>
      <p:sp>
        <p:nvSpPr>
          <p:cNvPr id="14" name="Text Placeholder 25">
            <a:extLst>
              <a:ext uri="{FF2B5EF4-FFF2-40B4-BE49-F238E27FC236}">
                <a16:creationId xmlns:a16="http://schemas.microsoft.com/office/drawing/2014/main" id="{E457D2F0-28C2-3D63-12D9-F692D4F96684}"/>
              </a:ext>
            </a:extLst>
          </p:cNvPr>
          <p:cNvSpPr txBox="1">
            <a:spLocks/>
          </p:cNvSpPr>
          <p:nvPr/>
        </p:nvSpPr>
        <p:spPr>
          <a:xfrm>
            <a:off x="288787" y="8833860"/>
            <a:ext cx="7200900" cy="79479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Los límites de exposición ocupacional [</a:t>
            </a:r>
            <a:r>
              <a:rPr lang="es-CO" sz="1000" b="1" dirty="0" err="1">
                <a:solidFill>
                  <a:schemeClr val="tx1"/>
                </a:solidFill>
              </a:rPr>
              <a:t>OEL</a:t>
            </a:r>
            <a:r>
              <a:rPr lang="es-CO" sz="1000" b="1" dirty="0">
                <a:solidFill>
                  <a:schemeClr val="tx1"/>
                </a:solidFill>
              </a:rPr>
              <a:t>] de Ontario </a:t>
            </a:r>
            <a:r>
              <a:rPr lang="es-CO" sz="1000" dirty="0">
                <a:solidFill>
                  <a:schemeClr val="tx1"/>
                </a:solidFill>
              </a:rPr>
              <a:t>se enumeran en </a:t>
            </a:r>
            <a:r>
              <a:rPr lang="es-CO" sz="1000" dirty="0" err="1">
                <a:solidFill>
                  <a:schemeClr val="tx1"/>
                </a:solidFill>
              </a:rPr>
              <a:t>ON</a:t>
            </a:r>
            <a:r>
              <a:rPr lang="es-CO" sz="1000" dirty="0">
                <a:solidFill>
                  <a:schemeClr val="tx1"/>
                </a:solidFill>
              </a:rPr>
              <a:t> </a:t>
            </a:r>
            <a:r>
              <a:rPr lang="es-CO" sz="1000" dirty="0" err="1">
                <a:solidFill>
                  <a:schemeClr val="tx1"/>
                </a:solidFill>
              </a:rPr>
              <a:t>Reg</a:t>
            </a:r>
            <a:r>
              <a:rPr lang="es-CO" sz="1000" dirty="0">
                <a:solidFill>
                  <a:schemeClr val="tx1"/>
                </a:solidFill>
              </a:rPr>
              <a:t> 833 "Control de la Exposición a Agentes Biológicos o Químicos" y se basan generalmente en el límite de exposición permisible (</a:t>
            </a:r>
            <a:r>
              <a:rPr lang="es-CO" sz="1000" dirty="0" err="1">
                <a:solidFill>
                  <a:schemeClr val="tx1"/>
                </a:solidFill>
              </a:rPr>
              <a:t>PEL</a:t>
            </a:r>
            <a:r>
              <a:rPr lang="es-CO" sz="1000" dirty="0">
                <a:solidFill>
                  <a:schemeClr val="tx1"/>
                </a:solidFill>
              </a:rPr>
              <a:t>) de la </a:t>
            </a:r>
            <a:r>
              <a:rPr lang="es-CO" sz="1000" dirty="0" err="1">
                <a:solidFill>
                  <a:schemeClr val="tx1"/>
                </a:solidFill>
              </a:rPr>
              <a:t>OSHA</a:t>
            </a:r>
            <a:r>
              <a:rPr lang="es-CO" sz="1000" dirty="0">
                <a:solidFill>
                  <a:schemeClr val="tx1"/>
                </a:solidFill>
              </a:rPr>
              <a:t> o en el Valor Límite Umbral (</a:t>
            </a:r>
            <a:r>
              <a:rPr lang="es-CO" sz="1000" dirty="0" err="1">
                <a:solidFill>
                  <a:schemeClr val="tx1"/>
                </a:solidFill>
              </a:rPr>
              <a:t>TLV</a:t>
            </a:r>
            <a:r>
              <a:rPr lang="es-CO" sz="1000" dirty="0">
                <a:solidFill>
                  <a:schemeClr val="tx1"/>
                </a:solidFill>
              </a:rPr>
              <a:t>) de la Conferencia Americana de Higienistas Industriales Gubernamentales (</a:t>
            </a:r>
            <a:r>
              <a:rPr lang="es-CO" sz="1000" dirty="0" err="1">
                <a:solidFill>
                  <a:schemeClr val="tx1"/>
                </a:solidFill>
              </a:rPr>
              <a:t>ACGIH</a:t>
            </a:r>
            <a:r>
              <a:rPr lang="es-CO" sz="1000" dirty="0">
                <a:solidFill>
                  <a:schemeClr val="tx1"/>
                </a:solidFill>
              </a:rPr>
              <a:t>), así como en cualquier otro límite de exposición utilizado o recomendado por el fabricante, el importador o el empresario que prepara la ficha de datos de seguridad.</a:t>
            </a:r>
            <a:endParaRPr lang="es-CO" sz="1000"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FC-2000 AL 23 04</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7773" y="1334223"/>
            <a:ext cx="7200900" cy="60571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endParaRPr lang="es-CO" sz="1000" dirty="0">
              <a:solidFill>
                <a:schemeClr val="tx1"/>
              </a:solidFill>
              <a:latin typeface="+mj-lt"/>
            </a:endParaRPr>
          </a:p>
          <a:p>
            <a:pPr lvl="1" algn="just" defTabSz="228600">
              <a:buClr>
                <a:schemeClr val="accent2"/>
              </a:buClr>
              <a:tabLst>
                <a:tab pos="118872" algn="l"/>
              </a:tabLst>
            </a:pPr>
            <a:endParaRPr lang="es-CO" sz="1000" dirty="0">
              <a:solidFill>
                <a:schemeClr val="tx1"/>
              </a:solidFill>
              <a:latin typeface="+mj-lt"/>
            </a:endParaRPr>
          </a:p>
          <a:p>
            <a:pPr lvl="1" algn="just" defTabSz="228600">
              <a:buClr>
                <a:schemeClr val="accent2"/>
              </a:buClr>
              <a:tabLst>
                <a:tab pos="118872" algn="l"/>
              </a:tabLst>
            </a:pPr>
            <a:endParaRPr lang="es-CO" sz="1000" dirty="0">
              <a:solidFill>
                <a:schemeClr val="tx1"/>
              </a:solidFill>
              <a:latin typeface="+mj-lt"/>
            </a:endParaRPr>
          </a:p>
          <a:p>
            <a:pPr marL="228600" indent="-228600" algn="just" defTabSz="228600">
              <a:buClr>
                <a:schemeClr val="accent2"/>
              </a:buClr>
              <a:buFont typeface="+mj-lt"/>
              <a:buAutoNum type="alphaLcPeriod"/>
              <a:tabLst>
                <a:tab pos="118872" algn="l"/>
              </a:tabLst>
            </a:pPr>
            <a:endParaRPr lang="es-CO" sz="1000" dirty="0">
              <a:solidFill>
                <a:schemeClr val="tx1"/>
              </a:solidFill>
            </a:endParaRPr>
          </a:p>
          <a:p>
            <a:pPr lvl="1" algn="just" defTabSz="228600">
              <a:buClr>
                <a:schemeClr val="accent2"/>
              </a:buClr>
              <a:tabLst>
                <a:tab pos="118872" algn="l"/>
              </a:tabLst>
            </a:pPr>
            <a:r>
              <a:rPr lang="es-CO" sz="800" dirty="0">
                <a:solidFill>
                  <a:schemeClr val="tx1"/>
                </a:solidFill>
                <a:latin typeface="+mj-lt"/>
              </a:rPr>
              <a:t>No existe una norma regulatoria específica para la lana soluble en los EE. UU. La norma de “Partículas no reguladas de otro modo (</a:t>
            </a:r>
            <a:r>
              <a:rPr lang="es-CO" sz="800" dirty="0" err="1">
                <a:solidFill>
                  <a:schemeClr val="tx1"/>
                </a:solidFill>
                <a:latin typeface="+mj-lt"/>
              </a:rPr>
              <a:t>PNOR</a:t>
            </a:r>
            <a:r>
              <a:rPr lang="es-CO" sz="800" dirty="0">
                <a:solidFill>
                  <a:schemeClr val="tx1"/>
                </a:solidFill>
                <a:latin typeface="+mj-lt"/>
              </a:rPr>
              <a:t> - </a:t>
            </a:r>
            <a:r>
              <a:rPr lang="es-CO" sz="800" dirty="0" err="1">
                <a:solidFill>
                  <a:schemeClr val="tx1"/>
                </a:solidFill>
                <a:latin typeface="+mj-lt"/>
              </a:rPr>
              <a:t>Particulate</a:t>
            </a:r>
            <a:r>
              <a:rPr lang="es-CO" sz="800" dirty="0">
                <a:solidFill>
                  <a:schemeClr val="tx1"/>
                </a:solidFill>
                <a:latin typeface="+mj-lt"/>
              </a:rPr>
              <a:t> </a:t>
            </a:r>
            <a:r>
              <a:rPr lang="es-CO" sz="800" dirty="0" err="1">
                <a:solidFill>
                  <a:schemeClr val="tx1"/>
                </a:solidFill>
                <a:latin typeface="+mj-lt"/>
              </a:rPr>
              <a:t>Not</a:t>
            </a:r>
            <a:r>
              <a:rPr lang="es-CO" sz="800" dirty="0">
                <a:solidFill>
                  <a:schemeClr val="tx1"/>
                </a:solidFill>
                <a:latin typeface="+mj-lt"/>
              </a:rPr>
              <a:t> </a:t>
            </a:r>
            <a:r>
              <a:rPr lang="es-CO" sz="800" dirty="0" err="1">
                <a:solidFill>
                  <a:schemeClr val="tx1"/>
                </a:solidFill>
                <a:latin typeface="+mj-lt"/>
              </a:rPr>
              <a:t>Otherwise</a:t>
            </a:r>
            <a:r>
              <a:rPr lang="es-CO" sz="800" dirty="0">
                <a:solidFill>
                  <a:schemeClr val="tx1"/>
                </a:solidFill>
                <a:latin typeface="+mj-lt"/>
              </a:rPr>
              <a:t> </a:t>
            </a:r>
            <a:r>
              <a:rPr lang="es-CO" sz="800" dirty="0" err="1">
                <a:solidFill>
                  <a:schemeClr val="tx1"/>
                </a:solidFill>
                <a:latin typeface="+mj-lt"/>
              </a:rPr>
              <a:t>Regulated</a:t>
            </a:r>
            <a:r>
              <a:rPr lang="es-CO" sz="800" dirty="0">
                <a:solidFill>
                  <a:schemeClr val="tx1"/>
                </a:solidFill>
                <a:latin typeface="+mj-lt"/>
              </a:rPr>
              <a:t>)” de la </a:t>
            </a:r>
            <a:r>
              <a:rPr lang="es-CO" sz="800" dirty="0" err="1">
                <a:solidFill>
                  <a:schemeClr val="tx1"/>
                </a:solidFill>
                <a:latin typeface="+mj-lt"/>
              </a:rPr>
              <a:t>OSHA</a:t>
            </a:r>
            <a:r>
              <a:rPr lang="es-CO" sz="800" dirty="0">
                <a:solidFill>
                  <a:schemeClr val="tx1"/>
                </a:solidFill>
                <a:latin typeface="+mj-lt"/>
              </a:rPr>
              <a:t> [29 </a:t>
            </a:r>
            <a:r>
              <a:rPr lang="es-CO" sz="800" dirty="0" err="1">
                <a:solidFill>
                  <a:schemeClr val="tx1"/>
                </a:solidFill>
                <a:latin typeface="+mj-lt"/>
              </a:rPr>
              <a:t>CFR</a:t>
            </a:r>
            <a:r>
              <a:rPr lang="es-CO" sz="800" dirty="0">
                <a:solidFill>
                  <a:schemeClr val="tx1"/>
                </a:solidFill>
                <a:latin typeface="+mj-lt"/>
              </a:rPr>
              <a:t> 1910.1000, Subparte Z, Contaminantes del aire] se aplica de manera general; Polvo Total 15 mg/</a:t>
            </a:r>
            <a:r>
              <a:rPr lang="es-CO" sz="800" noProof="0" dirty="0" err="1">
                <a:solidFill>
                  <a:schemeClr val="tx1"/>
                </a:solidFill>
              </a:rPr>
              <a:t>m</a:t>
            </a:r>
            <a:r>
              <a:rPr lang="es-CO" sz="800" baseline="30000" noProof="0" dirty="0" err="1">
                <a:solidFill>
                  <a:schemeClr val="tx1"/>
                </a:solidFill>
              </a:rPr>
              <a:t>3</a:t>
            </a:r>
            <a:r>
              <a:rPr lang="es-CO" sz="800" dirty="0">
                <a:solidFill>
                  <a:schemeClr val="tx1"/>
                </a:solidFill>
                <a:latin typeface="+mj-lt"/>
              </a:rPr>
              <a:t>, o Fracción Respirable 5 mg/</a:t>
            </a:r>
            <a:r>
              <a:rPr lang="es-CO" sz="800" noProof="0" dirty="0" err="1">
                <a:solidFill>
                  <a:schemeClr val="tx1"/>
                </a:solidFill>
              </a:rPr>
              <a:t>m</a:t>
            </a:r>
            <a:r>
              <a:rPr lang="es-CO" sz="800" baseline="30000" noProof="0" dirty="0" err="1">
                <a:solidFill>
                  <a:schemeClr val="tx1"/>
                </a:solidFill>
              </a:rPr>
              <a:t>3</a:t>
            </a:r>
            <a:r>
              <a:rPr lang="es-CO" sz="800" dirty="0">
                <a:solidFill>
                  <a:schemeClr val="tx1"/>
                </a:solidFill>
                <a:latin typeface="+mj-lt"/>
              </a:rPr>
              <a:t>.</a:t>
            </a:r>
          </a:p>
          <a:p>
            <a:pPr lvl="1" algn="just" defTabSz="228600">
              <a:buClr>
                <a:schemeClr val="accent2"/>
              </a:buClr>
              <a:tabLst>
                <a:tab pos="118872" algn="l"/>
              </a:tabLst>
            </a:pPr>
            <a:endParaRPr lang="es-CO" sz="800" dirty="0">
              <a:latin typeface="+mj-lt"/>
            </a:endParaRPr>
          </a:p>
          <a:p>
            <a:pPr lvl="1" algn="just" defTabSz="228600">
              <a:buClr>
                <a:schemeClr val="accent2"/>
              </a:buClr>
              <a:tabLst>
                <a:tab pos="118872" algn="l"/>
              </a:tabLst>
            </a:pPr>
            <a:r>
              <a:rPr lang="es-CO" sz="1000" dirty="0">
                <a:solidFill>
                  <a:schemeClr val="tx1"/>
                </a:solidFill>
                <a:latin typeface="+mj-lt"/>
              </a:rPr>
              <a:t>Como ocurre con la mayoría de los materiales industriales, es prudente minimizar la exposición innecesaria a polvos respirables. Tenga en cuenta que las normas de higiene industrial y los límites de exposición ocupacional difieren entre países y jurisdicciones locales. Consulte con su empleador para identificar cualquier estándar de exposición a "polvo respirable", "polvo total" o "fibra" que deba seguir en su área. Si no se aplica ninguna norma reglamentaria de control de polvo o fibras, un profesional calificado en higiene industrial puede ayudar con una evaluación específica de las condiciones del lugar de trabajo y la identificación de prácticas de protección respiratoria apropiadas. A falta de otras orientaciones, el proveedor ha determinado que, en general, es factible controlar la exposición ocupacional a la fibra a 1 f/</a:t>
            </a:r>
            <a:r>
              <a:rPr lang="es-CO" sz="1000" dirty="0" err="1">
                <a:solidFill>
                  <a:schemeClr val="tx1"/>
                </a:solidFill>
                <a:latin typeface="+mj-lt"/>
              </a:rPr>
              <a:t>cc</a:t>
            </a:r>
            <a:r>
              <a:rPr lang="es-CO" sz="1000" dirty="0">
                <a:solidFill>
                  <a:schemeClr val="tx1"/>
                </a:solidFill>
                <a:latin typeface="+mj-lt"/>
              </a:rPr>
              <a:t> o menos.</a:t>
            </a:r>
          </a:p>
          <a:p>
            <a:pPr marL="228600" indent="-228600" algn="just" defTabSz="228600">
              <a:buClr>
                <a:schemeClr val="accent1"/>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algn="just" defTabSz="228600">
              <a:buClr>
                <a:schemeClr val="accent1"/>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615950" lvl="1" indent="-228600" algn="just" defTabSz="228600">
              <a:buClr>
                <a:schemeClr val="accent1"/>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5950" lvl="1" indent="-228600" algn="just" defTabSz="228600">
              <a:buClr>
                <a:schemeClr val="accent1"/>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p>
          <a:p>
            <a:pPr marL="615950" lvl="1" indent="-228600" algn="just" defTabSz="228600">
              <a:buClr>
                <a:schemeClr val="accent1"/>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sean insuficientes para mantener las concentraciones en el lugar de trabajo por debajo del nivel aplicable,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eficiencia de filtrado de al menos el 95%. La recomendación de eficiencia del filtro del 95% se basa en la secuencia lógica de selección de respiradores de </a:t>
            </a:r>
            <a:r>
              <a:rPr lang="es-CO" sz="1000" dirty="0" err="1">
                <a:solidFill>
                  <a:srgbClr val="0F1919"/>
                </a:solidFill>
                <a:latin typeface="+mj-lt"/>
              </a:rPr>
              <a:t>NIOSH</a:t>
            </a:r>
            <a:r>
              <a:rPr lang="es-CO" sz="1000" dirty="0">
                <a:solidFill>
                  <a:srgbClr val="0F1919"/>
                </a:solidFill>
                <a:latin typeface="+mj-lt"/>
              </a:rPr>
              <a:t> para exposición a fibras minerales artificiales. Los trabajadores deben someterse a una prueba de ajuste antes de usar un respirador purificador de aire específico.</a:t>
            </a:r>
          </a:p>
          <a:p>
            <a:pPr marL="615950" lvl="1" indent="-228600" algn="just" defTabSz="228600">
              <a:buClr>
                <a:schemeClr val="accent1"/>
              </a:buClr>
              <a:tabLst>
                <a:tab pos="118872" algn="l"/>
              </a:tabLst>
            </a:pPr>
            <a:br>
              <a:rPr lang="es-CO" sz="1000" dirty="0">
                <a:solidFill>
                  <a:srgbClr val="0F1919"/>
                </a:solidFill>
                <a:latin typeface="+mj-lt"/>
              </a:rPr>
            </a:br>
            <a:r>
              <a:rPr lang="es-CO" sz="1000" dirty="0">
                <a:solidFill>
                  <a:srgbClr val="0F1919"/>
                </a:solidFill>
                <a:latin typeface="+mj-lt"/>
              </a:rPr>
              <a:t>De acuerdo con las recomendaciones de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por </a:t>
            </a:r>
            <a:r>
              <a:rPr lang="es-CO" sz="1000" dirty="0" err="1">
                <a:solidFill>
                  <a:srgbClr val="0F1919"/>
                </a:solidFill>
                <a:latin typeface="+mj-lt"/>
              </a:rPr>
              <a:t>NIOSH</a:t>
            </a:r>
            <a:r>
              <a:rPr lang="es-CO" sz="1000" dirty="0">
                <a:solidFill>
                  <a:srgbClr val="0F1919"/>
                </a:solidFill>
                <a:latin typeface="+mj-lt"/>
              </a:rPr>
              <a:t>. En consecuencia, el N-95 proporcionaría la protección necesaria para exposiciones de hasta 5 f/c</a:t>
            </a:r>
            <a:r>
              <a:rPr lang="es-CO" sz="1000" noProof="0" dirty="0" err="1">
                <a:solidFill>
                  <a:schemeClr val="tx1"/>
                </a:solidFill>
              </a:rPr>
              <a:t>m</a:t>
            </a:r>
            <a:r>
              <a:rPr lang="es-CO" sz="1000" baseline="30000" noProof="0" dirty="0" err="1">
                <a:solidFill>
                  <a:schemeClr val="tx1"/>
                </a:solidFill>
              </a:rPr>
              <a:t>3</a:t>
            </a:r>
            <a:r>
              <a:rPr lang="es-CO" sz="1000" dirty="0">
                <a:solidFill>
                  <a:srgbClr val="0F1919"/>
                </a:solidFill>
                <a:latin typeface="+mj-lt"/>
              </a:rPr>
              <a:t>. En los casos en los que se sabe que las exposiciones ocupacionales son superiores a 5,0 f/c</a:t>
            </a:r>
            <a:r>
              <a:rPr lang="es-CO" sz="1000" noProof="0" dirty="0" err="1">
                <a:solidFill>
                  <a:schemeClr val="tx1"/>
                </a:solidFill>
              </a:rPr>
              <a:t>m</a:t>
            </a:r>
            <a:r>
              <a:rPr lang="es-CO" sz="1000" baseline="30000" noProof="0" dirty="0" err="1">
                <a:solidFill>
                  <a:schemeClr val="tx1"/>
                </a:solidFill>
              </a:rPr>
              <a:t>3</a:t>
            </a:r>
            <a:r>
              <a:rPr lang="es-CO" sz="1000" dirty="0">
                <a:solidFill>
                  <a:srgbClr val="0F1919"/>
                </a:solidFill>
                <a:latin typeface="+mj-lt"/>
              </a:rPr>
              <a:t>, TWA de 8 horas, se debe utilizar una eficiencia de filtro del 100% [respirador estilo </a:t>
            </a:r>
            <a:r>
              <a:rPr lang="es-CO" sz="1000" dirty="0" err="1">
                <a:solidFill>
                  <a:srgbClr val="0F1919"/>
                </a:solidFill>
                <a:latin typeface="+mj-lt"/>
              </a:rPr>
              <a:t>P100</a:t>
            </a:r>
            <a:r>
              <a:rPr lang="es-CO" sz="1000" dirty="0">
                <a:solidFill>
                  <a:srgbClr val="0F1919"/>
                </a:solidFill>
                <a:latin typeface="+mj-lt"/>
              </a:rPr>
              <a:t>]. Otros factores a considerar son el filtro </a:t>
            </a:r>
            <a:r>
              <a:rPr lang="es-CO" sz="1000" dirty="0" err="1">
                <a:solidFill>
                  <a:srgbClr val="0F1919"/>
                </a:solidFill>
                <a:latin typeface="+mj-lt"/>
              </a:rPr>
              <a:t>NIOSH</a:t>
            </a:r>
            <a:r>
              <a:rPr lang="es-CO" sz="1000" dirty="0">
                <a:solidFill>
                  <a:srgbClr val="0F1919"/>
                </a:solidFill>
                <a:latin typeface="+mj-lt"/>
              </a:rPr>
              <a:t> serie N, R o P -- (N) No resistente al aceite, (R) Resistente al aceite y (P)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 La evaluación de los riesgos en el lugar de trabajo y la identificación de la protección respiratoria adecuada la realiza mejor, caso por caso, un higienista industrial calificado.</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2506917193"/>
              </p:ext>
            </p:extLst>
          </p:nvPr>
        </p:nvGraphicFramePr>
        <p:xfrm>
          <a:off x="708661" y="1211581"/>
          <a:ext cx="6776978" cy="853440"/>
        </p:xfrm>
        <a:graphic>
          <a:graphicData uri="http://schemas.openxmlformats.org/drawingml/2006/table">
            <a:tbl>
              <a:tblPr firstRow="1" bandRow="1"/>
              <a:tblGrid>
                <a:gridCol w="2428239">
                  <a:extLst>
                    <a:ext uri="{9D8B030D-6E8A-4147-A177-3AD203B41FA5}">
                      <a16:colId xmlns:a16="http://schemas.microsoft.com/office/drawing/2014/main" val="3694911790"/>
                    </a:ext>
                  </a:extLst>
                </a:gridCol>
                <a:gridCol w="4348739">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OEL</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Silicato alcalinotérreo amorfo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f/</a:t>
                      </a:r>
                      <a:r>
                        <a:rPr lang="es-CO" sz="800" noProof="0" dirty="0" err="1">
                          <a:solidFill>
                            <a:schemeClr val="tx1"/>
                          </a:solidFill>
                        </a:rPr>
                        <a:t>cc</a:t>
                      </a:r>
                      <a:r>
                        <a:rPr lang="es-CO" sz="800" noProof="0" dirty="0">
                          <a:solidFill>
                            <a:schemeClr val="tx1"/>
                          </a:solidFill>
                        </a:rPr>
                        <a:t> o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Dióxido de silicio (sílice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del fabricante 6 mg/</a:t>
                      </a:r>
                      <a:r>
                        <a:rPr lang="es-CO" sz="800" noProof="0" dirty="0" err="1">
                          <a:solidFill>
                            <a:schemeClr val="tx1"/>
                          </a:solidFill>
                        </a:rPr>
                        <a:t>m</a:t>
                      </a:r>
                      <a:r>
                        <a:rPr lang="es-CO" sz="800" baseline="30000" noProof="0" dirty="0" err="1">
                          <a:solidFill>
                            <a:schemeClr val="tx1"/>
                          </a:solidFill>
                        </a:rPr>
                        <a:t>3</a:t>
                      </a:r>
                      <a:endParaRPr lang="es-CO" sz="800" noProof="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r h="194179">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5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polvo respirable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2968115"/>
                  </a:ext>
                </a:extLst>
              </a:tr>
            </a:tbl>
          </a:graphicData>
        </a:graphic>
      </p:graphicFrame>
      <p:graphicFrame>
        <p:nvGraphicFramePr>
          <p:cNvPr id="9" name="Table 35">
            <a:extLst>
              <a:ext uri="{FF2B5EF4-FFF2-40B4-BE49-F238E27FC236}">
                <a16:creationId xmlns:a16="http://schemas.microsoft.com/office/drawing/2014/main" id="{A415E4B6-9D3D-310C-64DA-02BF0FEAEBF8}"/>
              </a:ext>
            </a:extLst>
          </p:cNvPr>
          <p:cNvGraphicFramePr>
            <a:graphicFrameLocks/>
          </p:cNvGraphicFramePr>
          <p:nvPr>
            <p:extLst>
              <p:ext uri="{D42A27DB-BD31-4B8C-83A1-F6EECF244321}">
                <p14:modId xmlns:p14="http://schemas.microsoft.com/office/powerpoint/2010/main" val="1450653728"/>
              </p:ext>
            </p:extLst>
          </p:nvPr>
        </p:nvGraphicFramePr>
        <p:xfrm>
          <a:off x="288785" y="7789020"/>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fr-CA" sz="800" b="0" noProof="0" dirty="0"/>
                        <a:t>  </a:t>
                      </a:r>
                      <a:r>
                        <a:rPr lang="es-CO" sz="800" b="0" noProof="0" dirty="0"/>
                        <a:t>Lana fibrosa blanca fabricada en placas y piezas</a:t>
                      </a:r>
                      <a:endParaRPr lang="fr-CA" sz="800" b="0" noProof="0" dirty="0"/>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14-18</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fr-CA" sz="800" b="0" noProof="0" dirty="0" err="1"/>
                        <a:t>1260</a:t>
                      </a:r>
                      <a:r>
                        <a:rPr lang="fr-CA" sz="800" noProof="0" dirty="0" err="1"/>
                        <a:t>°C</a:t>
                      </a:r>
                      <a:r>
                        <a:rPr lang="fr-CA" sz="800" noProof="0" dirty="0"/>
                        <a:t> (2300°F)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10" name="Rectangle 9">
            <a:extLst>
              <a:ext uri="{FF2B5EF4-FFF2-40B4-BE49-F238E27FC236}">
                <a16:creationId xmlns:a16="http://schemas.microsoft.com/office/drawing/2014/main" id="{4489B2CE-8873-A002-14F2-78BB71E6D48C}"/>
              </a:ext>
            </a:extLst>
          </p:cNvPr>
          <p:cNvSpPr/>
          <p:nvPr/>
        </p:nvSpPr>
        <p:spPr>
          <a:xfrm>
            <a:off x="285750" y="735069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9. PROPIEDADES FÍSICAS Y QUÍMICAS</a:t>
            </a:r>
            <a:endParaRPr lang="en-CA" sz="1200" b="1" dirty="0">
              <a:solidFill>
                <a:schemeClr val="accent1"/>
              </a:solidFill>
              <a:latin typeface="+mj-lt"/>
            </a:endParaRP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4087660898"/>
              </p:ext>
            </p:extLst>
          </p:nvPr>
        </p:nvGraphicFramePr>
        <p:xfrm>
          <a:off x="286256" y="1561389"/>
          <a:ext cx="7199382" cy="1166500"/>
        </p:xfrm>
        <a:graphic>
          <a:graphicData uri="http://schemas.openxmlformats.org/drawingml/2006/table">
            <a:tbl>
              <a:tblPr firstRow="1" bandRow="1">
                <a:tableStyleId>{9D7B26C5-4107-4FEC-AEDC-1716B250A1EF}</a:tableStyleId>
              </a:tblPr>
              <a:tblGrid>
                <a:gridCol w="2393444">
                  <a:extLst>
                    <a:ext uri="{9D8B030D-6E8A-4147-A177-3AD203B41FA5}">
                      <a16:colId xmlns:a16="http://schemas.microsoft.com/office/drawing/2014/main" val="3647290184"/>
                    </a:ext>
                  </a:extLst>
                </a:gridCol>
                <a:gridCol w="48059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El AES no es reactivo</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FC-2000 AL 23 04</a:t>
            </a:r>
            <a:endParaRPr lang="en-CA" sz="1200" dirty="0">
              <a:solidFill>
                <a:schemeClr val="tx2"/>
              </a:solidFill>
            </a:endParaRPr>
          </a:p>
        </p:txBody>
      </p:sp>
      <p:sp>
        <p:nvSpPr>
          <p:cNvPr id="12" name="Rectangle 11">
            <a:extLst>
              <a:ext uri="{FF2B5EF4-FFF2-40B4-BE49-F238E27FC236}">
                <a16:creationId xmlns:a16="http://schemas.microsoft.com/office/drawing/2014/main" id="{6C055862-FAEB-4A6F-5D24-E54E07EACCCA}"/>
              </a:ext>
            </a:extLst>
          </p:cNvPr>
          <p:cNvSpPr/>
          <p:nvPr/>
        </p:nvSpPr>
        <p:spPr>
          <a:xfrm>
            <a:off x="286256" y="113516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6256" y="2872241"/>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3300183"/>
            <a:ext cx="7200900" cy="497386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DATOS TOXICOLÓGICOS / DATOS EPIDEMIOLÓGICOS</a:t>
            </a:r>
          </a:p>
          <a:p>
            <a:pPr algn="just" defTabSz="320040">
              <a:spcBef>
                <a:spcPts val="0"/>
              </a:spcBef>
              <a:tabLst>
                <a:tab pos="118872" algn="l"/>
              </a:tabLst>
            </a:pPr>
            <a:endParaRPr lang="es-CO" sz="1000" b="1" dirty="0">
              <a:solidFill>
                <a:srgbClr val="0F1919"/>
              </a:solidFill>
            </a:endParaRPr>
          </a:p>
          <a:p>
            <a:pPr algn="just" defTabSz="320040">
              <a:spcBef>
                <a:spcPts val="0"/>
              </a:spcBef>
              <a:tabLst>
                <a:tab pos="118872" algn="l"/>
              </a:tabLst>
            </a:pPr>
            <a:r>
              <a:rPr lang="es-CO" sz="1000" b="1" dirty="0">
                <a:solidFill>
                  <a:srgbClr val="0F1919"/>
                </a:solidFill>
              </a:rPr>
              <a:t>Epidemiología: </a:t>
            </a:r>
            <a:r>
              <a:rPr lang="es-CO" sz="1000" dirty="0">
                <a:solidFill>
                  <a:srgbClr val="0F1919"/>
                </a:solidFill>
              </a:rPr>
              <a:t>Este producto no ha sido objeto de estudios epidemiológicos. Los estudios epidemiológicos relacionados con otras fibras químicas de solubilidad similar no han identificado una incidencia estadísticamente significativa de enfermedades respiratorias relacionadas con la exposición.</a:t>
            </a:r>
            <a:endParaRPr lang="es-CO" sz="1000" b="1" dirty="0">
              <a:solidFill>
                <a:srgbClr val="0F1919"/>
              </a:solidFill>
            </a:endParaRPr>
          </a:p>
          <a:p>
            <a:pPr algn="just" defTabSz="320040">
              <a:spcBef>
                <a:spcPts val="1000"/>
              </a:spcBef>
              <a:tabLst>
                <a:tab pos="118872" algn="l"/>
              </a:tabLst>
            </a:pPr>
            <a:r>
              <a:rPr lang="es-CO" sz="1000" b="1" dirty="0">
                <a:solidFill>
                  <a:srgbClr val="0F1919"/>
                </a:solidFill>
              </a:rPr>
              <a:t>Toxicología: </a:t>
            </a:r>
            <a:r>
              <a:rPr lang="es-CO" sz="1000" dirty="0">
                <a:solidFill>
                  <a:srgbClr val="0F1919"/>
                </a:solidFill>
              </a:rPr>
              <a:t>Una revisión de la literatura científica disponible sugiere una relación inversa entre la tasa de disolución y los posibles efectos sobre la salud; es decir, cuanto mayor es la tasa de disolución de una fibra, menor es su potencial para producir efectos sobre la salud. La velocidad de disolución de Lanas AES se ha determinado mediante pruebas in vitro estandarizadas. La tasa de disolución de Lanas AES es mayor que la de otros tipos de fibras que han sido probadas en estudios crónicos con animales y no produjeron enfermedades respiratorias.</a:t>
            </a:r>
            <a:endParaRPr lang="en-US" sz="1000" dirty="0">
              <a:solidFill>
                <a:srgbClr val="0F1919"/>
              </a:solidFill>
            </a:endParaRPr>
          </a:p>
          <a:p>
            <a:pPr algn="just" defTabSz="320040">
              <a:spcBef>
                <a:spcPts val="0"/>
              </a:spcBef>
              <a:tabLst>
                <a:tab pos="118872" algn="l"/>
              </a:tabLst>
            </a:pPr>
            <a:endParaRPr lang="es-CO" sz="1000" dirty="0">
              <a:solidFill>
                <a:srgbClr val="0F1919"/>
              </a:solidFill>
            </a:endParaRPr>
          </a:p>
          <a:p>
            <a:pPr algn="just" defTabSz="320040">
              <a:spcBef>
                <a:spcPts val="0"/>
              </a:spcBef>
              <a:tabLst>
                <a:tab pos="118872" algn="l"/>
              </a:tabLst>
            </a:pPr>
            <a:r>
              <a:rPr lang="es-CO" sz="1000" dirty="0">
                <a:solidFill>
                  <a:srgbClr val="0F1919"/>
                </a:solidFill>
              </a:rPr>
              <a:t>Este producto tiene una química de fibra que cumple con la definición regulatoria (Directiva de la Comisión Europea 97/69/EC) como una "fibra vítrea (silicato) artificial orientada aleatoriamente que contiene óxido alcalino y óxido alcalinotérreo (</a:t>
            </a:r>
            <a:r>
              <a:rPr lang="es-CO" sz="1000" dirty="0" err="1">
                <a:solidFill>
                  <a:srgbClr val="0F1919"/>
                </a:solidFill>
              </a:rPr>
              <a:t>Na2O</a:t>
            </a:r>
            <a:r>
              <a:rPr lang="es-CO" sz="1000" dirty="0">
                <a:solidFill>
                  <a:srgbClr val="0F1919"/>
                </a:solidFill>
              </a:rPr>
              <a:t> + </a:t>
            </a:r>
            <a:r>
              <a:rPr lang="es-CO" sz="1000" dirty="0" err="1">
                <a:solidFill>
                  <a:srgbClr val="0F1919"/>
                </a:solidFill>
              </a:rPr>
              <a:t>K2O</a:t>
            </a:r>
            <a:r>
              <a:rPr lang="es-CO" sz="1000" dirty="0">
                <a:solidFill>
                  <a:srgbClr val="0F1919"/>
                </a:solidFill>
              </a:rPr>
              <a:t>). + </a:t>
            </a:r>
            <a:r>
              <a:rPr lang="es-CO" sz="1000" dirty="0" err="1">
                <a:solidFill>
                  <a:srgbClr val="0F1919"/>
                </a:solidFill>
              </a:rPr>
              <a:t>CaO</a:t>
            </a:r>
            <a:r>
              <a:rPr lang="es-CO" sz="1000" dirty="0">
                <a:solidFill>
                  <a:srgbClr val="0F1919"/>
                </a:solidFill>
              </a:rPr>
              <a:t> + MgO + </a:t>
            </a:r>
            <a:r>
              <a:rPr lang="es-CO" sz="1000" dirty="0" err="1">
                <a:solidFill>
                  <a:srgbClr val="0F1919"/>
                </a:solidFill>
              </a:rPr>
              <a:t>BaO</a:t>
            </a:r>
            <a:r>
              <a:rPr lang="es-CO" sz="1000" dirty="0">
                <a:solidFill>
                  <a:srgbClr val="0F1919"/>
                </a:solidFill>
              </a:rPr>
              <a:t>) superior al 18% en peso". Las fibras </a:t>
            </a:r>
            <a:r>
              <a:rPr lang="es-CO" sz="1000" dirty="0" err="1">
                <a:solidFill>
                  <a:srgbClr val="0F1919"/>
                </a:solidFill>
              </a:rPr>
              <a:t>INSULFRAX</a:t>
            </a:r>
            <a:r>
              <a:rPr lang="es-CO" sz="1000" dirty="0">
                <a:solidFill>
                  <a:srgbClr val="0F1919"/>
                </a:solidFill>
              </a:rPr>
              <a:t>® han sido probadas de acuerdo con el protocolo de la UE </a:t>
            </a:r>
            <a:r>
              <a:rPr lang="es-CO" sz="1000" dirty="0" err="1">
                <a:solidFill>
                  <a:srgbClr val="0F1919"/>
                </a:solidFill>
              </a:rPr>
              <a:t>ECB</a:t>
            </a:r>
            <a:r>
              <a:rPr lang="es-CO" sz="1000" dirty="0">
                <a:solidFill>
                  <a:srgbClr val="0F1919"/>
                </a:solidFill>
              </a:rPr>
              <a:t>/TM/26, </a:t>
            </a:r>
            <a:r>
              <a:rPr lang="es-CO" sz="1000" dirty="0" err="1">
                <a:solidFill>
                  <a:srgbClr val="0F1919"/>
                </a:solidFill>
              </a:rPr>
              <a:t>rev.</a:t>
            </a:r>
            <a:r>
              <a:rPr lang="es-CO" sz="1000" dirty="0">
                <a:solidFill>
                  <a:srgbClr val="0F1919"/>
                </a:solidFill>
              </a:rPr>
              <a:t> 7, Nota Q, Directiva 97/69/CE. Los resultados de la prueba de </a:t>
            </a:r>
            <a:r>
              <a:rPr lang="es-CO" sz="1000" dirty="0" err="1">
                <a:solidFill>
                  <a:srgbClr val="0F1919"/>
                </a:solidFill>
              </a:rPr>
              <a:t>biopersistencia</a:t>
            </a:r>
            <a:r>
              <a:rPr lang="es-CO" sz="1000" dirty="0">
                <a:solidFill>
                  <a:srgbClr val="0F1919"/>
                </a:solidFill>
              </a:rPr>
              <a:t> a corto plazo por inhalación (prueba </a:t>
            </a:r>
            <a:r>
              <a:rPr lang="es-CO" sz="1000" dirty="0" err="1">
                <a:solidFill>
                  <a:srgbClr val="0F1919"/>
                </a:solidFill>
              </a:rPr>
              <a:t>IH</a:t>
            </a:r>
            <a:r>
              <a:rPr lang="es-CO" sz="1000" dirty="0">
                <a:solidFill>
                  <a:srgbClr val="0F1919"/>
                </a:solidFill>
              </a:rPr>
              <a:t>) fueron de 7 días; muy por debajo del umbral reglamentario de 10 días citado en la Directiva 97/69/CE. Según los resultados de las pruebas, los productos con lanas AES no se consideran cancerígenos potenciales y ESTÁN EXENTOS de la clasificación europea como tales. En virtud de los resultados de estas pruebas, estos productos ESTÁN EXENTOS de las pautas regulatorias europeas que requieren etiquetas de advertencia de peligro con frases de riesgo específicas que mencionen el potencial de enfermedades respiratorias. Además, las lanas AES han sido probadas en un laboratorio independiente, mediante instilación intratraqueal (prueba IT), según un protocolo que era consistente con los requisitos de la Ordenanza alemana sobre sustancias peligrosas (</a:t>
            </a:r>
            <a:r>
              <a:rPr lang="es-CO" sz="1000" dirty="0" err="1">
                <a:solidFill>
                  <a:srgbClr val="0F1919"/>
                </a:solidFill>
              </a:rPr>
              <a:t>BGBI</a:t>
            </a:r>
            <a:r>
              <a:rPr lang="es-CO" sz="1000" dirty="0">
                <a:solidFill>
                  <a:srgbClr val="0F1919"/>
                </a:solidFill>
              </a:rPr>
              <a:t>. I pp. 1782, 2049, Tercera Enmienda, Apéndice V, núm. 7). La vida media de las lanas AES fue de 30 días, lo que está muy por debajo de los umbrales reglamentarios aplicables. Según los resultados de las pruebas informáticas, los productos con lanas AES ESTÁN EXENTOS de los requisitos del Reglamento alemán.</a:t>
            </a:r>
          </a:p>
          <a:p>
            <a:pPr algn="just" defTabSz="320040">
              <a:spcBef>
                <a:spcPts val="1000"/>
              </a:spcBef>
              <a:tabLst>
                <a:tab pos="118872" algn="l"/>
              </a:tabLst>
            </a:pPr>
            <a:r>
              <a:rPr lang="es-CO" sz="1000" b="1" dirty="0">
                <a:solidFill>
                  <a:srgbClr val="0F1919"/>
                </a:solidFill>
              </a:rPr>
              <a:t>Propiedades irritantes</a:t>
            </a:r>
          </a:p>
          <a:p>
            <a:pPr algn="just" defTabSz="320040">
              <a:spcBef>
                <a:spcPts val="0"/>
              </a:spcBef>
              <a:tabLst>
                <a:tab pos="118872" algn="l"/>
              </a:tabLst>
            </a:pPr>
            <a:r>
              <a:rPr lang="es-CO" sz="1000" dirty="0">
                <a:solidFill>
                  <a:srgbClr val="0F1919"/>
                </a:solidFill>
              </a:rPr>
              <a:t>La definición de "irritación de la piel" contenida en la norma de comunicación de peligros, 29 </a:t>
            </a:r>
            <a:r>
              <a:rPr lang="es-CO" sz="1000" dirty="0" err="1">
                <a:solidFill>
                  <a:srgbClr val="0F1919"/>
                </a:solidFill>
              </a:rPr>
              <a:t>CFR</a:t>
            </a:r>
            <a:r>
              <a:rPr lang="es-CO" sz="1000" dirty="0">
                <a:solidFill>
                  <a:srgbClr val="0F1919"/>
                </a:solidFill>
              </a:rPr>
              <a:t> 1900.1200, Apéndice </a:t>
            </a:r>
            <a:r>
              <a:rPr lang="es-CO" sz="1000" dirty="0" err="1">
                <a:solidFill>
                  <a:srgbClr val="0F1919"/>
                </a:solidFill>
              </a:rPr>
              <a:t>A.2.1.1</a:t>
            </a:r>
            <a:r>
              <a:rPr lang="es-CO" sz="1000" dirty="0">
                <a:solidFill>
                  <a:srgbClr val="0F1919"/>
                </a:solidFill>
              </a:rPr>
              <a:t>, es "la producción de daño reversible a la piel después de la aplicación de una sustancia de prueba durante hasta 4 horas". Cuando se prueban utilizando métodos aprobados (por ejemplo, Directiva de la UE 67/548/CE, Anexo V, Método </a:t>
            </a:r>
            <a:r>
              <a:rPr lang="es-CO" sz="1000" dirty="0" err="1">
                <a:solidFill>
                  <a:srgbClr val="0F1919"/>
                </a:solidFill>
              </a:rPr>
              <a:t>B4</a:t>
            </a:r>
            <a:r>
              <a:rPr lang="es-CO" sz="1000" dirty="0">
                <a:solidFill>
                  <a:srgbClr val="0F1919"/>
                </a:solidFill>
              </a:rPr>
              <a:t>), las fibras contenidas en este material dan resultados negativos. La fibra contenida en este producto es un material inerte que no interactúa químicamente con la piel expuesta. Sin embargo, existe la posibilidad de que la exposición a este producto cause irritación mecánica temporal en los ojos, la piel o el tracto respiratorio (nariz, garganta, pulmones). Esta irritación temporal se puede mitigar con prácticas de manipulación adecuadas diseñadas para limitar la exposición y el uso de ropa protectora (gafas, guantes, ropa).</a:t>
            </a:r>
            <a:endParaRPr lang="es-CO" sz="1000" b="1" dirty="0">
              <a:solidFill>
                <a:srgbClr val="0F1919"/>
              </a:solidFill>
            </a:endParaRPr>
          </a:p>
          <a:p>
            <a:pPr algn="just" defTabSz="320040">
              <a:spcBef>
                <a:spcPts val="0"/>
              </a:spcBef>
              <a:tabLst>
                <a:tab pos="118872" algn="l"/>
              </a:tabLst>
            </a:pPr>
            <a:endParaRPr lang="es-CO" sz="1000" b="1" dirty="0">
              <a:solidFill>
                <a:srgbClr val="0F1919"/>
              </a:solidFill>
            </a:endParaRPr>
          </a:p>
          <a:p>
            <a:pPr algn="just" defTabSz="320040">
              <a:spcBef>
                <a:spcPts val="0"/>
              </a:spcBef>
              <a:tabLst>
                <a:tab pos="118872" algn="l"/>
              </a:tabLst>
            </a:pPr>
            <a:r>
              <a:rPr lang="es-CO" sz="1000" b="1" dirty="0">
                <a:solidFill>
                  <a:srgbClr val="0F1919"/>
                </a:solidFill>
              </a:rPr>
              <a:t>Agencia Internacional para la Investigación del Cáncer y Programa Nacional de Toxicología: </a:t>
            </a:r>
            <a:r>
              <a:rPr lang="es-CO" sz="1000" dirty="0">
                <a:solidFill>
                  <a:srgbClr val="0F1919"/>
                </a:solidFill>
              </a:rPr>
              <a:t>Este producto no ha sido evaluado específicamente por ninguna autoridad reguladora u otra entidad de clasificación, como la Agencia Internacional para la Investigación del Cáncer (</a:t>
            </a:r>
            <a:r>
              <a:rPr lang="es-CO" sz="1000" dirty="0" err="1">
                <a:solidFill>
                  <a:srgbClr val="0F1919"/>
                </a:solidFill>
              </a:rPr>
              <a:t>IARC</a:t>
            </a:r>
            <a:r>
              <a:rPr lang="es-CO" sz="1000" dirty="0">
                <a:solidFill>
                  <a:srgbClr val="0F1919"/>
                </a:solidFill>
              </a:rPr>
              <a:t>) o el Programa Nacional de Toxicología (NTP).</a:t>
            </a: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FC-2000 AL 23 04</a:t>
            </a:r>
          </a:p>
        </p:txBody>
      </p:sp>
      <p:sp>
        <p:nvSpPr>
          <p:cNvPr id="12" name="Rectangle 11">
            <a:extLst>
              <a:ext uri="{FF2B5EF4-FFF2-40B4-BE49-F238E27FC236}">
                <a16:creationId xmlns:a16="http://schemas.microsoft.com/office/drawing/2014/main" id="{67594E7A-4FEF-F497-C26D-E1D582AC707C}"/>
              </a:ext>
            </a:extLst>
          </p:cNvPr>
          <p:cNvSpPr/>
          <p:nvPr/>
        </p:nvSpPr>
        <p:spPr>
          <a:xfrm>
            <a:off x="286256" y="3039276"/>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6256" y="3531689"/>
            <a:ext cx="7200900" cy="156078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algn="just" defTabSz="228600">
              <a:tabLst>
                <a:tab pos="118872" algn="l"/>
              </a:tabLst>
            </a:pPr>
            <a:r>
              <a:rPr lang="es-CO" sz="1000" b="1" dirty="0">
                <a:solidFill>
                  <a:schemeClr val="tx1"/>
                </a:solidFill>
              </a:rPr>
              <a:t>UNIÓN EUROPEA: </a:t>
            </a:r>
            <a:r>
              <a:rPr lang="es-CO" sz="1000" dirty="0">
                <a:solidFill>
                  <a:schemeClr val="tx1"/>
                </a:solidFill>
              </a:rPr>
              <a:t>Los residuos de este producto no están clasificados como "peligrosos" o "especiales" según la normativa de la Unión Europea. La eliminación está permitida en basureros autorizados para residuos industriales</a:t>
            </a:r>
            <a:r>
              <a:rPr lang="en-US" sz="1000" dirty="0">
                <a:solidFill>
                  <a:schemeClr val="tx1"/>
                </a:solidFill>
              </a:rPr>
              <a:t>.</a:t>
            </a:r>
            <a:endParaRPr lang="en-CA" sz="1000" dirty="0">
              <a:solidFill>
                <a:srgbClr val="0F1919"/>
              </a:solidFill>
            </a:endParaRPr>
          </a:p>
          <a:p>
            <a:pPr algn="just"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5198345"/>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14. </a:t>
            </a:r>
            <a:r>
              <a:rPr lang="es-CO" sz="1200" b="1" dirty="0">
                <a:solidFill>
                  <a:schemeClr val="accent1"/>
                </a:solidFill>
                <a:latin typeface="+mj-lt"/>
              </a:rPr>
              <a:t>INFORMACIÓN DE TRANSPORTE (No obligatoria)</a:t>
            </a:r>
            <a:endParaRPr lang="en-CA" sz="1200" b="1" dirty="0">
              <a:solidFill>
                <a:schemeClr val="accent1"/>
              </a:solidFill>
              <a:latin typeface="+mj-lt"/>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92834" y="7669191"/>
            <a:ext cx="7199888" cy="294443"/>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92834" y="8110229"/>
            <a:ext cx="7200900" cy="161742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No se aplican las categorías del Sistema Canadiense de Información sobre Materiales en el Lugar de Trabajo (</a:t>
            </a:r>
            <a:r>
              <a:rPr lang="es-CO" sz="1000" dirty="0" err="1">
                <a:solidFill>
                  <a:schemeClr val="tx1"/>
                </a:solidFill>
              </a:rPr>
              <a:t>WHMIS</a:t>
            </a:r>
            <a:r>
              <a:rPr lang="es-CO" sz="1000" dirty="0">
                <a:solidFill>
                  <a:schemeClr val="tx1"/>
                </a:solidFill>
              </a:rPr>
              <a:t> 2015) a este producto.</a:t>
            </a:r>
            <a:endParaRPr lang="en-US" sz="1000" dirty="0">
              <a:solidFill>
                <a:schemeClr val="tx1"/>
              </a:solidFill>
            </a:endParaRP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n-US" sz="1000" b="1" u="sng" dirty="0">
                <a:solidFill>
                  <a:schemeClr val="tx1"/>
                </a:solidFill>
              </a:rPr>
              <a:t>UNION </a:t>
            </a:r>
            <a:r>
              <a:rPr lang="en-US" sz="1000" b="1" u="sng" dirty="0" err="1">
                <a:solidFill>
                  <a:schemeClr val="tx1"/>
                </a:solidFill>
              </a:rPr>
              <a:t>EUROPEA</a:t>
            </a:r>
            <a:endParaRPr lang="en-US" sz="1000" b="1" u="sng" dirty="0">
              <a:solidFill>
                <a:schemeClr val="tx1"/>
              </a:solidFill>
            </a:endParaRPr>
          </a:p>
          <a:p>
            <a:pPr algn="just" defTabSz="228600">
              <a:spcBef>
                <a:spcPts val="0"/>
              </a:spcBef>
              <a:tabLst>
                <a:tab pos="118872" algn="l"/>
              </a:tabLst>
            </a:pPr>
            <a:r>
              <a:rPr lang="es-CO" sz="1000" dirty="0">
                <a:solidFill>
                  <a:schemeClr val="tx1"/>
                </a:solidFill>
              </a:rPr>
              <a:t>Directiva europea 97/69/CE - En virtud de los resultados de las pruebas, la lana AES ha quedado exenta de la clasificación y el etiquetado como carcinógeno potencial.</a:t>
            </a:r>
            <a:r>
              <a:rPr lang="en-US" sz="1000" dirty="0">
                <a:solidFill>
                  <a:schemeClr val="tx1"/>
                </a:solidFill>
              </a:rPr>
              <a:t> </a:t>
            </a:r>
          </a:p>
          <a:p>
            <a:pPr algn="just" defTabSz="228600">
              <a:spcBef>
                <a:spcPts val="0"/>
              </a:spcBef>
              <a:tabLst>
                <a:tab pos="118872" algn="l"/>
              </a:tabLst>
            </a:pPr>
            <a:endParaRPr lang="en-US" sz="1000" dirty="0">
              <a:solidFill>
                <a:schemeClr val="tx1"/>
              </a:solidFill>
            </a:endParaRPr>
          </a:p>
        </p:txBody>
      </p:sp>
      <p:graphicFrame>
        <p:nvGraphicFramePr>
          <p:cNvPr id="5" name="Table 35">
            <a:extLst>
              <a:ext uri="{FF2B5EF4-FFF2-40B4-BE49-F238E27FC236}">
                <a16:creationId xmlns:a16="http://schemas.microsoft.com/office/drawing/2014/main" id="{EAC3E860-5CB1-47FE-6A48-1EA493872486}"/>
              </a:ext>
            </a:extLst>
          </p:cNvPr>
          <p:cNvGraphicFramePr>
            <a:graphicFrameLocks/>
          </p:cNvGraphicFramePr>
          <p:nvPr>
            <p:extLst>
              <p:ext uri="{D42A27DB-BD31-4B8C-83A1-F6EECF244321}">
                <p14:modId xmlns:p14="http://schemas.microsoft.com/office/powerpoint/2010/main" val="2837385502"/>
              </p:ext>
            </p:extLst>
          </p:nvPr>
        </p:nvGraphicFramePr>
        <p:xfrm>
          <a:off x="286256" y="1647596"/>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7200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6" name="Rectangle 5">
            <a:extLst>
              <a:ext uri="{FF2B5EF4-FFF2-40B4-BE49-F238E27FC236}">
                <a16:creationId xmlns:a16="http://schemas.microsoft.com/office/drawing/2014/main" id="{B5FB3A66-6CB4-0D4D-D5C2-D317B6E83FC0}"/>
              </a:ext>
            </a:extLst>
          </p:cNvPr>
          <p:cNvSpPr/>
          <p:nvPr/>
        </p:nvSpPr>
        <p:spPr>
          <a:xfrm>
            <a:off x="285750" y="117488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12. INFORMACIÓN ECOLÓGICA (No obligatoria)</a:t>
            </a:r>
          </a:p>
        </p:txBody>
      </p:sp>
      <p:graphicFrame>
        <p:nvGraphicFramePr>
          <p:cNvPr id="2" name="Table 35">
            <a:extLst>
              <a:ext uri="{FF2B5EF4-FFF2-40B4-BE49-F238E27FC236}">
                <a16:creationId xmlns:a16="http://schemas.microsoft.com/office/drawing/2014/main" id="{3E4BF6EA-ABBD-B8CF-C06D-7845F1640064}"/>
              </a:ext>
            </a:extLst>
          </p:cNvPr>
          <p:cNvGraphicFramePr>
            <a:graphicFrameLocks/>
          </p:cNvGraphicFramePr>
          <p:nvPr>
            <p:extLst>
              <p:ext uri="{D42A27DB-BD31-4B8C-83A1-F6EECF244321}">
                <p14:modId xmlns:p14="http://schemas.microsoft.com/office/powerpoint/2010/main" val="3385559050"/>
              </p:ext>
            </p:extLst>
          </p:nvPr>
        </p:nvGraphicFramePr>
        <p:xfrm>
          <a:off x="292834" y="5663871"/>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3" name="Text Placeholder 25">
            <a:extLst>
              <a:ext uri="{FF2B5EF4-FFF2-40B4-BE49-F238E27FC236}">
                <a16:creationId xmlns:a16="http://schemas.microsoft.com/office/drawing/2014/main" id="{1A17C076-85DA-CA59-969B-AC8264D4B523}"/>
              </a:ext>
            </a:extLst>
          </p:cNvPr>
          <p:cNvSpPr txBox="1">
            <a:spLocks/>
          </p:cNvSpPr>
          <p:nvPr/>
        </p:nvSpPr>
        <p:spPr>
          <a:xfrm>
            <a:off x="285244" y="7276764"/>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95870" y="3312525"/>
            <a:ext cx="7199888" cy="32766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95870" y="3774920"/>
            <a:ext cx="7200900" cy="510225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Aislamiento térmico de lana AES después del servicio:</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dirty="0">
                <a:solidFill>
                  <a:schemeClr val="tx1"/>
                </a:solidFill>
              </a:rPr>
              <a:t>Tal como se producen, las lanas AES son materiales vítreos (vidriosos) que no contienen sílice cristalina. La exposición continua a temperaturas elevadas puede hacer que estas fibras se desvitrifiquen (se vuelvan cristalinas). Las primeras formaciones cristalinas que se producen son el diópsido y la wollastonita, que comienzan a formarse aproximadamente a </a:t>
            </a:r>
            <a:r>
              <a:rPr lang="es-CO" sz="1000" dirty="0" err="1">
                <a:solidFill>
                  <a:schemeClr val="tx1"/>
                </a:solidFill>
              </a:rPr>
              <a:t>900°C</a:t>
            </a:r>
            <a:r>
              <a:rPr lang="es-CO" sz="1000" dirty="0">
                <a:solidFill>
                  <a:schemeClr val="tx1"/>
                </a:solidFill>
              </a:rPr>
              <a:t> (</a:t>
            </a:r>
            <a:r>
              <a:rPr lang="es-CO" sz="1000" dirty="0" err="1">
                <a:solidFill>
                  <a:schemeClr val="tx1"/>
                </a:solidFill>
              </a:rPr>
              <a:t>1652°F</a:t>
            </a:r>
            <a:r>
              <a:rPr lang="es-CO" sz="1000" dirty="0">
                <a:solidFill>
                  <a:schemeClr val="tx1"/>
                </a:solidFill>
              </a:rPr>
              <a:t>). Con el uso recomendado, es poco probable que las lanas AES se expongan a las temperaturas y condiciones necesarias para la formación de sílice en fase cristalina. La aparición y el alcance de la formación de sílice en fase cristalina dependen en gran medida de la temperatura, la duración de la exposición de las fibras a altas temperaturas, la composición química de las fibras y la presencia de agentes fundentes. La presencia de sílice en fase cristalina sólo puede confirmarse mediante análisis de laboratorio de la fibra "cara caliente". La evaluación de la sílice cristalina realizada por la </a:t>
            </a:r>
            <a:r>
              <a:rPr lang="es-CO" sz="1000" dirty="0" err="1">
                <a:solidFill>
                  <a:schemeClr val="tx1"/>
                </a:solidFill>
              </a:rPr>
              <a:t>IARC</a:t>
            </a:r>
            <a:r>
              <a:rPr lang="es-CO" sz="1000" dirty="0">
                <a:solidFill>
                  <a:schemeClr val="tx1"/>
                </a:solidFill>
              </a:rPr>
              <a:t> establece: "La sílice cristalina inhalada en forma de cuarzo o cristobalita procedente de fuentes ocupacionales es cancerígena para los seres humanos (Grupo 1)" y señala además que "no se detectó carcinogenicidad en seres humanos en todas las circunstancias industriales estudiadas" (Monografía del </a:t>
            </a:r>
            <a:r>
              <a:rPr lang="es-CO" sz="1000" dirty="0" err="1">
                <a:solidFill>
                  <a:schemeClr val="tx1"/>
                </a:solidFill>
              </a:rPr>
              <a:t>CIIC</a:t>
            </a:r>
            <a:r>
              <a:rPr lang="es-CO" sz="1000" dirty="0">
                <a:solidFill>
                  <a:schemeClr val="tx1"/>
                </a:solidFill>
              </a:rPr>
              <a:t> Vol. 68, 1997).</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dirty="0">
                <a:solidFill>
                  <a:schemeClr val="tx1"/>
                </a:solidFill>
              </a:rPr>
              <a:t>NTP enumera todos los polimorfos de sílice cristalina entre las sustancias que "pueden considerarse razonablemente carcinógenas". Durante las operaciones de remoción, se recomienda el uso de un respirador de cara completa para reducir la exposición por inhalación junto con la irritación de los ojos y las vías respiratorias. Es mejor, caso por caso, realizar una evaluación específica de los riesgos en el lugar de trabajo y la identificación de la protección respiratoria adecuada por parte de un profesional calificado en higiene industrial. Para obtener información más detallada sobre la sílice cristalina respirable, llame a la línea directa de información sobre administración de productos (ver más abajo).</a:t>
            </a:r>
          </a:p>
          <a:p>
            <a:pPr algn="just"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fabricante de fibra cerámica refractaria y lana AES, para proporcionar a los clientes información actualizada sobre el uso y la manipulación adecuados de la fibra cerámica refractaria y las lanas solubles de silicato alcalinotérreo amorfo (silicato cálcico-magnésico). En 2002, </a:t>
            </a:r>
            <a:r>
              <a:rPr lang="es-CO" sz="1000" dirty="0" err="1">
                <a:solidFill>
                  <a:schemeClr val="tx1"/>
                </a:solidFill>
              </a:rPr>
              <a:t>OSHA</a:t>
            </a:r>
            <a:r>
              <a:rPr lang="es-CO" sz="1000" dirty="0">
                <a:solidFill>
                  <a:schemeClr val="tx1"/>
                </a:solidFill>
              </a:rPr>
              <a:t> aprobó un programa voluntario de gestión de productos de cinco años de duración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RCFC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de cinco años,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estratégica,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 Para más información sobre </a:t>
            </a:r>
            <a:r>
              <a:rPr lang="es-CO" sz="1000" dirty="0" err="1">
                <a:solidFill>
                  <a:schemeClr val="tx1"/>
                </a:solidFill>
              </a:rPr>
              <a:t>PSP</a:t>
            </a:r>
            <a:r>
              <a:rPr lang="es-CO" sz="1000" dirty="0">
                <a:solidFill>
                  <a:schemeClr val="tx1"/>
                </a:solidFill>
              </a:rPr>
              <a:t> 2017, por favor visitar </a:t>
            </a:r>
            <a:r>
              <a:rPr lang="es-CO" sz="1000" dirty="0">
                <a:solidFill>
                  <a:schemeClr val="tx1"/>
                </a:solidFill>
                <a:hlinkClick r:id="rId2"/>
              </a:rPr>
              <a:t>http://www.htiwcoalition.org</a:t>
            </a:r>
            <a:endParaRPr lang="es-CO" sz="1000"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 </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02 de octubre de 2018.</a:t>
            </a:r>
            <a:r>
              <a:rPr lang="es-CO" sz="1000" b="1" dirty="0">
                <a:solidFill>
                  <a:schemeClr val="tx1"/>
                </a:solidFill>
              </a:rPr>
              <a:t> </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r>
              <a:rPr lang="es-CO" sz="1000" dirty="0">
                <a:solidFill>
                  <a:schemeClr val="tx1"/>
                </a:solidFill>
              </a:rPr>
              <a:t> con el apoyo de </a:t>
            </a:r>
            <a:r>
              <a:rPr lang="es-CO" sz="1000" dirty="0" err="1">
                <a:solidFill>
                  <a:schemeClr val="tx1"/>
                </a:solidFill>
              </a:rPr>
              <a:t>UNIFRAX</a:t>
            </a:r>
            <a:endParaRPr lang="es-CO" sz="1000" dirty="0">
              <a:solidFill>
                <a:srgbClr val="0F1919"/>
              </a:solidFill>
            </a:endParaRP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FC-2000 AL 23 04</a:t>
            </a:r>
          </a:p>
        </p:txBody>
      </p:sp>
      <p:graphicFrame>
        <p:nvGraphicFramePr>
          <p:cNvPr id="3" name="Table 35">
            <a:extLst>
              <a:ext uri="{FF2B5EF4-FFF2-40B4-BE49-F238E27FC236}">
                <a16:creationId xmlns:a16="http://schemas.microsoft.com/office/drawing/2014/main" id="{36881BB0-64A3-2A43-25B3-4F6435CA886C}"/>
              </a:ext>
            </a:extLst>
          </p:cNvPr>
          <p:cNvGraphicFramePr>
            <a:graphicFrameLocks/>
          </p:cNvGraphicFramePr>
          <p:nvPr>
            <p:extLst>
              <p:ext uri="{D42A27DB-BD31-4B8C-83A1-F6EECF244321}">
                <p14:modId xmlns:p14="http://schemas.microsoft.com/office/powerpoint/2010/main" val="3251063705"/>
              </p:ext>
            </p:extLst>
          </p:nvPr>
        </p:nvGraphicFramePr>
        <p:xfrm>
          <a:off x="286256" y="1427447"/>
          <a:ext cx="7199888" cy="162912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224436">
                <a:tc>
                  <a:txBody>
                    <a:bodyPr/>
                    <a:lstStyle/>
                    <a:p>
                      <a:r>
                        <a:rPr lang="fr-CA" sz="800" b="1" noProof="0" dirty="0"/>
                        <a:t>EPA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Título III de la Ley de Reautorización y Enmiendas del </a:t>
                      </a:r>
                      <a:r>
                        <a:rPr lang="es-CO" sz="800" b="1" noProof="0" dirty="0" err="1"/>
                        <a:t>Superfondo</a:t>
                      </a:r>
                      <a:r>
                        <a:rPr lang="es-CO" sz="800" b="1" noProof="0" dirty="0"/>
                        <a:t> (SARA): </a:t>
                      </a:r>
                      <a:r>
                        <a:rPr lang="es-CO" sz="800" b="0" noProof="0" dirty="0"/>
                        <a:t>este producto no contiene ninguna sustancia que deba declararse según las Secciones 302, 304, 313 (40 </a:t>
                      </a:r>
                      <a:r>
                        <a:rPr lang="es-CO" sz="800" b="0" noProof="0" dirty="0" err="1"/>
                        <a:t>CFR</a:t>
                      </a:r>
                      <a:r>
                        <a:rPr lang="es-CO" sz="800" b="0" noProof="0" dirty="0"/>
                        <a:t> 372). Se aplican las secciones 311 y 312 (40 </a:t>
                      </a:r>
                      <a:r>
                        <a:rPr lang="es-CO" sz="800" b="0" noProof="0" dirty="0" err="1"/>
                        <a:t>CFR</a:t>
                      </a:r>
                      <a:r>
                        <a:rPr lang="es-CO" sz="800" b="0" noProof="0" dirty="0"/>
                        <a:t> 370) (peligro retardado).</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7839611"/>
                  </a:ext>
                </a:extLst>
              </a:tr>
              <a:tr h="194665">
                <a:tc>
                  <a:txBody>
                    <a:bodyPr/>
                    <a:lstStyle/>
                    <a:p>
                      <a:r>
                        <a:rPr lang="fr-CA" sz="800" b="1" noProof="0" dirty="0"/>
                        <a:t>TSCA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Ley de Control de Sustancias Tóxicas (</a:t>
                      </a:r>
                      <a:r>
                        <a:rPr lang="es-CO" sz="800" b="1" noProof="0" dirty="0" err="1"/>
                        <a:t>TSCA</a:t>
                      </a:r>
                      <a:r>
                        <a:rPr lang="es-CO" sz="800" b="1" noProof="0" dirty="0"/>
                        <a:t>): </a:t>
                      </a:r>
                      <a:r>
                        <a:rPr lang="es-CO" sz="800" b="0" noProof="0" dirty="0"/>
                        <a:t>todas las sustancias de este producto están incluidas, según se requiere, en el inventario de la </a:t>
                      </a:r>
                      <a:r>
                        <a:rPr lang="es-CO" sz="800" b="0" noProof="0" dirty="0" err="1"/>
                        <a:t>TSCA</a:t>
                      </a:r>
                      <a:r>
                        <a:rPr lang="es-CO" sz="800" b="0" noProof="0" dirty="0"/>
                        <a:t>.</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34268"/>
                  </a:ext>
                </a:extLst>
              </a:tr>
              <a:tr h="194665">
                <a:tc>
                  <a:txBody>
                    <a:bodyPr/>
                    <a:lstStyle/>
                    <a:p>
                      <a:r>
                        <a:rPr lang="fr-CA" sz="800" b="1" noProof="0" dirty="0"/>
                        <a:t>CERCLA &amp; CAA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Ley Integral de Respuesta, Compensación y Responsabilidad Ambiental (</a:t>
                      </a:r>
                      <a:r>
                        <a:rPr lang="es-CO" sz="800" b="1" noProof="0" dirty="0" err="1"/>
                        <a:t>CERCLA</a:t>
                      </a:r>
                      <a:r>
                        <a:rPr lang="es-CO" sz="800" b="1" noProof="0" dirty="0"/>
                        <a:t>) y Ley de Aire Limpio (CAA): </a:t>
                      </a:r>
                      <a:r>
                        <a:rPr lang="es-CO" sz="800" b="0" noProof="0" dirty="0"/>
                        <a:t>AES </a:t>
                      </a:r>
                      <a:r>
                        <a:rPr lang="es-CO" sz="800" b="0" noProof="0" dirty="0" err="1"/>
                        <a:t>Wools</a:t>
                      </a:r>
                      <a:r>
                        <a:rPr lang="es-CO" sz="800" b="0" noProof="0" dirty="0"/>
                        <a:t> contiene fibras con un diámetro promedio superior a una micra y, por lo tanto, no se considera un contaminante del aire peligroso.</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0139604"/>
                  </a:ext>
                </a:extLst>
              </a:tr>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Cumplir con las Normas de Comunicación de Riesgos 29 </a:t>
                      </a:r>
                      <a:r>
                        <a:rPr lang="es-CO" sz="800" b="0" noProof="0" dirty="0" err="1"/>
                        <a:t>CFR</a:t>
                      </a:r>
                      <a:r>
                        <a:rPr lang="es-CO" sz="800" b="0" noProof="0" dirty="0"/>
                        <a:t> 1910.1200 y 29 </a:t>
                      </a:r>
                      <a:r>
                        <a:rPr lang="es-CO" sz="800" b="0" noProof="0" dirty="0" err="1"/>
                        <a:t>CFR</a:t>
                      </a:r>
                      <a:r>
                        <a:rPr lang="es-CO" sz="800" b="0" noProof="0" dirty="0"/>
                        <a:t> 1926.59 y las Normas de Protección Respiratoria 29 </a:t>
                      </a:r>
                      <a:r>
                        <a:rPr lang="es-CO" sz="800" b="0" noProof="0" dirty="0" err="1"/>
                        <a:t>CFR</a:t>
                      </a:r>
                      <a:r>
                        <a:rPr lang="es-CO" sz="800" b="0" noProof="0" dirty="0"/>
                        <a:t> 1910.134 y 29 </a:t>
                      </a:r>
                      <a:r>
                        <a:rPr lang="es-CO" sz="800" b="0" noProof="0" dirty="0" err="1"/>
                        <a:t>CFR</a:t>
                      </a:r>
                      <a:r>
                        <a:rPr lang="es-CO" sz="800" b="0" noProof="0" dirty="0"/>
                        <a:t> 1926.103.</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365760">
                <a:tc>
                  <a:txBody>
                    <a:bodyPr/>
                    <a:lstStyle/>
                    <a:p>
                      <a:r>
                        <a:rPr lang="fr-CA" sz="800" b="1" noProof="0" dirty="0" err="1"/>
                        <a:t>OTROS</a:t>
                      </a:r>
                      <a:r>
                        <a:rPr lang="fr-CA" sz="800" b="1" noProof="0" dirty="0"/>
                        <a:t> </a:t>
                      </a:r>
                      <a:r>
                        <a:rPr lang="fr-CA" sz="800" b="1" noProof="0" dirty="0" err="1"/>
                        <a:t>ESTADOS</a:t>
                      </a:r>
                      <a:endParaRPr lang="fr-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se sabe que los productos de AES </a:t>
                      </a:r>
                      <a:r>
                        <a:rPr lang="es-CO" sz="800" b="0" noProof="0" dirty="0" err="1"/>
                        <a:t>Wool</a:t>
                      </a:r>
                      <a:r>
                        <a:rPr lang="es-CO" sz="800" b="0" noProof="0" dirty="0"/>
                        <a:t> estén regulados.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11" name="TextBox 10">
            <a:extLst>
              <a:ext uri="{FF2B5EF4-FFF2-40B4-BE49-F238E27FC236}">
                <a16:creationId xmlns:a16="http://schemas.microsoft.com/office/drawing/2014/main" id="{2E6AD898-AA44-2FE6-33EF-3AB792D2092F}"/>
              </a:ext>
            </a:extLst>
          </p:cNvPr>
          <p:cNvSpPr txBox="1"/>
          <p:nvPr/>
        </p:nvSpPr>
        <p:spPr>
          <a:xfrm>
            <a:off x="190500" y="1181226"/>
            <a:ext cx="3886200" cy="246221"/>
          </a:xfrm>
          <a:prstGeom prst="rect">
            <a:avLst/>
          </a:prstGeom>
          <a:noFill/>
        </p:spPr>
        <p:txBody>
          <a:bodyPr wrap="square">
            <a:spAutoFit/>
          </a:bodyPr>
          <a:lstStyle/>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FC-2000 AL 23 04</a:t>
            </a:r>
          </a:p>
        </p:txBody>
      </p:sp>
      <p:sp>
        <p:nvSpPr>
          <p:cNvPr id="8" name="Rectangle 7">
            <a:extLst>
              <a:ext uri="{FF2B5EF4-FFF2-40B4-BE49-F238E27FC236}">
                <a16:creationId xmlns:a16="http://schemas.microsoft.com/office/drawing/2014/main" id="{E76F184B-C9A0-FA4C-4CCD-7F821E870879}"/>
              </a:ext>
            </a:extLst>
          </p:cNvPr>
          <p:cNvSpPr/>
          <p:nvPr/>
        </p:nvSpPr>
        <p:spPr>
          <a:xfrm>
            <a:off x="296376" y="1183745"/>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DEFINICIONES</a:t>
            </a:r>
          </a:p>
        </p:txBody>
      </p:sp>
      <p:graphicFrame>
        <p:nvGraphicFramePr>
          <p:cNvPr id="3" name="Table 35">
            <a:extLst>
              <a:ext uri="{FF2B5EF4-FFF2-40B4-BE49-F238E27FC236}">
                <a16:creationId xmlns:a16="http://schemas.microsoft.com/office/drawing/2014/main" id="{EF230F3B-63EE-D801-F10F-F6B6F8C6A5F4}"/>
              </a:ext>
            </a:extLst>
          </p:cNvPr>
          <p:cNvGraphicFramePr>
            <a:graphicFrameLocks/>
          </p:cNvGraphicFramePr>
          <p:nvPr>
            <p:extLst>
              <p:ext uri="{D42A27DB-BD31-4B8C-83A1-F6EECF244321}">
                <p14:modId xmlns:p14="http://schemas.microsoft.com/office/powerpoint/2010/main" val="3889313655"/>
              </p:ext>
            </p:extLst>
          </p:nvPr>
        </p:nvGraphicFramePr>
        <p:xfrm>
          <a:off x="296375" y="1623118"/>
          <a:ext cx="7199889" cy="25330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graphicFrame>
        <p:nvGraphicFramePr>
          <p:cNvPr id="5" name="Table 35">
            <a:extLst>
              <a:ext uri="{FF2B5EF4-FFF2-40B4-BE49-F238E27FC236}">
                <a16:creationId xmlns:a16="http://schemas.microsoft.com/office/drawing/2014/main" id="{4C8EEA0E-A8B2-9D7A-B617-0AA9686C320E}"/>
              </a:ext>
            </a:extLst>
          </p:cNvPr>
          <p:cNvGraphicFramePr>
            <a:graphicFrameLocks/>
          </p:cNvGraphicFramePr>
          <p:nvPr>
            <p:extLst>
              <p:ext uri="{D42A27DB-BD31-4B8C-83A1-F6EECF244321}">
                <p14:modId xmlns:p14="http://schemas.microsoft.com/office/powerpoint/2010/main" val="2790964"/>
              </p:ext>
            </p:extLst>
          </p:nvPr>
        </p:nvGraphicFramePr>
        <p:xfrm>
          <a:off x="291819" y="4545543"/>
          <a:ext cx="7199889" cy="778660"/>
        </p:xfrm>
        <a:graphic>
          <a:graphicData uri="http://schemas.openxmlformats.org/drawingml/2006/table">
            <a:tbl>
              <a:tblPr firstRow="1" bandRow="1">
                <a:tableStyleId>{9D7B26C5-4107-4FEC-AEDC-1716B250A1EF}</a:tableStyleId>
              </a:tblPr>
              <a:tblGrid>
                <a:gridCol w="988807">
                  <a:extLst>
                    <a:ext uri="{9D8B030D-6E8A-4147-A177-3AD203B41FA5}">
                      <a16:colId xmlns:a16="http://schemas.microsoft.com/office/drawing/2014/main" val="3647290184"/>
                    </a:ext>
                  </a:extLst>
                </a:gridCol>
                <a:gridCol w="2927350">
                  <a:extLst>
                    <a:ext uri="{9D8B030D-6E8A-4147-A177-3AD203B41FA5}">
                      <a16:colId xmlns:a16="http://schemas.microsoft.com/office/drawing/2014/main" val="622920296"/>
                    </a:ext>
                  </a:extLst>
                </a:gridCol>
                <a:gridCol w="328373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9" name="Table 8">
            <a:extLst>
              <a:ext uri="{FF2B5EF4-FFF2-40B4-BE49-F238E27FC236}">
                <a16:creationId xmlns:a16="http://schemas.microsoft.com/office/drawing/2014/main" id="{C5835B4B-7A7F-0C1F-9CAD-025763632592}"/>
              </a:ext>
            </a:extLst>
          </p:cNvPr>
          <p:cNvGraphicFramePr>
            <a:graphicFrameLocks noGrp="1"/>
          </p:cNvGraphicFramePr>
          <p:nvPr>
            <p:extLst>
              <p:ext uri="{D42A27DB-BD31-4B8C-83A1-F6EECF244321}">
                <p14:modId xmlns:p14="http://schemas.microsoft.com/office/powerpoint/2010/main" val="476469848"/>
              </p:ext>
            </p:extLst>
          </p:nvPr>
        </p:nvGraphicFramePr>
        <p:xfrm>
          <a:off x="291820" y="4156213"/>
          <a:ext cx="7199889" cy="389330"/>
        </p:xfrm>
        <a:graphic>
          <a:graphicData uri="http://schemas.openxmlformats.org/drawingml/2006/table">
            <a:tbl>
              <a:tblPr firstRow="1" bandRow="1">
                <a:tableStyleId>{5940675A-B579-460E-94D1-54222C63F5DA}</a:tableStyleId>
              </a:tblPr>
              <a:tblGrid>
                <a:gridCol w="99198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373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0" name="Table 35">
            <a:extLst>
              <a:ext uri="{FF2B5EF4-FFF2-40B4-BE49-F238E27FC236}">
                <a16:creationId xmlns:a16="http://schemas.microsoft.com/office/drawing/2014/main" id="{D423B692-22A5-AA80-B0CC-37008DEFBE78}"/>
              </a:ext>
            </a:extLst>
          </p:cNvPr>
          <p:cNvGraphicFramePr>
            <a:graphicFrameLocks/>
          </p:cNvGraphicFramePr>
          <p:nvPr>
            <p:extLst>
              <p:ext uri="{D42A27DB-BD31-4B8C-83A1-F6EECF244321}">
                <p14:modId xmlns:p14="http://schemas.microsoft.com/office/powerpoint/2010/main" val="2934593481"/>
              </p:ext>
            </p:extLst>
          </p:nvPr>
        </p:nvGraphicFramePr>
        <p:xfrm>
          <a:off x="296882" y="5324203"/>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E6246EB-76BA-C341-E6B0-E5CD6B35C7A3}"/>
              </a:ext>
            </a:extLst>
          </p:cNvPr>
          <p:cNvSpPr/>
          <p:nvPr/>
        </p:nvSpPr>
        <p:spPr>
          <a:xfrm>
            <a:off x="283726" y="357129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AVISO LEGAL</a:t>
            </a:r>
          </a:p>
        </p:txBody>
      </p:sp>
      <p:sp>
        <p:nvSpPr>
          <p:cNvPr id="12" name="Rectangle 11">
            <a:extLst>
              <a:ext uri="{FF2B5EF4-FFF2-40B4-BE49-F238E27FC236}">
                <a16:creationId xmlns:a16="http://schemas.microsoft.com/office/drawing/2014/main" id="{E36B0BEE-DDAA-81D7-3C81-300563A1FAE0}"/>
              </a:ext>
            </a:extLst>
          </p:cNvPr>
          <p:cNvSpPr/>
          <p:nvPr/>
        </p:nvSpPr>
        <p:spPr>
          <a:xfrm>
            <a:off x="284738" y="4017920"/>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21F4FA7D-38E5-11C1-2D6C-68EA09B9DDD7}"/>
              </a:ext>
            </a:extLst>
          </p:cNvPr>
          <p:cNvGraphicFramePr>
            <a:graphicFrameLocks noGrp="1"/>
          </p:cNvGraphicFramePr>
          <p:nvPr>
            <p:extLst>
              <p:ext uri="{D42A27DB-BD31-4B8C-83A1-F6EECF244321}">
                <p14:modId xmlns:p14="http://schemas.microsoft.com/office/powerpoint/2010/main" val="3485321267"/>
              </p:ext>
            </p:extLst>
          </p:nvPr>
        </p:nvGraphicFramePr>
        <p:xfrm>
          <a:off x="284232" y="1192213"/>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5" name="Table 4">
            <a:extLst>
              <a:ext uri="{FF2B5EF4-FFF2-40B4-BE49-F238E27FC236}">
                <a16:creationId xmlns:a16="http://schemas.microsoft.com/office/drawing/2014/main" id="{F51B756A-3144-392E-FAAA-6721D51CC58D}"/>
              </a:ext>
            </a:extLst>
          </p:cNvPr>
          <p:cNvGraphicFramePr>
            <a:graphicFrameLocks noGrp="1"/>
          </p:cNvGraphicFramePr>
          <p:nvPr>
            <p:extLst>
              <p:ext uri="{D42A27DB-BD31-4B8C-83A1-F6EECF244321}">
                <p14:modId xmlns:p14="http://schemas.microsoft.com/office/powerpoint/2010/main" val="3616976137"/>
              </p:ext>
            </p:extLst>
          </p:nvPr>
        </p:nvGraphicFramePr>
        <p:xfrm>
          <a:off x="284232" y="1776208"/>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6" name="Text Placeholder 39">
            <a:extLst>
              <a:ext uri="{FF2B5EF4-FFF2-40B4-BE49-F238E27FC236}">
                <a16:creationId xmlns:a16="http://schemas.microsoft.com/office/drawing/2014/main" id="{30F467FC-7418-7117-842A-F0803E64ACD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FC-2000 AL 23 04</a:t>
            </a:r>
          </a:p>
        </p:txBody>
      </p:sp>
    </p:spTree>
    <p:extLst>
      <p:ext uri="{BB962C8B-B14F-4D97-AF65-F5344CB8AC3E}">
        <p14:creationId xmlns:p14="http://schemas.microsoft.com/office/powerpoint/2010/main" val="255659432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4529</TotalTime>
  <Words>4823</Words>
  <Application>Microsoft Office PowerPoint</Application>
  <PresentationFormat>Custom</PresentationFormat>
  <Paragraphs>335</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2000, AL, AES, EARTH, SILICATE, WOOL, BOARDS, SHAPES, MODULES</cp:keywords>
  <cp:lastModifiedBy>Angie Torres Cardenas</cp:lastModifiedBy>
  <cp:revision>218</cp:revision>
  <cp:lastPrinted>2024-02-07T21:27:22Z</cp:lastPrinted>
  <dcterms:created xsi:type="dcterms:W3CDTF">2021-04-06T14:57:59Z</dcterms:created>
  <dcterms:modified xsi:type="dcterms:W3CDTF">2024-04-03T21:01:44Z</dcterms:modified>
  <cp:category>SAFETY DATA SHEET</cp:category>
</cp:coreProperties>
</file>