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1"/>
  </p:notesMasterIdLst>
  <p:sldIdLst>
    <p:sldId id="259" r:id="rId4"/>
    <p:sldId id="260" r:id="rId5"/>
    <p:sldId id="261" r:id="rId6"/>
    <p:sldId id="262" r:id="rId7"/>
    <p:sldId id="263" r:id="rId8"/>
    <p:sldId id="266" r:id="rId9"/>
    <p:sldId id="267" r:id="rId10"/>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48" autoAdjust="0"/>
    <p:restoredTop sz="96357" autoAdjust="0"/>
  </p:normalViewPr>
  <p:slideViewPr>
    <p:cSldViewPr snapToGrid="0" snapToObjects="1" showGuides="1">
      <p:cViewPr>
        <p:scale>
          <a:sx n="140" d="100"/>
          <a:sy n="140" d="100"/>
        </p:scale>
        <p:origin x="1464" y="-4188"/>
      </p:cViewPr>
      <p:guideLst>
        <p:guide orient="horz" pos="3168"/>
        <p:guide pos="2448"/>
      </p:guideLst>
    </p:cSldViewPr>
  </p:slideViewPr>
  <p:outlineViewPr>
    <p:cViewPr>
      <p:scale>
        <a:sx n="33" d="100"/>
        <a:sy n="33" d="100"/>
      </p:scale>
      <p:origin x="0" y="-8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2/15/2024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‹Nº›</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‹Nº›</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2/15/2024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‹Nº›</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2/15/2024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‹Nº›</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2/15/2024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‹Nº›</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91524" y="2163384"/>
            <a:ext cx="7200900" cy="2749850"/>
          </a:xfrm>
        </p:spPr>
        <p:txBody>
          <a:bodyPr anchor="t"/>
          <a:lstStyle/>
          <a:p>
            <a:pPr marL="228600" indent="-228600" algn="just" defTabSz="228600">
              <a:buClr>
                <a:schemeClr val="accent1"/>
              </a:buClr>
              <a:buFont typeface="+mj-lt"/>
              <a:buAutoNum type="alphaLcPeriod"/>
              <a:tabLst>
                <a:tab pos="118872" algn="l"/>
              </a:tabLst>
            </a:pPr>
            <a:r>
              <a:rPr lang="es-CO" sz="1000" b="1" dirty="0">
                <a:solidFill>
                  <a:schemeClr val="tx1"/>
                </a:solidFill>
              </a:rPr>
              <a:t>Identificador de producto utilizado en la etiqueta:</a:t>
            </a:r>
            <a:r>
              <a:rPr lang="es-CO" sz="1000" dirty="0">
                <a:solidFill>
                  <a:schemeClr val="tx1"/>
                </a:solidFill>
              </a:rPr>
              <a:t> FC </a:t>
            </a:r>
            <a:r>
              <a:rPr lang="es-CO" sz="1000" dirty="0" err="1">
                <a:solidFill>
                  <a:schemeClr val="tx1"/>
                </a:solidFill>
              </a:rPr>
              <a:t>Injectite</a:t>
            </a:r>
            <a:r>
              <a:rPr lang="es-CO" sz="1000" dirty="0">
                <a:solidFill>
                  <a:schemeClr val="tx1"/>
                </a:solidFill>
              </a:rPr>
              <a:t> </a:t>
            </a:r>
            <a:r>
              <a:rPr lang="es-CO" sz="1000" dirty="0" err="1">
                <a:solidFill>
                  <a:schemeClr val="tx1"/>
                </a:solidFill>
              </a:rPr>
              <a:t>LBP</a:t>
            </a:r>
            <a:r>
              <a:rPr lang="es-CO" sz="1000" dirty="0">
                <a:solidFill>
                  <a:schemeClr val="tx1"/>
                </a:solidFill>
              </a:rPr>
              <a:t>, disponible como bombeable, moldeable, revestimientos y cementos.</a:t>
            </a:r>
            <a:endParaRPr lang="en-CA" sz="1000"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Material aislante de fibra cerámica para altas temperaturas sin </a:t>
            </a:r>
            <a:r>
              <a:rPr lang="es-CO" sz="1000" dirty="0" err="1">
                <a:solidFill>
                  <a:schemeClr val="tx1"/>
                </a:solidFill>
              </a:rPr>
              <a:t>FCR</a:t>
            </a:r>
            <a:r>
              <a:rPr lang="es-CO" sz="1000" dirty="0">
                <a:solidFill>
                  <a:schemeClr val="tx1"/>
                </a:solidFill>
              </a:rPr>
              <a:t> en envases de 11 oz. tubos y baldes de 1 o 5 galones.</a:t>
            </a:r>
          </a:p>
          <a:p>
            <a:pPr marL="228600" indent="-228600" algn="just" defTabSz="228600">
              <a:buClr>
                <a:schemeClr val="accent1"/>
              </a:buClr>
              <a:buFont typeface="+mj-lt"/>
              <a:buAutoNum type="alphaLcPeriod"/>
              <a:tabLst>
                <a:tab pos="118872" algn="l"/>
              </a:tabLst>
            </a:pPr>
            <a:r>
              <a:rPr lang="es-CO" sz="1000" b="1" dirty="0">
                <a:solidFill>
                  <a:schemeClr val="tx1"/>
                </a:solidFill>
              </a:rPr>
              <a:t>Uso recomendado del producto químico y restricciones de uso: </a:t>
            </a:r>
          </a:p>
          <a:p>
            <a:pPr marL="560070" lvl="1" indent="-171450" algn="just" defTabSz="228600">
              <a:buClr>
                <a:schemeClr val="accent1"/>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Esta familia especializada de productos bombeables, moldeables, revestimientos y cementos aislantes de lana soluble para altas temperaturas se utiliza tanto en revestimientos nuevos como en reparaciones para soluciones de mantenimiento en línea y fuera de línea en diversas aplicaciones industriales de aislamiento a altas temperaturas, como escudos térmicos, contención de calor, juntas de dilatación, hornos industriales, hornos, calderas y otros equipos de proceso en aplicaciones de hasta </a:t>
            </a:r>
            <a:r>
              <a:rPr lang="es-CO" sz="1000" dirty="0" err="1">
                <a:solidFill>
                  <a:schemeClr val="tx1"/>
                </a:solidFill>
                <a:latin typeface="+mj-lt"/>
              </a:rPr>
              <a:t>1200°C</a:t>
            </a:r>
            <a:r>
              <a:rPr lang="es-CO" sz="1000" dirty="0">
                <a:solidFill>
                  <a:schemeClr val="tx1"/>
                </a:solidFill>
                <a:latin typeface="+mj-lt"/>
              </a:rPr>
              <a:t>. Los productos a base de lana soluble no están destinados a la venta directa al público en general.</a:t>
            </a:r>
          </a:p>
          <a:p>
            <a:pPr marL="560070" lvl="1" indent="-171450" algn="just" defTabSz="228600">
              <a:buClr>
                <a:schemeClr val="accent1"/>
              </a:buClr>
              <a:buFont typeface="Wingdings" panose="05000000000000000000" pitchFamily="2" charset="2"/>
              <a:buChar char="§"/>
              <a:tabLst>
                <a:tab pos="118872" algn="l"/>
              </a:tabLst>
            </a:pPr>
            <a:r>
              <a:rPr lang="es-CO" sz="1000" u="sng" dirty="0">
                <a:latin typeface="+mj-lt"/>
              </a:rPr>
              <a:t>U</a:t>
            </a:r>
            <a:r>
              <a:rPr lang="es-CO" sz="1000" u="sng" dirty="0">
                <a:solidFill>
                  <a:schemeClr val="tx1"/>
                </a:solidFill>
                <a:latin typeface="+mj-lt"/>
              </a:rPr>
              <a:t>sos no recomendados</a:t>
            </a:r>
            <a:r>
              <a:rPr lang="es-CO" sz="1000" dirty="0">
                <a:solidFill>
                  <a:schemeClr val="tx1"/>
                </a:solidFill>
                <a:latin typeface="+mj-lt"/>
              </a:rPr>
              <a:t>: Desmontaje del producto para otras aplicaciones.</a:t>
            </a:r>
            <a:endParaRPr lang="en-CA" sz="1000" dirty="0">
              <a:solidFill>
                <a:schemeClr val="tx1"/>
              </a:solidFill>
              <a:latin typeface="+mj-lt"/>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1"/>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marL="228600" indent="-228600" algn="just" defTabSz="228600">
              <a:buClr>
                <a:schemeClr val="accent1"/>
              </a:buClr>
              <a:buFont typeface="+mj-lt"/>
              <a:buAutoNum type="alphaLcPeriod"/>
              <a:tabLst>
                <a:tab pos="118872" algn="l"/>
              </a:tabLst>
            </a:pPr>
            <a:r>
              <a:rPr lang="es-CO" sz="1000" b="1" dirty="0">
                <a:solidFill>
                  <a:schemeClr val="tx1"/>
                </a:solidFill>
              </a:rPr>
              <a:t>Información de administración de productos: </a:t>
            </a:r>
            <a:r>
              <a:rPr lang="es-CO" sz="1000" dirty="0">
                <a:solidFill>
                  <a:schemeClr val="tx1"/>
                </a:solidFill>
              </a:rPr>
              <a:t>1-800-322-2293 [de lunes a viernes de 08:00 a. m. a 4:30 p. m.]</a:t>
            </a:r>
          </a:p>
          <a:p>
            <a:pPr algn="just" defTabSz="228600">
              <a:tabLst>
                <a:tab pos="118872" algn="l"/>
              </a:tabLst>
            </a:pPr>
            <a:endParaRPr lang="en-CA" sz="1000" dirty="0">
              <a:solidFill>
                <a:schemeClr val="tx1"/>
              </a:solidFill>
            </a:endParaRPr>
          </a:p>
          <a:p>
            <a:pPr lvl="0" algn="just" defTabSz="320040">
              <a:tabLst>
                <a:tab pos="118872" algn="l"/>
              </a:tabLst>
            </a:pPr>
            <a:endParaRPr lang="en-CA" sz="1000" b="1" dirty="0">
              <a:solidFill>
                <a:srgbClr val="0F1919"/>
              </a:solidFill>
            </a:endParaRPr>
          </a:p>
          <a:p>
            <a:pPr lvl="0" algn="just" defTabSz="320040">
              <a:tabLst>
                <a:tab pos="118872" algn="l"/>
              </a:tabLst>
            </a:pPr>
            <a:endParaRPr lang="en-CA"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 INJECTITE LBP PRODUCTOS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a:t>
            </a:r>
            <a:r>
              <a:rPr lang="es-CO" sz="1600" b="1" dirty="0" err="1">
                <a:solidFill>
                  <a:schemeClr val="bg1"/>
                </a:solidFill>
                <a:latin typeface="+mj-lt"/>
              </a:rPr>
              <a:t>LBP</a:t>
            </a:r>
            <a:r>
              <a:rPr lang="es-CO" sz="1600" b="1" dirty="0">
                <a:solidFill>
                  <a:schemeClr val="bg1"/>
                </a:solidFill>
                <a:latin typeface="+mj-lt"/>
              </a:rPr>
              <a:t> PRODUCTOS  </a:t>
            </a:r>
            <a:r>
              <a:rPr lang="es-CO" sz="1600" dirty="0">
                <a:solidFill>
                  <a:schemeClr val="bg1"/>
                </a:solidFill>
              </a:rPr>
              <a:t>                           </a:t>
            </a:r>
            <a:r>
              <a:rPr lang="es-CO" sz="1400" dirty="0">
                <a:solidFill>
                  <a:schemeClr val="bg1"/>
                </a:solidFill>
              </a:rPr>
              <a:t>Fecha de vigencia: Octubre 15 del 2018</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n-CA" sz="1200" b="1" dirty="0">
                <a:solidFill>
                  <a:schemeClr val="accent1"/>
                </a:solidFill>
                <a:latin typeface="+mj-lt"/>
              </a:rPr>
              <a:t>1. </a:t>
            </a:r>
            <a:r>
              <a:rPr lang="es-CO" sz="1200" b="1" dirty="0">
                <a:solidFill>
                  <a:schemeClr val="accent1"/>
                </a:solidFill>
                <a:latin typeface="+mj-lt"/>
              </a:rPr>
              <a:t>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92536" y="502662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2. HAZARDS IDENTIFICATION</a:t>
            </a:r>
            <a:endParaRPr lang="en-CA" sz="1200" b="1" dirty="0">
              <a:solidFill>
                <a:schemeClr val="accent1"/>
              </a:solidFill>
              <a:latin typeface="+mj-lt"/>
            </a:endParaRP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4738" y="5487867"/>
            <a:ext cx="7200900" cy="427955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La clasificación del producto químico se basa en Canadá en la quinta edición revisada del Sistema Globalmente Armonizado de Clasificación y Etiquetado de Productos Químicos de la Comisión Económica de las Naciones Unidas para Europa y en EE. UU., se basa en la Comunicación de Peligros de la Administración de Salud y Seguridad Ocupacional de EE. UU. Normas de 2012.</a:t>
            </a:r>
            <a:br>
              <a:rPr lang="es-CO" sz="1000" b="1" dirty="0">
                <a:solidFill>
                  <a:schemeClr val="tx1"/>
                </a:solidFill>
              </a:rPr>
            </a:br>
            <a:r>
              <a:rPr lang="es-CO" sz="1000" dirty="0">
                <a:solidFill>
                  <a:schemeClr val="tx1"/>
                </a:solidFill>
              </a:rPr>
              <a:t>Este producto está clasificado como irritante cutáneo y ocular de Categoría 2.</a:t>
            </a:r>
          </a:p>
          <a:p>
            <a:pPr marL="228600" indent="-228600" algn="just" defTabSz="228600">
              <a:buClr>
                <a:schemeClr val="accent1"/>
              </a:buClr>
              <a:buFont typeface="+mj-lt"/>
              <a:buAutoNum type="alphaLcPeriod"/>
              <a:tabLst>
                <a:tab pos="118872" algn="l"/>
              </a:tabLst>
            </a:pPr>
            <a:r>
              <a:rPr lang="es-CO" sz="1000" b="1" dirty="0">
                <a:solidFill>
                  <a:schemeClr val="tx1"/>
                </a:solidFill>
              </a:rPr>
              <a:t>La palabra de advertencia, la(s) indicación(es) de peligro, el símbolo y la(s) indicación(es) de precaución de conformidad con el párrafo (f) de §1910.1200 </a:t>
            </a:r>
            <a:r>
              <a:rPr lang="es-CO" sz="1000" dirty="0">
                <a:solidFill>
                  <a:schemeClr val="tx1"/>
                </a:solidFill>
              </a:rPr>
              <a:t>es "Advertencia".</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s-CO" sz="1000" b="1" dirty="0">
              <a:solidFill>
                <a:schemeClr val="tx1"/>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 </a:t>
            </a:r>
          </a:p>
          <a:p>
            <a:pPr lvl="1" algn="just" defTabSz="320040">
              <a:buClr>
                <a:schemeClr val="accent1"/>
              </a:buClr>
              <a:tabLst>
                <a:tab pos="118872" algn="l"/>
              </a:tabLst>
            </a:pPr>
            <a:r>
              <a:rPr lang="es-CO" sz="1000" b="1" dirty="0">
                <a:solidFill>
                  <a:srgbClr val="0F1919"/>
                </a:solidFill>
                <a:latin typeface="+mj-lt"/>
              </a:rPr>
              <a:t>Indicaciones de peligro: </a:t>
            </a:r>
            <a:r>
              <a:rPr lang="es-CO" sz="1000" dirty="0">
                <a:solidFill>
                  <a:srgbClr val="0F1919"/>
                </a:solidFill>
                <a:latin typeface="+mj-lt"/>
              </a:rPr>
              <a:t>Puede causar irritación cutánea leve; puede causar irritación ocular; puede causar irritación respiratoria.</a:t>
            </a: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guantes protectores, ropa protectora, protección para los ojos y la cara. Si le preocupa la exposición, busque atención médica. Almacenar de manera que se proteja la vida útil. Deseche los residuos de acuerdo con las regulaciones locales, provinciales o estatales y federales.</a:t>
            </a:r>
          </a:p>
          <a:p>
            <a:pPr lvl="1" algn="just" defTabSz="320040">
              <a:buClr>
                <a:schemeClr val="accent1"/>
              </a:buClr>
              <a:tabLst>
                <a:tab pos="118872" algn="l"/>
              </a:tabLst>
            </a:pPr>
            <a:r>
              <a:rPr lang="es-CO" sz="1000" b="1" dirty="0">
                <a:solidFill>
                  <a:srgbClr val="0F1919"/>
                </a:solidFill>
                <a:latin typeface="+mj-lt"/>
              </a:rPr>
              <a:t>Información complementaria: </a:t>
            </a:r>
            <a:r>
              <a:rPr lang="es-CO" sz="1000" dirty="0">
                <a:solidFill>
                  <a:srgbClr val="0F1919"/>
                </a:solidFill>
                <a:latin typeface="+mj-lt"/>
              </a:rPr>
              <a:t>Puede causar irritación mecánica temporal en los ojos, la piel o el tracto respiratorio expuestos. Minimizar la exposición al polvo en suspensión.</a:t>
            </a:r>
          </a:p>
          <a:p>
            <a:pPr marL="228600" indent="-228600" algn="just" defTabSz="320040">
              <a:buClr>
                <a:schemeClr val="accent1"/>
              </a:buClr>
              <a:buFont typeface="+mj-lt"/>
              <a:buAutoNum type="alphaLcPeriod"/>
              <a:tabLst>
                <a:tab pos="118872" algn="l"/>
              </a:tabLst>
            </a:pPr>
            <a:r>
              <a:rPr lang="es-CO" sz="1000" b="1" dirty="0">
                <a:solidFill>
                  <a:srgbClr val="0F1919"/>
                </a:solidFill>
              </a:rPr>
              <a:t>Describa cualquier peligro no clasificado de otro modo que se haya identificado durante el proceso de clasificación: </a:t>
            </a:r>
            <a:r>
              <a:rPr lang="es-CO" sz="1000" dirty="0">
                <a:solidFill>
                  <a:srgbClr val="0F1919"/>
                </a:solidFill>
              </a:rPr>
              <a:t>La exposición puede provocar irritación mecánica leve en la piel, los ojos y las vías respiratorias superiores. Estos efectos suelen ser temporales.</a:t>
            </a:r>
          </a:p>
          <a:p>
            <a:pPr marL="228600" indent="-228600" algn="just" defTabSz="320040">
              <a:buClr>
                <a:schemeClr val="accent1"/>
              </a:buClr>
              <a:buFont typeface="+mj-lt"/>
              <a:buAutoNum type="alphaLcPeriod"/>
              <a:tabLst>
                <a:tab pos="118872" algn="l"/>
              </a:tabLst>
            </a:pPr>
            <a:r>
              <a:rPr lang="es-CO" sz="1000" b="1" dirty="0">
                <a:solidFill>
                  <a:srgbClr val="0F1919"/>
                </a:solidFill>
              </a:rPr>
              <a:t>Regla de la mezcla: </a:t>
            </a:r>
            <a:r>
              <a:rPr lang="es-CO" sz="1000" dirty="0">
                <a:solidFill>
                  <a:srgbClr val="0F1919"/>
                </a:solidFill>
              </a:rPr>
              <a:t>No aplicable.</a:t>
            </a:r>
          </a:p>
          <a:p>
            <a:pPr algn="just" defTabSz="320040">
              <a:tabLst>
                <a:tab pos="118872" algn="l"/>
              </a:tabLst>
            </a:pPr>
            <a:endParaRPr lang="es-CO" sz="1000" b="1" dirty="0">
              <a:solidFill>
                <a:srgbClr val="0F1919"/>
              </a:solidFill>
            </a:endParaRPr>
          </a:p>
          <a:p>
            <a:pPr algn="just" defTabSz="320040">
              <a:tabLst>
                <a:tab pos="118872" algn="l"/>
              </a:tabLst>
            </a:pPr>
            <a:endParaRPr lang="es-CO"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320862" y="6418398"/>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pPr marL="0" marR="0" lvl="0" indent="0" algn="r" defTabSz="77724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LBP PRODUCTOS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2927213085"/>
              </p:ext>
            </p:extLst>
          </p:nvPr>
        </p:nvGraphicFramePr>
        <p:xfrm>
          <a:off x="285751" y="1608830"/>
          <a:ext cx="7205663" cy="121567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DENOMINACIÓN QUÍMICA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r>
                        <a:rPr lang="es-CO" sz="800" noProof="0" dirty="0"/>
                        <a:t>Lana de silicato alcalinotérreo amorfo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436083-99-7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r>
                        <a:rPr lang="es-CO" sz="800" noProof="0" dirty="0"/>
                        <a:t>Sílice coloidal (dióxido de silicio)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Polímero floculante aniónico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Propiedad</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0.1 a 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r h="194665">
                <a:tc>
                  <a:txBody>
                    <a:bodyPr/>
                    <a:lstStyle/>
                    <a:p>
                      <a:pPr marL="108000"/>
                      <a:r>
                        <a:rPr lang="es-CO" sz="800" noProof="0" dirty="0"/>
                        <a:t>Ácido sulfúrico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7664-93-9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0.1 a 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164172"/>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9976" y="117250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3. COMPOSICIÓN / INFORMACIÓN SOBRE LOS INGREDIENTES</a:t>
            </a:r>
            <a:endParaRPr lang="en-CA" sz="1200" b="1" dirty="0">
              <a:solidFill>
                <a:schemeClr val="accent1"/>
              </a:solidFill>
              <a:latin typeface="+mj-lt"/>
            </a:endParaRP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78964" y="3347161"/>
            <a:ext cx="7200900" cy="1991755"/>
          </a:xfrm>
        </p:spPr>
        <p:txBody>
          <a:bodyPr anchor="t"/>
          <a:lstStyle/>
          <a:p>
            <a:pPr marL="228600" indent="-228600" algn="just" defTabSz="228600">
              <a:spcBef>
                <a:spcPts val="0"/>
              </a:spcBef>
              <a:buClr>
                <a:schemeClr val="accent1"/>
              </a:buClr>
              <a:buFont typeface="+mj-lt"/>
              <a:buAutoNum type="alphaLcPeriod"/>
              <a:tabLst>
                <a:tab pos="118872" algn="l"/>
              </a:tabLst>
            </a:pPr>
            <a:r>
              <a:rPr lang="es-CO" sz="1000" b="1" dirty="0">
                <a:solidFill>
                  <a:schemeClr val="tx1"/>
                </a:solidFill>
              </a:rPr>
              <a:t>Medidas de primeros auxilios por vía de exposición: </a:t>
            </a: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Piel: </a:t>
            </a:r>
            <a:r>
              <a:rPr lang="es-CO" sz="1000" dirty="0">
                <a:solidFill>
                  <a:schemeClr val="tx1"/>
                </a:solidFill>
                <a:latin typeface="+mj-lt"/>
              </a:rPr>
              <a:t>La manipulación de este material puede generar una leve irritación mecánica temporal de la piel. Si esto ocurre, enjuagar las zonas afectadas con agua y lavar suavemente. No frote ni rasque la piel expuesta.</a:t>
            </a: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Ojos: </a:t>
            </a:r>
            <a:r>
              <a:rPr lang="es-CO" sz="1000" dirty="0">
                <a:solidFill>
                  <a:schemeClr val="tx1"/>
                </a:solidFill>
                <a:latin typeface="+mj-lt"/>
              </a:rPr>
              <a:t>En caso de contacto con los ojos, enjuagar abundantemente con agua; tener baño para ojos disponible. No se frote los ojos. </a:t>
            </a:r>
          </a:p>
          <a:p>
            <a:pPr marL="617220" lvl="1" indent="-228600" algn="just" defTabSz="228600">
              <a:spcBef>
                <a:spcPts val="0"/>
              </a:spcBef>
              <a:buClr>
                <a:schemeClr val="accent1"/>
              </a:buClr>
              <a:buFont typeface="Wingdings" panose="05000000000000000000" pitchFamily="2" charset="2"/>
              <a:buChar char="§"/>
              <a:tabLst>
                <a:tab pos="118872" algn="l"/>
              </a:tabLst>
            </a:pPr>
            <a:r>
              <a:rPr lang="es-CO" sz="1000" u="sng" dirty="0">
                <a:solidFill>
                  <a:schemeClr val="tx1"/>
                </a:solidFill>
                <a:latin typeface="+mj-lt"/>
              </a:rPr>
              <a:t>Nariz y garganta: </a:t>
            </a:r>
            <a:r>
              <a:rPr lang="es-CO" sz="1000" dirty="0">
                <a:solidFill>
                  <a:schemeClr val="tx1"/>
                </a:solidFill>
                <a:latin typeface="+mj-lt"/>
              </a:rPr>
              <a:t>si se irritan, vaya a un área libre de polvo, beba agua y suénese la nariz. Si los síntomas persisten, busque atención médica.</a:t>
            </a:r>
          </a:p>
          <a:p>
            <a:pPr marL="228600" indent="-228600" algn="just" defTabSz="228600">
              <a:buClr>
                <a:schemeClr val="accent1"/>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spcBef>
                <a:spcPts val="0"/>
              </a:spcBef>
              <a:buClr>
                <a:schemeClr val="accent1"/>
              </a:buClr>
              <a:buFont typeface="+mj-lt"/>
              <a:buAutoNum type="alphaLcPeriod"/>
              <a:tabLst>
                <a:tab pos="118872" algn="l"/>
              </a:tabLst>
            </a:pPr>
            <a:endParaRPr lang="es-CO" sz="1000" b="1" dirty="0">
              <a:solidFill>
                <a:schemeClr val="tx1"/>
              </a:solidFill>
            </a:endParaRPr>
          </a:p>
          <a:p>
            <a:pPr marL="228600" indent="-228600" algn="just" defTabSz="228600">
              <a:spcBef>
                <a:spcPts val="0"/>
              </a:spcBef>
              <a:buClr>
                <a:schemeClr val="accent1"/>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5751" y="2934407"/>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92538" y="5338916"/>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92538" y="5828955"/>
            <a:ext cx="7200900" cy="109567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endParaRPr lang="en-CA" sz="1000"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Peligros específicos que surgen del producto químico (por ejemplo, naturaleza de cualquier producto de combustión peligroso): </a:t>
            </a:r>
            <a:r>
              <a:rPr lang="es-CO" sz="1000" dirty="0">
                <a:solidFill>
                  <a:schemeClr val="tx1"/>
                </a:solidFill>
              </a:rPr>
              <a:t>Productos no combustibles, la clase de reacción al fuego es cero. El embalaje y los materiales circundantes pueden ser combustibles.</a:t>
            </a:r>
            <a:endParaRPr lang="en-CA" sz="1000" dirty="0">
              <a:solidFill>
                <a:srgbClr val="0F1919"/>
              </a:solidFill>
            </a:endParaRPr>
          </a:p>
          <a:p>
            <a:pPr marL="228600" indent="-228600" algn="just" defTabSz="320040">
              <a:buClr>
                <a:schemeClr val="accent1"/>
              </a:buClr>
              <a:buFont typeface="+mj-lt"/>
              <a:buAutoNum type="alphaLcPeriod"/>
              <a:tabLst>
                <a:tab pos="118872" algn="l"/>
              </a:tabLst>
            </a:pPr>
            <a:r>
              <a:rPr lang="es-CO" sz="1000" b="1" dirty="0">
                <a:solidFill>
                  <a:schemeClr val="tx1"/>
                </a:solidFill>
              </a:rPr>
              <a:t>Equipos de protección especiales y precauciones para los bomberos:</a:t>
            </a:r>
            <a:endParaRPr lang="en-CA" sz="1000" b="1" dirty="0">
              <a:solidFill>
                <a:schemeClr val="tx1"/>
              </a:solidFill>
            </a:endParaRPr>
          </a:p>
          <a:p>
            <a:pPr lvl="1" algn="just"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93550" y="689266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6. MEDIDAS EN CASO DE VERTIDO ACCIDENTAL</a:t>
            </a:r>
            <a:endParaRPr lang="en-CA" sz="1200" b="1" dirty="0">
              <a:solidFill>
                <a:schemeClr val="accent1"/>
              </a:solidFill>
              <a:latin typeface="+mj-lt"/>
            </a:endParaRP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78964" y="7309998"/>
            <a:ext cx="7200900" cy="99260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1"/>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o barrido húmedo para minimizar la acumulación de residuos. No utilizar aire comprimido para la limpieza.</a:t>
            </a:r>
            <a:endParaRPr lang="en-US" sz="1000" dirty="0">
              <a:solidFill>
                <a:schemeClr val="tx1"/>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91526" y="8383036"/>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7. 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90514" y="8770000"/>
            <a:ext cx="7200900" cy="112010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Precauciones para una manipulación segura:</a:t>
            </a:r>
            <a:r>
              <a:rPr lang="es-CO" sz="1000" dirty="0">
                <a:solidFill>
                  <a:schemeClr val="tx1"/>
                </a:solidFill>
              </a:rPr>
              <a:t> Una vez seco el producto, manipular con cuidado para minimizar el polvo en suspensión. Limitar el uso de herramientas eléctricas a menos que se utilice ventilación local. Utilizar herramientas manuales siempre que sea posible.</a:t>
            </a:r>
          </a:p>
          <a:p>
            <a:pPr marL="228600" indent="-228600" algn="just" defTabSz="228600">
              <a:buClr>
                <a:schemeClr val="accent1"/>
              </a:buClr>
              <a:buFont typeface="+mj-lt"/>
              <a:buAutoNum type="alphaLcPeriod"/>
              <a:tabLst>
                <a:tab pos="118872" algn="l"/>
              </a:tabLst>
            </a:pPr>
            <a:r>
              <a:rPr lang="es-CO" sz="1000" b="1" dirty="0">
                <a:solidFill>
                  <a:schemeClr val="tx1"/>
                </a:solidFill>
              </a:rPr>
              <a:t>Condiciones de almacenamiento seguro, incluidas posibles incompatibilidades: </a:t>
            </a:r>
            <a:r>
              <a:rPr lang="es-CO" sz="1000" dirty="0">
                <a:solidFill>
                  <a:schemeClr val="tx1"/>
                </a:solidFill>
              </a:rPr>
              <a:t>Almacenar de manera que se minimice la posibilidad de congelación. Después de su uso, manipule con cuidado para minimizar la generación de polvo.</a:t>
            </a:r>
            <a:endParaRPr lang="es-CO" sz="1000" dirty="0">
              <a:solidFill>
                <a:srgbClr val="0F1919"/>
              </a:solidFill>
            </a:endParaRPr>
          </a:p>
          <a:p>
            <a:pPr defTabSz="320040">
              <a:tabLst>
                <a:tab pos="118872" algn="l"/>
              </a:tabLst>
            </a:pPr>
            <a:r>
              <a:rPr lang="es-CO" sz="1000" b="1" dirty="0">
                <a:solidFill>
                  <a:srgbClr val="0F1919"/>
                </a:solidFill>
              </a:rPr>
              <a:t>ENVASES VACÍOS: </a:t>
            </a:r>
            <a:r>
              <a:rPr lang="es-CO" sz="1000" dirty="0">
                <a:solidFill>
                  <a:srgbClr val="0F1919"/>
                </a:solidFill>
              </a:rPr>
              <a:t>El embalaje del producto puede contener residuos. No reutilizar.</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INJECTITE LBP PRODUCTOS 23 04</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239521"/>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8. CONTROLES DE EXPOSICIÓN / PROTECCIÓN PERSONAL</a:t>
            </a:r>
            <a:endParaRPr lang="en-CA" sz="1200" b="1" dirty="0">
              <a:solidFill>
                <a:schemeClr val="accent1"/>
              </a:solidFill>
              <a:latin typeface="+mj-lt"/>
            </a:endParaRP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702114"/>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1"/>
              </a:buClr>
              <a:buFont typeface="+mj-lt"/>
              <a:buAutoNum type="alphaLcPeriod"/>
              <a:tabLst>
                <a:tab pos="118872" algn="l"/>
              </a:tabLst>
            </a:pPr>
            <a:r>
              <a:rPr lang="es-CO" sz="1000" b="1" dirty="0">
                <a:solidFill>
                  <a:schemeClr val="tx1"/>
                </a:solidFill>
              </a:rPr>
              <a:t>Límites de exposición ocupacional a la lana soluble (</a:t>
            </a:r>
            <a:r>
              <a:rPr lang="es-CO" sz="1000" b="1" dirty="0" err="1">
                <a:solidFill>
                  <a:schemeClr val="tx1"/>
                </a:solidFill>
              </a:rPr>
              <a:t>OEL</a:t>
            </a:r>
            <a:r>
              <a:rPr lang="es-CO" sz="1000" b="1" dirty="0">
                <a:solidFill>
                  <a:schemeClr val="tx1"/>
                </a:solidFill>
              </a:rPr>
              <a:t> - </a:t>
            </a:r>
            <a:r>
              <a:rPr lang="es-CO" sz="1000" b="1" dirty="0" err="1">
                <a:solidFill>
                  <a:schemeClr val="tx1"/>
                </a:solidFill>
              </a:rPr>
              <a:t>Occupational</a:t>
            </a:r>
            <a:r>
              <a:rPr lang="es-CO" sz="1000" b="1" dirty="0">
                <a:solidFill>
                  <a:schemeClr val="tx1"/>
                </a:solidFill>
              </a:rPr>
              <a:t> </a:t>
            </a:r>
            <a:r>
              <a:rPr lang="es-CO" sz="1000" b="1" dirty="0" err="1">
                <a:solidFill>
                  <a:schemeClr val="tx1"/>
                </a:solidFill>
              </a:rPr>
              <a:t>Exposure</a:t>
            </a:r>
            <a:r>
              <a:rPr lang="es-CO" sz="1000" b="1" dirty="0">
                <a:solidFill>
                  <a:schemeClr val="tx1"/>
                </a:solidFill>
              </a:rPr>
              <a:t> </a:t>
            </a:r>
            <a:r>
              <a:rPr lang="es-CO" sz="1000" b="1" dirty="0" err="1">
                <a:solidFill>
                  <a:schemeClr val="tx1"/>
                </a:solidFill>
              </a:rPr>
              <a:t>Limits</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1,0 f/</a:t>
            </a:r>
            <a:r>
              <a:rPr lang="es-CO" sz="1000" dirty="0" err="1">
                <a:solidFill>
                  <a:schemeClr val="tx1"/>
                </a:solidFill>
              </a:rPr>
              <a:t>cc</a:t>
            </a:r>
            <a:r>
              <a:rPr lang="es-CO" sz="1000" dirty="0">
                <a:solidFill>
                  <a:schemeClr val="tx1"/>
                </a:solidFill>
              </a:rPr>
              <a:t>, 8 horas. </a:t>
            </a:r>
            <a:r>
              <a:rPr lang="es-CO" sz="1000" dirty="0" err="1">
                <a:solidFill>
                  <a:schemeClr val="tx1"/>
                </a:solidFill>
              </a:rPr>
              <a:t>TWAEV</a:t>
            </a:r>
            <a:r>
              <a:rPr lang="es-CO" sz="1000" dirty="0">
                <a:solidFill>
                  <a:schemeClr val="tx1"/>
                </a:solidFill>
              </a:rPr>
              <a:t>. Tenga en cuenta la siguiente declaración: En EE.UU. se utiliza la norma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else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lo considera como parte de un </a:t>
            </a:r>
            <a:r>
              <a:rPr lang="es-CO" sz="1000" dirty="0" err="1">
                <a:solidFill>
                  <a:schemeClr val="tx1"/>
                </a:solidFill>
              </a:rPr>
              <a:t>TWAEV</a:t>
            </a:r>
            <a:r>
              <a:rPr lang="es-CO" sz="1000" dirty="0">
                <a:solidFill>
                  <a:schemeClr val="tx1"/>
                </a:solidFill>
              </a:rPr>
              <a:t> de Polvo Total de 15 mg/</a:t>
            </a:r>
            <a:r>
              <a:rPr lang="en-US" sz="1000" dirty="0" err="1">
                <a:solidFill>
                  <a:schemeClr val="tx1"/>
                </a:solidFill>
              </a:rPr>
              <a:t>m</a:t>
            </a:r>
            <a:r>
              <a:rPr lang="en-US" sz="1000" baseline="30000" dirty="0" err="1">
                <a:solidFill>
                  <a:schemeClr val="tx1"/>
                </a:solidFill>
              </a:rPr>
              <a:t>3</a:t>
            </a:r>
            <a:r>
              <a:rPr lang="en-US" sz="1000" dirty="0">
                <a:solidFill>
                  <a:schemeClr val="tx1"/>
                </a:solidFill>
              </a:rPr>
              <a:t>.</a:t>
            </a:r>
          </a:p>
          <a:p>
            <a:pPr lvl="1" algn="just" defTabSz="228600">
              <a:spcBef>
                <a:spcPts val="850"/>
              </a:spcBef>
              <a:buClr>
                <a:schemeClr val="accent1"/>
              </a:buClr>
              <a:tabLst>
                <a:tab pos="118872" algn="l"/>
              </a:tabLst>
            </a:pPr>
            <a:r>
              <a:rPr lang="es-CO" sz="1000" b="1" dirty="0">
                <a:solidFill>
                  <a:schemeClr val="tx1"/>
                </a:solidFill>
                <a:latin typeface="+mj-lt"/>
              </a:rPr>
              <a:t>Pautas de exposición - otros ingredientes</a:t>
            </a:r>
            <a:r>
              <a:rPr lang="en-US" sz="1000" b="1" dirty="0">
                <a:solidFill>
                  <a:schemeClr val="tx1"/>
                </a:solidFill>
                <a:latin typeface="+mj-lt"/>
              </a:rPr>
              <a:t>: </a:t>
            </a:r>
            <a:r>
              <a:rPr lang="es-CO" sz="1000" dirty="0">
                <a:solidFill>
                  <a:schemeClr val="tx1"/>
                </a:solidFill>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a:t>
            </a:r>
            <a:r>
              <a:rPr lang="en-US" sz="1000" dirty="0">
                <a:solidFill>
                  <a:schemeClr val="tx1"/>
                </a:solidFill>
                <a:latin typeface="+mj-lt"/>
              </a:rPr>
              <a:t>:</a:t>
            </a:r>
            <a:r>
              <a:rPr lang="fr-FR" sz="1040" dirty="0">
                <a:solidFill>
                  <a:schemeClr val="tx1"/>
                </a:solidFill>
              </a:rPr>
              <a:t>	</a:t>
            </a:r>
          </a:p>
          <a:p>
            <a:pPr defTabSz="228600">
              <a:buClr>
                <a:schemeClr val="accent1"/>
              </a:buClr>
              <a:tabLst>
                <a:tab pos="118872" algn="l"/>
              </a:tabLst>
            </a:pPr>
            <a:endParaRPr lang="fr-FR" sz="1000" dirty="0">
              <a:solidFill>
                <a:schemeClr val="tx1"/>
              </a:solidFill>
            </a:endParaRPr>
          </a:p>
          <a:p>
            <a:pPr defTabSz="228600">
              <a:buClr>
                <a:schemeClr val="accent1"/>
              </a:buClr>
              <a:tabLst>
                <a:tab pos="118872" algn="l"/>
              </a:tabLst>
            </a:pPr>
            <a:endParaRPr lang="fr-FR" sz="1000" dirty="0">
              <a:solidFill>
                <a:schemeClr val="tx1"/>
              </a:solidFill>
            </a:endParaRPr>
          </a:p>
          <a:p>
            <a:pPr defTabSz="228600">
              <a:buClr>
                <a:schemeClr val="accent1"/>
              </a:buClr>
              <a:tabLst>
                <a:tab pos="118872" algn="l"/>
              </a:tabLst>
            </a:pPr>
            <a:endParaRPr lang="fr-FR" sz="1000" dirty="0">
              <a:solidFill>
                <a:schemeClr val="tx1"/>
              </a:solidFill>
            </a:endParaRPr>
          </a:p>
          <a:p>
            <a:pPr defTabSz="228600">
              <a:buClr>
                <a:schemeClr val="accent1"/>
              </a:buClr>
              <a:tabLst>
                <a:tab pos="118872" algn="l"/>
              </a:tabLst>
            </a:pPr>
            <a:r>
              <a:rPr lang="fr-FR" sz="1000" dirty="0">
                <a:solidFill>
                  <a:schemeClr val="tx1"/>
                </a:solidFill>
              </a:rPr>
              <a:t>	</a:t>
            </a:r>
          </a:p>
          <a:p>
            <a:pPr marL="228600" indent="-228600" algn="just" defTabSz="228600">
              <a:buClr>
                <a:schemeClr val="accent1"/>
              </a:buClr>
              <a:buFont typeface="+mj-lt"/>
              <a:buAutoNum type="alphaLcPeriod" startAt="2"/>
              <a:tabLst>
                <a:tab pos="118872" algn="l"/>
              </a:tabLst>
            </a:pPr>
            <a:r>
              <a:rPr lang="es-CO" sz="1000" b="1" dirty="0">
                <a:solidFill>
                  <a:schemeClr val="tx1"/>
                </a:solidFill>
              </a:rPr>
              <a:t>Controles técnicos adecuados: </a:t>
            </a:r>
            <a:r>
              <a:rPr lang="es-CO" sz="1000" dirty="0">
                <a:solidFill>
                  <a:schemeClr val="tx1"/>
                </a:solidFill>
              </a:rPr>
              <a:t>Utilizar controles de ingeniería tales como ventilación de escape local, recolección de polvo en el punto de generación, estaciones de trabajo de tiro descendente, diseños de herramientas de control de emisiones y equipos de manipulación de materiales diseñados para minimizar las emisiones de fibras en el aire.</a:t>
            </a:r>
          </a:p>
          <a:p>
            <a:pPr marL="228600" indent="-228600" algn="just" defTabSz="228600">
              <a:buClr>
                <a:schemeClr val="accent1"/>
              </a:buClr>
              <a:buFont typeface="+mj-lt"/>
              <a:buAutoNum type="alphaLcPeriod" startAt="2"/>
              <a:tabLst>
                <a:tab pos="118872" algn="l"/>
              </a:tabLst>
            </a:pPr>
            <a:endParaRPr lang="es-CO" sz="1000" b="1" dirty="0">
              <a:solidFill>
                <a:schemeClr val="tx1"/>
              </a:solidFill>
            </a:endParaRPr>
          </a:p>
          <a:p>
            <a:pPr marL="228600" indent="-228600" algn="just" defTabSz="228600">
              <a:buClr>
                <a:schemeClr val="accent1"/>
              </a:buClr>
              <a:buFont typeface="+mj-lt"/>
              <a:buAutoNum type="alphaLcPeriod" startAt="2"/>
              <a:tabLst>
                <a:tab pos="118872" algn="l"/>
              </a:tabLst>
            </a:pPr>
            <a:r>
              <a:rPr lang="es-CO" sz="1000" b="1" dirty="0">
                <a:solidFill>
                  <a:schemeClr val="tx1"/>
                </a:solidFill>
              </a:rPr>
              <a:t>Medidas de protección individual, como equipos de protección personal:</a:t>
            </a:r>
            <a:endParaRPr lang="en-US" sz="1000" b="1" dirty="0">
              <a:solidFill>
                <a:schemeClr val="tx1"/>
              </a:solidFill>
            </a:endParaRPr>
          </a:p>
          <a:p>
            <a:pPr marL="617220" lvl="1" indent="-228600" algn="just" defTabSz="228600">
              <a:buClr>
                <a:schemeClr val="accent1"/>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endParaRPr lang="en-US" sz="1000" dirty="0">
              <a:solidFill>
                <a:schemeClr val="tx1"/>
              </a:solidFill>
              <a:latin typeface="+mj-lt"/>
            </a:endParaRPr>
          </a:p>
          <a:p>
            <a:pPr marL="617220" lvl="1" indent="-228600" algn="just" defTabSz="228600">
              <a:buClr>
                <a:schemeClr val="accent1"/>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endParaRPr lang="en-US" sz="1000" dirty="0">
              <a:latin typeface="+mj-lt"/>
            </a:endParaRPr>
          </a:p>
          <a:p>
            <a:pPr marL="617220" lvl="1" indent="-228600" algn="just" defTabSz="228600">
              <a:buClr>
                <a:schemeClr val="accent1"/>
              </a:buClr>
              <a:buFont typeface="Wingdings" panose="05000000000000000000" pitchFamily="2" charset="2"/>
              <a:buChar char="§"/>
              <a:tabLst>
                <a:tab pos="118872" algn="l"/>
              </a:tabLst>
            </a:pPr>
            <a:r>
              <a:rPr lang="en-US" sz="1000" b="1" dirty="0">
                <a:solidFill>
                  <a:srgbClr val="0F1919"/>
                </a:solidFill>
                <a:latin typeface="+mj-lt"/>
              </a:rPr>
              <a:t>Respiratory Protection: </a:t>
            </a:r>
            <a:r>
              <a:rPr lang="es-CO" sz="1000" dirty="0">
                <a:solidFill>
                  <a:srgbClr val="0F1919"/>
                </a:solidFill>
                <a:latin typeface="+mj-lt"/>
              </a:rPr>
              <a:t>Cuando los controles de ingeniería y/o administrativos son insuficientes para mantener las concentraciones en el lugar de trabajo por debajo del nivel aplicable, se recomienda el uso de protección respiratoria adecuada, de acuerdo con los requisitos de las normas </a:t>
            </a:r>
            <a:r>
              <a:rPr lang="es-CO" sz="1000" dirty="0" err="1">
                <a:solidFill>
                  <a:srgbClr val="0F1919"/>
                </a:solidFill>
                <a:latin typeface="+mj-lt"/>
              </a:rPr>
              <a:t>OSHA</a:t>
            </a:r>
            <a:r>
              <a:rPr lang="es-CO" sz="1000" dirty="0">
                <a:solidFill>
                  <a:srgbClr val="0F1919"/>
                </a:solidFill>
                <a:latin typeface="+mj-lt"/>
              </a:rPr>
              <a:t>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eficiencia de filtrado de al menos el 95 %. La recomendación de eficiencia del filtro del 95 % se basa en la secuencia lógica de selección de respiradores de </a:t>
            </a:r>
            <a:r>
              <a:rPr lang="es-CO" sz="1000" dirty="0" err="1">
                <a:solidFill>
                  <a:srgbClr val="0F1919"/>
                </a:solidFill>
                <a:latin typeface="+mj-lt"/>
              </a:rPr>
              <a:t>NIOSH</a:t>
            </a:r>
            <a:r>
              <a:rPr lang="es-CO" sz="1000" dirty="0">
                <a:solidFill>
                  <a:srgbClr val="0F1919"/>
                </a:solidFill>
                <a:latin typeface="+mj-lt"/>
              </a:rPr>
              <a:t> para exposición a fibras minerales artificiales. De acuerdo con las recomendaciones de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 </a:t>
            </a:r>
            <a:r>
              <a:rPr lang="es-CO" sz="1000" dirty="0" err="1">
                <a:solidFill>
                  <a:srgbClr val="0F1919"/>
                </a:solidFill>
                <a:latin typeface="+mj-lt"/>
              </a:rPr>
              <a:t>NIOSH</a:t>
            </a:r>
            <a:r>
              <a:rPr lang="es-CO" sz="1000" dirty="0">
                <a:solidFill>
                  <a:srgbClr val="0F1919"/>
                </a:solidFill>
                <a:latin typeface="+mj-lt"/>
              </a:rPr>
              <a:t>. Otros factores a considerar son las series de filtros N, R o P de </a:t>
            </a:r>
            <a:r>
              <a:rPr lang="es-CO" sz="1000" dirty="0" err="1">
                <a:solidFill>
                  <a:srgbClr val="0F1919"/>
                </a:solidFill>
                <a:latin typeface="+mj-lt"/>
              </a:rPr>
              <a:t>NIOSH</a:t>
            </a:r>
            <a:r>
              <a:rPr lang="es-CO" sz="1000" dirty="0">
                <a:solidFill>
                  <a:srgbClr val="0F1919"/>
                </a:solidFill>
                <a:latin typeface="+mj-lt"/>
              </a:rPr>
              <a:t> -- (N) No resistente al aceite, (R) Resistente al aceite y (P) A prueba de aceite. Estas recomendaciones no están diseñadas para limitar las opciones informadas, siempre que las decisiones de protección respiratoria cumplan con 29 </a:t>
            </a:r>
            <a:r>
              <a:rPr lang="es-CO" sz="1000" dirty="0" err="1">
                <a:solidFill>
                  <a:srgbClr val="0F1919"/>
                </a:solidFill>
                <a:latin typeface="+mj-lt"/>
              </a:rPr>
              <a:t>CFR</a:t>
            </a:r>
            <a:r>
              <a:rPr lang="es-CO" sz="1000" dirty="0">
                <a:solidFill>
                  <a:srgbClr val="0F1919"/>
                </a:solidFill>
                <a:latin typeface="+mj-lt"/>
              </a:rPr>
              <a:t> 1910.134. La evaluación de los riesgos del lugar de trabajo y la identificación de la protección respiratoria adecuada se realiza mejor, caso por caso, por un Higienista Industrial cualificado.</a:t>
            </a:r>
          </a:p>
          <a:p>
            <a:pPr lvl="1" algn="just" defTabSz="228600">
              <a:buClr>
                <a:schemeClr val="accent4"/>
              </a:buClr>
              <a:tabLst>
                <a:tab pos="118872" algn="l"/>
              </a:tabLst>
            </a:pPr>
            <a:endParaRPr lang="es-CO" sz="1000" dirty="0">
              <a:solidFill>
                <a:srgbClr val="0F1919"/>
              </a:solidFill>
              <a:latin typeface="+mj-lt"/>
            </a:endParaRPr>
          </a:p>
          <a:p>
            <a:pPr algn="just" defTabSz="228600">
              <a:tabLst>
                <a:tab pos="118872" algn="l"/>
              </a:tabLst>
            </a:pPr>
            <a:r>
              <a:rPr lang="es-CO" sz="1000" b="1" dirty="0">
                <a:solidFill>
                  <a:srgbClr val="0F1919"/>
                </a:solidFill>
              </a:rPr>
              <a:t>Otra información: </a:t>
            </a:r>
            <a:r>
              <a:rPr lang="es-CO" sz="1000" dirty="0">
                <a:solidFill>
                  <a:srgbClr val="0F1919"/>
                </a:solidFill>
              </a:rPr>
              <a:t>Concentraciones basadas en un promedio ponderado en el tiempo (TWA - time </a:t>
            </a:r>
            <a:r>
              <a:rPr lang="es-CO" sz="1000" dirty="0" err="1">
                <a:solidFill>
                  <a:srgbClr val="0F1919"/>
                </a:solidFill>
              </a:rPr>
              <a:t>weighted</a:t>
            </a:r>
            <a:r>
              <a:rPr lang="es-CO" sz="1000" dirty="0">
                <a:solidFill>
                  <a:srgbClr val="0F1919"/>
                </a:solidFill>
              </a:rPr>
              <a:t> </a:t>
            </a:r>
            <a:r>
              <a:rPr lang="es-CO" sz="1000" dirty="0" err="1">
                <a:solidFill>
                  <a:srgbClr val="0F1919"/>
                </a:solidFill>
              </a:rPr>
              <a:t>average</a:t>
            </a:r>
            <a:r>
              <a:rPr lang="es-CO" sz="1000" dirty="0">
                <a:solidFill>
                  <a:srgbClr val="0F1919"/>
                </a:solidFill>
              </a:rPr>
              <a:t>) de ocho horas según lo determinado por muestras de aire recolectadas y analizadas de acuerdo con el método </a:t>
            </a:r>
            <a:r>
              <a:rPr lang="es-CO" sz="1000" dirty="0" err="1">
                <a:solidFill>
                  <a:srgbClr val="0F1919"/>
                </a:solidFill>
              </a:rPr>
              <a:t>NIOSH</a:t>
            </a:r>
            <a:r>
              <a:rPr lang="es-CO" sz="1000" dirty="0">
                <a:solidFill>
                  <a:srgbClr val="0F1919"/>
                </a:solidFill>
              </a:rPr>
              <a:t> 7400 (B) para fibras en el aire. El fabricante recomienda el uso de un respirador purificador de aire que cubra toda la cara equipado con un cartucho de filtro de partículas apropiado durante los eventos de arranque del horno y la eliminación del producto fibroso usado para controlar la exposición a la fibra en el aire y la posible presencia de sílice cristalina.</a:t>
            </a:r>
            <a:endParaRPr lang="en-CA" sz="1000" dirty="0">
              <a:solidFill>
                <a:srgbClr val="0F1919"/>
              </a:solidFill>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2632563077"/>
              </p:ext>
            </p:extLst>
          </p:nvPr>
        </p:nvGraphicFramePr>
        <p:xfrm>
          <a:off x="641350" y="3200646"/>
          <a:ext cx="6845806" cy="762000"/>
        </p:xfrm>
        <a:graphic>
          <a:graphicData uri="http://schemas.openxmlformats.org/drawingml/2006/table">
            <a:tbl>
              <a:tblPr firstRow="1" bandRow="1"/>
              <a:tblGrid>
                <a:gridCol w="1758950">
                  <a:extLst>
                    <a:ext uri="{9D8B030D-6E8A-4147-A177-3AD203B41FA5}">
                      <a16:colId xmlns:a16="http://schemas.microsoft.com/office/drawing/2014/main" val="3694911790"/>
                    </a:ext>
                  </a:extLst>
                </a:gridCol>
                <a:gridCol w="5086856">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solidFill>
                            <a:schemeClr val="tx1"/>
                          </a:solidFill>
                        </a:rPr>
                        <a:t>Sílice amorfa</a:t>
                      </a:r>
                      <a:endParaRPr lang="es-CO" sz="8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2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p>
                      <a:endParaRPr lang="es-CO" sz="8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solidFill>
                            <a:schemeClr val="tx1"/>
                          </a:solidFill>
                        </a:rPr>
                        <a:t>Sílice (después de su uso)</a:t>
                      </a:r>
                      <a:endParaRPr lang="es-CO" sz="8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0.05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 (después del uso - actividades de arranque)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859179052"/>
              </p:ext>
            </p:extLst>
          </p:nvPr>
        </p:nvGraphicFramePr>
        <p:xfrm>
          <a:off x="287774" y="3878241"/>
          <a:ext cx="7199382" cy="1166500"/>
        </p:xfrm>
        <a:graphic>
          <a:graphicData uri="http://schemas.openxmlformats.org/drawingml/2006/table">
            <a:tbl>
              <a:tblPr firstRow="1" bandRow="1">
                <a:tableStyleId>{9D7B26C5-4107-4FEC-AEDC-1716B250A1EF}</a:tableStyleId>
              </a:tblPr>
              <a:tblGrid>
                <a:gridCol w="2431544">
                  <a:extLst>
                    <a:ext uri="{9D8B030D-6E8A-4147-A177-3AD203B41FA5}">
                      <a16:colId xmlns:a16="http://schemas.microsoft.com/office/drawing/2014/main" val="3647290184"/>
                    </a:ext>
                  </a:extLst>
                </a:gridCol>
                <a:gridCol w="47678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Estable en condiciones de uso normal</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marR="0" lvl="0" indent="0" algn="l" defTabSz="77724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813891267"/>
              </p:ext>
            </p:extLst>
          </p:nvPr>
        </p:nvGraphicFramePr>
        <p:xfrm>
          <a:off x="287268" y="1560514"/>
          <a:ext cx="7199888" cy="1756013"/>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r>
                        <a:rPr lang="es-CO" sz="800" b="1" noProof="0" dirty="0"/>
                        <a:t>APARIENCIA</a:t>
                      </a:r>
                      <a:r>
                        <a:rPr lang="fr-CA" sz="800" b="0" noProof="0" dirty="0"/>
                        <a:t>  </a:t>
                      </a:r>
                      <a:r>
                        <a:rPr lang="es-CO" sz="800" b="0" noProof="0" dirty="0"/>
                        <a:t>Producto blanquecino, fibroso y bombeable</a:t>
                      </a:r>
                      <a:endParaRPr lang="fr-CA" sz="800" b="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fr-CA" sz="800" noProof="0" dirty="0" err="1"/>
                        <a:t>1310°C</a:t>
                      </a:r>
                      <a:r>
                        <a:rPr lang="fr-CA" sz="800" noProof="0" dirty="0"/>
                        <a:t> (2390°F)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a:t>
                      </a:r>
                      <a:r>
                        <a:rPr lang="fr-CA" sz="800" b="1" noProof="0" dirty="0"/>
                        <a:t> </a:t>
                      </a:r>
                      <a:r>
                        <a:rPr lang="fr-CA" sz="800" noProof="0" dirty="0"/>
                        <a:t> &lt;1mg/</a:t>
                      </a:r>
                      <a:r>
                        <a:rPr lang="fr-CA" sz="800" noProof="0" dirty="0" err="1"/>
                        <a:t>litro</a:t>
                      </a:r>
                      <a:endParaRPr lang="fr-CA" sz="80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94665">
                <a:tc>
                  <a:txBody>
                    <a:bodyPr/>
                    <a:lstStyle/>
                    <a:p>
                      <a:r>
                        <a:rPr lang="es-CO" sz="800" b="1" noProof="0" dirty="0"/>
                        <a:t>PUNTO DE INFLAMACIÓN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CA" sz="1200" dirty="0">
                <a:solidFill>
                  <a:schemeClr val="tx2"/>
                </a:solidFill>
              </a:rPr>
              <a:t>FDS FC INJECTITE LBP PRODUCTS 23 04</a:t>
            </a: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35232"/>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9. PROPIEDADES FÍSICAS Y QUÍMICAS</a:t>
            </a:r>
            <a:endParaRPr lang="en-CA" sz="1200" b="1" dirty="0">
              <a:solidFill>
                <a:schemeClr val="accent1"/>
              </a:solidFill>
              <a:latin typeface="+mj-lt"/>
            </a:endParaRPr>
          </a:p>
        </p:txBody>
      </p:sp>
      <p:sp>
        <p:nvSpPr>
          <p:cNvPr id="12" name="Rectangle 11">
            <a:extLst>
              <a:ext uri="{FF2B5EF4-FFF2-40B4-BE49-F238E27FC236}">
                <a16:creationId xmlns:a16="http://schemas.microsoft.com/office/drawing/2014/main" id="{6C055862-FAEB-4A6F-5D24-E54E07EACCCA}"/>
              </a:ext>
            </a:extLst>
          </p:cNvPr>
          <p:cNvSpPr/>
          <p:nvPr/>
        </p:nvSpPr>
        <p:spPr>
          <a:xfrm>
            <a:off x="287774" y="3433837"/>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774" y="5152876"/>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7774" y="5586638"/>
            <a:ext cx="7200900" cy="4224233"/>
          </a:xfrm>
          <a:prstGeom prst="rect">
            <a:avLst/>
          </a:prstGeom>
        </p:spPr>
        <p:txBody>
          <a:bodyPr vert="horz" lIns="0" tIns="0" rIns="0" bIns="0" rtlCol="0" anchor="t">
            <a:sp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spcBef>
                <a:spcPts val="0"/>
              </a:spcBef>
              <a:tabLst>
                <a:tab pos="118872" algn="l"/>
              </a:tabLst>
            </a:pPr>
            <a:r>
              <a:rPr lang="es-CO" sz="1000" b="1" dirty="0">
                <a:solidFill>
                  <a:srgbClr val="0F1919"/>
                </a:solidFill>
              </a:rPr>
              <a:t>Epidemiología</a:t>
            </a:r>
          </a:p>
          <a:p>
            <a:pPr algn="just" defTabSz="320040">
              <a:spcBef>
                <a:spcPts val="0"/>
              </a:spcBef>
              <a:tabLst>
                <a:tab pos="118872" algn="l"/>
              </a:tabLst>
            </a:pPr>
            <a:r>
              <a:rPr lang="es-CO" sz="1000" dirty="0">
                <a:solidFill>
                  <a:srgbClr val="0F1919"/>
                </a:solidFill>
              </a:rPr>
              <a:t>Este producto no ha sido objeto de estudios epidemiológicos. Los estudios epidemiológicos relacionados con otras fibras químicas de solubilidad similar no han identificado una incidencia estadísticamente significativa de enfermedades respiratorias relacionadas con la exposición.</a:t>
            </a:r>
          </a:p>
          <a:p>
            <a:pPr algn="just" defTabSz="320040">
              <a:spcBef>
                <a:spcPts val="1000"/>
              </a:spcBef>
              <a:tabLst>
                <a:tab pos="118872" algn="l"/>
              </a:tabLst>
            </a:pPr>
            <a:r>
              <a:rPr lang="es-CO" sz="1000" b="1" dirty="0">
                <a:solidFill>
                  <a:srgbClr val="0F1919"/>
                </a:solidFill>
              </a:rPr>
              <a:t>Toxicología</a:t>
            </a:r>
          </a:p>
          <a:p>
            <a:pPr algn="just" defTabSz="320040">
              <a:spcBef>
                <a:spcPts val="0"/>
              </a:spcBef>
              <a:tabLst>
                <a:tab pos="118872" algn="l"/>
              </a:tabLst>
            </a:pPr>
            <a:r>
              <a:rPr lang="es-CO" sz="1000" dirty="0">
                <a:solidFill>
                  <a:srgbClr val="0F1919"/>
                </a:solidFill>
              </a:rPr>
              <a:t>Una revisión de la literatura científica disponible sugiere una relación inversa entre la tasa de disolución y los posibles efectos sobre la salud; es decir, cuanto mayor es la tasa de disolución de una fibra, menor es su potencial para producir efectos sobre la salud. La velocidad de disolución de Lanas AES se ha determinado mediante pruebas in vitro estandarizadas. La tasa de disolución de Lanas AES es mayor que la de otros tipos de fibras que han sido probadas en estudios crónicos con animales y no produjeron enfermedades respiratorias.</a:t>
            </a:r>
            <a:endParaRPr lang="en-US" sz="1000" dirty="0">
              <a:solidFill>
                <a:srgbClr val="0F1919"/>
              </a:solidFill>
            </a:endParaRPr>
          </a:p>
          <a:p>
            <a:pPr algn="just" defTabSz="320040">
              <a:tabLst>
                <a:tab pos="118872" algn="l"/>
              </a:tabLst>
            </a:pPr>
            <a:r>
              <a:rPr lang="es-CO" sz="1000" dirty="0">
                <a:solidFill>
                  <a:srgbClr val="0F1919"/>
                </a:solidFill>
              </a:rPr>
              <a:t>Este producto tiene una química de fibra que cumple con la definición regulatoria (Directiva de la Comisión Europea 97/69/EC) como una "fibra vítrea (silicato) artificial orientada aleatoriamente que contiene óxido alcalino y óxido alcalinotérreo (</a:t>
            </a:r>
            <a:r>
              <a:rPr lang="es-CO" sz="1000" dirty="0" err="1">
                <a:solidFill>
                  <a:srgbClr val="0F1919"/>
                </a:solidFill>
              </a:rPr>
              <a:t>Na2O</a:t>
            </a:r>
            <a:r>
              <a:rPr lang="es-CO" sz="1000" dirty="0">
                <a:solidFill>
                  <a:srgbClr val="0F1919"/>
                </a:solidFill>
              </a:rPr>
              <a:t> + </a:t>
            </a:r>
            <a:r>
              <a:rPr lang="es-CO" sz="1000" dirty="0" err="1">
                <a:solidFill>
                  <a:srgbClr val="0F1919"/>
                </a:solidFill>
              </a:rPr>
              <a:t>K2O</a:t>
            </a:r>
            <a:r>
              <a:rPr lang="es-CO" sz="1000" dirty="0">
                <a:solidFill>
                  <a:srgbClr val="0F1919"/>
                </a:solidFill>
              </a:rPr>
              <a:t>). + </a:t>
            </a:r>
            <a:r>
              <a:rPr lang="es-CO" sz="1000" dirty="0" err="1">
                <a:solidFill>
                  <a:srgbClr val="0F1919"/>
                </a:solidFill>
              </a:rPr>
              <a:t>CaO</a:t>
            </a:r>
            <a:r>
              <a:rPr lang="es-CO" sz="1000" dirty="0">
                <a:solidFill>
                  <a:srgbClr val="0F1919"/>
                </a:solidFill>
              </a:rPr>
              <a:t> + MgO + </a:t>
            </a:r>
            <a:r>
              <a:rPr lang="es-CO" sz="1000" dirty="0" err="1">
                <a:solidFill>
                  <a:srgbClr val="0F1919"/>
                </a:solidFill>
              </a:rPr>
              <a:t>BaO</a:t>
            </a:r>
            <a:r>
              <a:rPr lang="es-CO" sz="1000" dirty="0">
                <a:solidFill>
                  <a:srgbClr val="0F1919"/>
                </a:solidFill>
              </a:rPr>
              <a:t>) superior al 18% en peso". Las fibras </a:t>
            </a:r>
            <a:r>
              <a:rPr lang="es-CO" sz="1000" dirty="0" err="1">
                <a:solidFill>
                  <a:srgbClr val="0F1919"/>
                </a:solidFill>
              </a:rPr>
              <a:t>INSULFRAX</a:t>
            </a:r>
            <a:r>
              <a:rPr lang="es-CO" sz="1000" dirty="0">
                <a:solidFill>
                  <a:srgbClr val="0F1919"/>
                </a:solidFill>
              </a:rPr>
              <a:t>® han sido probadas de acuerdo con el protocolo de la UE </a:t>
            </a:r>
            <a:r>
              <a:rPr lang="es-CO" sz="1000" dirty="0" err="1">
                <a:solidFill>
                  <a:srgbClr val="0F1919"/>
                </a:solidFill>
              </a:rPr>
              <a:t>ECB</a:t>
            </a:r>
            <a:r>
              <a:rPr lang="es-CO" sz="1000" dirty="0">
                <a:solidFill>
                  <a:srgbClr val="0F1919"/>
                </a:solidFill>
              </a:rPr>
              <a:t>/TM/26, </a:t>
            </a:r>
            <a:r>
              <a:rPr lang="es-CO" sz="1000" dirty="0" err="1">
                <a:solidFill>
                  <a:srgbClr val="0F1919"/>
                </a:solidFill>
              </a:rPr>
              <a:t>rev.</a:t>
            </a:r>
            <a:r>
              <a:rPr lang="es-CO" sz="1000" dirty="0">
                <a:solidFill>
                  <a:srgbClr val="0F1919"/>
                </a:solidFill>
              </a:rPr>
              <a:t> 7, Nota Q, Directiva 97/69/CE. Los resultados de la prueba de </a:t>
            </a:r>
            <a:r>
              <a:rPr lang="es-CO" sz="1000" dirty="0" err="1">
                <a:solidFill>
                  <a:srgbClr val="0F1919"/>
                </a:solidFill>
              </a:rPr>
              <a:t>biopersistencia</a:t>
            </a:r>
            <a:r>
              <a:rPr lang="es-CO" sz="1000" dirty="0">
                <a:solidFill>
                  <a:srgbClr val="0F1919"/>
                </a:solidFill>
              </a:rPr>
              <a:t> a corto plazo por inhalación (prueba </a:t>
            </a:r>
            <a:r>
              <a:rPr lang="es-CO" sz="1000" dirty="0" err="1">
                <a:solidFill>
                  <a:srgbClr val="0F1919"/>
                </a:solidFill>
              </a:rPr>
              <a:t>IH</a:t>
            </a:r>
            <a:r>
              <a:rPr lang="es-CO" sz="1000" dirty="0">
                <a:solidFill>
                  <a:srgbClr val="0F1919"/>
                </a:solidFill>
              </a:rPr>
              <a:t>) fueron de 7 días; muy por debajo del umbral reglamentario de 10 días citado en la Directiva 97/69/CE. Según los resultados de las pruebas, los productos con lanas AES no se consideran cancerígenos potenciales y ESTÁN EXENTOS de la clasificación europea como tales. En virtud de los resultados de estas pruebas, estos productos ESTÁN EXENTOS de las pautas regulatorias europeas que requieren etiquetas de advertencia de peligro con frases de riesgo específicas que mencionen el potencial de enfermedades respiratorias. Además, las lanas AES han sido probadas en un laboratorio independiente, mediante instilación intratraqueal (prueba IT), según un protocolo que era consistente con los requisitos de la Ordenanza alemana sobre sustancias peligrosas (</a:t>
            </a:r>
            <a:r>
              <a:rPr lang="es-CO" sz="1000" dirty="0" err="1">
                <a:solidFill>
                  <a:srgbClr val="0F1919"/>
                </a:solidFill>
              </a:rPr>
              <a:t>BGBI</a:t>
            </a:r>
            <a:r>
              <a:rPr lang="es-CO" sz="1000" dirty="0">
                <a:solidFill>
                  <a:srgbClr val="0F1919"/>
                </a:solidFill>
              </a:rPr>
              <a:t>. I pp. 1782, 2049, Tercera Enmienda, Apéndice V, núm. 7). La vida media de las lanas AES fue de 30 días, lo que está muy por debajo de los umbrales reglamentarios aplicables.</a:t>
            </a:r>
          </a:p>
          <a:p>
            <a:pPr algn="just" defTabSz="320040">
              <a:spcBef>
                <a:spcPts val="1000"/>
              </a:spcBef>
              <a:tabLst>
                <a:tab pos="118872" algn="l"/>
              </a:tabLst>
            </a:pPr>
            <a:r>
              <a:rPr lang="es-CO" sz="1000" b="1" dirty="0">
                <a:solidFill>
                  <a:srgbClr val="0F1919"/>
                </a:solidFill>
              </a:rPr>
              <a:t>Propiedades irritantes</a:t>
            </a:r>
          </a:p>
          <a:p>
            <a:pPr algn="just" defTabSz="320040">
              <a:spcBef>
                <a:spcPts val="0"/>
              </a:spcBef>
              <a:tabLst>
                <a:tab pos="118872" algn="l"/>
              </a:tabLst>
            </a:pPr>
            <a:r>
              <a:rPr lang="es-CO" sz="1000" dirty="0">
                <a:solidFill>
                  <a:srgbClr val="0F1919"/>
                </a:solidFill>
              </a:rPr>
              <a:t>La definición de "irritación de la piel" contenida en la norma de comunicación de peligros, 29 </a:t>
            </a:r>
            <a:r>
              <a:rPr lang="es-CO" sz="1000" dirty="0" err="1">
                <a:solidFill>
                  <a:srgbClr val="0F1919"/>
                </a:solidFill>
              </a:rPr>
              <a:t>CFR</a:t>
            </a:r>
            <a:r>
              <a:rPr lang="es-CO" sz="1000" dirty="0">
                <a:solidFill>
                  <a:srgbClr val="0F1919"/>
                </a:solidFill>
              </a:rPr>
              <a:t> 1900.1200, Apéndice </a:t>
            </a:r>
            <a:r>
              <a:rPr lang="es-CO" sz="1000" dirty="0" err="1">
                <a:solidFill>
                  <a:srgbClr val="0F1919"/>
                </a:solidFill>
              </a:rPr>
              <a:t>A.2.1.1</a:t>
            </a:r>
            <a:r>
              <a:rPr lang="es-CO" sz="1000" dirty="0">
                <a:solidFill>
                  <a:srgbClr val="0F1919"/>
                </a:solidFill>
              </a:rPr>
              <a:t>, es "la producción de daño reversible a la piel después de la aplicación de una sustancia de prueba durante hasta 4 horas". Cuando se prueban utilizando métodos aprobados (por ejemplo, Directiva de la UE 67/548/CE, Anexo V, Método </a:t>
            </a:r>
            <a:r>
              <a:rPr lang="es-CO" sz="1000" dirty="0" err="1">
                <a:solidFill>
                  <a:srgbClr val="0F1919"/>
                </a:solidFill>
              </a:rPr>
              <a:t>B4</a:t>
            </a:r>
            <a:r>
              <a:rPr lang="es-CO" sz="1000" dirty="0">
                <a:solidFill>
                  <a:srgbClr val="0F1919"/>
                </a:solidFill>
              </a:rPr>
              <a:t>), las fibras contenidas en este material dan resultados negativos. La fibra contenida en este producto es un material inerte que no interactúa químicamente con la piel expuesta. Sin embargo, existe la posibilidad de que la exposición a este producto cause irritación mecánica temporal en los ojos, la piel o el tracto respiratorio (nariz, garganta, pulmones). Esta irritación temporal se puede mitigar con prácticas de manipulación adecuadas diseñadas para limitar la exposición y el uso de ropa protectora (gafas, guantes, ropa).</a:t>
            </a:r>
            <a:endParaRPr lang="es-CO" sz="1000" b="1"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CA" sz="1200" dirty="0">
                <a:solidFill>
                  <a:schemeClr val="tx2"/>
                </a:solidFill>
              </a:rPr>
              <a:t>FDS FC INJECTITE LBP PRODUCTOS 23 04</a:t>
            </a:r>
            <a:endParaRPr lang="en-US" sz="1200" dirty="0">
              <a:solidFill>
                <a:schemeClr val="tx2"/>
              </a:solidFill>
            </a:endParaRP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12. INFORMACIÓN ECOLÓGICA (No obligatoria)</a:t>
            </a:r>
            <a:endParaRPr lang="en-CA" sz="1200" b="1" dirty="0">
              <a:solidFill>
                <a:schemeClr val="accent1"/>
              </a:solidFill>
              <a:latin typeface="+mj-lt"/>
            </a:endParaRPr>
          </a:p>
        </p:txBody>
      </p:sp>
      <p:sp>
        <p:nvSpPr>
          <p:cNvPr id="12" name="Rectangle 11">
            <a:extLst>
              <a:ext uri="{FF2B5EF4-FFF2-40B4-BE49-F238E27FC236}">
                <a16:creationId xmlns:a16="http://schemas.microsoft.com/office/drawing/2014/main" id="{67594E7A-4FEF-F497-C26D-E1D582AC707C}"/>
              </a:ext>
            </a:extLst>
          </p:cNvPr>
          <p:cNvSpPr/>
          <p:nvPr/>
        </p:nvSpPr>
        <p:spPr>
          <a:xfrm>
            <a:off x="288280" y="2978963"/>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7268" y="3420191"/>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07538"/>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a:t>
            </a:r>
            <a:r>
              <a:rPr lang="es-CO" sz="1000" dirty="0">
                <a:solidFill>
                  <a:schemeClr val="tx1"/>
                </a:solidFill>
              </a:rPr>
              <a:t>No regulado 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5877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spcBef>
                <a:spcPts val="0"/>
              </a:spcBef>
              <a:tabLst>
                <a:tab pos="118872" algn="l"/>
              </a:tabLst>
            </a:pPr>
            <a:r>
              <a:rPr lang="es-CO" sz="1000" b="1" u="sng" dirty="0">
                <a:solidFill>
                  <a:schemeClr val="tx1"/>
                </a:solidFill>
              </a:rPr>
              <a:t>REGULACIONES CANADIENSES</a:t>
            </a:r>
          </a:p>
          <a:p>
            <a:pPr defTabSz="228600">
              <a:spcBef>
                <a:spcPts val="0"/>
              </a:spcBef>
              <a:tabLst>
                <a:tab pos="118872" algn="l"/>
              </a:tabLst>
            </a:pPr>
            <a:endParaRPr lang="es-CO" sz="1000" b="1" u="sng" dirty="0">
              <a:solidFill>
                <a:schemeClr val="tx1"/>
              </a:solidFill>
            </a:endParaRPr>
          </a:p>
          <a:p>
            <a:pPr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 </a:t>
            </a:r>
            <a:r>
              <a:rPr lang="es-CO" sz="1000" dirty="0">
                <a:solidFill>
                  <a:schemeClr val="tx1"/>
                </a:solidFill>
              </a:rPr>
              <a:t>Clasificado como Clase 2 – Materiales que causan otros efectos tóxicos</a:t>
            </a:r>
            <a:endParaRPr lang="en-US" sz="1000" dirty="0">
              <a:solidFill>
                <a:schemeClr val="tx1"/>
              </a:solidFill>
            </a:endParaRPr>
          </a:p>
          <a:p>
            <a:pPr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20" name="Table 35">
            <a:extLst>
              <a:ext uri="{FF2B5EF4-FFF2-40B4-BE49-F238E27FC236}">
                <a16:creationId xmlns:a16="http://schemas.microsoft.com/office/drawing/2014/main" id="{5A4444B7-A5DD-415A-1736-A81590B9BF46}"/>
              </a:ext>
            </a:extLst>
          </p:cNvPr>
          <p:cNvGraphicFramePr>
            <a:graphicFrameLocks/>
          </p:cNvGraphicFramePr>
          <p:nvPr>
            <p:extLst>
              <p:ext uri="{D42A27DB-BD31-4B8C-83A1-F6EECF244321}">
                <p14:modId xmlns:p14="http://schemas.microsoft.com/office/powerpoint/2010/main" val="3738739276"/>
              </p:ext>
            </p:extLst>
          </p:nvPr>
        </p:nvGraphicFramePr>
        <p:xfrm>
          <a:off x="288280" y="8750675"/>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l"/>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l"/>
                      <a:r>
                        <a:rPr lang="es-CO" sz="800" b="0" noProof="0" dirty="0"/>
                        <a:t>Las “fibras cerámicas (partículas transportadas por el aire de tamaño respirable)” figuran en la Proposición 65, </a:t>
                      </a:r>
                      <a:r>
                        <a:rPr lang="es-CO" sz="800" b="1" noProof="0" dirty="0"/>
                        <a:t>Ley de control de sustancias tóxicas y agua potable segura </a:t>
                      </a:r>
                      <a:r>
                        <a:rPr lang="es-CO" sz="800" b="0" noProof="0" dirty="0"/>
                        <a:t>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3" name="Table 35">
            <a:extLst>
              <a:ext uri="{FF2B5EF4-FFF2-40B4-BE49-F238E27FC236}">
                <a16:creationId xmlns:a16="http://schemas.microsoft.com/office/drawing/2014/main" id="{C79611DE-0D5F-9D0D-2C8F-B315C9D570A8}"/>
              </a:ext>
            </a:extLst>
          </p:cNvPr>
          <p:cNvGraphicFramePr>
            <a:graphicFrameLocks/>
          </p:cNvGraphicFramePr>
          <p:nvPr>
            <p:extLst>
              <p:ext uri="{D42A27DB-BD31-4B8C-83A1-F6EECF244321}">
                <p14:modId xmlns:p14="http://schemas.microsoft.com/office/powerpoint/2010/main" val="2450519325"/>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7644">
                  <a:extLst>
                    <a:ext uri="{9D8B030D-6E8A-4147-A177-3AD203B41FA5}">
                      <a16:colId xmlns:a16="http://schemas.microsoft.com/office/drawing/2014/main" val="3647290184"/>
                    </a:ext>
                  </a:extLst>
                </a:gridCol>
                <a:gridCol w="422173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graphicFrame>
        <p:nvGraphicFramePr>
          <p:cNvPr id="4" name="Table 35">
            <a:extLst>
              <a:ext uri="{FF2B5EF4-FFF2-40B4-BE49-F238E27FC236}">
                <a16:creationId xmlns:a16="http://schemas.microsoft.com/office/drawing/2014/main" id="{C0A48466-DC19-2932-88A1-1AA1C2B1D0C3}"/>
              </a:ext>
            </a:extLst>
          </p:cNvPr>
          <p:cNvGraphicFramePr>
            <a:graphicFrameLocks/>
          </p:cNvGraphicFramePr>
          <p:nvPr>
            <p:extLst>
              <p:ext uri="{D42A27DB-BD31-4B8C-83A1-F6EECF244321}">
                <p14:modId xmlns:p14="http://schemas.microsoft.com/office/powerpoint/2010/main" val="2128226406"/>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4089400">
                  <a:extLst>
                    <a:ext uri="{9D8B030D-6E8A-4147-A177-3AD203B41FA5}">
                      <a16:colId xmlns:a16="http://schemas.microsoft.com/office/drawing/2014/main" val="3647290184"/>
                    </a:ext>
                  </a:extLst>
                </a:gridCol>
                <a:gridCol w="311048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1160385"/>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78894" y="1506615"/>
            <a:ext cx="7200900" cy="406802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Eliminación del aislamiento térmico de lana AES después del servicio: </a:t>
            </a:r>
            <a:r>
              <a:rPr lang="es-CO" sz="1000" dirty="0">
                <a:solidFill>
                  <a:schemeClr val="tx1"/>
                </a:solidFill>
              </a:rPr>
              <a:t>Tal como se producen, las lanas AES son materiales vítreos (vidriosos) que no contienen sílice cristalina. La exposición continuada a temperaturas elevadas puede provocar la desvitrificación (cristalización) de estas fibras. Las primeras formaciones cristalinas que se producen son el diópsido y la wollastonita, que comienzan a formarse a unos 900º C (1652º F). Con el uso recomendado, es poco probable que las lanas AES se expongan a las temperaturas y condiciones necesarias para la formación de sílice en fase cristalina. La aparición y el alcance de la formación de sílice en fase cristalina dependen en gran medida de la temperatura, la duración de la exposición de las fibras a altas temperaturas, la composición química de las fibras y la presencia de agentes fundentes.</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dirty="0">
                <a:solidFill>
                  <a:schemeClr val="tx1"/>
                </a:solidFill>
              </a:rPr>
              <a:t>La presencia de sílice en fase cristalina sólo puede confirmarse mediante análisis de laboratorio de la fibra de "cara caliente". La evaluación de la </a:t>
            </a:r>
            <a:r>
              <a:rPr lang="es-CO" sz="1000" dirty="0" err="1">
                <a:solidFill>
                  <a:schemeClr val="tx1"/>
                </a:solidFill>
              </a:rPr>
              <a:t>IARC</a:t>
            </a:r>
            <a:r>
              <a:rPr lang="es-CO" sz="1000" dirty="0">
                <a:solidFill>
                  <a:schemeClr val="tx1"/>
                </a:solidFill>
              </a:rPr>
              <a:t> sobre la sílice cristalina afirma que “la sílice cristalina inhalada en forma de cuarzo o cristobalita de fuentes ocupacionales es cancerígena para los seres humanos (Grupo 1)” y además señala que “no se detectó carcinogenicidad en humanos en todas las circunstancias industriales estudiadas” (Monografía de la </a:t>
            </a:r>
            <a:r>
              <a:rPr lang="es-CO" sz="1000" dirty="0" err="1">
                <a:solidFill>
                  <a:schemeClr val="tx1"/>
                </a:solidFill>
              </a:rPr>
              <a:t>IARC</a:t>
            </a:r>
            <a:r>
              <a:rPr lang="es-CO" sz="1000" dirty="0">
                <a:solidFill>
                  <a:schemeClr val="tx1"/>
                </a:solidFill>
              </a:rPr>
              <a:t>, vol. 68, 1997). NTP enumera todos los polimorfos de sílice cristalina entre las sustancias que "pueden considerarse razonablemente carcinógenas". Durante las operaciones de remoción, se recomienda el uso de un respirador de cara completa para reducir la exposición por inhalación junto con la irritación de los ojos y las vías respiratorias. Es mejor, caso por caso, realizar una evaluación específica de los riesgos en el lugar de trabajo y la identificación de la protección respiratoria adecuada por parte de un profesional calificado en higiene industrial. Para obtener información más detallada sobre la sílice cristalina respirable, llame a la línea directa de información sobre administración de productos (ver más abajo).</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a través de sus proveedores, ha establecido un programa para brindar a los clientes información actualizada sobre el uso y manipulación adecuados de los productos a base de fibra, incluidas las lanas AES. Además, FibreCast y sus proveedores también han establecido un programa para monitorear las concentraciones de fibra en el aire en las instalaciones de los clientes.</a:t>
            </a:r>
          </a:p>
          <a:p>
            <a:pPr algn="just"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dirty="0">
                <a:solidFill>
                  <a:schemeClr val="tx1"/>
                </a:solidFill>
              </a:rPr>
              <a:t>Si desea obtener más información sobre este programa, llame a la Línea de información sobre administración de productos al 1-800-322-2293. La Coalición </a:t>
            </a:r>
            <a:r>
              <a:rPr lang="es-CO" sz="1000" dirty="0" err="1">
                <a:solidFill>
                  <a:schemeClr val="tx1"/>
                </a:solidFill>
              </a:rPr>
              <a:t>HTIW</a:t>
            </a:r>
            <a:r>
              <a:rPr lang="es-CO" sz="1000" dirty="0">
                <a:solidFill>
                  <a:schemeClr val="tx1"/>
                </a:solidFill>
              </a:rPr>
              <a:t> y la Administración de Salud y Seguridad Ocupacional de EE. UU. (</a:t>
            </a:r>
            <a:r>
              <a:rPr lang="es-CO" sz="1000" dirty="0" err="1">
                <a:solidFill>
                  <a:schemeClr val="tx1"/>
                </a:solidFill>
              </a:rPr>
              <a:t>OSHA</a:t>
            </a:r>
            <a:r>
              <a:rPr lang="es-CO" sz="1000" dirty="0">
                <a:solidFill>
                  <a:schemeClr val="tx1"/>
                </a:solidFill>
              </a:rPr>
              <a:t>) son socios en </a:t>
            </a:r>
            <a:r>
              <a:rPr lang="es-CO" sz="1000" dirty="0" err="1">
                <a:solidFill>
                  <a:schemeClr val="tx1"/>
                </a:solidFill>
              </a:rPr>
              <a:t>PSP</a:t>
            </a:r>
            <a:r>
              <a:rPr lang="es-CO" sz="1000" dirty="0">
                <a:solidFill>
                  <a:schemeClr val="tx1"/>
                </a:solidFill>
              </a:rPr>
              <a:t> </a:t>
            </a:r>
            <a:r>
              <a:rPr lang="es-CO" sz="1000" dirty="0" err="1">
                <a:solidFill>
                  <a:schemeClr val="tx1"/>
                </a:solidFill>
              </a:rPr>
              <a:t>HTW</a:t>
            </a:r>
            <a:r>
              <a:rPr lang="es-CO" sz="1000" dirty="0">
                <a:solidFill>
                  <a:schemeClr val="tx1"/>
                </a:solidFill>
              </a:rPr>
              <a:t>, un programa integral y multifacético de gestión de riesgos diseñado para controlar y reducir la exposición en el lugar de trabajo a lanas aislantes de alta temperatura (</a:t>
            </a:r>
            <a:r>
              <a:rPr lang="es-CO" sz="1000" dirty="0" err="1">
                <a:solidFill>
                  <a:schemeClr val="tx1"/>
                </a:solidFill>
              </a:rPr>
              <a:t>HTIW</a:t>
            </a:r>
            <a:r>
              <a:rPr lang="es-CO" sz="1000" dirty="0">
                <a:solidFill>
                  <a:schemeClr val="tx1"/>
                </a:solidFill>
              </a:rPr>
              <a:t>). Para obtener más información sobre </a:t>
            </a:r>
            <a:r>
              <a:rPr lang="es-CO" sz="1000" dirty="0" err="1">
                <a:solidFill>
                  <a:schemeClr val="tx1"/>
                </a:solidFill>
              </a:rPr>
              <a:t>PSP</a:t>
            </a:r>
            <a:r>
              <a:rPr lang="es-CO" sz="1000" dirty="0">
                <a:solidFill>
                  <a:schemeClr val="tx1"/>
                </a:solidFill>
              </a:rPr>
              <a:t> </a:t>
            </a:r>
            <a:r>
              <a:rPr lang="es-CO" sz="1000" dirty="0" err="1">
                <a:solidFill>
                  <a:schemeClr val="tx1"/>
                </a:solidFill>
              </a:rPr>
              <a:t>HTW</a:t>
            </a:r>
            <a:r>
              <a:rPr lang="es-CO" sz="1000" dirty="0">
                <a:solidFill>
                  <a:schemeClr val="tx1"/>
                </a:solidFill>
              </a:rPr>
              <a:t>, visite: </a:t>
            </a:r>
            <a:r>
              <a:rPr lang="es-CO" sz="1000" dirty="0">
                <a:solidFill>
                  <a:schemeClr val="tx1"/>
                </a:solidFill>
                <a:hlinkClick r:id="rId2"/>
              </a:rPr>
              <a:t>http://www.htiwcoalition.org</a:t>
            </a:r>
            <a:endParaRPr lang="es-CO" sz="1000" dirty="0">
              <a:solidFill>
                <a:schemeClr val="tx1"/>
              </a:solidFill>
            </a:endParaRPr>
          </a:p>
          <a:p>
            <a:pPr algn="just" defTabSz="228600">
              <a:spcBef>
                <a:spcPts val="0"/>
              </a:spcBef>
              <a:tabLst>
                <a:tab pos="118872" algn="l"/>
              </a:tabLst>
            </a:pPr>
            <a:endParaRPr lang="es-CO" sz="1000" dirty="0">
              <a:solidFill>
                <a:srgbClr val="0F1919"/>
              </a:solidFill>
            </a:endParaRPr>
          </a:p>
          <a:p>
            <a:pPr algn="just" defTabSz="228600">
              <a:spcBef>
                <a:spcPts val="0"/>
              </a:spcBef>
              <a:tabLst>
                <a:tab pos="118872" algn="l"/>
              </a:tabLst>
            </a:pPr>
            <a:r>
              <a:rPr lang="es-CO" sz="1000" b="1" dirty="0">
                <a:solidFill>
                  <a:schemeClr val="tx1"/>
                </a:solidFill>
              </a:rPr>
              <a:t>Nuevo FDS formateado en </a:t>
            </a:r>
            <a:r>
              <a:rPr lang="es-CO" sz="1000" b="1" dirty="0" err="1">
                <a:solidFill>
                  <a:schemeClr val="tx1"/>
                </a:solidFill>
              </a:rPr>
              <a:t>WHMIS</a:t>
            </a:r>
            <a:r>
              <a:rPr lang="es-CO" sz="1000" b="1" dirty="0">
                <a:solidFill>
                  <a:schemeClr val="tx1"/>
                </a:solidFill>
              </a:rPr>
              <a:t> 2015</a:t>
            </a:r>
          </a:p>
          <a:p>
            <a:pPr algn="just" defTabSz="228600">
              <a:spcBef>
                <a:spcPts val="0"/>
              </a:spcBef>
              <a:tabLst>
                <a:tab pos="118872" algn="l"/>
              </a:tabLst>
            </a:pPr>
            <a:r>
              <a:rPr lang="es-CO" sz="1000" b="1" dirty="0">
                <a:solidFill>
                  <a:schemeClr val="tx1"/>
                </a:solidFill>
              </a:rPr>
              <a:t>FDS Preparado por: </a:t>
            </a:r>
            <a:r>
              <a:rPr lang="es-CO" sz="1000" dirty="0" err="1">
                <a:solidFill>
                  <a:schemeClr val="tx1"/>
                </a:solidFill>
              </a:rPr>
              <a:t>G.E</a:t>
            </a:r>
            <a:r>
              <a:rPr lang="es-CO" sz="1000" dirty="0">
                <a:solidFill>
                  <a:schemeClr val="tx1"/>
                </a:solidFill>
              </a:rPr>
              <a:t>. Menzies P. Ing. </a:t>
            </a:r>
            <a:r>
              <a:rPr lang="es-CO" sz="1000" dirty="0" err="1">
                <a:solidFill>
                  <a:schemeClr val="tx1"/>
                </a:solidFill>
              </a:rPr>
              <a:t>ROH</a:t>
            </a:r>
            <a:r>
              <a:rPr lang="es-CO" sz="1000" dirty="0">
                <a:solidFill>
                  <a:schemeClr val="tx1"/>
                </a:solidFill>
              </a:rPr>
              <a:t>, Director de Salud y Seguridad de FibreCast el 15 de octubre de 2018.</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6256" y="572288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es-CO" sz="1200" b="1" dirty="0">
                <a:solidFill>
                  <a:schemeClr val="accent1"/>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CA" sz="1200" dirty="0">
                <a:solidFill>
                  <a:schemeClr val="tx2"/>
                </a:solidFill>
              </a:rPr>
              <a:t>FDS FC INJECTITE LBP PRODUCTOS 23 04</a:t>
            </a:r>
            <a:endParaRPr lang="en-US" sz="1200" dirty="0">
              <a:solidFill>
                <a:schemeClr val="tx2"/>
              </a:solidFill>
            </a:endParaRPr>
          </a:p>
        </p:txBody>
      </p:sp>
      <p:graphicFrame>
        <p:nvGraphicFramePr>
          <p:cNvPr id="2" name="Table 35">
            <a:extLst>
              <a:ext uri="{FF2B5EF4-FFF2-40B4-BE49-F238E27FC236}">
                <a16:creationId xmlns:a16="http://schemas.microsoft.com/office/drawing/2014/main" id="{D8312B44-3F4B-C487-50D5-64DED8F184A2}"/>
              </a:ext>
            </a:extLst>
          </p:cNvPr>
          <p:cNvGraphicFramePr>
            <a:graphicFrameLocks/>
          </p:cNvGraphicFramePr>
          <p:nvPr>
            <p:extLst>
              <p:ext uri="{D42A27DB-BD31-4B8C-83A1-F6EECF244321}">
                <p14:modId xmlns:p14="http://schemas.microsoft.com/office/powerpoint/2010/main" val="3645072227"/>
              </p:ext>
            </p:extLst>
          </p:nvPr>
        </p:nvGraphicFramePr>
        <p:xfrm>
          <a:off x="278894" y="6142421"/>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2691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graphicFrame>
        <p:nvGraphicFramePr>
          <p:cNvPr id="3" name="Table 2">
            <a:extLst>
              <a:ext uri="{FF2B5EF4-FFF2-40B4-BE49-F238E27FC236}">
                <a16:creationId xmlns:a16="http://schemas.microsoft.com/office/drawing/2014/main" id="{820C1E49-50F1-52EB-1EC9-D3B87DE83FB9}"/>
              </a:ext>
            </a:extLst>
          </p:cNvPr>
          <p:cNvGraphicFramePr>
            <a:graphicFrameLocks noGrp="1"/>
          </p:cNvGraphicFramePr>
          <p:nvPr>
            <p:extLst>
              <p:ext uri="{D42A27DB-BD31-4B8C-83A1-F6EECF244321}">
                <p14:modId xmlns:p14="http://schemas.microsoft.com/office/powerpoint/2010/main" val="1807541160"/>
              </p:ext>
            </p:extLst>
          </p:nvPr>
        </p:nvGraphicFramePr>
        <p:xfrm>
          <a:off x="280061" y="8675516"/>
          <a:ext cx="7199889" cy="389330"/>
        </p:xfrm>
        <a:graphic>
          <a:graphicData uri="http://schemas.openxmlformats.org/drawingml/2006/table">
            <a:tbl>
              <a:tblPr firstRow="1" bandRow="1">
                <a:tableStyleId>{5940675A-B579-460E-94D1-54222C63F5DA}</a:tableStyleId>
              </a:tblPr>
              <a:tblGrid>
                <a:gridCol w="971863">
                  <a:extLst>
                    <a:ext uri="{9D8B030D-6E8A-4147-A177-3AD203B41FA5}">
                      <a16:colId xmlns:a16="http://schemas.microsoft.com/office/drawing/2014/main" val="1576097758"/>
                    </a:ext>
                  </a:extLst>
                </a:gridCol>
                <a:gridCol w="2913676">
                  <a:extLst>
                    <a:ext uri="{9D8B030D-6E8A-4147-A177-3AD203B41FA5}">
                      <a16:colId xmlns:a16="http://schemas.microsoft.com/office/drawing/2014/main" val="122268426"/>
                    </a:ext>
                  </a:extLst>
                </a:gridCol>
                <a:gridCol w="3314350">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11" name="Table 35">
            <a:extLst>
              <a:ext uri="{FF2B5EF4-FFF2-40B4-BE49-F238E27FC236}">
                <a16:creationId xmlns:a16="http://schemas.microsoft.com/office/drawing/2014/main" id="{165537E1-2243-1289-24F5-67CF5A8E9E61}"/>
              </a:ext>
            </a:extLst>
          </p:cNvPr>
          <p:cNvGraphicFramePr>
            <a:graphicFrameLocks/>
          </p:cNvGraphicFramePr>
          <p:nvPr>
            <p:extLst>
              <p:ext uri="{D42A27DB-BD31-4B8C-83A1-F6EECF244321}">
                <p14:modId xmlns:p14="http://schemas.microsoft.com/office/powerpoint/2010/main" val="739584161"/>
              </p:ext>
            </p:extLst>
          </p:nvPr>
        </p:nvGraphicFramePr>
        <p:xfrm>
          <a:off x="280061" y="9064846"/>
          <a:ext cx="7199889" cy="778660"/>
        </p:xfrm>
        <a:graphic>
          <a:graphicData uri="http://schemas.openxmlformats.org/drawingml/2006/table">
            <a:tbl>
              <a:tblPr firstRow="1" bandRow="1">
                <a:tableStyleId>{9D7B26C5-4107-4FEC-AEDC-1716B250A1EF}</a:tableStyleId>
              </a:tblPr>
              <a:tblGrid>
                <a:gridCol w="970889">
                  <a:extLst>
                    <a:ext uri="{9D8B030D-6E8A-4147-A177-3AD203B41FA5}">
                      <a16:colId xmlns:a16="http://schemas.microsoft.com/office/drawing/2014/main" val="3647290184"/>
                    </a:ext>
                  </a:extLst>
                </a:gridCol>
                <a:gridCol w="2914650">
                  <a:extLst>
                    <a:ext uri="{9D8B030D-6E8A-4147-A177-3AD203B41FA5}">
                      <a16:colId xmlns:a16="http://schemas.microsoft.com/office/drawing/2014/main" val="622920296"/>
                    </a:ext>
                  </a:extLst>
                </a:gridCol>
                <a:gridCol w="3314350">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CA" sz="1200" dirty="0">
                <a:solidFill>
                  <a:schemeClr val="tx2"/>
                </a:solidFill>
              </a:rPr>
              <a:t>FDS FC INJECTITE LBP PRODUCTS 23 04</a:t>
            </a:r>
            <a:endParaRPr lang="en-US" sz="1200" dirty="0">
              <a:solidFill>
                <a:schemeClr val="tx2"/>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88280" y="7521559"/>
            <a:ext cx="7199888" cy="34623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fr-FR" sz="1200" b="1" dirty="0">
                <a:solidFill>
                  <a:schemeClr val="accent1"/>
                </a:solidFill>
                <a:latin typeface="+mj-lt"/>
              </a:rPr>
              <a:t>AVISO LEGAL</a:t>
            </a:r>
          </a:p>
        </p:txBody>
      </p:sp>
      <p:sp>
        <p:nvSpPr>
          <p:cNvPr id="12" name="Rectangle 11">
            <a:extLst>
              <a:ext uri="{FF2B5EF4-FFF2-40B4-BE49-F238E27FC236}">
                <a16:creationId xmlns:a16="http://schemas.microsoft.com/office/drawing/2014/main" id="{E36B0BEE-DDAA-81D7-3C81-300563A1FAE0}"/>
              </a:ext>
            </a:extLst>
          </p:cNvPr>
          <p:cNvSpPr/>
          <p:nvPr/>
        </p:nvSpPr>
        <p:spPr>
          <a:xfrm>
            <a:off x="283220" y="7878859"/>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a:t>
            </a:r>
            <a:r>
              <a:rPr lang="es-CO" sz="800" dirty="0" err="1">
                <a:solidFill>
                  <a:schemeClr val="bg2">
                    <a:lumMod val="10000"/>
                  </a:schemeClr>
                </a:solidFill>
                <a:effectLst/>
                <a:ea typeface="Calibri" panose="020F0502020204030204" pitchFamily="34" charset="0"/>
                <a:cs typeface="Times New Roman" panose="02020603050405020304" pitchFamily="18" charset="0"/>
              </a:rPr>
              <a:t>Fibrecast</a:t>
            </a:r>
            <a:r>
              <a:rPr lang="es-CO" sz="800" dirty="0">
                <a:solidFill>
                  <a:schemeClr val="bg2">
                    <a:lumMod val="10000"/>
                  </a:schemeClr>
                </a:solidFill>
                <a:effectLst/>
                <a:ea typeface="Calibri" panose="020F0502020204030204" pitchFamily="34" charset="0"/>
                <a:cs typeface="Times New Roman" panose="02020603050405020304" pitchFamily="18" charset="0"/>
              </a:rPr>
              <a: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29A7D360-4D95-B70D-8712-6B43F35A881B}"/>
              </a:ext>
            </a:extLst>
          </p:cNvPr>
          <p:cNvGraphicFramePr>
            <a:graphicFrameLocks noGrp="1"/>
          </p:cNvGraphicFramePr>
          <p:nvPr>
            <p:extLst>
              <p:ext uri="{D42A27DB-BD31-4B8C-83A1-F6EECF244321}">
                <p14:modId xmlns:p14="http://schemas.microsoft.com/office/powerpoint/2010/main" val="735038777"/>
              </p:ext>
            </p:extLst>
          </p:nvPr>
        </p:nvGraphicFramePr>
        <p:xfrm>
          <a:off x="288280" y="1090431"/>
          <a:ext cx="7199382" cy="2239665"/>
        </p:xfrm>
        <a:graphic>
          <a:graphicData uri="http://schemas.openxmlformats.org/drawingml/2006/table">
            <a:tbl>
              <a:tblPr firstRow="1" bandRow="1">
                <a:tableStyleId>{9D7B26C5-4107-4FEC-AEDC-1716B250A1EF}</a:tableStyleId>
              </a:tblPr>
              <a:tblGrid>
                <a:gridCol w="981720">
                  <a:extLst>
                    <a:ext uri="{9D8B030D-6E8A-4147-A177-3AD203B41FA5}">
                      <a16:colId xmlns:a16="http://schemas.microsoft.com/office/drawing/2014/main" val="1969059440"/>
                    </a:ext>
                  </a:extLst>
                </a:gridCol>
                <a:gridCol w="2924175">
                  <a:extLst>
                    <a:ext uri="{9D8B030D-6E8A-4147-A177-3AD203B41FA5}">
                      <a16:colId xmlns:a16="http://schemas.microsoft.com/office/drawing/2014/main" val="3915712680"/>
                    </a:ext>
                  </a:extLst>
                </a:gridCol>
                <a:gridCol w="3293487">
                  <a:extLst>
                    <a:ext uri="{9D8B030D-6E8A-4147-A177-3AD203B41FA5}">
                      <a16:colId xmlns:a16="http://schemas.microsoft.com/office/drawing/2014/main" val="2640013894"/>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95350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264530"/>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0439537"/>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78042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58272608"/>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2842528"/>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5321408"/>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5967884"/>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4515432"/>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9511037"/>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86546"/>
                  </a:ext>
                </a:extLst>
              </a:tr>
            </a:tbl>
          </a:graphicData>
        </a:graphic>
      </p:graphicFrame>
      <p:graphicFrame>
        <p:nvGraphicFramePr>
          <p:cNvPr id="3" name="Table 2">
            <a:extLst>
              <a:ext uri="{FF2B5EF4-FFF2-40B4-BE49-F238E27FC236}">
                <a16:creationId xmlns:a16="http://schemas.microsoft.com/office/drawing/2014/main" id="{E7C58C7C-878A-9AD2-D163-643B3CFE462C}"/>
              </a:ext>
            </a:extLst>
          </p:cNvPr>
          <p:cNvGraphicFramePr>
            <a:graphicFrameLocks noGrp="1"/>
          </p:cNvGraphicFramePr>
          <p:nvPr>
            <p:extLst>
              <p:ext uri="{D42A27DB-BD31-4B8C-83A1-F6EECF244321}">
                <p14:modId xmlns:p14="http://schemas.microsoft.com/office/powerpoint/2010/main" val="739364610"/>
              </p:ext>
            </p:extLst>
          </p:nvPr>
        </p:nvGraphicFramePr>
        <p:xfrm>
          <a:off x="284738" y="3330096"/>
          <a:ext cx="7199382" cy="350397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6875891"/>
                    </a:ext>
                  </a:extLst>
                </a:gridCol>
                <a:gridCol w="2927444">
                  <a:extLst>
                    <a:ext uri="{9D8B030D-6E8A-4147-A177-3AD203B41FA5}">
                      <a16:colId xmlns:a16="http://schemas.microsoft.com/office/drawing/2014/main" val="3248381373"/>
                    </a:ext>
                  </a:extLst>
                </a:gridCol>
                <a:gridCol w="3288706">
                  <a:extLst>
                    <a:ext uri="{9D8B030D-6E8A-4147-A177-3AD203B41FA5}">
                      <a16:colId xmlns:a16="http://schemas.microsoft.com/office/drawing/2014/main" val="937822728"/>
                    </a:ext>
                  </a:extLst>
                </a:gridCol>
              </a:tblGrid>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6144376"/>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4217720"/>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7273321"/>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2907033"/>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265579"/>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206700"/>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132554"/>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442904"/>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2158471"/>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0103391"/>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206020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66004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8175459"/>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8483582"/>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086252"/>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677278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9437816"/>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6461489"/>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2158</TotalTime>
  <Words>4553</Words>
  <Application>Microsoft Office PowerPoint</Application>
  <PresentationFormat>Personalizado</PresentationFormat>
  <Paragraphs>334</Paragraphs>
  <Slides>7</Slides>
  <Notes>1</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7</vt:i4>
      </vt:variant>
    </vt:vector>
  </HeadingPairs>
  <TitlesOfParts>
    <vt:vector size="17"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CAULKING, PUMPABLE, MOLDABLE, LBP</cp:keywords>
  <cp:lastModifiedBy>Angie Torres Cardenas</cp:lastModifiedBy>
  <cp:revision>167</cp:revision>
  <dcterms:created xsi:type="dcterms:W3CDTF">2021-04-06T14:57:59Z</dcterms:created>
  <dcterms:modified xsi:type="dcterms:W3CDTF">2024-02-15T20:51:19Z</dcterms:modified>
  <cp:category>SAFETY DATA SHEET</cp:category>
</cp:coreProperties>
</file>