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9" r:id="rId1"/>
    <p:sldMasterId id="2147483678" r:id="rId2"/>
    <p:sldMasterId id="2147483690" r:id="rId3"/>
  </p:sldMasterIdLst>
  <p:notesMasterIdLst>
    <p:notesMasterId r:id="rId8"/>
  </p:notesMasterIdLst>
  <p:sldIdLst>
    <p:sldId id="259" r:id="rId4"/>
    <p:sldId id="260" r:id="rId5"/>
    <p:sldId id="261" r:id="rId6"/>
    <p:sldId id="263" r:id="rId7"/>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773" autoAdjust="0"/>
    <p:restoredTop sz="96327"/>
  </p:normalViewPr>
  <p:slideViewPr>
    <p:cSldViewPr snapToGrid="0" snapToObjects="1" showGuides="1">
      <p:cViewPr>
        <p:scale>
          <a:sx n="125" d="100"/>
          <a:sy n="125" d="100"/>
        </p:scale>
        <p:origin x="1818" y="90"/>
      </p:cViewPr>
      <p:guideLst>
        <p:guide orient="horz" pos="3168"/>
        <p:guide pos="2448"/>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theme" Target="theme/theme1.xml"/><Relationship Id="rId5" Type="http://schemas.openxmlformats.org/officeDocument/2006/relationships/slide" Target="slides/slide2.xml"/><Relationship Id="rId10"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8FE9FA-D7DC-5B43-B174-B059C53A1C8C}" type="datetimeFigureOut">
              <a:rPr lang="en-US" smtClean="0"/>
              <a:t>1/25/2024</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BF8051-6210-AC48-8903-2C9451448A35}" type="slidenum">
              <a:rPr lang="en-US" smtClean="0"/>
              <a:t>‹#›</a:t>
            </a:fld>
            <a:endParaRPr lang="en-US"/>
          </a:p>
        </p:txBody>
      </p:sp>
    </p:spTree>
    <p:extLst>
      <p:ext uri="{BB962C8B-B14F-4D97-AF65-F5344CB8AC3E}">
        <p14:creationId xmlns:p14="http://schemas.microsoft.com/office/powerpoint/2010/main" val="9374713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4BF8051-6210-AC48-8903-2C9451448A35}" type="slidenum">
              <a:rPr lang="en-US" smtClean="0"/>
              <a:t>4</a:t>
            </a:fld>
            <a:endParaRPr lang="en-US"/>
          </a:p>
        </p:txBody>
      </p:sp>
    </p:spTree>
    <p:extLst>
      <p:ext uri="{BB962C8B-B14F-4D97-AF65-F5344CB8AC3E}">
        <p14:creationId xmlns:p14="http://schemas.microsoft.com/office/powerpoint/2010/main" val="13173858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hyperlink" Target="mailto:sales@fibrecast.com" TargetMode="Externa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ext Placeholder 38">
            <a:extLst>
              <a:ext uri="{FF2B5EF4-FFF2-40B4-BE49-F238E27FC236}">
                <a16:creationId xmlns:a16="http://schemas.microsoft.com/office/drawing/2014/main" id="{FD45EADB-9A20-4DBF-9A92-D057359AAB4F}"/>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 name="Text Placeholder 38">
            <a:extLst>
              <a:ext uri="{FF2B5EF4-FFF2-40B4-BE49-F238E27FC236}">
                <a16:creationId xmlns:a16="http://schemas.microsoft.com/office/drawing/2014/main" id="{FC6E531C-DDC7-4876-9F86-96ECAE812D28}"/>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Tree>
    <p:extLst>
      <p:ext uri="{BB962C8B-B14F-4D97-AF65-F5344CB8AC3E}">
        <p14:creationId xmlns:p14="http://schemas.microsoft.com/office/powerpoint/2010/main" val="701033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5F80A-7611-3343-8190-1292E7AEECB4}"/>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F45B2C1-EC44-6E4A-8539-87F436E74870}"/>
              </a:ext>
            </a:extLst>
          </p:cNvPr>
          <p:cNvSpPr>
            <a:spLocks noGrp="1"/>
          </p:cNvSpPr>
          <p:nvPr>
            <p:ph idx="1"/>
          </p:nvPr>
        </p:nvSpPr>
        <p:spPr>
          <a:xfrm>
            <a:off x="3303588" y="1447800"/>
            <a:ext cx="3935412" cy="71485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41C959B-EAE4-934D-8E89-52D4ACB2E58E}"/>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0C5A9EE-18E5-2E41-A160-3603584F5F89}"/>
              </a:ext>
            </a:extLst>
          </p:cNvPr>
          <p:cNvSpPr>
            <a:spLocks noGrp="1"/>
          </p:cNvSpPr>
          <p:nvPr>
            <p:ph type="dt" sz="half" idx="10"/>
          </p:nvPr>
        </p:nvSpPr>
        <p:spPr/>
        <p:txBody>
          <a:bodyPr/>
          <a:lstStyle/>
          <a:p>
            <a:fld id="{24F60C15-71E4-AB43-9B52-1101055B52E4}" type="datetimeFigureOut">
              <a:rPr lang="en-US" smtClean="0"/>
              <a:t>1/25/2024</a:t>
            </a:fld>
            <a:endParaRPr lang="en-US"/>
          </a:p>
        </p:txBody>
      </p:sp>
      <p:sp>
        <p:nvSpPr>
          <p:cNvPr id="6" name="Footer Placeholder 5">
            <a:extLst>
              <a:ext uri="{FF2B5EF4-FFF2-40B4-BE49-F238E27FC236}">
                <a16:creationId xmlns:a16="http://schemas.microsoft.com/office/drawing/2014/main" id="{D37645A0-255C-BB4E-AB4D-8EE2EE37CEA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C86C37-567F-C144-B6AE-3B4812A99578}"/>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1041586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BFDDD-EE3F-064D-9430-CFE70543FABB}"/>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20041CA-BC4C-1740-B36A-87B538D4909C}"/>
              </a:ext>
            </a:extLst>
          </p:cNvPr>
          <p:cNvSpPr>
            <a:spLocks noGrp="1"/>
          </p:cNvSpPr>
          <p:nvPr>
            <p:ph type="pic" idx="1"/>
          </p:nvPr>
        </p:nvSpPr>
        <p:spPr>
          <a:xfrm>
            <a:off x="3303588" y="1447800"/>
            <a:ext cx="3935412" cy="71485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9666D54-8A33-8346-B1B4-84933D4E3985}"/>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FCF251-DE99-FA46-B85A-1C32C3E60A3B}"/>
              </a:ext>
            </a:extLst>
          </p:cNvPr>
          <p:cNvSpPr>
            <a:spLocks noGrp="1"/>
          </p:cNvSpPr>
          <p:nvPr>
            <p:ph type="dt" sz="half" idx="10"/>
          </p:nvPr>
        </p:nvSpPr>
        <p:spPr/>
        <p:txBody>
          <a:bodyPr/>
          <a:lstStyle/>
          <a:p>
            <a:fld id="{24F60C15-71E4-AB43-9B52-1101055B52E4}" type="datetimeFigureOut">
              <a:rPr lang="en-US" smtClean="0"/>
              <a:t>1/25/2024</a:t>
            </a:fld>
            <a:endParaRPr lang="en-US"/>
          </a:p>
        </p:txBody>
      </p:sp>
      <p:sp>
        <p:nvSpPr>
          <p:cNvPr id="6" name="Footer Placeholder 5">
            <a:extLst>
              <a:ext uri="{FF2B5EF4-FFF2-40B4-BE49-F238E27FC236}">
                <a16:creationId xmlns:a16="http://schemas.microsoft.com/office/drawing/2014/main" id="{FA95A95B-63BD-1F45-BAF7-295C5BD9F2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541E26-FB00-8042-B6FB-8E7FF835867A}"/>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40691234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B869A-62A7-464A-8E27-4C4A78679ED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90AE26A-0023-304E-A88E-B019C6DB7ED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8EE84F-EB58-5444-81BB-12D58971B466}"/>
              </a:ext>
            </a:extLst>
          </p:cNvPr>
          <p:cNvSpPr>
            <a:spLocks noGrp="1"/>
          </p:cNvSpPr>
          <p:nvPr>
            <p:ph type="dt" sz="half" idx="10"/>
          </p:nvPr>
        </p:nvSpPr>
        <p:spPr/>
        <p:txBody>
          <a:bodyPr/>
          <a:lstStyle/>
          <a:p>
            <a:fld id="{24F60C15-71E4-AB43-9B52-1101055B52E4}" type="datetimeFigureOut">
              <a:rPr lang="en-US" smtClean="0"/>
              <a:t>1/25/2024</a:t>
            </a:fld>
            <a:endParaRPr lang="en-US"/>
          </a:p>
        </p:txBody>
      </p:sp>
      <p:sp>
        <p:nvSpPr>
          <p:cNvPr id="5" name="Footer Placeholder 4">
            <a:extLst>
              <a:ext uri="{FF2B5EF4-FFF2-40B4-BE49-F238E27FC236}">
                <a16:creationId xmlns:a16="http://schemas.microsoft.com/office/drawing/2014/main" id="{8A58F77D-23C9-0140-B312-B57270DEA5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74C193-EC6B-7D43-99EE-63D8E22CDB03}"/>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7023827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0C9E42-D2D5-624F-9A69-F7089C529DB7}"/>
              </a:ext>
            </a:extLst>
          </p:cNvPr>
          <p:cNvSpPr>
            <a:spLocks noGrp="1"/>
          </p:cNvSpPr>
          <p:nvPr>
            <p:ph type="title" orient="vert"/>
          </p:nvPr>
        </p:nvSpPr>
        <p:spPr>
          <a:xfrm>
            <a:off x="5562600" y="534988"/>
            <a:ext cx="1674813" cy="852487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331C6D-87AC-FE42-B53F-6EB518AE3312}"/>
              </a:ext>
            </a:extLst>
          </p:cNvPr>
          <p:cNvSpPr>
            <a:spLocks noGrp="1"/>
          </p:cNvSpPr>
          <p:nvPr>
            <p:ph type="body" orient="vert" idx="1"/>
          </p:nvPr>
        </p:nvSpPr>
        <p:spPr>
          <a:xfrm>
            <a:off x="534988" y="534988"/>
            <a:ext cx="4875212" cy="8524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9AC8B7-A377-2C45-BB00-53C66FC75A32}"/>
              </a:ext>
            </a:extLst>
          </p:cNvPr>
          <p:cNvSpPr>
            <a:spLocks noGrp="1"/>
          </p:cNvSpPr>
          <p:nvPr>
            <p:ph type="dt" sz="half" idx="10"/>
          </p:nvPr>
        </p:nvSpPr>
        <p:spPr/>
        <p:txBody>
          <a:bodyPr/>
          <a:lstStyle/>
          <a:p>
            <a:fld id="{24F60C15-71E4-AB43-9B52-1101055B52E4}" type="datetimeFigureOut">
              <a:rPr lang="en-US" smtClean="0"/>
              <a:t>1/25/2024</a:t>
            </a:fld>
            <a:endParaRPr lang="en-US"/>
          </a:p>
        </p:txBody>
      </p:sp>
      <p:sp>
        <p:nvSpPr>
          <p:cNvPr id="5" name="Footer Placeholder 4">
            <a:extLst>
              <a:ext uri="{FF2B5EF4-FFF2-40B4-BE49-F238E27FC236}">
                <a16:creationId xmlns:a16="http://schemas.microsoft.com/office/drawing/2014/main" id="{EAC6BF10-3381-7B43-8BFB-98FACDA8BB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660CB8-23A0-B74E-A90F-7C958B4329AA}"/>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9906574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853D4-DD53-7943-8DBF-6055CFD4CFC5}"/>
              </a:ext>
            </a:extLst>
          </p:cNvPr>
          <p:cNvSpPr>
            <a:spLocks noGrp="1"/>
          </p:cNvSpPr>
          <p:nvPr>
            <p:ph type="ctrTitle"/>
          </p:nvPr>
        </p:nvSpPr>
        <p:spPr>
          <a:xfrm>
            <a:off x="971550" y="1646238"/>
            <a:ext cx="5829300" cy="3502025"/>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88F7242-EFA2-2447-816B-D38668A55D35}"/>
              </a:ext>
            </a:extLst>
          </p:cNvPr>
          <p:cNvSpPr>
            <a:spLocks noGrp="1"/>
          </p:cNvSpPr>
          <p:nvPr>
            <p:ph type="subTitle" idx="1"/>
          </p:nvPr>
        </p:nvSpPr>
        <p:spPr>
          <a:xfrm>
            <a:off x="971550" y="5283200"/>
            <a:ext cx="5829300" cy="242887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11E0A91-0FB8-434F-AB64-D9FF4B3F9252}"/>
              </a:ext>
            </a:extLst>
          </p:cNvPr>
          <p:cNvSpPr>
            <a:spLocks noGrp="1"/>
          </p:cNvSpPr>
          <p:nvPr>
            <p:ph type="dt" sz="half" idx="10"/>
          </p:nvPr>
        </p:nvSpPr>
        <p:spPr/>
        <p:txBody>
          <a:bodyPr/>
          <a:lstStyle/>
          <a:p>
            <a:fld id="{E3134144-F0D3-DE40-BBB3-676D890594A3}" type="datetimeFigureOut">
              <a:rPr lang="en-US" smtClean="0"/>
              <a:t>1/25/2024</a:t>
            </a:fld>
            <a:endParaRPr lang="en-US"/>
          </a:p>
        </p:txBody>
      </p:sp>
      <p:sp>
        <p:nvSpPr>
          <p:cNvPr id="5" name="Footer Placeholder 4">
            <a:extLst>
              <a:ext uri="{FF2B5EF4-FFF2-40B4-BE49-F238E27FC236}">
                <a16:creationId xmlns:a16="http://schemas.microsoft.com/office/drawing/2014/main" id="{DF688BC2-B937-6B43-8880-836D458E9E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05E38B-26F6-7044-A2D6-CAB90532D120}"/>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24993863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6A373-3E58-9A49-86DF-27DBC95296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E469D0-D818-7C43-AE83-81CAF9500E4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F2A765-AFB7-264B-A1CA-52F2CC8D626D}"/>
              </a:ext>
            </a:extLst>
          </p:cNvPr>
          <p:cNvSpPr>
            <a:spLocks noGrp="1"/>
          </p:cNvSpPr>
          <p:nvPr>
            <p:ph type="dt" sz="half" idx="10"/>
          </p:nvPr>
        </p:nvSpPr>
        <p:spPr/>
        <p:txBody>
          <a:bodyPr/>
          <a:lstStyle/>
          <a:p>
            <a:fld id="{E3134144-F0D3-DE40-BBB3-676D890594A3}" type="datetimeFigureOut">
              <a:rPr lang="en-US" smtClean="0"/>
              <a:t>1/25/2024</a:t>
            </a:fld>
            <a:endParaRPr lang="en-US"/>
          </a:p>
        </p:txBody>
      </p:sp>
      <p:sp>
        <p:nvSpPr>
          <p:cNvPr id="5" name="Footer Placeholder 4">
            <a:extLst>
              <a:ext uri="{FF2B5EF4-FFF2-40B4-BE49-F238E27FC236}">
                <a16:creationId xmlns:a16="http://schemas.microsoft.com/office/drawing/2014/main" id="{BDF6651C-8D61-CC43-B979-00199F5C8E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584922-4340-5948-B92E-42E1FD8263C6}"/>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0109238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320AE4-CE1D-9741-BA3A-5FF63B963D01}"/>
              </a:ext>
            </a:extLst>
          </p:cNvPr>
          <p:cNvSpPr>
            <a:spLocks noGrp="1"/>
          </p:cNvSpPr>
          <p:nvPr>
            <p:ph type="title"/>
          </p:nvPr>
        </p:nvSpPr>
        <p:spPr>
          <a:xfrm>
            <a:off x="530225" y="2508250"/>
            <a:ext cx="6704013" cy="4183063"/>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00B8AF9-460F-7C43-BCF0-C714BD98983D}"/>
              </a:ext>
            </a:extLst>
          </p:cNvPr>
          <p:cNvSpPr>
            <a:spLocks noGrp="1"/>
          </p:cNvSpPr>
          <p:nvPr>
            <p:ph type="body" idx="1"/>
          </p:nvPr>
        </p:nvSpPr>
        <p:spPr>
          <a:xfrm>
            <a:off x="530225" y="6731000"/>
            <a:ext cx="6704013" cy="22002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562C067-FAC7-7641-9BA4-E8A7E7DA5742}"/>
              </a:ext>
            </a:extLst>
          </p:cNvPr>
          <p:cNvSpPr>
            <a:spLocks noGrp="1"/>
          </p:cNvSpPr>
          <p:nvPr>
            <p:ph type="dt" sz="half" idx="10"/>
          </p:nvPr>
        </p:nvSpPr>
        <p:spPr/>
        <p:txBody>
          <a:bodyPr/>
          <a:lstStyle/>
          <a:p>
            <a:fld id="{E3134144-F0D3-DE40-BBB3-676D890594A3}" type="datetimeFigureOut">
              <a:rPr lang="en-US" smtClean="0"/>
              <a:t>1/25/2024</a:t>
            </a:fld>
            <a:endParaRPr lang="en-US"/>
          </a:p>
        </p:txBody>
      </p:sp>
      <p:sp>
        <p:nvSpPr>
          <p:cNvPr id="5" name="Footer Placeholder 4">
            <a:extLst>
              <a:ext uri="{FF2B5EF4-FFF2-40B4-BE49-F238E27FC236}">
                <a16:creationId xmlns:a16="http://schemas.microsoft.com/office/drawing/2014/main" id="{DB31DB18-4D9A-5447-9D01-5279D52345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24E16C-0B6B-2D4C-9796-7ABE7226F68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751977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379DC-13A5-834B-8F05-7AEF37BE92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EEB913-44AD-C04D-A793-0BD19661E330}"/>
              </a:ext>
            </a:extLst>
          </p:cNvPr>
          <p:cNvSpPr>
            <a:spLocks noGrp="1"/>
          </p:cNvSpPr>
          <p:nvPr>
            <p:ph sz="half" idx="1"/>
          </p:nvPr>
        </p:nvSpPr>
        <p:spPr>
          <a:xfrm>
            <a:off x="534988" y="2678113"/>
            <a:ext cx="3275012"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4A63230-52D8-D24F-A8BD-5060E110DC3F}"/>
              </a:ext>
            </a:extLst>
          </p:cNvPr>
          <p:cNvSpPr>
            <a:spLocks noGrp="1"/>
          </p:cNvSpPr>
          <p:nvPr>
            <p:ph sz="half" idx="2"/>
          </p:nvPr>
        </p:nvSpPr>
        <p:spPr>
          <a:xfrm>
            <a:off x="3962400" y="2678113"/>
            <a:ext cx="3275013"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67566C-23A6-514B-A7FB-7A72C9315FE0}"/>
              </a:ext>
            </a:extLst>
          </p:cNvPr>
          <p:cNvSpPr>
            <a:spLocks noGrp="1"/>
          </p:cNvSpPr>
          <p:nvPr>
            <p:ph type="dt" sz="half" idx="10"/>
          </p:nvPr>
        </p:nvSpPr>
        <p:spPr/>
        <p:txBody>
          <a:bodyPr/>
          <a:lstStyle/>
          <a:p>
            <a:fld id="{E3134144-F0D3-DE40-BBB3-676D890594A3}" type="datetimeFigureOut">
              <a:rPr lang="en-US" smtClean="0"/>
              <a:t>1/25/2024</a:t>
            </a:fld>
            <a:endParaRPr lang="en-US"/>
          </a:p>
        </p:txBody>
      </p:sp>
      <p:sp>
        <p:nvSpPr>
          <p:cNvPr id="6" name="Footer Placeholder 5">
            <a:extLst>
              <a:ext uri="{FF2B5EF4-FFF2-40B4-BE49-F238E27FC236}">
                <a16:creationId xmlns:a16="http://schemas.microsoft.com/office/drawing/2014/main" id="{803A9762-8C71-3349-B746-05FCCBC8ED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41F76C-1015-2B46-A087-C7CD0D7FE74F}"/>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38103800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CDDD7-5788-5243-99B9-76F112654EC3}"/>
              </a:ext>
            </a:extLst>
          </p:cNvPr>
          <p:cNvSpPr>
            <a:spLocks noGrp="1"/>
          </p:cNvSpPr>
          <p:nvPr>
            <p:ph type="title"/>
          </p:nvPr>
        </p:nvSpPr>
        <p:spPr>
          <a:xfrm>
            <a:off x="534988" y="534988"/>
            <a:ext cx="6704012" cy="1944687"/>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A95A7C-CC8A-784A-AD28-6A9C87A6211F}"/>
              </a:ext>
            </a:extLst>
          </p:cNvPr>
          <p:cNvSpPr>
            <a:spLocks noGrp="1"/>
          </p:cNvSpPr>
          <p:nvPr>
            <p:ph type="body" idx="1"/>
          </p:nvPr>
        </p:nvSpPr>
        <p:spPr>
          <a:xfrm>
            <a:off x="534988" y="2465388"/>
            <a:ext cx="3287712"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2D4B0FF-F6A3-2546-839F-DE98817F94F6}"/>
              </a:ext>
            </a:extLst>
          </p:cNvPr>
          <p:cNvSpPr>
            <a:spLocks noGrp="1"/>
          </p:cNvSpPr>
          <p:nvPr>
            <p:ph sz="half" idx="2"/>
          </p:nvPr>
        </p:nvSpPr>
        <p:spPr>
          <a:xfrm>
            <a:off x="534988" y="3673475"/>
            <a:ext cx="3287712"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64AF80B-0B12-DC47-B95E-B925E5752BF5}"/>
              </a:ext>
            </a:extLst>
          </p:cNvPr>
          <p:cNvSpPr>
            <a:spLocks noGrp="1"/>
          </p:cNvSpPr>
          <p:nvPr>
            <p:ph type="body" sz="quarter" idx="3"/>
          </p:nvPr>
        </p:nvSpPr>
        <p:spPr>
          <a:xfrm>
            <a:off x="3935413" y="2465388"/>
            <a:ext cx="3303587"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FD08319-C7B6-7041-92DB-57E9FFAF3004}"/>
              </a:ext>
            </a:extLst>
          </p:cNvPr>
          <p:cNvSpPr>
            <a:spLocks noGrp="1"/>
          </p:cNvSpPr>
          <p:nvPr>
            <p:ph sz="quarter" idx="4"/>
          </p:nvPr>
        </p:nvSpPr>
        <p:spPr>
          <a:xfrm>
            <a:off x="3935413" y="3673475"/>
            <a:ext cx="3303587"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737B2AB-D4A9-1E4F-8596-C25AEEE129D7}"/>
              </a:ext>
            </a:extLst>
          </p:cNvPr>
          <p:cNvSpPr>
            <a:spLocks noGrp="1"/>
          </p:cNvSpPr>
          <p:nvPr>
            <p:ph type="dt" sz="half" idx="10"/>
          </p:nvPr>
        </p:nvSpPr>
        <p:spPr/>
        <p:txBody>
          <a:bodyPr/>
          <a:lstStyle/>
          <a:p>
            <a:fld id="{E3134144-F0D3-DE40-BBB3-676D890594A3}" type="datetimeFigureOut">
              <a:rPr lang="en-US" smtClean="0"/>
              <a:t>1/25/2024</a:t>
            </a:fld>
            <a:endParaRPr lang="en-US"/>
          </a:p>
        </p:txBody>
      </p:sp>
      <p:sp>
        <p:nvSpPr>
          <p:cNvPr id="8" name="Footer Placeholder 7">
            <a:extLst>
              <a:ext uri="{FF2B5EF4-FFF2-40B4-BE49-F238E27FC236}">
                <a16:creationId xmlns:a16="http://schemas.microsoft.com/office/drawing/2014/main" id="{24DF08FE-3998-8F40-8A90-EBD96ED4FC2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AAB34FF-05FC-F342-983A-04F721894F5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8130686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FAB75-F3CD-DD4B-89D7-4F22ABCE2D2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81A7FE3-A52B-244D-886A-8D43A7611896}"/>
              </a:ext>
            </a:extLst>
          </p:cNvPr>
          <p:cNvSpPr>
            <a:spLocks noGrp="1"/>
          </p:cNvSpPr>
          <p:nvPr>
            <p:ph type="dt" sz="half" idx="10"/>
          </p:nvPr>
        </p:nvSpPr>
        <p:spPr/>
        <p:txBody>
          <a:bodyPr/>
          <a:lstStyle/>
          <a:p>
            <a:fld id="{E3134144-F0D3-DE40-BBB3-676D890594A3}" type="datetimeFigureOut">
              <a:rPr lang="en-US" smtClean="0"/>
              <a:t>1/25/2024</a:t>
            </a:fld>
            <a:endParaRPr lang="en-US"/>
          </a:p>
        </p:txBody>
      </p:sp>
      <p:sp>
        <p:nvSpPr>
          <p:cNvPr id="4" name="Footer Placeholder 3">
            <a:extLst>
              <a:ext uri="{FF2B5EF4-FFF2-40B4-BE49-F238E27FC236}">
                <a16:creationId xmlns:a16="http://schemas.microsoft.com/office/drawing/2014/main" id="{D85B5551-4F66-8141-B7C1-A051B8F0340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7D71CA-7440-804B-B52C-B6AF59BC74A8}"/>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3957997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Text Placeholder 38">
            <a:extLst>
              <a:ext uri="{FF2B5EF4-FFF2-40B4-BE49-F238E27FC236}">
                <a16:creationId xmlns:a16="http://schemas.microsoft.com/office/drawing/2014/main" id="{FD45EADB-9A20-4DBF-9A92-D057359AAB4F}"/>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 name="Text Placeholder 38">
            <a:extLst>
              <a:ext uri="{FF2B5EF4-FFF2-40B4-BE49-F238E27FC236}">
                <a16:creationId xmlns:a16="http://schemas.microsoft.com/office/drawing/2014/main" id="{FC6E531C-DDC7-4876-9F86-96ECAE812D28}"/>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5" name="Subtitle 2">
            <a:extLst>
              <a:ext uri="{FF2B5EF4-FFF2-40B4-BE49-F238E27FC236}">
                <a16:creationId xmlns:a16="http://schemas.microsoft.com/office/drawing/2014/main" id="{24A74F89-9079-8B4E-BC28-1437089EDE89}"/>
              </a:ext>
            </a:extLst>
          </p:cNvPr>
          <p:cNvSpPr txBox="1">
            <a:spLocks/>
          </p:cNvSpPr>
          <p:nvPr userDrawn="1"/>
        </p:nvSpPr>
        <p:spPr>
          <a:xfrm>
            <a:off x="82514" y="8972415"/>
            <a:ext cx="7607371" cy="519531"/>
          </a:xfrm>
          <a:prstGeom prst="rect">
            <a:avLst/>
          </a:prstGeom>
        </p:spPr>
        <p:txBody>
          <a:bodyPr anchor="b">
            <a:normAutofit/>
          </a:bodyPr>
          <a:lst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0" indent="0" algn="ctr">
              <a:buNone/>
            </a:pPr>
            <a:r>
              <a:rPr lang="en-US" sz="1050" dirty="0"/>
              <a:t>Refractories • Vacuum-Forming • Engineering • </a:t>
            </a:r>
            <a:r>
              <a:rPr lang="en-US" sz="1050" dirty="0">
                <a:latin typeface="Franklin Gothic Medium" panose="020B0603020102020204" pitchFamily="34" charset="0"/>
              </a:rPr>
              <a:t>fibrecast.com</a:t>
            </a:r>
          </a:p>
        </p:txBody>
      </p:sp>
      <p:grpSp>
        <p:nvGrpSpPr>
          <p:cNvPr id="6" name="Group 5">
            <a:extLst>
              <a:ext uri="{FF2B5EF4-FFF2-40B4-BE49-F238E27FC236}">
                <a16:creationId xmlns:a16="http://schemas.microsoft.com/office/drawing/2014/main" id="{33C38E0A-E4D2-C043-9A7F-A82993168BBC}"/>
              </a:ext>
            </a:extLst>
          </p:cNvPr>
          <p:cNvGrpSpPr/>
          <p:nvPr userDrawn="1"/>
        </p:nvGrpSpPr>
        <p:grpSpPr>
          <a:xfrm>
            <a:off x="1202076" y="9540394"/>
            <a:ext cx="5208119" cy="45719"/>
            <a:chOff x="8458200" y="10414000"/>
            <a:chExt cx="12286556" cy="177800"/>
          </a:xfrm>
          <a:solidFill>
            <a:srgbClr val="1FB18A"/>
          </a:solidFill>
        </p:grpSpPr>
        <p:sp>
          <p:nvSpPr>
            <p:cNvPr id="7" name="Rectangle 6">
              <a:extLst>
                <a:ext uri="{FF2B5EF4-FFF2-40B4-BE49-F238E27FC236}">
                  <a16:creationId xmlns:a16="http://schemas.microsoft.com/office/drawing/2014/main" id="{A164FC49-E72D-AD40-877F-897B28FDCB10}"/>
                </a:ext>
              </a:extLst>
            </p:cNvPr>
            <p:cNvSpPr/>
            <p:nvPr/>
          </p:nvSpPr>
          <p:spPr>
            <a:xfrm>
              <a:off x="8458200" y="10414000"/>
              <a:ext cx="3073400" cy="177800"/>
            </a:xfrm>
            <a:prstGeom prst="rect">
              <a:avLst/>
            </a:prstGeom>
            <a:solidFill>
              <a:srgbClr val="71BF44"/>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8" name="Rectangle 7">
              <a:extLst>
                <a:ext uri="{FF2B5EF4-FFF2-40B4-BE49-F238E27FC236}">
                  <a16:creationId xmlns:a16="http://schemas.microsoft.com/office/drawing/2014/main" id="{0327F2D5-3907-8A4A-9D2D-6FEB89F664F9}"/>
                </a:ext>
              </a:extLst>
            </p:cNvPr>
            <p:cNvSpPr/>
            <p:nvPr/>
          </p:nvSpPr>
          <p:spPr>
            <a:xfrm>
              <a:off x="11531600" y="10414000"/>
              <a:ext cx="3073400" cy="177800"/>
            </a:xfrm>
            <a:prstGeom prst="rect">
              <a:avLst/>
            </a:prstGeom>
            <a:solidFill>
              <a:srgbClr val="FFB81D"/>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9" name="Rectangle 8">
              <a:extLst>
                <a:ext uri="{FF2B5EF4-FFF2-40B4-BE49-F238E27FC236}">
                  <a16:creationId xmlns:a16="http://schemas.microsoft.com/office/drawing/2014/main" id="{9862936C-E43F-9147-994B-B9E0B7D39950}"/>
                </a:ext>
              </a:extLst>
            </p:cNvPr>
            <p:cNvSpPr/>
            <p:nvPr/>
          </p:nvSpPr>
          <p:spPr>
            <a:xfrm>
              <a:off x="14605000" y="10414000"/>
              <a:ext cx="3073400" cy="177800"/>
            </a:xfrm>
            <a:prstGeom prst="rect">
              <a:avLst/>
            </a:prstGeom>
            <a:solidFill>
              <a:srgbClr val="009BDF"/>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10" name="Rectangle 9">
              <a:extLst>
                <a:ext uri="{FF2B5EF4-FFF2-40B4-BE49-F238E27FC236}">
                  <a16:creationId xmlns:a16="http://schemas.microsoft.com/office/drawing/2014/main" id="{6AF6A63C-7807-C444-B06B-3C29EAF0EF4E}"/>
                </a:ext>
              </a:extLst>
            </p:cNvPr>
            <p:cNvSpPr/>
            <p:nvPr/>
          </p:nvSpPr>
          <p:spPr>
            <a:xfrm>
              <a:off x="17671355" y="10414000"/>
              <a:ext cx="3073401" cy="177800"/>
            </a:xfrm>
            <a:prstGeom prst="rect">
              <a:avLst/>
            </a:prstGeom>
            <a:solidFill>
              <a:srgbClr val="D70B8C"/>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grpSp>
      <p:sp>
        <p:nvSpPr>
          <p:cNvPr id="11" name="Subtitle 2">
            <a:extLst>
              <a:ext uri="{FF2B5EF4-FFF2-40B4-BE49-F238E27FC236}">
                <a16:creationId xmlns:a16="http://schemas.microsoft.com/office/drawing/2014/main" id="{D7EB7259-F35A-9A41-A018-90E7E2CFEDD8}"/>
              </a:ext>
            </a:extLst>
          </p:cNvPr>
          <p:cNvSpPr txBox="1">
            <a:spLocks/>
          </p:cNvSpPr>
          <p:nvPr userDrawn="1"/>
        </p:nvSpPr>
        <p:spPr>
          <a:xfrm>
            <a:off x="82514" y="9595010"/>
            <a:ext cx="7607371" cy="268287"/>
          </a:xfrm>
          <a:prstGeom prst="rect">
            <a:avLst/>
          </a:prstGeom>
        </p:spPr>
        <p:txBody>
          <a:bodyPr vert="horz" lIns="91440" tIns="45720" rIns="91440" bIns="45720" rtlCol="0" anchor="b">
            <a:normAutofit/>
          </a:bodyPr>
          <a:lstStyle>
            <a:lvl1pPr marL="0" indent="0" algn="ctr" defTabSz="777240" rtl="0" eaLnBrk="1" latinLnBrk="0" hangingPunct="1">
              <a:lnSpc>
                <a:spcPct val="90000"/>
              </a:lnSpc>
              <a:spcBef>
                <a:spcPts val="850"/>
              </a:spcBef>
              <a:buFont typeface="Arial" panose="020B0604020202020204" pitchFamily="34" charset="0"/>
              <a:buNone/>
              <a:defRPr sz="2040" kern="1200" baseline="0">
                <a:solidFill>
                  <a:schemeClr val="tx1"/>
                </a:solidFill>
                <a:latin typeface="Franklin Gothic Book" panose="020B0503020102020204" pitchFamily="34" charset="0"/>
                <a:ea typeface="+mn-ea"/>
                <a:cs typeface="+mn-cs"/>
              </a:defRPr>
            </a:lvl1pPr>
            <a:lvl2pPr marL="388620" indent="0" algn="ctr"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Franklin Gothic Book" panose="020B0503020102020204" pitchFamily="34" charset="0"/>
                <a:ea typeface="+mn-ea"/>
                <a:cs typeface="+mn-cs"/>
              </a:defRPr>
            </a:lvl2pPr>
            <a:lvl3pPr marL="777240" indent="0" algn="ctr"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Franklin Gothic Book" panose="020B0503020102020204" pitchFamily="34" charset="0"/>
                <a:ea typeface="+mn-ea"/>
                <a:cs typeface="+mn-cs"/>
              </a:defRPr>
            </a:lvl3pPr>
            <a:lvl4pPr marL="116586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4pPr>
            <a:lvl5pPr marL="155448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5pPr>
            <a:lvl6pPr marL="194310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6pPr>
            <a:lvl7pPr marL="233172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7pPr>
            <a:lvl8pPr marL="272034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8pPr>
            <a:lvl9pPr marL="310896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9pPr>
          </a:lstStyle>
          <a:p>
            <a:r>
              <a:rPr lang="en-US" sz="1050" dirty="0"/>
              <a:t>Contact Us </a:t>
            </a:r>
            <a:r>
              <a:rPr lang="en-US" sz="1050" dirty="0">
                <a:hlinkClick r:id="rId2"/>
              </a:rPr>
              <a:t>sales@fibrecast.com</a:t>
            </a:r>
            <a:r>
              <a:rPr lang="en-US" sz="1050" dirty="0"/>
              <a:t> • +1 (905) 319-1080 • 3264 Mainway, Burlington, Ontario Canada L7M 1A7</a:t>
            </a:r>
            <a:endParaRPr lang="en-US" sz="1050" dirty="0">
              <a:latin typeface="Franklin Gothic Medium" panose="020B0603020102020204" pitchFamily="34" charset="0"/>
            </a:endParaRPr>
          </a:p>
        </p:txBody>
      </p:sp>
    </p:spTree>
    <p:extLst>
      <p:ext uri="{BB962C8B-B14F-4D97-AF65-F5344CB8AC3E}">
        <p14:creationId xmlns:p14="http://schemas.microsoft.com/office/powerpoint/2010/main" val="239756799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2C5F8CC-F8F6-414A-B4AB-9B49AD84EFE7}"/>
              </a:ext>
            </a:extLst>
          </p:cNvPr>
          <p:cNvSpPr>
            <a:spLocks noGrp="1"/>
          </p:cNvSpPr>
          <p:nvPr>
            <p:ph type="dt" sz="half" idx="10"/>
          </p:nvPr>
        </p:nvSpPr>
        <p:spPr/>
        <p:txBody>
          <a:bodyPr/>
          <a:lstStyle/>
          <a:p>
            <a:fld id="{E3134144-F0D3-DE40-BBB3-676D890594A3}" type="datetimeFigureOut">
              <a:rPr lang="en-US" smtClean="0"/>
              <a:t>1/25/2024</a:t>
            </a:fld>
            <a:endParaRPr lang="en-US"/>
          </a:p>
        </p:txBody>
      </p:sp>
      <p:sp>
        <p:nvSpPr>
          <p:cNvPr id="3" name="Footer Placeholder 2">
            <a:extLst>
              <a:ext uri="{FF2B5EF4-FFF2-40B4-BE49-F238E27FC236}">
                <a16:creationId xmlns:a16="http://schemas.microsoft.com/office/drawing/2014/main" id="{7F5A8C5D-10E8-BA44-B1E7-FD58A587A72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3544A6B-B4A3-E348-B134-9989628E0D3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29434645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44B92-C9A1-484C-9288-2ABDF56EE9CF}"/>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4EAD9A-5301-804F-BCBC-A59231AADBD9}"/>
              </a:ext>
            </a:extLst>
          </p:cNvPr>
          <p:cNvSpPr>
            <a:spLocks noGrp="1"/>
          </p:cNvSpPr>
          <p:nvPr>
            <p:ph idx="1"/>
          </p:nvPr>
        </p:nvSpPr>
        <p:spPr>
          <a:xfrm>
            <a:off x="3303588" y="1447800"/>
            <a:ext cx="3935412" cy="71485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B59F7D0-54EB-C547-A952-C85A5A82ACA1}"/>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94C6AB-202F-E547-9DCF-A4C7FD0E5573}"/>
              </a:ext>
            </a:extLst>
          </p:cNvPr>
          <p:cNvSpPr>
            <a:spLocks noGrp="1"/>
          </p:cNvSpPr>
          <p:nvPr>
            <p:ph type="dt" sz="half" idx="10"/>
          </p:nvPr>
        </p:nvSpPr>
        <p:spPr/>
        <p:txBody>
          <a:bodyPr/>
          <a:lstStyle/>
          <a:p>
            <a:fld id="{E3134144-F0D3-DE40-BBB3-676D890594A3}" type="datetimeFigureOut">
              <a:rPr lang="en-US" smtClean="0"/>
              <a:t>1/25/2024</a:t>
            </a:fld>
            <a:endParaRPr lang="en-US"/>
          </a:p>
        </p:txBody>
      </p:sp>
      <p:sp>
        <p:nvSpPr>
          <p:cNvPr id="6" name="Footer Placeholder 5">
            <a:extLst>
              <a:ext uri="{FF2B5EF4-FFF2-40B4-BE49-F238E27FC236}">
                <a16:creationId xmlns:a16="http://schemas.microsoft.com/office/drawing/2014/main" id="{08ABABDB-E69A-D044-9F9B-2CDE1E6907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55902B-5ACA-9747-8D8D-9C07E3548C99}"/>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91014628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6CFEF-AF32-444D-A889-38B0A505D51D}"/>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AC8A348-71F4-5C40-BC11-F7F316A6DD30}"/>
              </a:ext>
            </a:extLst>
          </p:cNvPr>
          <p:cNvSpPr>
            <a:spLocks noGrp="1"/>
          </p:cNvSpPr>
          <p:nvPr>
            <p:ph type="pic" idx="1"/>
          </p:nvPr>
        </p:nvSpPr>
        <p:spPr>
          <a:xfrm>
            <a:off x="3303588" y="1447800"/>
            <a:ext cx="3935412" cy="71485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917F6E8-2809-B344-A902-812D5ED6297E}"/>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7867C83-B8A3-2449-B70F-8F1942602903}"/>
              </a:ext>
            </a:extLst>
          </p:cNvPr>
          <p:cNvSpPr>
            <a:spLocks noGrp="1"/>
          </p:cNvSpPr>
          <p:nvPr>
            <p:ph type="dt" sz="half" idx="10"/>
          </p:nvPr>
        </p:nvSpPr>
        <p:spPr/>
        <p:txBody>
          <a:bodyPr/>
          <a:lstStyle/>
          <a:p>
            <a:fld id="{E3134144-F0D3-DE40-BBB3-676D890594A3}" type="datetimeFigureOut">
              <a:rPr lang="en-US" smtClean="0"/>
              <a:t>1/25/2024</a:t>
            </a:fld>
            <a:endParaRPr lang="en-US"/>
          </a:p>
        </p:txBody>
      </p:sp>
      <p:sp>
        <p:nvSpPr>
          <p:cNvPr id="6" name="Footer Placeholder 5">
            <a:extLst>
              <a:ext uri="{FF2B5EF4-FFF2-40B4-BE49-F238E27FC236}">
                <a16:creationId xmlns:a16="http://schemas.microsoft.com/office/drawing/2014/main" id="{70CD6B8B-4E47-444F-BEAC-B52F245A29E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D43382-A653-7E4A-8B5D-106A39BE2ABC}"/>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594874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0D09DE-49E4-A04C-A867-15BC04610D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31505C0-C34B-E140-AC3B-31216F40DED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DF7853-F19A-5F46-B92A-A61E2C45F7DD}"/>
              </a:ext>
            </a:extLst>
          </p:cNvPr>
          <p:cNvSpPr>
            <a:spLocks noGrp="1"/>
          </p:cNvSpPr>
          <p:nvPr>
            <p:ph type="dt" sz="half" idx="10"/>
          </p:nvPr>
        </p:nvSpPr>
        <p:spPr/>
        <p:txBody>
          <a:bodyPr/>
          <a:lstStyle/>
          <a:p>
            <a:fld id="{E3134144-F0D3-DE40-BBB3-676D890594A3}" type="datetimeFigureOut">
              <a:rPr lang="en-US" smtClean="0"/>
              <a:t>1/25/2024</a:t>
            </a:fld>
            <a:endParaRPr lang="en-US"/>
          </a:p>
        </p:txBody>
      </p:sp>
      <p:sp>
        <p:nvSpPr>
          <p:cNvPr id="5" name="Footer Placeholder 4">
            <a:extLst>
              <a:ext uri="{FF2B5EF4-FFF2-40B4-BE49-F238E27FC236}">
                <a16:creationId xmlns:a16="http://schemas.microsoft.com/office/drawing/2014/main" id="{6E122ED8-CDDE-5345-989F-AE1CE296FC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DA3FC5-6763-2F43-9FEC-D9417A1A4043}"/>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08331258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93D9F2-9FAF-E249-8627-E8FA10A41271}"/>
              </a:ext>
            </a:extLst>
          </p:cNvPr>
          <p:cNvSpPr>
            <a:spLocks noGrp="1"/>
          </p:cNvSpPr>
          <p:nvPr>
            <p:ph type="title" orient="vert"/>
          </p:nvPr>
        </p:nvSpPr>
        <p:spPr>
          <a:xfrm>
            <a:off x="5562600" y="534988"/>
            <a:ext cx="1674813" cy="852487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72A5C1A-7113-8A4C-808D-ACE7F93B7508}"/>
              </a:ext>
            </a:extLst>
          </p:cNvPr>
          <p:cNvSpPr>
            <a:spLocks noGrp="1"/>
          </p:cNvSpPr>
          <p:nvPr>
            <p:ph type="body" orient="vert" idx="1"/>
          </p:nvPr>
        </p:nvSpPr>
        <p:spPr>
          <a:xfrm>
            <a:off x="534988" y="534988"/>
            <a:ext cx="4875212" cy="8524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CFED08-7837-664C-A8B8-750D634C3961}"/>
              </a:ext>
            </a:extLst>
          </p:cNvPr>
          <p:cNvSpPr>
            <a:spLocks noGrp="1"/>
          </p:cNvSpPr>
          <p:nvPr>
            <p:ph type="dt" sz="half" idx="10"/>
          </p:nvPr>
        </p:nvSpPr>
        <p:spPr/>
        <p:txBody>
          <a:bodyPr/>
          <a:lstStyle/>
          <a:p>
            <a:fld id="{E3134144-F0D3-DE40-BBB3-676D890594A3}" type="datetimeFigureOut">
              <a:rPr lang="en-US" smtClean="0"/>
              <a:t>1/25/2024</a:t>
            </a:fld>
            <a:endParaRPr lang="en-US"/>
          </a:p>
        </p:txBody>
      </p:sp>
      <p:sp>
        <p:nvSpPr>
          <p:cNvPr id="5" name="Footer Placeholder 4">
            <a:extLst>
              <a:ext uri="{FF2B5EF4-FFF2-40B4-BE49-F238E27FC236}">
                <a16:creationId xmlns:a16="http://schemas.microsoft.com/office/drawing/2014/main" id="{A585F6B1-7D72-F54A-AA7E-374DB3784B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E927E0-9B21-6141-B2AD-B158D7F65524}"/>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389721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EFD27-E89A-4A4B-86AA-346D02F50597}"/>
              </a:ext>
            </a:extLst>
          </p:cNvPr>
          <p:cNvSpPr>
            <a:spLocks noGrp="1"/>
          </p:cNvSpPr>
          <p:nvPr>
            <p:ph type="ctrTitle"/>
          </p:nvPr>
        </p:nvSpPr>
        <p:spPr>
          <a:xfrm>
            <a:off x="971550" y="1646238"/>
            <a:ext cx="5829300" cy="3502025"/>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F3345DD-A5C6-EC47-B028-C6FD9497E7AC}"/>
              </a:ext>
            </a:extLst>
          </p:cNvPr>
          <p:cNvSpPr>
            <a:spLocks noGrp="1"/>
          </p:cNvSpPr>
          <p:nvPr>
            <p:ph type="subTitle" idx="1"/>
          </p:nvPr>
        </p:nvSpPr>
        <p:spPr>
          <a:xfrm>
            <a:off x="971550" y="5283200"/>
            <a:ext cx="5829300" cy="242887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7AA9272-F6C3-5247-82D7-ADE7FAEF58A2}"/>
              </a:ext>
            </a:extLst>
          </p:cNvPr>
          <p:cNvSpPr>
            <a:spLocks noGrp="1"/>
          </p:cNvSpPr>
          <p:nvPr>
            <p:ph type="dt" sz="half" idx="10"/>
          </p:nvPr>
        </p:nvSpPr>
        <p:spPr/>
        <p:txBody>
          <a:bodyPr/>
          <a:lstStyle/>
          <a:p>
            <a:fld id="{24F60C15-71E4-AB43-9B52-1101055B52E4}" type="datetimeFigureOut">
              <a:rPr lang="en-US" smtClean="0"/>
              <a:t>1/25/2024</a:t>
            </a:fld>
            <a:endParaRPr lang="en-US"/>
          </a:p>
        </p:txBody>
      </p:sp>
      <p:sp>
        <p:nvSpPr>
          <p:cNvPr id="5" name="Footer Placeholder 4">
            <a:extLst>
              <a:ext uri="{FF2B5EF4-FFF2-40B4-BE49-F238E27FC236}">
                <a16:creationId xmlns:a16="http://schemas.microsoft.com/office/drawing/2014/main" id="{C70CDB09-1FF3-C041-8664-EB758A048D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810AC5-A487-AD40-A7CC-64FD59D20EEF}"/>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57614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07236-A878-7A40-A3C1-26043A0B87A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D5ACF30-B08B-EF4E-9D56-473A8168554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3B5A35-40AD-E145-85A6-4562118F3984}"/>
              </a:ext>
            </a:extLst>
          </p:cNvPr>
          <p:cNvSpPr>
            <a:spLocks noGrp="1"/>
          </p:cNvSpPr>
          <p:nvPr>
            <p:ph type="dt" sz="half" idx="10"/>
          </p:nvPr>
        </p:nvSpPr>
        <p:spPr/>
        <p:txBody>
          <a:bodyPr/>
          <a:lstStyle/>
          <a:p>
            <a:fld id="{24F60C15-71E4-AB43-9B52-1101055B52E4}" type="datetimeFigureOut">
              <a:rPr lang="en-US" smtClean="0"/>
              <a:t>1/25/2024</a:t>
            </a:fld>
            <a:endParaRPr lang="en-US"/>
          </a:p>
        </p:txBody>
      </p:sp>
      <p:sp>
        <p:nvSpPr>
          <p:cNvPr id="5" name="Footer Placeholder 4">
            <a:extLst>
              <a:ext uri="{FF2B5EF4-FFF2-40B4-BE49-F238E27FC236}">
                <a16:creationId xmlns:a16="http://schemas.microsoft.com/office/drawing/2014/main" id="{A6E6175D-EF86-2941-91E9-A61CE956E4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6E331D-0F74-C943-8273-7EFD748ECFCD}"/>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4118434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7F343-7A7C-5D4A-8395-EF13F4DDF4A0}"/>
              </a:ext>
            </a:extLst>
          </p:cNvPr>
          <p:cNvSpPr>
            <a:spLocks noGrp="1"/>
          </p:cNvSpPr>
          <p:nvPr>
            <p:ph type="title"/>
          </p:nvPr>
        </p:nvSpPr>
        <p:spPr>
          <a:xfrm>
            <a:off x="530225" y="2508250"/>
            <a:ext cx="6704013" cy="4183063"/>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78F0FA0-3D75-BC41-BF6E-129BF0572FA4}"/>
              </a:ext>
            </a:extLst>
          </p:cNvPr>
          <p:cNvSpPr>
            <a:spLocks noGrp="1"/>
          </p:cNvSpPr>
          <p:nvPr>
            <p:ph type="body" idx="1"/>
          </p:nvPr>
        </p:nvSpPr>
        <p:spPr>
          <a:xfrm>
            <a:off x="530225" y="6731000"/>
            <a:ext cx="6704013" cy="22002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6D7416F-7E00-4A42-8DEB-0883CE857626}"/>
              </a:ext>
            </a:extLst>
          </p:cNvPr>
          <p:cNvSpPr>
            <a:spLocks noGrp="1"/>
          </p:cNvSpPr>
          <p:nvPr>
            <p:ph type="dt" sz="half" idx="10"/>
          </p:nvPr>
        </p:nvSpPr>
        <p:spPr/>
        <p:txBody>
          <a:bodyPr/>
          <a:lstStyle/>
          <a:p>
            <a:fld id="{24F60C15-71E4-AB43-9B52-1101055B52E4}" type="datetimeFigureOut">
              <a:rPr lang="en-US" smtClean="0"/>
              <a:t>1/25/2024</a:t>
            </a:fld>
            <a:endParaRPr lang="en-US"/>
          </a:p>
        </p:txBody>
      </p:sp>
      <p:sp>
        <p:nvSpPr>
          <p:cNvPr id="5" name="Footer Placeholder 4">
            <a:extLst>
              <a:ext uri="{FF2B5EF4-FFF2-40B4-BE49-F238E27FC236}">
                <a16:creationId xmlns:a16="http://schemas.microsoft.com/office/drawing/2014/main" id="{D041A875-F1F2-CC44-A815-CA88D2B33A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1420ED-3971-2A49-AE58-72B4974E4038}"/>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286417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3584E-1534-D244-AAAC-F8B7E2FC486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36616FC-0488-7F41-BFB7-472AB4E409CD}"/>
              </a:ext>
            </a:extLst>
          </p:cNvPr>
          <p:cNvSpPr>
            <a:spLocks noGrp="1"/>
          </p:cNvSpPr>
          <p:nvPr>
            <p:ph sz="half" idx="1"/>
          </p:nvPr>
        </p:nvSpPr>
        <p:spPr>
          <a:xfrm>
            <a:off x="534988" y="2678113"/>
            <a:ext cx="3275012"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79EE7CB-9D08-BC45-9DF3-88E22F20EDCB}"/>
              </a:ext>
            </a:extLst>
          </p:cNvPr>
          <p:cNvSpPr>
            <a:spLocks noGrp="1"/>
          </p:cNvSpPr>
          <p:nvPr>
            <p:ph sz="half" idx="2"/>
          </p:nvPr>
        </p:nvSpPr>
        <p:spPr>
          <a:xfrm>
            <a:off x="3962400" y="2678113"/>
            <a:ext cx="3275013"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1BA702F-B7F5-A649-8415-ABFD27C1FAFE}"/>
              </a:ext>
            </a:extLst>
          </p:cNvPr>
          <p:cNvSpPr>
            <a:spLocks noGrp="1"/>
          </p:cNvSpPr>
          <p:nvPr>
            <p:ph type="dt" sz="half" idx="10"/>
          </p:nvPr>
        </p:nvSpPr>
        <p:spPr/>
        <p:txBody>
          <a:bodyPr/>
          <a:lstStyle/>
          <a:p>
            <a:fld id="{24F60C15-71E4-AB43-9B52-1101055B52E4}" type="datetimeFigureOut">
              <a:rPr lang="en-US" smtClean="0"/>
              <a:t>1/25/2024</a:t>
            </a:fld>
            <a:endParaRPr lang="en-US"/>
          </a:p>
        </p:txBody>
      </p:sp>
      <p:sp>
        <p:nvSpPr>
          <p:cNvPr id="6" name="Footer Placeholder 5">
            <a:extLst>
              <a:ext uri="{FF2B5EF4-FFF2-40B4-BE49-F238E27FC236}">
                <a16:creationId xmlns:a16="http://schemas.microsoft.com/office/drawing/2014/main" id="{B2B2173A-00EF-7347-BA3F-53ECDD5ED5E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A88583E-2B4E-934E-9494-7387162F1FF7}"/>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1541854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D4261-8D76-2E4A-AD9A-A212F0E02A98}"/>
              </a:ext>
            </a:extLst>
          </p:cNvPr>
          <p:cNvSpPr>
            <a:spLocks noGrp="1"/>
          </p:cNvSpPr>
          <p:nvPr>
            <p:ph type="title"/>
          </p:nvPr>
        </p:nvSpPr>
        <p:spPr>
          <a:xfrm>
            <a:off x="534988" y="534988"/>
            <a:ext cx="6704012" cy="1944687"/>
          </a:xfrm>
        </p:spPr>
        <p:txBody>
          <a:bodyPr/>
          <a:lstStyle/>
          <a:p>
            <a:r>
              <a:rPr lang="en-US"/>
              <a:t>Click to edit Master title style</a:t>
            </a:r>
          </a:p>
        </p:txBody>
      </p:sp>
      <p:sp>
        <p:nvSpPr>
          <p:cNvPr id="3" name="Text Placeholder 2">
            <a:extLst>
              <a:ext uri="{FF2B5EF4-FFF2-40B4-BE49-F238E27FC236}">
                <a16:creationId xmlns:a16="http://schemas.microsoft.com/office/drawing/2014/main" id="{BC209505-1AD5-A241-950F-3AD878B3F9E3}"/>
              </a:ext>
            </a:extLst>
          </p:cNvPr>
          <p:cNvSpPr>
            <a:spLocks noGrp="1"/>
          </p:cNvSpPr>
          <p:nvPr>
            <p:ph type="body" idx="1"/>
          </p:nvPr>
        </p:nvSpPr>
        <p:spPr>
          <a:xfrm>
            <a:off x="534988" y="2465388"/>
            <a:ext cx="3287712"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AC6AB45-4F9E-904A-AA0C-A63656E3E691}"/>
              </a:ext>
            </a:extLst>
          </p:cNvPr>
          <p:cNvSpPr>
            <a:spLocks noGrp="1"/>
          </p:cNvSpPr>
          <p:nvPr>
            <p:ph sz="half" idx="2"/>
          </p:nvPr>
        </p:nvSpPr>
        <p:spPr>
          <a:xfrm>
            <a:off x="534988" y="3673475"/>
            <a:ext cx="3287712"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4F21C1A-3760-7F48-A18F-2BFADD4857BB}"/>
              </a:ext>
            </a:extLst>
          </p:cNvPr>
          <p:cNvSpPr>
            <a:spLocks noGrp="1"/>
          </p:cNvSpPr>
          <p:nvPr>
            <p:ph type="body" sz="quarter" idx="3"/>
          </p:nvPr>
        </p:nvSpPr>
        <p:spPr>
          <a:xfrm>
            <a:off x="3935413" y="2465388"/>
            <a:ext cx="3303587"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E05391B-6E80-8C4B-B4EA-1AEE54B221BF}"/>
              </a:ext>
            </a:extLst>
          </p:cNvPr>
          <p:cNvSpPr>
            <a:spLocks noGrp="1"/>
          </p:cNvSpPr>
          <p:nvPr>
            <p:ph sz="quarter" idx="4"/>
          </p:nvPr>
        </p:nvSpPr>
        <p:spPr>
          <a:xfrm>
            <a:off x="3935413" y="3673475"/>
            <a:ext cx="3303587"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EF033E-FC3E-AD4A-AB9E-4D70BAFD8699}"/>
              </a:ext>
            </a:extLst>
          </p:cNvPr>
          <p:cNvSpPr>
            <a:spLocks noGrp="1"/>
          </p:cNvSpPr>
          <p:nvPr>
            <p:ph type="dt" sz="half" idx="10"/>
          </p:nvPr>
        </p:nvSpPr>
        <p:spPr/>
        <p:txBody>
          <a:bodyPr/>
          <a:lstStyle/>
          <a:p>
            <a:fld id="{24F60C15-71E4-AB43-9B52-1101055B52E4}" type="datetimeFigureOut">
              <a:rPr lang="en-US" smtClean="0"/>
              <a:t>1/25/2024</a:t>
            </a:fld>
            <a:endParaRPr lang="en-US"/>
          </a:p>
        </p:txBody>
      </p:sp>
      <p:sp>
        <p:nvSpPr>
          <p:cNvPr id="8" name="Footer Placeholder 7">
            <a:extLst>
              <a:ext uri="{FF2B5EF4-FFF2-40B4-BE49-F238E27FC236}">
                <a16:creationId xmlns:a16="http://schemas.microsoft.com/office/drawing/2014/main" id="{ED4126BC-43DE-3841-8DBE-14C6A94E18A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88F66A7-5F5D-5646-9DEA-59C541ADA45F}"/>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48710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F45F3-DB41-C84A-A0EF-6C3D1037AE1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42D9201-220C-2F48-AFD3-D9F29A8F4CAF}"/>
              </a:ext>
            </a:extLst>
          </p:cNvPr>
          <p:cNvSpPr>
            <a:spLocks noGrp="1"/>
          </p:cNvSpPr>
          <p:nvPr>
            <p:ph type="dt" sz="half" idx="10"/>
          </p:nvPr>
        </p:nvSpPr>
        <p:spPr/>
        <p:txBody>
          <a:bodyPr/>
          <a:lstStyle/>
          <a:p>
            <a:fld id="{24F60C15-71E4-AB43-9B52-1101055B52E4}" type="datetimeFigureOut">
              <a:rPr lang="en-US" smtClean="0"/>
              <a:t>1/25/2024</a:t>
            </a:fld>
            <a:endParaRPr lang="en-US"/>
          </a:p>
        </p:txBody>
      </p:sp>
      <p:sp>
        <p:nvSpPr>
          <p:cNvPr id="4" name="Footer Placeholder 3">
            <a:extLst>
              <a:ext uri="{FF2B5EF4-FFF2-40B4-BE49-F238E27FC236}">
                <a16:creationId xmlns:a16="http://schemas.microsoft.com/office/drawing/2014/main" id="{96F8CCFC-BEE4-194D-8942-83A5E8A6659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214660F-94DD-7941-94BF-79C2C6FA411B}"/>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280002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4CFA31-271B-324D-91FC-624642440CA9}"/>
              </a:ext>
            </a:extLst>
          </p:cNvPr>
          <p:cNvSpPr>
            <a:spLocks noGrp="1"/>
          </p:cNvSpPr>
          <p:nvPr>
            <p:ph type="dt" sz="half" idx="10"/>
          </p:nvPr>
        </p:nvSpPr>
        <p:spPr/>
        <p:txBody>
          <a:bodyPr/>
          <a:lstStyle/>
          <a:p>
            <a:fld id="{24F60C15-71E4-AB43-9B52-1101055B52E4}" type="datetimeFigureOut">
              <a:rPr lang="en-US" smtClean="0"/>
              <a:t>1/25/2024</a:t>
            </a:fld>
            <a:endParaRPr lang="en-US"/>
          </a:p>
        </p:txBody>
      </p:sp>
      <p:sp>
        <p:nvSpPr>
          <p:cNvPr id="3" name="Footer Placeholder 2">
            <a:extLst>
              <a:ext uri="{FF2B5EF4-FFF2-40B4-BE49-F238E27FC236}">
                <a16:creationId xmlns:a16="http://schemas.microsoft.com/office/drawing/2014/main" id="{21E4F012-3CB2-824A-8F83-FBEA8FBFE0D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6B96F0D-F016-964E-808B-2E08090031F0}"/>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9638843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3.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5750" y="1031186"/>
            <a:ext cx="7200901" cy="119443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85751" y="2328689"/>
            <a:ext cx="7200900" cy="745348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23" name="Graphic 22">
            <a:extLst>
              <a:ext uri="{FF2B5EF4-FFF2-40B4-BE49-F238E27FC236}">
                <a16:creationId xmlns:a16="http://schemas.microsoft.com/office/drawing/2014/main" id="{46EAC2A6-ECD3-49EB-9B61-B354AA24407F}"/>
              </a:ext>
            </a:extLst>
          </p:cNvPr>
          <p:cNvPicPr>
            <a:picLocks noChangeAspect="1"/>
          </p:cNvPicPr>
          <p:nvPr userDrawn="1"/>
        </p:nvPicPr>
        <p:blipFill rotWithShape="1">
          <a:blip r:embed="rId4">
            <a:extLst>
              <a:ext uri="{96DAC541-7B7A-43D3-8B79-37D633B846F1}">
                <asvg:svgBlip xmlns:asvg="http://schemas.microsoft.com/office/drawing/2016/SVG/main" r:embed="rId5"/>
              </a:ext>
            </a:extLst>
          </a:blip>
          <a:srcRect l="13223" t="34123" r="3376" b="35598"/>
          <a:stretch/>
        </p:blipFill>
        <p:spPr>
          <a:xfrm>
            <a:off x="258855" y="276226"/>
            <a:ext cx="3529014" cy="710134"/>
          </a:xfrm>
          <a:prstGeom prst="rect">
            <a:avLst/>
          </a:prstGeom>
        </p:spPr>
      </p:pic>
      <p:cxnSp>
        <p:nvCxnSpPr>
          <p:cNvPr id="12" name="Straight Connector 11">
            <a:extLst>
              <a:ext uri="{FF2B5EF4-FFF2-40B4-BE49-F238E27FC236}">
                <a16:creationId xmlns:a16="http://schemas.microsoft.com/office/drawing/2014/main" id="{39BB7654-1925-49B1-BCC4-4E3CED90F02E}"/>
              </a:ext>
            </a:extLst>
          </p:cNvPr>
          <p:cNvCxnSpPr>
            <a:cxnSpLocks/>
          </p:cNvCxnSpPr>
          <p:nvPr userDrawn="1"/>
        </p:nvCxnSpPr>
        <p:spPr>
          <a:xfrm>
            <a:off x="285751" y="1031187"/>
            <a:ext cx="72009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8132711"/>
      </p:ext>
    </p:extLst>
  </p:cSld>
  <p:clrMap bg1="lt1" tx1="dk1" bg2="lt2" tx2="dk2" accent1="accent1" accent2="accent2" accent3="accent3" accent4="accent4" accent5="accent5" accent6="accent6" hlink="hlink" folHlink="folHlink"/>
  <p:sldLayoutIdLst>
    <p:sldLayoutId id="2147483676" r:id="rId1"/>
    <p:sldLayoutId id="2147483677" r:id="rId2"/>
  </p:sldLayoutIdLst>
  <p:hf sldNum="0" hdr="0" ftr="0" dt="0"/>
  <p:txStyles>
    <p:titleStyle>
      <a:lvl1pPr algn="l" defTabSz="777240" rtl="0" eaLnBrk="1" latinLnBrk="0" hangingPunct="1">
        <a:lnSpc>
          <a:spcPct val="90000"/>
        </a:lnSpc>
        <a:spcBef>
          <a:spcPct val="0"/>
        </a:spcBef>
        <a:buNone/>
        <a:defRPr sz="3740" kern="1200" baseline="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716">
          <p15:clr>
            <a:srgbClr val="F26B43"/>
          </p15:clr>
        </p15:guide>
        <p15:guide id="2" pos="180">
          <p15:clr>
            <a:srgbClr val="F26B43"/>
          </p15:clr>
        </p15:guide>
        <p15:guide id="3" orient="horz" pos="174">
          <p15:clr>
            <a:srgbClr val="F26B43"/>
          </p15:clr>
        </p15:guide>
        <p15:guide id="4" orient="horz" pos="6162">
          <p15:clr>
            <a:srgbClr val="F26B43"/>
          </p15:clr>
        </p15:guide>
        <p15:guide id="5" orient="horz" pos="3168">
          <p15:clr>
            <a:srgbClr val="F26B43"/>
          </p15:clr>
        </p15:guide>
        <p15:guide id="6" pos="2448">
          <p15:clr>
            <a:srgbClr val="F26B43"/>
          </p15:clr>
        </p15:guide>
        <p15:guide id="7" pos="2403">
          <p15:clr>
            <a:srgbClr val="F26B43"/>
          </p15:clr>
        </p15:guide>
        <p15:guide id="8" pos="2493">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8C43B9-9596-A441-8441-2C5360C9B174}"/>
              </a:ext>
            </a:extLst>
          </p:cNvPr>
          <p:cNvSpPr>
            <a:spLocks noGrp="1"/>
          </p:cNvSpPr>
          <p:nvPr>
            <p:ph type="title"/>
          </p:nvPr>
        </p:nvSpPr>
        <p:spPr>
          <a:xfrm>
            <a:off x="534988" y="534988"/>
            <a:ext cx="6702425" cy="194468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E0EF37A-43D8-8145-A559-9D05B166F23C}"/>
              </a:ext>
            </a:extLst>
          </p:cNvPr>
          <p:cNvSpPr>
            <a:spLocks noGrp="1"/>
          </p:cNvSpPr>
          <p:nvPr>
            <p:ph type="body" idx="1"/>
          </p:nvPr>
        </p:nvSpPr>
        <p:spPr>
          <a:xfrm>
            <a:off x="534988" y="2678113"/>
            <a:ext cx="6702425" cy="63817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364491-B672-CB47-9AC6-E4A8C769D1DF}"/>
              </a:ext>
            </a:extLst>
          </p:cNvPr>
          <p:cNvSpPr>
            <a:spLocks noGrp="1"/>
          </p:cNvSpPr>
          <p:nvPr>
            <p:ph type="dt" sz="half" idx="2"/>
          </p:nvPr>
        </p:nvSpPr>
        <p:spPr>
          <a:xfrm>
            <a:off x="534988" y="9323388"/>
            <a:ext cx="1747837" cy="534987"/>
          </a:xfrm>
          <a:prstGeom prst="rect">
            <a:avLst/>
          </a:prstGeom>
        </p:spPr>
        <p:txBody>
          <a:bodyPr vert="horz" lIns="91440" tIns="45720" rIns="91440" bIns="45720" rtlCol="0" anchor="ctr"/>
          <a:lstStyle>
            <a:lvl1pPr algn="l">
              <a:defRPr sz="1200">
                <a:solidFill>
                  <a:schemeClr val="tx1">
                    <a:tint val="75000"/>
                  </a:schemeClr>
                </a:solidFill>
              </a:defRPr>
            </a:lvl1pPr>
          </a:lstStyle>
          <a:p>
            <a:fld id="{24F60C15-71E4-AB43-9B52-1101055B52E4}" type="datetimeFigureOut">
              <a:rPr lang="en-US" smtClean="0"/>
              <a:t>1/25/2024</a:t>
            </a:fld>
            <a:endParaRPr lang="en-US"/>
          </a:p>
        </p:txBody>
      </p:sp>
      <p:sp>
        <p:nvSpPr>
          <p:cNvPr id="5" name="Footer Placeholder 4">
            <a:extLst>
              <a:ext uri="{FF2B5EF4-FFF2-40B4-BE49-F238E27FC236}">
                <a16:creationId xmlns:a16="http://schemas.microsoft.com/office/drawing/2014/main" id="{92380EA7-09EF-4C43-89A2-03D13F6054B2}"/>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CC52977-47BE-7D42-BE31-14F587D110F6}"/>
              </a:ext>
            </a:extLst>
          </p:cNvPr>
          <p:cNvSpPr>
            <a:spLocks noGrp="1"/>
          </p:cNvSpPr>
          <p:nvPr>
            <p:ph type="sldNum" sz="quarter" idx="4"/>
          </p:nvPr>
        </p:nvSpPr>
        <p:spPr>
          <a:xfrm>
            <a:off x="5489575" y="9323388"/>
            <a:ext cx="1747838" cy="534987"/>
          </a:xfrm>
          <a:prstGeom prst="rect">
            <a:avLst/>
          </a:prstGeom>
        </p:spPr>
        <p:txBody>
          <a:bodyPr vert="horz" lIns="91440" tIns="45720" rIns="91440" bIns="45720" rtlCol="0" anchor="ctr"/>
          <a:lstStyle>
            <a:lvl1pPr algn="r">
              <a:defRPr sz="1200">
                <a:solidFill>
                  <a:schemeClr val="tx1">
                    <a:tint val="75000"/>
                  </a:schemeClr>
                </a:solidFill>
              </a:defRPr>
            </a:lvl1pPr>
          </a:lstStyle>
          <a:p>
            <a:fld id="{E74EA6EA-8057-B54B-A8E8-3B10ADF12030}" type="slidenum">
              <a:rPr lang="en-US" smtClean="0"/>
              <a:t>‹#›</a:t>
            </a:fld>
            <a:endParaRPr lang="en-US"/>
          </a:p>
        </p:txBody>
      </p:sp>
    </p:spTree>
    <p:extLst>
      <p:ext uri="{BB962C8B-B14F-4D97-AF65-F5344CB8AC3E}">
        <p14:creationId xmlns:p14="http://schemas.microsoft.com/office/powerpoint/2010/main" val="2333326643"/>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52B5AD6-7001-D240-A8D2-73027F4DD228}"/>
              </a:ext>
            </a:extLst>
          </p:cNvPr>
          <p:cNvSpPr>
            <a:spLocks noGrp="1"/>
          </p:cNvSpPr>
          <p:nvPr>
            <p:ph type="title"/>
          </p:nvPr>
        </p:nvSpPr>
        <p:spPr>
          <a:xfrm>
            <a:off x="534988" y="534988"/>
            <a:ext cx="6702425" cy="194468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0A30F40-8A14-804A-A9B3-32B9B8DB0540}"/>
              </a:ext>
            </a:extLst>
          </p:cNvPr>
          <p:cNvSpPr>
            <a:spLocks noGrp="1"/>
          </p:cNvSpPr>
          <p:nvPr>
            <p:ph type="body" idx="1"/>
          </p:nvPr>
        </p:nvSpPr>
        <p:spPr>
          <a:xfrm>
            <a:off x="534988" y="2678113"/>
            <a:ext cx="6702425" cy="63817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261BC8-7980-5F4C-92A0-9EBFC0C680AE}"/>
              </a:ext>
            </a:extLst>
          </p:cNvPr>
          <p:cNvSpPr>
            <a:spLocks noGrp="1"/>
          </p:cNvSpPr>
          <p:nvPr>
            <p:ph type="dt" sz="half" idx="2"/>
          </p:nvPr>
        </p:nvSpPr>
        <p:spPr>
          <a:xfrm>
            <a:off x="534988" y="9323388"/>
            <a:ext cx="1747837" cy="534987"/>
          </a:xfrm>
          <a:prstGeom prst="rect">
            <a:avLst/>
          </a:prstGeom>
        </p:spPr>
        <p:txBody>
          <a:bodyPr vert="horz" lIns="91440" tIns="45720" rIns="91440" bIns="45720" rtlCol="0" anchor="ctr"/>
          <a:lstStyle>
            <a:lvl1pPr algn="l">
              <a:defRPr sz="1200">
                <a:solidFill>
                  <a:schemeClr val="tx1">
                    <a:tint val="75000"/>
                  </a:schemeClr>
                </a:solidFill>
              </a:defRPr>
            </a:lvl1pPr>
          </a:lstStyle>
          <a:p>
            <a:fld id="{E3134144-F0D3-DE40-BBB3-676D890594A3}" type="datetimeFigureOut">
              <a:rPr lang="en-US" smtClean="0"/>
              <a:t>1/25/2024</a:t>
            </a:fld>
            <a:endParaRPr lang="en-US"/>
          </a:p>
        </p:txBody>
      </p:sp>
      <p:sp>
        <p:nvSpPr>
          <p:cNvPr id="5" name="Footer Placeholder 4">
            <a:extLst>
              <a:ext uri="{FF2B5EF4-FFF2-40B4-BE49-F238E27FC236}">
                <a16:creationId xmlns:a16="http://schemas.microsoft.com/office/drawing/2014/main" id="{FBE5F07E-CFF5-8048-A355-3771DB151CD8}"/>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C7C8EC9-A44E-AF44-AF30-1F3093196D18}"/>
              </a:ext>
            </a:extLst>
          </p:cNvPr>
          <p:cNvSpPr>
            <a:spLocks noGrp="1"/>
          </p:cNvSpPr>
          <p:nvPr>
            <p:ph type="sldNum" sz="quarter" idx="4"/>
          </p:nvPr>
        </p:nvSpPr>
        <p:spPr>
          <a:xfrm>
            <a:off x="5489575" y="9323388"/>
            <a:ext cx="1747838" cy="534987"/>
          </a:xfrm>
          <a:prstGeom prst="rect">
            <a:avLst/>
          </a:prstGeom>
        </p:spPr>
        <p:txBody>
          <a:bodyPr vert="horz" lIns="91440" tIns="45720" rIns="91440" bIns="45720" rtlCol="0" anchor="ctr"/>
          <a:lstStyle>
            <a:lvl1pPr algn="r">
              <a:defRPr sz="1200">
                <a:solidFill>
                  <a:schemeClr val="tx1">
                    <a:tint val="75000"/>
                  </a:schemeClr>
                </a:solidFill>
              </a:defRPr>
            </a:lvl1pPr>
          </a:lstStyle>
          <a:p>
            <a:fld id="{AE2AB71B-00E5-0143-9528-69C3C99C432E}" type="slidenum">
              <a:rPr lang="en-US" smtClean="0"/>
              <a:t>‹#›</a:t>
            </a:fld>
            <a:endParaRPr lang="en-US"/>
          </a:p>
        </p:txBody>
      </p:sp>
    </p:spTree>
    <p:extLst>
      <p:ext uri="{BB962C8B-B14F-4D97-AF65-F5344CB8AC3E}">
        <p14:creationId xmlns:p14="http://schemas.microsoft.com/office/powerpoint/2010/main" val="60848978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 Placeholder 25">
            <a:extLst>
              <a:ext uri="{FF2B5EF4-FFF2-40B4-BE49-F238E27FC236}">
                <a16:creationId xmlns:a16="http://schemas.microsoft.com/office/drawing/2014/main" id="{9854E371-0D01-4247-B46A-031A94A40360}"/>
              </a:ext>
            </a:extLst>
          </p:cNvPr>
          <p:cNvSpPr>
            <a:spLocks noGrp="1"/>
          </p:cNvSpPr>
          <p:nvPr>
            <p:ph type="body" sz="quarter" idx="10"/>
          </p:nvPr>
        </p:nvSpPr>
        <p:spPr>
          <a:xfrm>
            <a:off x="278963" y="2144383"/>
            <a:ext cx="7200900" cy="1897971"/>
          </a:xfrm>
        </p:spPr>
        <p:txBody>
          <a:bodyPr anchor="t"/>
          <a:lstStyle/>
          <a:p>
            <a:pPr marL="228600" indent="-228600" algn="just" defTabSz="228600">
              <a:buClr>
                <a:schemeClr val="accent3"/>
              </a:buClr>
              <a:buFont typeface="+mj-lt"/>
              <a:buAutoNum type="alphaLcPeriod"/>
              <a:tabLst>
                <a:tab pos="118872" algn="l"/>
              </a:tabLst>
            </a:pPr>
            <a:r>
              <a:rPr lang="es-CO" sz="1000" b="1" dirty="0">
                <a:solidFill>
                  <a:schemeClr val="tx1"/>
                </a:solidFill>
              </a:rPr>
              <a:t>Identificador de producto utilizado en la etiqueta: </a:t>
            </a:r>
            <a:r>
              <a:rPr lang="es-CO" sz="1000" dirty="0">
                <a:solidFill>
                  <a:schemeClr val="tx1"/>
                </a:solidFill>
              </a:rPr>
              <a:t>FC-</a:t>
            </a:r>
            <a:r>
              <a:rPr lang="es-CO" sz="1000" dirty="0" err="1">
                <a:solidFill>
                  <a:schemeClr val="tx1"/>
                </a:solidFill>
              </a:rPr>
              <a:t>Multiguard</a:t>
            </a:r>
            <a:r>
              <a:rPr lang="es-CO" sz="1000" dirty="0">
                <a:solidFill>
                  <a:schemeClr val="tx1"/>
                </a:solidFill>
              </a:rPr>
              <a:t>, FC-</a:t>
            </a:r>
            <a:r>
              <a:rPr lang="es-CO" sz="1000" dirty="0" err="1">
                <a:solidFill>
                  <a:schemeClr val="tx1"/>
                </a:solidFill>
              </a:rPr>
              <a:t>Multiguard</a:t>
            </a:r>
            <a:r>
              <a:rPr lang="es-CO" sz="1000" dirty="0">
                <a:solidFill>
                  <a:schemeClr val="tx1"/>
                </a:solidFill>
              </a:rPr>
              <a:t> </a:t>
            </a:r>
            <a:r>
              <a:rPr lang="es-CO" sz="1000" dirty="0" err="1">
                <a:solidFill>
                  <a:schemeClr val="tx1"/>
                </a:solidFill>
              </a:rPr>
              <a:t>LT</a:t>
            </a:r>
            <a:r>
              <a:rPr lang="es-CO" sz="1000" dirty="0">
                <a:solidFill>
                  <a:schemeClr val="tx1"/>
                </a:solidFill>
              </a:rPr>
              <a:t>, FC-</a:t>
            </a:r>
            <a:r>
              <a:rPr lang="es-CO" sz="1000" dirty="0" err="1">
                <a:solidFill>
                  <a:schemeClr val="tx1"/>
                </a:solidFill>
              </a:rPr>
              <a:t>Repelcoat</a:t>
            </a:r>
            <a:r>
              <a:rPr lang="es-CO" sz="1000" dirty="0">
                <a:solidFill>
                  <a:schemeClr val="tx1"/>
                </a:solidFill>
              </a:rPr>
              <a:t>, FC-</a:t>
            </a:r>
            <a:r>
              <a:rPr lang="es-CO" sz="1000" dirty="0" err="1">
                <a:solidFill>
                  <a:schemeClr val="tx1"/>
                </a:solidFill>
              </a:rPr>
              <a:t>Repelcoat</a:t>
            </a:r>
            <a:r>
              <a:rPr lang="es-CO" sz="1000" dirty="0">
                <a:solidFill>
                  <a:schemeClr val="tx1"/>
                </a:solidFill>
              </a:rPr>
              <a:t> </a:t>
            </a:r>
            <a:r>
              <a:rPr lang="es-CO" sz="1000" dirty="0" err="1">
                <a:solidFill>
                  <a:schemeClr val="tx1"/>
                </a:solidFill>
              </a:rPr>
              <a:t>HCV</a:t>
            </a:r>
            <a:r>
              <a:rPr lang="es-CO" sz="1000" dirty="0">
                <a:solidFill>
                  <a:schemeClr val="tx1"/>
                </a:solidFill>
              </a:rPr>
              <a:t>.</a:t>
            </a:r>
          </a:p>
          <a:p>
            <a:pPr marL="228600" indent="-228600" algn="just" defTabSz="228600">
              <a:buClr>
                <a:schemeClr val="accent3"/>
              </a:buClr>
              <a:buFont typeface="+mj-lt"/>
              <a:buAutoNum type="alphaLcPeriod"/>
              <a:tabLst>
                <a:tab pos="118872" algn="l"/>
              </a:tabLst>
            </a:pPr>
            <a:r>
              <a:rPr lang="es-CO" sz="1000" b="1" dirty="0">
                <a:solidFill>
                  <a:schemeClr val="tx1"/>
                </a:solidFill>
              </a:rPr>
              <a:t>Otros medios de identificación: </a:t>
            </a:r>
            <a:r>
              <a:rPr lang="es-CO" sz="1000" dirty="0">
                <a:solidFill>
                  <a:schemeClr val="tx1"/>
                </a:solidFill>
              </a:rPr>
              <a:t>Revestimiento de nitruro de boro a base de agua.</a:t>
            </a:r>
          </a:p>
          <a:p>
            <a:pPr marL="228600" indent="-228600" algn="just" defTabSz="228600">
              <a:buClr>
                <a:schemeClr val="accent3"/>
              </a:buClr>
              <a:buFont typeface="+mj-lt"/>
              <a:buAutoNum type="alphaLcPeriod"/>
              <a:tabLst>
                <a:tab pos="118872" algn="l"/>
              </a:tabLst>
            </a:pPr>
            <a:r>
              <a:rPr lang="es-CO" sz="1000" b="1" dirty="0">
                <a:solidFill>
                  <a:schemeClr val="tx1"/>
                </a:solidFill>
              </a:rPr>
              <a:t>Uso recomendado del producto químico y restricciones de uso:</a:t>
            </a:r>
            <a:r>
              <a:rPr lang="es-CO" sz="1000" dirty="0">
                <a:solidFill>
                  <a:schemeClr val="tx1"/>
                </a:solidFill>
              </a:rPr>
              <a:t> </a:t>
            </a:r>
          </a:p>
          <a:p>
            <a:pPr marL="560070" lvl="1" indent="-171450" algn="just" defTabSz="228600">
              <a:buClr>
                <a:schemeClr val="accent3"/>
              </a:buClr>
              <a:buFont typeface="Wingdings" panose="05000000000000000000" pitchFamily="2" charset="2"/>
              <a:buChar char="§"/>
              <a:tabLst>
                <a:tab pos="118872" algn="l"/>
              </a:tabLst>
            </a:pPr>
            <a:r>
              <a:rPr lang="es-CO" sz="1000" dirty="0">
                <a:solidFill>
                  <a:schemeClr val="tx1"/>
                </a:solidFill>
                <a:latin typeface="+mj-lt"/>
              </a:rPr>
              <a:t>Uso principal: Para aumentar la resistencia a la corrosión y la vida útil de los productos refractarios en hornos de metal fundido; se utiliza como agente desmoldeante; resistente y no mojable por la mayoría de los fundidos, escorias y granzas; uso hasta </a:t>
            </a:r>
            <a:r>
              <a:rPr lang="es-CO" sz="1000" dirty="0" err="1">
                <a:solidFill>
                  <a:schemeClr val="tx1"/>
                </a:solidFill>
                <a:latin typeface="+mj-lt"/>
              </a:rPr>
              <a:t>1372°C</a:t>
            </a:r>
            <a:r>
              <a:rPr lang="es-CO" sz="1000" dirty="0">
                <a:solidFill>
                  <a:schemeClr val="tx1"/>
                </a:solidFill>
                <a:latin typeface="+mj-lt"/>
              </a:rPr>
              <a:t> en atmósfera reductora y hasta </a:t>
            </a:r>
            <a:r>
              <a:rPr lang="es-CO" sz="1000" dirty="0" err="1">
                <a:solidFill>
                  <a:schemeClr val="tx1"/>
                </a:solidFill>
                <a:latin typeface="+mj-lt"/>
              </a:rPr>
              <a:t>850°C</a:t>
            </a:r>
            <a:r>
              <a:rPr lang="es-CO" sz="1000" dirty="0">
                <a:solidFill>
                  <a:schemeClr val="tx1"/>
                </a:solidFill>
                <a:latin typeface="+mj-lt"/>
              </a:rPr>
              <a:t> en atmósfera oxidante. Puede diluirse con agua.</a:t>
            </a:r>
          </a:p>
          <a:p>
            <a:pPr marL="228600" indent="-228600" defTabSz="228600">
              <a:buClr>
                <a:schemeClr val="accent3"/>
              </a:buClr>
              <a:buFont typeface="+mj-lt"/>
              <a:buAutoNum type="alphaLcPeriod"/>
              <a:tabLst>
                <a:tab pos="118872" algn="l"/>
              </a:tabLst>
            </a:pPr>
            <a:r>
              <a:rPr lang="es-CO" sz="1000" b="1" dirty="0">
                <a:solidFill>
                  <a:schemeClr val="tx1"/>
                </a:solidFill>
              </a:rPr>
              <a:t>Nombre del fabricante:</a:t>
            </a:r>
            <a:r>
              <a:rPr lang="es-CO" sz="1000" dirty="0">
                <a:solidFill>
                  <a:schemeClr val="tx1"/>
                </a:solidFill>
              </a:rPr>
              <a:t> FibreCast </a:t>
            </a:r>
            <a:r>
              <a:rPr lang="es-CO" sz="1000" dirty="0" err="1">
                <a:solidFill>
                  <a:schemeClr val="tx1"/>
                </a:solidFill>
              </a:rPr>
              <a:t>Incorporated</a:t>
            </a:r>
            <a:r>
              <a:rPr lang="es-CO" sz="1000" dirty="0">
                <a:solidFill>
                  <a:schemeClr val="tx1"/>
                </a:solidFill>
              </a:rPr>
              <a:t>, 3264 </a:t>
            </a:r>
            <a:r>
              <a:rPr lang="es-CO" sz="1000" dirty="0" err="1">
                <a:solidFill>
                  <a:schemeClr val="tx1"/>
                </a:solidFill>
              </a:rPr>
              <a:t>Mainway</a:t>
            </a:r>
            <a:r>
              <a:rPr lang="es-CO" sz="1000" dirty="0">
                <a:solidFill>
                  <a:schemeClr val="tx1"/>
                </a:solidFill>
              </a:rPr>
              <a:t>, Burlington, Ontario, Canadá, </a:t>
            </a:r>
            <a:r>
              <a:rPr lang="es-CO" sz="1000" dirty="0" err="1">
                <a:solidFill>
                  <a:schemeClr val="tx1"/>
                </a:solidFill>
              </a:rPr>
              <a:t>L7M</a:t>
            </a:r>
            <a:r>
              <a:rPr lang="es-CO" sz="1000" dirty="0">
                <a:solidFill>
                  <a:schemeClr val="tx1"/>
                </a:solidFill>
              </a:rPr>
              <a:t> </a:t>
            </a:r>
            <a:r>
              <a:rPr lang="es-CO" sz="1000" dirty="0" err="1">
                <a:solidFill>
                  <a:schemeClr val="tx1"/>
                </a:solidFill>
              </a:rPr>
              <a:t>1A7</a:t>
            </a:r>
            <a:r>
              <a:rPr lang="es-CO" sz="1000" dirty="0">
                <a:solidFill>
                  <a:schemeClr val="tx1"/>
                </a:solidFill>
              </a:rPr>
              <a:t> </a:t>
            </a:r>
            <a:br>
              <a:rPr lang="es-CO" sz="1000" dirty="0">
                <a:solidFill>
                  <a:schemeClr val="tx1"/>
                </a:solidFill>
              </a:rPr>
            </a:br>
            <a:r>
              <a:rPr lang="es-CO" sz="1000" dirty="0">
                <a:solidFill>
                  <a:schemeClr val="tx1"/>
                </a:solidFill>
              </a:rPr>
              <a:t>Teléfono: 905-319-1080, Fax: 905-319-7611, E-mail: sales@fibrecast.com </a:t>
            </a:r>
          </a:p>
          <a:p>
            <a:pPr marL="228600" indent="-228600" defTabSz="228600">
              <a:buClr>
                <a:schemeClr val="accent3"/>
              </a:buClr>
              <a:buFont typeface="+mj-lt"/>
              <a:buAutoNum type="alphaLcPeriod"/>
              <a:tabLst>
                <a:tab pos="118872" algn="l"/>
              </a:tabLst>
            </a:pPr>
            <a:r>
              <a:rPr lang="es-CO" sz="1000" b="1" dirty="0">
                <a:solidFill>
                  <a:schemeClr val="tx1"/>
                </a:solidFill>
              </a:rPr>
              <a:t>Teléfono de emergencia: </a:t>
            </a:r>
            <a:r>
              <a:rPr lang="es-CO" sz="1000" dirty="0" err="1">
                <a:solidFill>
                  <a:schemeClr val="tx1"/>
                </a:solidFill>
              </a:rPr>
              <a:t>CHEMTREC</a:t>
            </a:r>
            <a:r>
              <a:rPr lang="es-CO" sz="1000" dirty="0">
                <a:solidFill>
                  <a:schemeClr val="tx1"/>
                </a:solidFill>
              </a:rPr>
              <a:t> prestará asistencia en caso de emergencias químicas 1-800-424-9300 </a:t>
            </a:r>
          </a:p>
          <a:p>
            <a:pPr lvl="0" defTabSz="320040">
              <a:tabLst>
                <a:tab pos="118872" algn="l"/>
              </a:tabLst>
            </a:pPr>
            <a:endParaRPr lang="es-CO" sz="1000" b="1" dirty="0">
              <a:solidFill>
                <a:srgbClr val="0F1919"/>
              </a:solidFill>
            </a:endParaRPr>
          </a:p>
        </p:txBody>
      </p:sp>
      <p:sp>
        <p:nvSpPr>
          <p:cNvPr id="40" name="Text Placeholder 39">
            <a:extLst>
              <a:ext uri="{FF2B5EF4-FFF2-40B4-BE49-F238E27FC236}">
                <a16:creationId xmlns:a16="http://schemas.microsoft.com/office/drawing/2014/main" id="{AA7E81A9-55CC-BA4B-80A9-C977FFB21EE6}"/>
              </a:ext>
            </a:extLst>
          </p:cNvPr>
          <p:cNvSpPr>
            <a:spLocks noGrp="1"/>
          </p:cNvSpPr>
          <p:nvPr>
            <p:ph type="body" sz="quarter" idx="21"/>
          </p:nvPr>
        </p:nvSpPr>
        <p:spPr/>
        <p:txBody>
          <a:bodyPr/>
          <a:lstStyle/>
          <a:p>
            <a:r>
              <a:rPr lang="es-CO" sz="2000" b="1" dirty="0"/>
              <a:t>FICHA DE DATOS DE SEGURIDAD</a:t>
            </a:r>
          </a:p>
          <a:p>
            <a:pPr>
              <a:spcBef>
                <a:spcPts val="0"/>
              </a:spcBef>
            </a:pPr>
            <a:r>
              <a:rPr lang="es-CO" sz="1200" dirty="0">
                <a:solidFill>
                  <a:schemeClr val="tx2"/>
                </a:solidFill>
              </a:rPr>
              <a:t>FDS FC REVESTIMIENTOS DE NITRURO DE BORO 23 04</a:t>
            </a:r>
          </a:p>
        </p:txBody>
      </p:sp>
      <p:sp>
        <p:nvSpPr>
          <p:cNvPr id="41" name="Rectangle 40">
            <a:extLst>
              <a:ext uri="{FF2B5EF4-FFF2-40B4-BE49-F238E27FC236}">
                <a16:creationId xmlns:a16="http://schemas.microsoft.com/office/drawing/2014/main" id="{70756CD6-C534-EF40-82FB-7BF6FD84D2FE}"/>
              </a:ext>
            </a:extLst>
          </p:cNvPr>
          <p:cNvSpPr/>
          <p:nvPr/>
        </p:nvSpPr>
        <p:spPr>
          <a:xfrm>
            <a:off x="285750" y="1278384"/>
            <a:ext cx="7199888" cy="346230"/>
          </a:xfrm>
          <a:prstGeom prst="rect">
            <a:avLst/>
          </a:prstGeom>
          <a:solidFill>
            <a:schemeClr val="accent3"/>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r>
              <a:rPr lang="es-CO" sz="1600" b="1" dirty="0">
                <a:solidFill>
                  <a:schemeClr val="bg1"/>
                </a:solidFill>
                <a:latin typeface="+mj-lt"/>
              </a:rPr>
              <a:t>FC RECUBRIMIENTOS DE NITRURO DE </a:t>
            </a:r>
            <a:r>
              <a:rPr lang="es-CO" sz="1600" b="1">
                <a:solidFill>
                  <a:schemeClr val="bg1"/>
                </a:solidFill>
                <a:latin typeface="+mj-lt"/>
              </a:rPr>
              <a:t>BORO         </a:t>
            </a:r>
            <a:r>
              <a:rPr lang="es-CO" sz="1400" dirty="0">
                <a:solidFill>
                  <a:schemeClr val="bg1"/>
                </a:solidFill>
              </a:rPr>
              <a:t>Fecha de vigencia</a:t>
            </a:r>
            <a:r>
              <a:rPr lang="es-CO" sz="1400">
                <a:solidFill>
                  <a:schemeClr val="bg1"/>
                </a:solidFill>
              </a:rPr>
              <a:t>: Enero 14 del </a:t>
            </a:r>
            <a:r>
              <a:rPr lang="es-CO" sz="1400" dirty="0">
                <a:solidFill>
                  <a:schemeClr val="bg1"/>
                </a:solidFill>
              </a:rPr>
              <a:t>2020</a:t>
            </a:r>
          </a:p>
        </p:txBody>
      </p:sp>
      <p:sp>
        <p:nvSpPr>
          <p:cNvPr id="2" name="Rectangle 1">
            <a:extLst>
              <a:ext uri="{FF2B5EF4-FFF2-40B4-BE49-F238E27FC236}">
                <a16:creationId xmlns:a16="http://schemas.microsoft.com/office/drawing/2014/main" id="{FC27E18B-F55D-0B6B-1C39-4E246738F3BC}"/>
              </a:ext>
            </a:extLst>
          </p:cNvPr>
          <p:cNvSpPr/>
          <p:nvPr/>
        </p:nvSpPr>
        <p:spPr>
          <a:xfrm>
            <a:off x="286762" y="1703764"/>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1. IDENTIFICACIÓN</a:t>
            </a:r>
          </a:p>
        </p:txBody>
      </p:sp>
      <p:sp>
        <p:nvSpPr>
          <p:cNvPr id="3" name="Rectangle 2">
            <a:extLst>
              <a:ext uri="{FF2B5EF4-FFF2-40B4-BE49-F238E27FC236}">
                <a16:creationId xmlns:a16="http://schemas.microsoft.com/office/drawing/2014/main" id="{1888F84E-C03F-C8D3-CACD-19CBF52FE8CF}"/>
              </a:ext>
            </a:extLst>
          </p:cNvPr>
          <p:cNvSpPr/>
          <p:nvPr/>
        </p:nvSpPr>
        <p:spPr>
          <a:xfrm>
            <a:off x="280988" y="4037629"/>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2. IDENTIFICACIÓN DE PELIGROS</a:t>
            </a:r>
          </a:p>
        </p:txBody>
      </p:sp>
      <p:sp>
        <p:nvSpPr>
          <p:cNvPr id="4" name="Text Placeholder 25">
            <a:extLst>
              <a:ext uri="{FF2B5EF4-FFF2-40B4-BE49-F238E27FC236}">
                <a16:creationId xmlns:a16="http://schemas.microsoft.com/office/drawing/2014/main" id="{2DA05CFE-9B39-7FC6-B73D-E8ED04608C80}"/>
              </a:ext>
            </a:extLst>
          </p:cNvPr>
          <p:cNvSpPr txBox="1">
            <a:spLocks/>
          </p:cNvSpPr>
          <p:nvPr/>
        </p:nvSpPr>
        <p:spPr>
          <a:xfrm>
            <a:off x="615950" y="4482704"/>
            <a:ext cx="6871712" cy="1712356"/>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139700" algn="just" defTabSz="228600">
              <a:buClr>
                <a:schemeClr val="accent3"/>
              </a:buClr>
              <a:buFont typeface="Wingdings" panose="05000000000000000000" pitchFamily="2" charset="2"/>
              <a:buChar char="§"/>
              <a:tabLst>
                <a:tab pos="118872" algn="l"/>
              </a:tabLst>
            </a:pPr>
            <a:r>
              <a:rPr lang="es-CO" sz="1000" b="1" dirty="0">
                <a:solidFill>
                  <a:schemeClr val="tx1"/>
                </a:solidFill>
              </a:rPr>
              <a:t>Irritación del tracto respiratorio (nariz y garganta): </a:t>
            </a:r>
            <a:r>
              <a:rPr lang="es-CO" sz="1000" dirty="0">
                <a:solidFill>
                  <a:schemeClr val="tx1"/>
                </a:solidFill>
              </a:rPr>
              <a:t>Es poco probable la inhalación del producto como recubrimiento. Sin embargo, la inhalación del polvo del producto seco puede causar irritación del tracto respiratorio. Si se inhala en cantidad suficiente puede causar irritación mecánica leve y temporal en el tracto respiratorio.</a:t>
            </a:r>
          </a:p>
          <a:p>
            <a:pPr marL="228600" indent="-139700" algn="just" defTabSz="228600">
              <a:buClr>
                <a:schemeClr val="accent3"/>
              </a:buClr>
              <a:buFont typeface="Wingdings" panose="05000000000000000000" pitchFamily="2" charset="2"/>
              <a:buChar char="§"/>
              <a:tabLst>
                <a:tab pos="118872" algn="l"/>
              </a:tabLst>
            </a:pPr>
            <a:r>
              <a:rPr lang="es-CO" sz="1000" b="1" dirty="0">
                <a:solidFill>
                  <a:schemeClr val="tx1"/>
                </a:solidFill>
              </a:rPr>
              <a:t>Irritación ocular: </a:t>
            </a:r>
            <a:r>
              <a:rPr lang="es-CO" sz="1000" dirty="0">
                <a:solidFill>
                  <a:schemeClr val="tx1"/>
                </a:solidFill>
              </a:rPr>
              <a:t>Puede causar irritación mecánica leve y temporal cuando está seco.</a:t>
            </a:r>
          </a:p>
          <a:p>
            <a:pPr marL="228600" indent="-139700" algn="just" defTabSz="228600">
              <a:buClr>
                <a:schemeClr val="accent3"/>
              </a:buClr>
              <a:buFont typeface="Wingdings" panose="05000000000000000000" pitchFamily="2" charset="2"/>
              <a:buChar char="§"/>
              <a:tabLst>
                <a:tab pos="118872" algn="l"/>
              </a:tabLst>
            </a:pPr>
            <a:r>
              <a:rPr lang="es-CO" sz="1000" b="1" dirty="0">
                <a:solidFill>
                  <a:schemeClr val="tx1"/>
                </a:solidFill>
              </a:rPr>
              <a:t>Irritación cutánea: </a:t>
            </a:r>
            <a:r>
              <a:rPr lang="es-CO" sz="1000" dirty="0">
                <a:solidFill>
                  <a:schemeClr val="tx1"/>
                </a:solidFill>
              </a:rPr>
              <a:t>Puede causar irritación mecánica leve y temporal.</a:t>
            </a:r>
          </a:p>
          <a:p>
            <a:pPr marL="228600" indent="-139700" algn="just" defTabSz="228600">
              <a:buClr>
                <a:schemeClr val="accent3"/>
              </a:buClr>
              <a:buFont typeface="Wingdings" panose="05000000000000000000" pitchFamily="2" charset="2"/>
              <a:buChar char="§"/>
              <a:tabLst>
                <a:tab pos="118872" algn="l"/>
              </a:tabLst>
            </a:pPr>
            <a:r>
              <a:rPr lang="es-CO" sz="1000" b="1" dirty="0">
                <a:solidFill>
                  <a:schemeClr val="tx1"/>
                </a:solidFill>
              </a:rPr>
              <a:t>Irritación gastrointestinal : </a:t>
            </a:r>
            <a:r>
              <a:rPr lang="es-CO" sz="1000" dirty="0">
                <a:solidFill>
                  <a:schemeClr val="tx1"/>
                </a:solidFill>
              </a:rPr>
              <a:t>Ruta de exposición poco probable.</a:t>
            </a:r>
          </a:p>
          <a:p>
            <a:pPr marL="228600" indent="-139700" algn="just" defTabSz="228600">
              <a:buClr>
                <a:schemeClr val="accent3"/>
              </a:buClr>
              <a:buFont typeface="Wingdings" panose="05000000000000000000" pitchFamily="2" charset="2"/>
              <a:buChar char="§"/>
              <a:tabLst>
                <a:tab pos="118872" algn="l"/>
              </a:tabLst>
            </a:pPr>
            <a:r>
              <a:rPr lang="es-CO" sz="1000" b="1" dirty="0">
                <a:solidFill>
                  <a:schemeClr val="tx1"/>
                </a:solidFill>
              </a:rPr>
              <a:t>Condiciones médicas agravadas por la exposición : </a:t>
            </a:r>
            <a:r>
              <a:rPr lang="es-CO" sz="1000" dirty="0">
                <a:solidFill>
                  <a:schemeClr val="tx1"/>
                </a:solidFill>
              </a:rPr>
              <a:t>Las condiciones médicas preexistentes, incluyendo dermatitis, asma o enfermedades pulmonares crónicas, pueden verse agravadas por la exposición; Las personas que tienen antecedentes de alergias pueden experimentar una mayor irritación de la piel y las vías respiratorias.</a:t>
            </a:r>
            <a:endParaRPr lang="es-CO" sz="1000" b="1" dirty="0">
              <a:solidFill>
                <a:schemeClr val="tx1"/>
              </a:solidFill>
            </a:endParaRPr>
          </a:p>
          <a:p>
            <a:pPr algn="just" defTabSz="320040">
              <a:tabLst>
                <a:tab pos="118872" algn="l"/>
              </a:tabLst>
            </a:pPr>
            <a:endParaRPr lang="es-CO" sz="1000" b="1" dirty="0">
              <a:solidFill>
                <a:srgbClr val="0F1919"/>
              </a:solidFill>
            </a:endParaRPr>
          </a:p>
          <a:p>
            <a:pPr algn="just" defTabSz="320040">
              <a:tabLst>
                <a:tab pos="118872" algn="l"/>
              </a:tabLst>
            </a:pPr>
            <a:endParaRPr lang="es-CO" sz="1000" b="1" dirty="0">
              <a:solidFill>
                <a:srgbClr val="0F1919"/>
              </a:solidFill>
            </a:endParaRPr>
          </a:p>
        </p:txBody>
      </p:sp>
      <p:graphicFrame>
        <p:nvGraphicFramePr>
          <p:cNvPr id="5" name="Table 35">
            <a:extLst>
              <a:ext uri="{FF2B5EF4-FFF2-40B4-BE49-F238E27FC236}">
                <a16:creationId xmlns:a16="http://schemas.microsoft.com/office/drawing/2014/main" id="{8644C8F3-C467-8EA3-884E-0C4C43EFE9AB}"/>
              </a:ext>
            </a:extLst>
          </p:cNvPr>
          <p:cNvGraphicFramePr>
            <a:graphicFrameLocks/>
          </p:cNvGraphicFramePr>
          <p:nvPr>
            <p:extLst>
              <p:ext uri="{D42A27DB-BD31-4B8C-83A1-F6EECF244321}">
                <p14:modId xmlns:p14="http://schemas.microsoft.com/office/powerpoint/2010/main" val="4195501024"/>
              </p:ext>
            </p:extLst>
          </p:nvPr>
        </p:nvGraphicFramePr>
        <p:xfrm>
          <a:off x="294561" y="6788446"/>
          <a:ext cx="7205663" cy="1021755"/>
        </p:xfrm>
        <a:graphic>
          <a:graphicData uri="http://schemas.openxmlformats.org/drawingml/2006/table">
            <a:tbl>
              <a:tblPr firstRow="1" bandRow="1">
                <a:tableStyleId>{9D7B26C5-4107-4FEC-AEDC-1716B250A1EF}</a:tableStyleId>
              </a:tblPr>
              <a:tblGrid>
                <a:gridCol w="4718744">
                  <a:extLst>
                    <a:ext uri="{9D8B030D-6E8A-4147-A177-3AD203B41FA5}">
                      <a16:colId xmlns:a16="http://schemas.microsoft.com/office/drawing/2014/main" val="3647290184"/>
                    </a:ext>
                  </a:extLst>
                </a:gridCol>
                <a:gridCol w="1249680">
                  <a:extLst>
                    <a:ext uri="{9D8B030D-6E8A-4147-A177-3AD203B41FA5}">
                      <a16:colId xmlns:a16="http://schemas.microsoft.com/office/drawing/2014/main" val="2804471609"/>
                    </a:ext>
                  </a:extLst>
                </a:gridCol>
                <a:gridCol w="1237239">
                  <a:extLst>
                    <a:ext uri="{9D8B030D-6E8A-4147-A177-3AD203B41FA5}">
                      <a16:colId xmlns:a16="http://schemas.microsoft.com/office/drawing/2014/main" val="622920296"/>
                    </a:ext>
                  </a:extLst>
                </a:gridCol>
              </a:tblGrid>
              <a:tr h="193936">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1000" b="1" kern="1200" noProof="0" dirty="0">
                          <a:solidFill>
                            <a:schemeClr val="tx1"/>
                          </a:solidFill>
                          <a:latin typeface="+mj-lt"/>
                          <a:ea typeface="+mn-ea"/>
                          <a:cs typeface="+mn-cs"/>
                        </a:rPr>
                        <a:t>NOMBRE QUÍMICO y COMÚN</a:t>
                      </a:r>
                    </a:p>
                  </a:txBody>
                  <a:tcPr anchor="b"/>
                </a:tc>
                <a:tc>
                  <a:txBody>
                    <a:bodyPr/>
                    <a:lstStyle/>
                    <a:p>
                      <a:pPr algn="ctr"/>
                      <a:r>
                        <a:rPr lang="es-CO" sz="1000" noProof="0" dirty="0">
                          <a:latin typeface="+mj-lt"/>
                        </a:rPr>
                        <a:t>CAS NUMERO</a:t>
                      </a:r>
                    </a:p>
                  </a:txBody>
                  <a:tcPr marL="0" marR="0" anchor="b">
                    <a:solidFill>
                      <a:schemeClr val="tx2">
                        <a:lumMod val="20000"/>
                        <a:lumOff val="80000"/>
                      </a:schemeClr>
                    </a:solidFill>
                  </a:tcPr>
                </a:tc>
                <a:tc>
                  <a:txBody>
                    <a:bodyPr/>
                    <a:lstStyle/>
                    <a:p>
                      <a:pPr algn="ctr"/>
                      <a:r>
                        <a:rPr lang="es-CO" sz="1000" noProof="0" dirty="0">
                          <a:latin typeface="+mj-lt"/>
                        </a:rPr>
                        <a:t>% POR PESO</a:t>
                      </a:r>
                    </a:p>
                  </a:txBody>
                  <a:tcPr marL="0" marR="0" anchor="b"/>
                </a:tc>
                <a:extLst>
                  <a:ext uri="{0D108BD9-81ED-4DB2-BD59-A6C34878D82A}">
                    <a16:rowId xmlns:a16="http://schemas.microsoft.com/office/drawing/2014/main" val="1532514866"/>
                  </a:ext>
                </a:extLst>
              </a:tr>
              <a:tr h="154812">
                <a:tc>
                  <a:txBody>
                    <a:bodyPr/>
                    <a:lstStyle/>
                    <a:p>
                      <a:pPr marL="108000"/>
                      <a:r>
                        <a:rPr lang="es-CO" sz="800" noProof="0" dirty="0"/>
                        <a:t>Nitruro de boro</a:t>
                      </a:r>
                    </a:p>
                  </a:txBody>
                  <a:tcPr marL="0" marR="0" marT="0" marB="0" anchor="ctr">
                    <a:lnB w="9525" cap="flat" cmpd="sng" algn="ctr">
                      <a:solidFill>
                        <a:schemeClr val="tx1"/>
                      </a:solidFill>
                      <a:prstDash val="solid"/>
                      <a:round/>
                      <a:headEnd type="none" w="med" len="med"/>
                      <a:tailEnd type="none" w="med" len="med"/>
                    </a:lnB>
                    <a:noFill/>
                  </a:tcPr>
                </a:tc>
                <a:tc>
                  <a:txBody>
                    <a:bodyPr/>
                    <a:lstStyle/>
                    <a:p>
                      <a:pPr algn="ctr"/>
                      <a:r>
                        <a:rPr lang="es-CO" sz="800" noProof="0" dirty="0"/>
                        <a:t>10043-11-3</a:t>
                      </a:r>
                    </a:p>
                  </a:txBody>
                  <a:tcPr marL="0" marR="0" marT="36000" marB="36000" anchor="ctr">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15 a 40</a:t>
                      </a:r>
                    </a:p>
                  </a:txBody>
                  <a:tcPr marL="0" marR="0" marT="36000" marB="36000" anchor="ctr">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3966592"/>
                  </a:ext>
                </a:extLst>
              </a:tr>
              <a:tr h="194665">
                <a:tc>
                  <a:txBody>
                    <a:bodyPr/>
                    <a:lstStyle/>
                    <a:p>
                      <a:pPr marL="108000"/>
                      <a:r>
                        <a:rPr lang="es-CO" sz="800" noProof="0" dirty="0"/>
                        <a:t>Óxido de aluminio</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1344-28-1</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5 a 10</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44029828"/>
                  </a:ext>
                </a:extLst>
              </a:tr>
              <a:tr h="194665">
                <a:tc>
                  <a:txBody>
                    <a:bodyPr/>
                    <a:lstStyle/>
                    <a:p>
                      <a:pPr marL="108000"/>
                      <a:r>
                        <a:rPr lang="es-CO" sz="800" noProof="0" dirty="0"/>
                        <a:t>Agua</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7732-18-15</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65 a 85</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194665">
                <a:tc>
                  <a:txBody>
                    <a:bodyPr/>
                    <a:lstStyle/>
                    <a:p>
                      <a:pPr marL="108000"/>
                      <a:r>
                        <a:rPr lang="es-CO" sz="800" noProof="0" dirty="0"/>
                        <a:t>Colorante alimentario (elección del cliente R-B-Y-G)</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57-55-6</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&lt; 0.1</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00701448"/>
                  </a:ext>
                </a:extLst>
              </a:tr>
            </a:tbl>
          </a:graphicData>
        </a:graphic>
      </p:graphicFrame>
      <p:sp>
        <p:nvSpPr>
          <p:cNvPr id="7" name="Rectangle 6">
            <a:extLst>
              <a:ext uri="{FF2B5EF4-FFF2-40B4-BE49-F238E27FC236}">
                <a16:creationId xmlns:a16="http://schemas.microsoft.com/office/drawing/2014/main" id="{53BF747D-0955-E63F-B0AD-04D2AE536ED0}"/>
              </a:ext>
            </a:extLst>
          </p:cNvPr>
          <p:cNvSpPr/>
          <p:nvPr/>
        </p:nvSpPr>
        <p:spPr>
          <a:xfrm>
            <a:off x="288786" y="6306405"/>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3. COMPOSICIÓN / INFORMACIÓN SOBRE LOS INGREDIENTES</a:t>
            </a:r>
            <a:endParaRPr lang="en-CA" sz="1200" b="1" dirty="0">
              <a:solidFill>
                <a:schemeClr val="accent3"/>
              </a:solidFill>
              <a:latin typeface="+mj-lt"/>
            </a:endParaRPr>
          </a:p>
        </p:txBody>
      </p:sp>
      <p:sp>
        <p:nvSpPr>
          <p:cNvPr id="8" name="Text Placeholder 25">
            <a:extLst>
              <a:ext uri="{FF2B5EF4-FFF2-40B4-BE49-F238E27FC236}">
                <a16:creationId xmlns:a16="http://schemas.microsoft.com/office/drawing/2014/main" id="{D6B99DE0-0857-27E2-2C1F-3F93864E8465}"/>
              </a:ext>
            </a:extLst>
          </p:cNvPr>
          <p:cNvSpPr txBox="1">
            <a:spLocks/>
          </p:cNvSpPr>
          <p:nvPr/>
        </p:nvSpPr>
        <p:spPr>
          <a:xfrm>
            <a:off x="286762" y="7825854"/>
            <a:ext cx="7200900" cy="235913"/>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defTabSz="228600">
              <a:buClr>
                <a:schemeClr val="accent1"/>
              </a:buClr>
              <a:tabLst>
                <a:tab pos="118872" algn="l"/>
              </a:tabLst>
            </a:pPr>
            <a:r>
              <a:rPr lang="es-CO" sz="1000" b="1" dirty="0">
                <a:solidFill>
                  <a:schemeClr val="tx1"/>
                </a:solidFill>
              </a:rPr>
              <a:t>Impurezas y aditivos estabilizantes: </a:t>
            </a:r>
            <a:r>
              <a:rPr lang="en-US" sz="1000" dirty="0">
                <a:solidFill>
                  <a:schemeClr val="tx1"/>
                </a:solidFill>
              </a:rPr>
              <a:t>No applicable.</a:t>
            </a:r>
          </a:p>
        </p:txBody>
      </p:sp>
      <p:sp>
        <p:nvSpPr>
          <p:cNvPr id="9" name="Text Placeholder 25">
            <a:extLst>
              <a:ext uri="{FF2B5EF4-FFF2-40B4-BE49-F238E27FC236}">
                <a16:creationId xmlns:a16="http://schemas.microsoft.com/office/drawing/2014/main" id="{4232EC88-9F48-E4A3-D786-9F2DAB882259}"/>
              </a:ext>
            </a:extLst>
          </p:cNvPr>
          <p:cNvSpPr txBox="1">
            <a:spLocks/>
          </p:cNvSpPr>
          <p:nvPr/>
        </p:nvSpPr>
        <p:spPr>
          <a:xfrm>
            <a:off x="278963" y="8520654"/>
            <a:ext cx="7200900" cy="920341"/>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spcBef>
                <a:spcPts val="0"/>
              </a:spcBef>
              <a:buClr>
                <a:schemeClr val="accent3"/>
              </a:buClr>
              <a:buFont typeface="+mj-lt"/>
              <a:buAutoNum type="alphaLcPeriod"/>
              <a:tabLst>
                <a:tab pos="118872" algn="l"/>
              </a:tabLst>
            </a:pPr>
            <a:r>
              <a:rPr lang="es-CO" sz="1000" b="1" dirty="0">
                <a:solidFill>
                  <a:schemeClr val="tx1"/>
                </a:solidFill>
              </a:rPr>
              <a:t>Medidas de primeros auxilios por ruta de exposición: </a:t>
            </a:r>
          </a:p>
          <a:p>
            <a:pPr marL="617220" lvl="1" indent="-228600" algn="just" defTabSz="228600">
              <a:spcBef>
                <a:spcPts val="0"/>
              </a:spcBef>
              <a:buClr>
                <a:schemeClr val="accent3"/>
              </a:buClr>
              <a:buFont typeface="Wingdings" panose="05000000000000000000" pitchFamily="2" charset="2"/>
              <a:buChar char="§"/>
              <a:tabLst>
                <a:tab pos="118872" algn="l"/>
              </a:tabLst>
            </a:pPr>
            <a:r>
              <a:rPr lang="es-CO" sz="1000" u="sng" dirty="0">
                <a:latin typeface="+mj-lt"/>
              </a:rPr>
              <a:t>Piel</a:t>
            </a:r>
            <a:r>
              <a:rPr lang="es-CO" sz="1000" dirty="0">
                <a:latin typeface="+mj-lt"/>
              </a:rPr>
              <a:t>: La manipulación de este material puede causar irritación temporal de la piel. Si esto ocurre, enjuague las áreas afectadas con agua y lávelas suavemente.</a:t>
            </a:r>
          </a:p>
          <a:p>
            <a:pPr marL="617220" lvl="1" indent="-228600" algn="just" defTabSz="228600">
              <a:spcBef>
                <a:spcPts val="0"/>
              </a:spcBef>
              <a:buClr>
                <a:schemeClr val="accent3"/>
              </a:buClr>
              <a:buFont typeface="Wingdings" panose="05000000000000000000" pitchFamily="2" charset="2"/>
              <a:buChar char="§"/>
              <a:tabLst>
                <a:tab pos="118872" algn="l"/>
              </a:tabLst>
            </a:pPr>
            <a:r>
              <a:rPr lang="es-CO" sz="1000" u="sng" dirty="0">
                <a:latin typeface="+mj-lt"/>
              </a:rPr>
              <a:t>Ojos: </a:t>
            </a:r>
            <a:r>
              <a:rPr lang="es-CO" sz="1000" dirty="0">
                <a:latin typeface="+mj-lt"/>
              </a:rPr>
              <a:t>En caso de contacto con los ojos, enjuagar abundantemente con agua; tener disponible un baño para ojos. No se frote los ojos.</a:t>
            </a:r>
          </a:p>
          <a:p>
            <a:pPr marL="617220" lvl="1" indent="-228600" algn="just" defTabSz="228600">
              <a:spcBef>
                <a:spcPts val="0"/>
              </a:spcBef>
              <a:buClr>
                <a:schemeClr val="accent3"/>
              </a:buClr>
              <a:buFont typeface="Wingdings" panose="05000000000000000000" pitchFamily="2" charset="2"/>
              <a:buChar char="§"/>
              <a:tabLst>
                <a:tab pos="118872" algn="l"/>
              </a:tabLst>
            </a:pPr>
            <a:r>
              <a:rPr lang="es-CO" sz="1000" u="sng" dirty="0">
                <a:latin typeface="+mj-lt"/>
              </a:rPr>
              <a:t>Nariz y garganta</a:t>
            </a:r>
            <a:r>
              <a:rPr lang="es-CO" sz="1000" dirty="0">
                <a:latin typeface="+mj-lt"/>
              </a:rPr>
              <a:t>: si se irritan, vaya a un área libre de polvo, beba agua y suénese la nariz. Si los síntomas persisten, busque atención médica.</a:t>
            </a:r>
            <a:endParaRPr lang="es-CO" sz="1000" b="1" dirty="0">
              <a:solidFill>
                <a:srgbClr val="0F1919"/>
              </a:solidFill>
            </a:endParaRPr>
          </a:p>
        </p:txBody>
      </p:sp>
      <p:sp>
        <p:nvSpPr>
          <p:cNvPr id="10" name="Rectangle 9">
            <a:extLst>
              <a:ext uri="{FF2B5EF4-FFF2-40B4-BE49-F238E27FC236}">
                <a16:creationId xmlns:a16="http://schemas.microsoft.com/office/drawing/2014/main" id="{8DB98579-6F28-DDB7-1CFE-0BF77696DA80}"/>
              </a:ext>
            </a:extLst>
          </p:cNvPr>
          <p:cNvSpPr/>
          <p:nvPr/>
        </p:nvSpPr>
        <p:spPr>
          <a:xfrm>
            <a:off x="285750" y="8077420"/>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4. PRIMEROS AUXILIOS</a:t>
            </a:r>
          </a:p>
        </p:txBody>
      </p:sp>
    </p:spTree>
    <p:extLst>
      <p:ext uri="{BB962C8B-B14F-4D97-AF65-F5344CB8AC3E}">
        <p14:creationId xmlns:p14="http://schemas.microsoft.com/office/powerpoint/2010/main" val="3270549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ext Placeholder 39">
            <a:extLst>
              <a:ext uri="{FF2B5EF4-FFF2-40B4-BE49-F238E27FC236}">
                <a16:creationId xmlns:a16="http://schemas.microsoft.com/office/drawing/2014/main" id="{AA7E81A9-55CC-BA4B-80A9-C977FFB21EE6}"/>
              </a:ext>
            </a:extLst>
          </p:cNvPr>
          <p:cNvSpPr>
            <a:spLocks noGrp="1"/>
          </p:cNvSpPr>
          <p:nvPr>
            <p:ph type="body" sz="quarter" idx="21"/>
          </p:nvPr>
        </p:nvSpPr>
        <p:spPr>
          <a:xfrm>
            <a:off x="4351020" y="701040"/>
            <a:ext cx="3134618" cy="327660"/>
          </a:xfrm>
        </p:spPr>
        <p:txBody>
          <a:bodyPr/>
          <a:lstStyle/>
          <a:p>
            <a:r>
              <a:rPr lang="en-US" dirty="0"/>
              <a:t> </a:t>
            </a:r>
            <a:r>
              <a:rPr lang="en-US" sz="1200" dirty="0">
                <a:solidFill>
                  <a:schemeClr val="tx2"/>
                </a:solidFill>
              </a:rPr>
              <a:t>FDS FC BORON NITRIDE COATINGS 23 04 </a:t>
            </a:r>
          </a:p>
          <a:p>
            <a:endParaRPr lang="en-US" sz="1200" dirty="0">
              <a:solidFill>
                <a:schemeClr val="tx2"/>
              </a:solidFill>
            </a:endParaRPr>
          </a:p>
        </p:txBody>
      </p:sp>
      <p:sp>
        <p:nvSpPr>
          <p:cNvPr id="10" name="Rectangle 9">
            <a:extLst>
              <a:ext uri="{FF2B5EF4-FFF2-40B4-BE49-F238E27FC236}">
                <a16:creationId xmlns:a16="http://schemas.microsoft.com/office/drawing/2014/main" id="{920E125C-6618-06CB-F2C0-C6EEC17988C0}"/>
              </a:ext>
            </a:extLst>
          </p:cNvPr>
          <p:cNvSpPr/>
          <p:nvPr/>
        </p:nvSpPr>
        <p:spPr>
          <a:xfrm>
            <a:off x="295572" y="1914247"/>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5. MEDIDAS DE LUCHA CONTRA INCENDIOS</a:t>
            </a:r>
          </a:p>
        </p:txBody>
      </p:sp>
      <p:sp>
        <p:nvSpPr>
          <p:cNvPr id="11" name="Text Placeholder 25">
            <a:extLst>
              <a:ext uri="{FF2B5EF4-FFF2-40B4-BE49-F238E27FC236}">
                <a16:creationId xmlns:a16="http://schemas.microsoft.com/office/drawing/2014/main" id="{814A4EA2-0025-29FE-56BC-DE2B3E206CF4}"/>
              </a:ext>
            </a:extLst>
          </p:cNvPr>
          <p:cNvSpPr txBox="1">
            <a:spLocks/>
          </p:cNvSpPr>
          <p:nvPr/>
        </p:nvSpPr>
        <p:spPr>
          <a:xfrm>
            <a:off x="294560" y="2339729"/>
            <a:ext cx="7200900" cy="1479855"/>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3"/>
              </a:buClr>
              <a:buFont typeface="+mj-lt"/>
              <a:buAutoNum type="alphaLcPeriod"/>
              <a:tabLst>
                <a:tab pos="118872" algn="l"/>
              </a:tabLst>
            </a:pPr>
            <a:r>
              <a:rPr lang="es-CO" sz="1000" b="1" dirty="0">
                <a:solidFill>
                  <a:schemeClr val="tx1"/>
                </a:solidFill>
              </a:rPr>
              <a:t>Medios de extinción adecuados (e inadecuados):</a:t>
            </a:r>
            <a:r>
              <a:rPr lang="es-CO" sz="1000" dirty="0">
                <a:solidFill>
                  <a:schemeClr val="tx1"/>
                </a:solidFill>
              </a:rPr>
              <a:t> Utilice un agente extintor adecuado para los materiales combustibles circundantes.</a:t>
            </a:r>
          </a:p>
          <a:p>
            <a:pPr marL="228600" indent="-228600" algn="just" defTabSz="228600">
              <a:buClr>
                <a:schemeClr val="accent3"/>
              </a:buClr>
              <a:buFont typeface="+mj-lt"/>
              <a:buAutoNum type="alphaLcPeriod"/>
              <a:tabLst>
                <a:tab pos="118872" algn="l"/>
              </a:tabLst>
            </a:pPr>
            <a:r>
              <a:rPr lang="es-CO" sz="1000" b="1" dirty="0">
                <a:solidFill>
                  <a:schemeClr val="tx1"/>
                </a:solidFill>
              </a:rPr>
              <a:t>Peligros específicos que surgen del producto químico (por ejemplo, naturaleza de cualquier producto de combustión peligroso): </a:t>
            </a:r>
            <a:r>
              <a:rPr lang="es-CO" sz="1000" dirty="0">
                <a:solidFill>
                  <a:schemeClr val="tx1"/>
                </a:solidFill>
              </a:rPr>
              <a:t>Productos no combustibles, la clase de reacción al fuego es cero. El embalaje y los materiales circundantes pueden ser combustibles. La exposición a los vapores de descomposición térmica puede causar irritación del tracto respiratorio, hiperreactividad bronquial o una respuesta de tipo asmático.</a:t>
            </a:r>
          </a:p>
          <a:p>
            <a:pPr marL="228600" indent="-228600" defTabSz="228600">
              <a:buClr>
                <a:schemeClr val="accent3"/>
              </a:buClr>
              <a:buFont typeface="+mj-lt"/>
              <a:buAutoNum type="alphaLcPeriod"/>
              <a:tabLst>
                <a:tab pos="118872" algn="l"/>
              </a:tabLst>
            </a:pPr>
            <a:r>
              <a:rPr lang="es-CO" sz="1000" b="1" dirty="0">
                <a:solidFill>
                  <a:schemeClr val="tx1"/>
                </a:solidFill>
              </a:rPr>
              <a:t>Equipo de protección especial y precauciones para los bomberos:</a:t>
            </a:r>
          </a:p>
          <a:p>
            <a:pPr lvl="1" defTabSz="320040">
              <a:spcBef>
                <a:spcPts val="0"/>
              </a:spcBef>
              <a:buClr>
                <a:schemeClr val="accent1"/>
              </a:buClr>
              <a:tabLst>
                <a:tab pos="118872" algn="l"/>
              </a:tabLst>
            </a:pPr>
            <a:r>
              <a:rPr lang="es-CO" sz="1000" b="1" dirty="0">
                <a:solidFill>
                  <a:schemeClr val="tx1"/>
                </a:solidFill>
                <a:latin typeface="+mj-lt"/>
              </a:rPr>
              <a:t>Códigos </a:t>
            </a:r>
            <a:r>
              <a:rPr lang="es-CO" sz="1000" b="1" dirty="0" err="1">
                <a:solidFill>
                  <a:schemeClr val="tx1"/>
                </a:solidFill>
                <a:latin typeface="+mj-lt"/>
              </a:rPr>
              <a:t>NFPA</a:t>
            </a:r>
            <a:r>
              <a:rPr lang="es-CO" sz="1000" b="1" dirty="0">
                <a:solidFill>
                  <a:schemeClr val="tx1"/>
                </a:solidFill>
                <a:latin typeface="+mj-lt"/>
              </a:rPr>
              <a:t>:*  	Inflamabilidad</a:t>
            </a:r>
            <a:r>
              <a:rPr lang="es-CO" sz="1000" dirty="0">
                <a:solidFill>
                  <a:schemeClr val="tx1"/>
                </a:solidFill>
                <a:latin typeface="+mj-lt"/>
              </a:rPr>
              <a:t>: 0</a:t>
            </a:r>
            <a:r>
              <a:rPr lang="es-CO" sz="1000" b="1" dirty="0">
                <a:solidFill>
                  <a:schemeClr val="tx1"/>
                </a:solidFill>
                <a:latin typeface="+mj-lt"/>
              </a:rPr>
              <a:t>		Salud</a:t>
            </a:r>
            <a:r>
              <a:rPr lang="es-CO" sz="1000" dirty="0">
                <a:solidFill>
                  <a:schemeClr val="tx1"/>
                </a:solidFill>
                <a:latin typeface="+mj-lt"/>
              </a:rPr>
              <a:t>: 1 </a:t>
            </a:r>
            <a:r>
              <a:rPr lang="es-CO" sz="1000" b="1" dirty="0">
                <a:solidFill>
                  <a:schemeClr val="tx1"/>
                </a:solidFill>
                <a:latin typeface="+mj-lt"/>
              </a:rPr>
              <a:t>		Reactividad</a:t>
            </a:r>
            <a:r>
              <a:rPr lang="es-CO" sz="1000" dirty="0">
                <a:solidFill>
                  <a:schemeClr val="tx1"/>
                </a:solidFill>
                <a:latin typeface="+mj-lt"/>
              </a:rPr>
              <a:t>: 0	</a:t>
            </a:r>
            <a:r>
              <a:rPr lang="es-CO" sz="1000" b="1" dirty="0">
                <a:solidFill>
                  <a:schemeClr val="tx1"/>
                </a:solidFill>
                <a:latin typeface="+mj-lt"/>
              </a:rPr>
              <a:t> Especial</a:t>
            </a:r>
            <a:r>
              <a:rPr lang="es-CO" sz="1000" dirty="0">
                <a:solidFill>
                  <a:schemeClr val="tx1"/>
                </a:solidFill>
                <a:latin typeface="+mj-lt"/>
              </a:rPr>
              <a:t>: 0</a:t>
            </a:r>
            <a:br>
              <a:rPr lang="es-CO" sz="1000" dirty="0">
                <a:solidFill>
                  <a:schemeClr val="tx1"/>
                </a:solidFill>
                <a:latin typeface="+mj-lt"/>
              </a:rPr>
            </a:br>
            <a:r>
              <a:rPr lang="es-CO" sz="1000" baseline="-25000" dirty="0">
                <a:solidFill>
                  <a:schemeClr val="tx1"/>
                </a:solidFill>
                <a:latin typeface="+mj-lt"/>
              </a:rPr>
              <a:t>*Lo contrario de las calificaciones de </a:t>
            </a:r>
            <a:r>
              <a:rPr lang="es-CO" sz="1000" baseline="-25000" dirty="0" err="1">
                <a:solidFill>
                  <a:schemeClr val="tx1"/>
                </a:solidFill>
                <a:latin typeface="+mj-lt"/>
              </a:rPr>
              <a:t>WHMIS</a:t>
            </a:r>
            <a:r>
              <a:rPr lang="es-CO" sz="1000" baseline="-25000" dirty="0">
                <a:solidFill>
                  <a:schemeClr val="tx1"/>
                </a:solidFill>
                <a:latin typeface="+mj-lt"/>
              </a:rPr>
              <a:t> 2015</a:t>
            </a:r>
            <a:endParaRPr lang="es-CO" sz="1000" b="1" dirty="0">
              <a:solidFill>
                <a:srgbClr val="0F1919"/>
              </a:solidFill>
            </a:endParaRPr>
          </a:p>
        </p:txBody>
      </p:sp>
      <p:sp>
        <p:nvSpPr>
          <p:cNvPr id="12" name="Rectangle 11">
            <a:extLst>
              <a:ext uri="{FF2B5EF4-FFF2-40B4-BE49-F238E27FC236}">
                <a16:creationId xmlns:a16="http://schemas.microsoft.com/office/drawing/2014/main" id="{DC1EC396-F141-CD8A-6DD6-AA19DCB39A9C}"/>
              </a:ext>
            </a:extLst>
          </p:cNvPr>
          <p:cNvSpPr/>
          <p:nvPr/>
        </p:nvSpPr>
        <p:spPr>
          <a:xfrm>
            <a:off x="295572" y="3780423"/>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6. MEDIDAS EN CASO DE VERTIDO ACCIDENTAL</a:t>
            </a:r>
            <a:endParaRPr lang="en-CA" sz="1200" b="1" dirty="0">
              <a:solidFill>
                <a:schemeClr val="accent3"/>
              </a:solidFill>
              <a:latin typeface="+mj-lt"/>
            </a:endParaRPr>
          </a:p>
        </p:txBody>
      </p:sp>
      <p:sp>
        <p:nvSpPr>
          <p:cNvPr id="13" name="Text Placeholder 25">
            <a:extLst>
              <a:ext uri="{FF2B5EF4-FFF2-40B4-BE49-F238E27FC236}">
                <a16:creationId xmlns:a16="http://schemas.microsoft.com/office/drawing/2014/main" id="{542BC847-E639-BF8A-5215-D21F718B7EBD}"/>
              </a:ext>
            </a:extLst>
          </p:cNvPr>
          <p:cNvSpPr txBox="1">
            <a:spLocks/>
          </p:cNvSpPr>
          <p:nvPr/>
        </p:nvSpPr>
        <p:spPr>
          <a:xfrm>
            <a:off x="286763" y="4188574"/>
            <a:ext cx="7200900" cy="745724"/>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3"/>
              </a:buClr>
              <a:buFont typeface="+mj-lt"/>
              <a:buAutoNum type="alphaLcPeriod"/>
              <a:tabLst>
                <a:tab pos="118872" algn="l"/>
              </a:tabLst>
            </a:pPr>
            <a:r>
              <a:rPr lang="es-CO" sz="1000" b="1" dirty="0">
                <a:solidFill>
                  <a:schemeClr val="tx1"/>
                </a:solidFill>
              </a:rPr>
              <a:t>Precauciones personales, equipo de protección y procedimientos de emergencia</a:t>
            </a:r>
            <a:r>
              <a:rPr lang="en-US" sz="1000" b="1" dirty="0">
                <a:solidFill>
                  <a:schemeClr val="tx1"/>
                </a:solidFill>
              </a:rPr>
              <a:t>: </a:t>
            </a:r>
            <a:r>
              <a:rPr lang="es-CO" sz="1000" dirty="0">
                <a:solidFill>
                  <a:schemeClr val="tx1"/>
                </a:solidFill>
              </a:rPr>
              <a:t>Minimizar el polvo en suspensión del producto seco. No debe utilizarse aire comprimido ni barrido en seco para la limpieza.</a:t>
            </a:r>
            <a:endParaRPr lang="en-US" sz="1000" dirty="0">
              <a:solidFill>
                <a:schemeClr val="tx1"/>
              </a:solidFill>
            </a:endParaRPr>
          </a:p>
          <a:p>
            <a:pPr marL="228600" indent="-228600" algn="just" defTabSz="228600">
              <a:buClr>
                <a:schemeClr val="accent3"/>
              </a:buClr>
              <a:buFont typeface="+mj-lt"/>
              <a:buAutoNum type="alphaLcPeriod"/>
              <a:tabLst>
                <a:tab pos="118872" algn="l"/>
              </a:tabLst>
            </a:pPr>
            <a:r>
              <a:rPr lang="es-CO" sz="1000" b="1" dirty="0">
                <a:solidFill>
                  <a:schemeClr val="tx1"/>
                </a:solidFill>
              </a:rPr>
              <a:t>Métodos y materiales de contención y limpieza:</a:t>
            </a:r>
            <a:r>
              <a:rPr lang="en-US" sz="1000" dirty="0">
                <a:solidFill>
                  <a:schemeClr val="tx1"/>
                </a:solidFill>
              </a:rPr>
              <a:t> </a:t>
            </a:r>
            <a:r>
              <a:rPr lang="es-CO" sz="1000" dirty="0">
                <a:solidFill>
                  <a:schemeClr val="tx1"/>
                </a:solidFill>
              </a:rPr>
              <a:t>Limpiar frecuentemente el área de trabajo para minimizar la acumulación de escombros. No utilice aire comprimido para la limpieza.</a:t>
            </a:r>
            <a:endParaRPr lang="en-CA" sz="1000" b="1" dirty="0">
              <a:solidFill>
                <a:srgbClr val="0F1919"/>
              </a:solidFill>
            </a:endParaRPr>
          </a:p>
        </p:txBody>
      </p:sp>
      <p:sp>
        <p:nvSpPr>
          <p:cNvPr id="9" name="Text Placeholder 25">
            <a:extLst>
              <a:ext uri="{FF2B5EF4-FFF2-40B4-BE49-F238E27FC236}">
                <a16:creationId xmlns:a16="http://schemas.microsoft.com/office/drawing/2014/main" id="{1A1F5717-DF76-0BEE-B77B-9662E98E8338}"/>
              </a:ext>
            </a:extLst>
          </p:cNvPr>
          <p:cNvSpPr txBox="1">
            <a:spLocks/>
          </p:cNvSpPr>
          <p:nvPr/>
        </p:nvSpPr>
        <p:spPr>
          <a:xfrm>
            <a:off x="277952" y="1141447"/>
            <a:ext cx="7200900" cy="786413"/>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defTabSz="228600">
              <a:buClr>
                <a:schemeClr val="accent3"/>
              </a:buClr>
              <a:buFont typeface="+mj-lt"/>
              <a:buAutoNum type="alphaLcPeriod" startAt="2"/>
              <a:tabLst>
                <a:tab pos="118872" algn="l"/>
              </a:tabLst>
            </a:pPr>
            <a:r>
              <a:rPr lang="es-CO" sz="1000" b="1" dirty="0">
                <a:solidFill>
                  <a:schemeClr val="tx1"/>
                </a:solidFill>
              </a:rPr>
              <a:t>Síntomas y efectos más importantes (agudos o retardados): </a:t>
            </a:r>
            <a:r>
              <a:rPr lang="es-CO" sz="1000" dirty="0">
                <a:solidFill>
                  <a:schemeClr val="tx1"/>
                </a:solidFill>
              </a:rPr>
              <a:t>La exposición puede provocar una irritación mecánica leve de la piel, los ojos y el sistema respiratorio superior. Estos efectos suelen ser temporales</a:t>
            </a:r>
            <a:r>
              <a:rPr lang="en-US" sz="1000" dirty="0">
                <a:solidFill>
                  <a:schemeClr val="tx1"/>
                </a:solidFill>
              </a:rPr>
              <a:t>.</a:t>
            </a:r>
          </a:p>
          <a:p>
            <a:pPr marL="228600" indent="-228600" defTabSz="228600">
              <a:spcBef>
                <a:spcPts val="0"/>
              </a:spcBef>
              <a:buClr>
                <a:schemeClr val="accent3"/>
              </a:buClr>
              <a:buFont typeface="+mj-lt"/>
              <a:buAutoNum type="alphaLcPeriod" startAt="2"/>
              <a:tabLst>
                <a:tab pos="118872" algn="l"/>
              </a:tabLst>
            </a:pPr>
            <a:endParaRPr lang="en-US" sz="1000" b="1" dirty="0">
              <a:solidFill>
                <a:schemeClr val="tx1"/>
              </a:solidFill>
            </a:endParaRPr>
          </a:p>
          <a:p>
            <a:pPr marL="228600" indent="-228600" defTabSz="228600">
              <a:spcBef>
                <a:spcPts val="0"/>
              </a:spcBef>
              <a:buClr>
                <a:schemeClr val="accent3"/>
              </a:buClr>
              <a:buFont typeface="+mj-lt"/>
              <a:buAutoNum type="alphaLcPeriod" startAt="2"/>
              <a:tabLst>
                <a:tab pos="118872" algn="l"/>
              </a:tabLst>
            </a:pPr>
            <a:r>
              <a:rPr lang="es-CO" sz="1000" b="1" dirty="0">
                <a:solidFill>
                  <a:schemeClr val="tx1"/>
                </a:solidFill>
              </a:rPr>
              <a:t>Indicación de atención médica inmediata y tratamiento especial necesario, en caso de ser necesario. NOTAS PARA LOS MÉDICOS</a:t>
            </a:r>
            <a:r>
              <a:rPr lang="en-US" sz="1000" b="1" dirty="0">
                <a:solidFill>
                  <a:schemeClr val="tx1"/>
                </a:solidFill>
              </a:rPr>
              <a:t>: </a:t>
            </a:r>
            <a:r>
              <a:rPr lang="es-CO" sz="1000" dirty="0">
                <a:solidFill>
                  <a:schemeClr val="tx1"/>
                </a:solidFill>
              </a:rPr>
              <a:t>Los efectos en la piel y las vías respiratorias son el resultado de una irritación mecánica leve y temporal.</a:t>
            </a:r>
            <a:endParaRPr lang="en-CA" sz="1000" b="1" dirty="0">
              <a:solidFill>
                <a:srgbClr val="0F1919"/>
              </a:solidFill>
            </a:endParaRPr>
          </a:p>
        </p:txBody>
      </p:sp>
      <p:sp>
        <p:nvSpPr>
          <p:cNvPr id="14" name="Rectangle 13">
            <a:extLst>
              <a:ext uri="{FF2B5EF4-FFF2-40B4-BE49-F238E27FC236}">
                <a16:creationId xmlns:a16="http://schemas.microsoft.com/office/drawing/2014/main" id="{4A5B6445-DCC1-E914-00A9-1CA21C0B1BC9}"/>
              </a:ext>
            </a:extLst>
          </p:cNvPr>
          <p:cNvSpPr/>
          <p:nvPr/>
        </p:nvSpPr>
        <p:spPr>
          <a:xfrm>
            <a:off x="276940" y="4944469"/>
            <a:ext cx="7199888" cy="34560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7. MANIPULACIÓN Y ALMACENAMIENTO</a:t>
            </a:r>
          </a:p>
        </p:txBody>
      </p:sp>
      <p:sp>
        <p:nvSpPr>
          <p:cNvPr id="15" name="Text Placeholder 25">
            <a:extLst>
              <a:ext uri="{FF2B5EF4-FFF2-40B4-BE49-F238E27FC236}">
                <a16:creationId xmlns:a16="http://schemas.microsoft.com/office/drawing/2014/main" id="{F51F49D3-6DE6-DC64-DCEB-7CB9117556D7}"/>
              </a:ext>
            </a:extLst>
          </p:cNvPr>
          <p:cNvSpPr txBox="1">
            <a:spLocks/>
          </p:cNvSpPr>
          <p:nvPr/>
        </p:nvSpPr>
        <p:spPr>
          <a:xfrm>
            <a:off x="285751" y="5346522"/>
            <a:ext cx="7200900" cy="1221918"/>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3"/>
              </a:buClr>
              <a:buFont typeface="+mj-lt"/>
              <a:buAutoNum type="alphaLcPeriod"/>
              <a:tabLst>
                <a:tab pos="118872" algn="l"/>
              </a:tabLst>
            </a:pPr>
            <a:r>
              <a:rPr lang="es-CO" sz="1000" b="1" dirty="0">
                <a:solidFill>
                  <a:schemeClr val="tx1"/>
                </a:solidFill>
              </a:rPr>
              <a:t>Precauciones para una manipulación segura</a:t>
            </a:r>
            <a:r>
              <a:rPr lang="es-CO" sz="1000" dirty="0">
                <a:solidFill>
                  <a:schemeClr val="tx1"/>
                </a:solidFill>
              </a:rPr>
              <a:t>: Manipule el producto para minimizar los vapores en el aire.</a:t>
            </a:r>
          </a:p>
          <a:p>
            <a:pPr marL="228600" indent="-228600" algn="just" defTabSz="228600">
              <a:buClr>
                <a:schemeClr val="accent3"/>
              </a:buClr>
              <a:buFont typeface="+mj-lt"/>
              <a:buAutoNum type="alphaLcPeriod"/>
              <a:tabLst>
                <a:tab pos="118872" algn="l"/>
              </a:tabLst>
            </a:pPr>
            <a:r>
              <a:rPr lang="es-CO" sz="1000" b="1" dirty="0">
                <a:solidFill>
                  <a:schemeClr val="tx1"/>
                </a:solidFill>
              </a:rPr>
              <a:t>Condiciones para almacenaje seguro, incluyendo cualquier incompatibilidad</a:t>
            </a:r>
            <a:r>
              <a:rPr lang="es-CO" sz="1000" dirty="0">
                <a:solidFill>
                  <a:schemeClr val="tx1"/>
                </a:solidFill>
              </a:rPr>
              <a:t>: Almacenar de manera que se minimicen las fugas.</a:t>
            </a:r>
          </a:p>
          <a:p>
            <a:pPr marL="617220" lvl="1" indent="-228600" algn="just" defTabSz="228600">
              <a:buClr>
                <a:schemeClr val="accent3"/>
              </a:buClr>
              <a:buFont typeface="Wingdings" panose="05000000000000000000" pitchFamily="2" charset="2"/>
              <a:buChar char="§"/>
              <a:tabLst>
                <a:tab pos="118872" algn="l"/>
              </a:tabLst>
            </a:pPr>
            <a:r>
              <a:rPr lang="es-CO" sz="1000" dirty="0">
                <a:latin typeface="+mj-lt"/>
              </a:rPr>
              <a:t>ALMACENAMIENTO: Almacenar en el envase original en un lugar seco</a:t>
            </a:r>
          </a:p>
          <a:p>
            <a:pPr marL="617220" lvl="1" indent="-228600" algn="just" defTabSz="228600">
              <a:buClr>
                <a:schemeClr val="accent3"/>
              </a:buClr>
              <a:buFont typeface="Wingdings" panose="05000000000000000000" pitchFamily="2" charset="2"/>
              <a:buChar char="§"/>
              <a:tabLst>
                <a:tab pos="118872" algn="l"/>
              </a:tabLst>
            </a:pPr>
            <a:r>
              <a:rPr lang="es-CO" sz="1000" dirty="0">
                <a:solidFill>
                  <a:srgbClr val="0F1919"/>
                </a:solidFill>
                <a:latin typeface="+mj-lt"/>
              </a:rPr>
              <a:t>MANIPULACIÓN: Evitar el contacto prolongado con la piel y los ojos. Evitar la inhalación de vapores o humos del material calentado. Evitar el polvo del material seco. Utilice buenas prácticas de higiene industrial al manipular este material. No utilizar aire comprimido para la limpieza.</a:t>
            </a:r>
          </a:p>
          <a:p>
            <a:pPr marL="387350" lvl="1" indent="-298450" algn="just" defTabSz="228600">
              <a:buClr>
                <a:schemeClr val="accent3"/>
              </a:buClr>
              <a:tabLst>
                <a:tab pos="0" algn="l"/>
                <a:tab pos="117475" algn="l"/>
              </a:tabLst>
            </a:pPr>
            <a:r>
              <a:rPr lang="es-CO" sz="1000" b="1" dirty="0">
                <a:latin typeface="+mj-lt"/>
              </a:rPr>
              <a:t>      ENVASES VACÍOS: </a:t>
            </a:r>
            <a:r>
              <a:rPr lang="es-CO" sz="1000" dirty="0">
                <a:solidFill>
                  <a:srgbClr val="0F1919"/>
                </a:solidFill>
              </a:rPr>
              <a:t>El envase del producto puede contener residuos. No reutilizar.</a:t>
            </a:r>
            <a:endParaRPr lang="es-CO" sz="1000" b="1" dirty="0">
              <a:solidFill>
                <a:srgbClr val="0F1919"/>
              </a:solidFill>
            </a:endParaRPr>
          </a:p>
        </p:txBody>
      </p:sp>
      <p:sp>
        <p:nvSpPr>
          <p:cNvPr id="16" name="Rectangle 15">
            <a:extLst>
              <a:ext uri="{FF2B5EF4-FFF2-40B4-BE49-F238E27FC236}">
                <a16:creationId xmlns:a16="http://schemas.microsoft.com/office/drawing/2014/main" id="{C3197FC8-85AF-B301-ED52-FF40D6F44602}"/>
              </a:ext>
            </a:extLst>
          </p:cNvPr>
          <p:cNvSpPr/>
          <p:nvPr/>
        </p:nvSpPr>
        <p:spPr>
          <a:xfrm>
            <a:off x="277952" y="6676158"/>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8. CONTROLES DE EXPOSICIÓN / PROTECCIÓN PERSONAL</a:t>
            </a:r>
            <a:endParaRPr lang="en-CA" sz="1200" b="1" dirty="0">
              <a:solidFill>
                <a:schemeClr val="accent3"/>
              </a:solidFill>
              <a:latin typeface="+mj-lt"/>
            </a:endParaRPr>
          </a:p>
        </p:txBody>
      </p:sp>
      <p:sp>
        <p:nvSpPr>
          <p:cNvPr id="17" name="Text Placeholder 25">
            <a:extLst>
              <a:ext uri="{FF2B5EF4-FFF2-40B4-BE49-F238E27FC236}">
                <a16:creationId xmlns:a16="http://schemas.microsoft.com/office/drawing/2014/main" id="{EF5F37D3-1CB6-4226-1EC1-8CC46C54224B}"/>
              </a:ext>
            </a:extLst>
          </p:cNvPr>
          <p:cNvSpPr txBox="1">
            <a:spLocks/>
          </p:cNvSpPr>
          <p:nvPr/>
        </p:nvSpPr>
        <p:spPr>
          <a:xfrm>
            <a:off x="276940" y="7135295"/>
            <a:ext cx="7200900" cy="2453204"/>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3"/>
              </a:buClr>
              <a:buFont typeface="+mj-lt"/>
              <a:buAutoNum type="alphaLcPeriod"/>
              <a:tabLst>
                <a:tab pos="118872" algn="l"/>
              </a:tabLst>
            </a:pPr>
            <a:r>
              <a:rPr lang="es-CO" sz="1000" b="1" dirty="0">
                <a:solidFill>
                  <a:schemeClr val="tx1"/>
                </a:solidFill>
              </a:rPr>
              <a:t>Límites de exposición ocupacional (</a:t>
            </a:r>
            <a:r>
              <a:rPr lang="es-CO" sz="1000" b="1" dirty="0" err="1">
                <a:solidFill>
                  <a:schemeClr val="tx1"/>
                </a:solidFill>
              </a:rPr>
              <a:t>OEL</a:t>
            </a:r>
            <a:r>
              <a:rPr lang="es-CO" sz="1000" b="1" dirty="0">
                <a:solidFill>
                  <a:schemeClr val="tx1"/>
                </a:solidFill>
              </a:rPr>
              <a:t>) - Pautas de exposición para recubrimientos de nitruro de boro: </a:t>
            </a:r>
            <a:r>
              <a:rPr lang="es-CO" sz="1000" dirty="0">
                <a:solidFill>
                  <a:schemeClr val="tx1"/>
                </a:solidFill>
              </a:rPr>
              <a:t>Recomendación del proveedor: nivel de acción del polvo en suspensión en el aire de 10 mg/</a:t>
            </a:r>
            <a:r>
              <a:rPr lang="en-US" sz="1000" dirty="0" err="1">
                <a:solidFill>
                  <a:schemeClr val="tx1"/>
                </a:solidFill>
              </a:rPr>
              <a:t>m</a:t>
            </a:r>
            <a:r>
              <a:rPr lang="en-US" sz="1000" baseline="30000" dirty="0" err="1">
                <a:solidFill>
                  <a:schemeClr val="tx1"/>
                </a:solidFill>
              </a:rPr>
              <a:t>3</a:t>
            </a:r>
            <a:r>
              <a:rPr lang="en-US" sz="1000" dirty="0">
                <a:solidFill>
                  <a:schemeClr val="tx1"/>
                </a:solidFill>
              </a:rPr>
              <a:t> </a:t>
            </a:r>
            <a:r>
              <a:rPr lang="es-CO" sz="1000" dirty="0">
                <a:solidFill>
                  <a:schemeClr val="tx1"/>
                </a:solidFill>
              </a:rPr>
              <a:t>, con una fracción respirable de 3,0 mg/</a:t>
            </a:r>
            <a:r>
              <a:rPr lang="en-US" sz="1000" dirty="0">
                <a:solidFill>
                  <a:schemeClr val="tx1"/>
                </a:solidFill>
              </a:rPr>
              <a:t> </a:t>
            </a:r>
            <a:r>
              <a:rPr lang="en-US" sz="1000" dirty="0" err="1">
                <a:solidFill>
                  <a:schemeClr val="tx1"/>
                </a:solidFill>
              </a:rPr>
              <a:t>m</a:t>
            </a:r>
            <a:r>
              <a:rPr lang="en-US" sz="1000" baseline="30000" dirty="0" err="1">
                <a:solidFill>
                  <a:schemeClr val="tx1"/>
                </a:solidFill>
              </a:rPr>
              <a:t>3</a:t>
            </a:r>
            <a:r>
              <a:rPr lang="es-CO" sz="1000" dirty="0">
                <a:solidFill>
                  <a:schemeClr val="tx1"/>
                </a:solidFill>
              </a:rPr>
              <a:t> como nivel de acción.</a:t>
            </a:r>
          </a:p>
          <a:p>
            <a:pPr lvl="1" algn="just" defTabSz="228600">
              <a:buClr>
                <a:schemeClr val="accent2"/>
              </a:buClr>
              <a:tabLst>
                <a:tab pos="118872" algn="l"/>
              </a:tabLst>
            </a:pPr>
            <a:r>
              <a:rPr lang="es-CO" sz="1000" b="1" dirty="0">
                <a:solidFill>
                  <a:schemeClr val="tx1"/>
                </a:solidFill>
                <a:latin typeface="+mj-lt"/>
              </a:rPr>
              <a:t>Equipo de protección personal:</a:t>
            </a:r>
            <a:r>
              <a:rPr lang="es-CO" sz="1000" dirty="0">
                <a:solidFill>
                  <a:schemeClr val="tx1"/>
                </a:solidFill>
                <a:latin typeface="+mj-lt"/>
              </a:rPr>
              <a:t> Protección respiratoria contra el polvo en suspensión durante los arranques. El fabricante recomienda el siguiente nivel de acción ocupacional promedio ponderado en el tiempo para los demás ingredientes, y se basan en las buenas prácticas de higiene industrial actuales:</a:t>
            </a:r>
          </a:p>
          <a:p>
            <a:pPr lvl="1" algn="just" defTabSz="228600">
              <a:buClr>
                <a:schemeClr val="accent2"/>
              </a:buClr>
              <a:tabLst>
                <a:tab pos="118872" algn="l"/>
              </a:tabLst>
            </a:pPr>
            <a:endParaRPr lang="es-CO" sz="1000" dirty="0">
              <a:latin typeface="+mj-lt"/>
            </a:endParaRPr>
          </a:p>
          <a:p>
            <a:pPr defTabSz="228600">
              <a:buClr>
                <a:schemeClr val="accent3"/>
              </a:buClr>
              <a:tabLst>
                <a:tab pos="118872" algn="l"/>
              </a:tabLst>
            </a:pPr>
            <a:endParaRPr lang="es-CO" sz="1000" b="1" dirty="0">
              <a:solidFill>
                <a:schemeClr val="tx1"/>
              </a:solidFill>
            </a:endParaRPr>
          </a:p>
          <a:p>
            <a:pPr marL="228600" indent="-228600" algn="just" defTabSz="228600">
              <a:buClr>
                <a:schemeClr val="accent3"/>
              </a:buClr>
              <a:buFont typeface="+mj-lt"/>
              <a:buAutoNum type="alphaLcPeriod" startAt="2"/>
              <a:tabLst>
                <a:tab pos="118872" algn="l"/>
              </a:tabLst>
            </a:pPr>
            <a:r>
              <a:rPr lang="es-CO" sz="1000" b="1" dirty="0">
                <a:solidFill>
                  <a:schemeClr val="tx1"/>
                </a:solidFill>
              </a:rPr>
              <a:t>Controles de ingeniería adecuados: </a:t>
            </a:r>
            <a:r>
              <a:rPr lang="es-CO" sz="1000" dirty="0">
                <a:solidFill>
                  <a:schemeClr val="tx1"/>
                </a:solidFill>
              </a:rPr>
              <a:t>No requerido.</a:t>
            </a:r>
          </a:p>
          <a:p>
            <a:pPr marL="228600" indent="-228600" algn="just" defTabSz="228600">
              <a:buClr>
                <a:schemeClr val="accent3"/>
              </a:buClr>
              <a:buFont typeface="+mj-lt"/>
              <a:buAutoNum type="alphaLcPeriod" startAt="2"/>
              <a:tabLst>
                <a:tab pos="118872" algn="l"/>
              </a:tabLst>
            </a:pPr>
            <a:r>
              <a:rPr lang="es-CO" sz="1000" b="1" dirty="0">
                <a:solidFill>
                  <a:schemeClr val="tx1"/>
                </a:solidFill>
              </a:rPr>
              <a:t>Medidas de protección individual, como equipos de protección personal: </a:t>
            </a:r>
            <a:r>
              <a:rPr lang="es-CO" sz="1000" dirty="0">
                <a:solidFill>
                  <a:schemeClr val="tx1"/>
                </a:solidFill>
              </a:rPr>
              <a:t>Las partículas en suspensión pueden irritar las vías respiratorias. La necesidad de utilizar equipos respiratorios, especialmente durante los arranques, dependerá de las condiciones de trabajo. El fabricante sugiere la siguiente guía. El fabricante sugiere la siguiente guía.</a:t>
            </a:r>
          </a:p>
          <a:p>
            <a:pPr marL="628650" indent="-266700" algn="just" defTabSz="228600">
              <a:buClr>
                <a:schemeClr val="accent3"/>
              </a:buClr>
              <a:buFont typeface="Wingdings" panose="05000000000000000000" pitchFamily="2" charset="2"/>
              <a:buChar char="§"/>
              <a:tabLst>
                <a:tab pos="118872" algn="l"/>
              </a:tabLst>
            </a:pPr>
            <a:r>
              <a:rPr lang="es-CO" sz="1000" b="1" dirty="0">
                <a:solidFill>
                  <a:schemeClr val="tx1"/>
                </a:solidFill>
                <a:latin typeface="+mj-lt"/>
              </a:rPr>
              <a:t>Protección de la piel: </a:t>
            </a:r>
            <a:r>
              <a:rPr lang="es-CO" sz="1000" dirty="0">
                <a:solidFill>
                  <a:schemeClr val="tx1"/>
                </a:solidFill>
                <a:latin typeface="+mj-lt"/>
              </a:rPr>
              <a:t>Usar guantes para prevenir la irritación de la piel. </a:t>
            </a:r>
          </a:p>
          <a:p>
            <a:pPr defTabSz="228600">
              <a:buClr>
                <a:schemeClr val="accent3"/>
              </a:buClr>
              <a:tabLst>
                <a:tab pos="118872" algn="l"/>
              </a:tabLst>
            </a:pPr>
            <a:endParaRPr lang="es-CO" sz="1000" b="1" dirty="0">
              <a:solidFill>
                <a:schemeClr val="tx1"/>
              </a:solidFill>
            </a:endParaRPr>
          </a:p>
          <a:p>
            <a:pPr defTabSz="228600">
              <a:buClr>
                <a:schemeClr val="accent3"/>
              </a:buClr>
              <a:tabLst>
                <a:tab pos="118872" algn="l"/>
              </a:tabLst>
            </a:pPr>
            <a:endParaRPr lang="es-CO" sz="1000" dirty="0">
              <a:solidFill>
                <a:schemeClr val="tx1"/>
              </a:solidFill>
            </a:endParaRPr>
          </a:p>
          <a:p>
            <a:pPr marL="228600" indent="-228600" defTabSz="228600">
              <a:buClr>
                <a:schemeClr val="accent3"/>
              </a:buClr>
              <a:buFont typeface="+mj-lt"/>
              <a:buAutoNum type="alphaLcPeriod" startAt="2"/>
              <a:tabLst>
                <a:tab pos="118872" algn="l"/>
              </a:tabLst>
            </a:pPr>
            <a:endParaRPr lang="es-CO" sz="1000" dirty="0">
              <a:solidFill>
                <a:schemeClr val="tx1"/>
              </a:solidFill>
            </a:endParaRPr>
          </a:p>
          <a:p>
            <a:pPr marL="228600" indent="-228600" defTabSz="228600">
              <a:buClr>
                <a:schemeClr val="accent3"/>
              </a:buClr>
              <a:buFont typeface="+mj-lt"/>
              <a:buAutoNum type="alphaLcPeriod" startAt="2"/>
              <a:tabLst>
                <a:tab pos="118872" algn="l"/>
              </a:tabLst>
            </a:pPr>
            <a:endParaRPr lang="es-CO" sz="1000" dirty="0">
              <a:solidFill>
                <a:schemeClr val="tx1"/>
              </a:solidFill>
            </a:endParaRPr>
          </a:p>
          <a:p>
            <a:pPr marL="228600" indent="-228600" defTabSz="228600">
              <a:buClr>
                <a:schemeClr val="accent3"/>
              </a:buClr>
              <a:buFont typeface="+mj-lt"/>
              <a:buAutoNum type="alphaLcPeriod" startAt="2"/>
              <a:tabLst>
                <a:tab pos="118872" algn="l"/>
              </a:tabLst>
            </a:pPr>
            <a:endParaRPr lang="es-CO" sz="1000" dirty="0">
              <a:solidFill>
                <a:schemeClr val="tx1"/>
              </a:solidFill>
            </a:endParaRPr>
          </a:p>
          <a:p>
            <a:pPr marL="228600" indent="-228600" defTabSz="228600">
              <a:buClr>
                <a:schemeClr val="accent3"/>
              </a:buClr>
              <a:buFont typeface="+mj-lt"/>
              <a:buAutoNum type="alphaLcPeriod" startAt="2"/>
              <a:tabLst>
                <a:tab pos="118872" algn="l"/>
              </a:tabLst>
            </a:pPr>
            <a:endParaRPr lang="es-CO" sz="1000" dirty="0">
              <a:solidFill>
                <a:schemeClr val="tx1"/>
              </a:solidFill>
            </a:endParaRPr>
          </a:p>
        </p:txBody>
      </p:sp>
      <p:graphicFrame>
        <p:nvGraphicFramePr>
          <p:cNvPr id="18" name="Table 2">
            <a:extLst>
              <a:ext uri="{FF2B5EF4-FFF2-40B4-BE49-F238E27FC236}">
                <a16:creationId xmlns:a16="http://schemas.microsoft.com/office/drawing/2014/main" id="{6F2999CD-12A3-BEF0-E7D2-A84BAFD1A8A4}"/>
              </a:ext>
            </a:extLst>
          </p:cNvPr>
          <p:cNvGraphicFramePr>
            <a:graphicFrameLocks noGrp="1"/>
          </p:cNvGraphicFramePr>
          <p:nvPr>
            <p:extLst>
              <p:ext uri="{D42A27DB-BD31-4B8C-83A1-F6EECF244321}">
                <p14:modId xmlns:p14="http://schemas.microsoft.com/office/powerpoint/2010/main" val="47175856"/>
              </p:ext>
            </p:extLst>
          </p:nvPr>
        </p:nvGraphicFramePr>
        <p:xfrm>
          <a:off x="683092" y="8093318"/>
          <a:ext cx="6793736" cy="426720"/>
        </p:xfrm>
        <a:graphic>
          <a:graphicData uri="http://schemas.openxmlformats.org/drawingml/2006/table">
            <a:tbl>
              <a:tblPr firstRow="1" bandRow="1"/>
              <a:tblGrid>
                <a:gridCol w="1920240">
                  <a:extLst>
                    <a:ext uri="{9D8B030D-6E8A-4147-A177-3AD203B41FA5}">
                      <a16:colId xmlns:a16="http://schemas.microsoft.com/office/drawing/2014/main" val="3694911790"/>
                    </a:ext>
                  </a:extLst>
                </a:gridCol>
                <a:gridCol w="4873496">
                  <a:extLst>
                    <a:ext uri="{9D8B030D-6E8A-4147-A177-3AD203B41FA5}">
                      <a16:colId xmlns:a16="http://schemas.microsoft.com/office/drawing/2014/main" val="3913904673"/>
                    </a:ext>
                  </a:extLst>
                </a:gridCol>
              </a:tblGrid>
              <a:tr h="202409">
                <a:tc>
                  <a:txBody>
                    <a:bodyPr/>
                    <a:lstStyle/>
                    <a:p>
                      <a:r>
                        <a:rPr lang="es-CO" sz="800" b="1" noProof="0" dirty="0"/>
                        <a:t>NOMBRE</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CA" sz="800" b="1" dirty="0"/>
                        <a:t>ONTARIO TWAEV</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90368434"/>
                  </a:ext>
                </a:extLst>
              </a:tr>
              <a:tr h="194179">
                <a:tc>
                  <a:txBody>
                    <a:bodyPr/>
                    <a:lstStyle/>
                    <a:p>
                      <a:r>
                        <a:rPr lang="es-CO" sz="800" noProof="0" dirty="0"/>
                        <a:t>Oxido de aluminio</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dirty="0">
                          <a:solidFill>
                            <a:schemeClr val="tx1"/>
                          </a:solidFill>
                        </a:rPr>
                        <a:t>10 mg/</a:t>
                      </a:r>
                      <a:r>
                        <a:rPr lang="en-US" sz="800" dirty="0" err="1">
                          <a:solidFill>
                            <a:schemeClr val="tx1"/>
                          </a:solidFill>
                        </a:rPr>
                        <a:t>m</a:t>
                      </a:r>
                      <a:r>
                        <a:rPr lang="en-US" sz="800" baseline="30000" dirty="0" err="1">
                          <a:solidFill>
                            <a:schemeClr val="tx1"/>
                          </a:solidFill>
                        </a:rPr>
                        <a:t>3</a:t>
                      </a:r>
                      <a:r>
                        <a:rPr lang="en-US" sz="800" dirty="0">
                          <a:solidFill>
                            <a:schemeClr val="tx1"/>
                          </a:solidFill>
                        </a:rPr>
                        <a:t> </a:t>
                      </a:r>
                      <a:r>
                        <a:rPr lang="es-CO" sz="800" dirty="0">
                          <a:solidFill>
                            <a:schemeClr val="tx1"/>
                          </a:solidFill>
                        </a:rPr>
                        <a:t> como polvo total; 1,0 mg/</a:t>
                      </a:r>
                      <a:r>
                        <a:rPr lang="en-US" sz="800" dirty="0" err="1">
                          <a:solidFill>
                            <a:schemeClr val="tx1"/>
                          </a:solidFill>
                        </a:rPr>
                        <a:t>m</a:t>
                      </a:r>
                      <a:r>
                        <a:rPr lang="en-US" sz="800" baseline="30000" dirty="0" err="1">
                          <a:solidFill>
                            <a:schemeClr val="tx1"/>
                          </a:solidFill>
                        </a:rPr>
                        <a:t>3</a:t>
                      </a:r>
                      <a:r>
                        <a:rPr lang="en-US" sz="800" dirty="0">
                          <a:solidFill>
                            <a:schemeClr val="tx1"/>
                          </a:solidFill>
                        </a:rPr>
                        <a:t> </a:t>
                      </a:r>
                      <a:r>
                        <a:rPr lang="es-CO" sz="800" dirty="0">
                          <a:solidFill>
                            <a:schemeClr val="tx1"/>
                          </a:solidFill>
                        </a:rPr>
                        <a:t> como polvo respirable</a:t>
                      </a:r>
                      <a:endParaRPr lang="en-US" sz="800" dirty="0">
                        <a:solidFill>
                          <a:schemeClr val="tx1"/>
                        </a:solidFill>
                      </a:endParaRP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62979431"/>
                  </a:ext>
                </a:extLst>
              </a:tr>
            </a:tbl>
          </a:graphicData>
        </a:graphic>
      </p:graphicFrame>
      <p:sp>
        <p:nvSpPr>
          <p:cNvPr id="2" name="Rectangle 1">
            <a:extLst>
              <a:ext uri="{FF2B5EF4-FFF2-40B4-BE49-F238E27FC236}">
                <a16:creationId xmlns:a16="http://schemas.microsoft.com/office/drawing/2014/main" id="{4A79AC85-A845-2084-BB36-CE643C317F5C}"/>
              </a:ext>
            </a:extLst>
          </p:cNvPr>
          <p:cNvSpPr>
            <a:spLocks noChangeArrowheads="1"/>
          </p:cNvSpPr>
          <p:nvPr/>
        </p:nvSpPr>
        <p:spPr bwMode="auto">
          <a:xfrm>
            <a:off x="152400" y="152400"/>
            <a:ext cx="7772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36501" rIns="91440" bIns="-36501"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s-CO" altLang="es-CO" sz="1000" b="0" i="0" u="none" strike="noStrike" cap="none" normalizeH="0" baseline="0">
                <a:ln>
                  <a:noFill/>
                </a:ln>
                <a:solidFill>
                  <a:schemeClr val="tx1"/>
                </a:solidFill>
                <a:effectLst/>
                <a:latin typeface="Google Sans"/>
              </a:rPr>
            </a:br>
            <a:r>
              <a:rPr kumimoji="0" lang="es-CO" altLang="es-CO" sz="1000" b="0" i="0" u="none" strike="noStrike" cap="none" normalizeH="0" baseline="0">
                <a:ln>
                  <a:noFill/>
                </a:ln>
                <a:solidFill>
                  <a:schemeClr val="tx1"/>
                </a:solidFill>
                <a:effectLst/>
                <a:latin typeface="Google Sans"/>
              </a:rPr>
              <a:t>​</a:t>
            </a:r>
            <a:endParaRPr kumimoji="0" lang="es-CO" altLang="es-CO" sz="5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CO" altLang="es-CO" sz="1800" b="0" i="0" u="none" strike="noStrike" cap="none" normalizeH="0" baseline="0">
              <a:ln>
                <a:noFill/>
              </a:ln>
              <a:solidFill>
                <a:schemeClr val="tx1"/>
              </a:solidFill>
              <a:effectLst/>
              <a:latin typeface="Arial" panose="020B0604020202020204" pitchFamily="34" charset="0"/>
            </a:endParaRPr>
          </a:p>
        </p:txBody>
      </p:sp>
      <p:sp>
        <p:nvSpPr>
          <p:cNvPr id="3" name="Rectangle 2">
            <a:extLst>
              <a:ext uri="{FF2B5EF4-FFF2-40B4-BE49-F238E27FC236}">
                <a16:creationId xmlns:a16="http://schemas.microsoft.com/office/drawing/2014/main" id="{07ACB4B8-D1AD-5A86-7F7C-4714C285519B}"/>
              </a:ext>
            </a:extLst>
          </p:cNvPr>
          <p:cNvSpPr>
            <a:spLocks noChangeArrowheads="1"/>
          </p:cNvSpPr>
          <p:nvPr/>
        </p:nvSpPr>
        <p:spPr bwMode="auto">
          <a:xfrm>
            <a:off x="152400" y="152400"/>
            <a:ext cx="7772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s-CO"/>
          </a:p>
        </p:txBody>
      </p:sp>
    </p:spTree>
    <p:extLst>
      <p:ext uri="{BB962C8B-B14F-4D97-AF65-F5344CB8AC3E}">
        <p14:creationId xmlns:p14="http://schemas.microsoft.com/office/powerpoint/2010/main" val="2135899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39">
            <a:extLst>
              <a:ext uri="{FF2B5EF4-FFF2-40B4-BE49-F238E27FC236}">
                <a16:creationId xmlns:a16="http://schemas.microsoft.com/office/drawing/2014/main" id="{ECF0ACC0-C770-D9F3-EC34-6345F40D3A36}"/>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 BORON NITRIDE COATINGS 23 04</a:t>
            </a:r>
          </a:p>
        </p:txBody>
      </p:sp>
      <p:sp>
        <p:nvSpPr>
          <p:cNvPr id="11" name="Text Placeholder 25">
            <a:extLst>
              <a:ext uri="{FF2B5EF4-FFF2-40B4-BE49-F238E27FC236}">
                <a16:creationId xmlns:a16="http://schemas.microsoft.com/office/drawing/2014/main" id="{B7CB7146-3C7C-F90C-F39E-C69B3945872C}"/>
              </a:ext>
            </a:extLst>
          </p:cNvPr>
          <p:cNvSpPr txBox="1">
            <a:spLocks/>
          </p:cNvSpPr>
          <p:nvPr/>
        </p:nvSpPr>
        <p:spPr>
          <a:xfrm>
            <a:off x="276865" y="1090475"/>
            <a:ext cx="7200900" cy="797493"/>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617220" lvl="1" indent="-228600" algn="just" defTabSz="228600">
              <a:buClr>
                <a:schemeClr val="accent3"/>
              </a:buClr>
              <a:buFont typeface="Wingdings" panose="05000000000000000000" pitchFamily="2" charset="2"/>
              <a:buChar char="§"/>
              <a:tabLst>
                <a:tab pos="118872" algn="l"/>
              </a:tabLst>
            </a:pPr>
            <a:r>
              <a:rPr lang="es-CO" sz="1000" b="1" dirty="0">
                <a:solidFill>
                  <a:schemeClr val="tx1"/>
                </a:solidFill>
                <a:latin typeface="+mj-lt"/>
              </a:rPr>
              <a:t>Protección de los ojos: </a:t>
            </a:r>
            <a:r>
              <a:rPr lang="es-CO" sz="1000" dirty="0">
                <a:solidFill>
                  <a:schemeClr val="tx1"/>
                </a:solidFill>
                <a:latin typeface="+mj-lt"/>
              </a:rPr>
              <a:t>Utilice gafas de seguridad con protecciones laterales u otras formas de protección ocular de conformidad con las normas </a:t>
            </a:r>
            <a:r>
              <a:rPr lang="es-CO" sz="1000" dirty="0" err="1">
                <a:solidFill>
                  <a:schemeClr val="tx1"/>
                </a:solidFill>
                <a:latin typeface="+mj-lt"/>
              </a:rPr>
              <a:t>CSA</a:t>
            </a:r>
            <a:r>
              <a:rPr lang="es-CO" sz="1000" dirty="0">
                <a:solidFill>
                  <a:schemeClr val="tx1"/>
                </a:solidFill>
                <a:latin typeface="+mj-lt"/>
              </a:rPr>
              <a:t> apropiadas para evitar la irritación de los ojos. No se recomienda el uso de lentes de contacto, a menos que se utilicen junto con la protección ocular adecuada. No tocar los ojos con partes del cuerpo o materiales sucios.</a:t>
            </a:r>
            <a:endParaRPr lang="en-US" sz="1000" dirty="0">
              <a:solidFill>
                <a:schemeClr val="tx1"/>
              </a:solidFill>
              <a:latin typeface="+mj-lt"/>
            </a:endParaRPr>
          </a:p>
        </p:txBody>
      </p:sp>
      <p:graphicFrame>
        <p:nvGraphicFramePr>
          <p:cNvPr id="5" name="Table 35">
            <a:extLst>
              <a:ext uri="{FF2B5EF4-FFF2-40B4-BE49-F238E27FC236}">
                <a16:creationId xmlns:a16="http://schemas.microsoft.com/office/drawing/2014/main" id="{BEA8A3EF-E424-7003-40EB-10BD76BF8E05}"/>
              </a:ext>
            </a:extLst>
          </p:cNvPr>
          <p:cNvGraphicFramePr>
            <a:graphicFrameLocks/>
          </p:cNvGraphicFramePr>
          <p:nvPr>
            <p:extLst>
              <p:ext uri="{D42A27DB-BD31-4B8C-83A1-F6EECF244321}">
                <p14:modId xmlns:p14="http://schemas.microsoft.com/office/powerpoint/2010/main" val="1269031755"/>
              </p:ext>
            </p:extLst>
          </p:nvPr>
        </p:nvGraphicFramePr>
        <p:xfrm>
          <a:off x="286256" y="2111208"/>
          <a:ext cx="7199888" cy="1756013"/>
        </p:xfrm>
        <a:graphic>
          <a:graphicData uri="http://schemas.openxmlformats.org/drawingml/2006/table">
            <a:tbl>
              <a:tblPr firstRow="1" bandRow="1">
                <a:tableStyleId>{9D7B26C5-4107-4FEC-AEDC-1716B250A1EF}</a:tableStyleId>
              </a:tblPr>
              <a:tblGrid>
                <a:gridCol w="3318004">
                  <a:extLst>
                    <a:ext uri="{9D8B030D-6E8A-4147-A177-3AD203B41FA5}">
                      <a16:colId xmlns:a16="http://schemas.microsoft.com/office/drawing/2014/main" val="3647290184"/>
                    </a:ext>
                  </a:extLst>
                </a:gridCol>
                <a:gridCol w="3881884">
                  <a:extLst>
                    <a:ext uri="{9D8B030D-6E8A-4147-A177-3AD203B41FA5}">
                      <a16:colId xmlns:a16="http://schemas.microsoft.com/office/drawing/2014/main" val="622920296"/>
                    </a:ext>
                  </a:extLst>
                </a:gridCol>
              </a:tblGrid>
              <a:tr h="199438">
                <a:tc>
                  <a:txBody>
                    <a:bodyPr/>
                    <a:lstStyle/>
                    <a:p>
                      <a:r>
                        <a:rPr lang="es-CO" sz="800" b="1" noProof="0" dirty="0"/>
                        <a:t>APARIENCIA </a:t>
                      </a:r>
                      <a:r>
                        <a:rPr lang="es-CO" sz="800" b="0" noProof="0" dirty="0"/>
                        <a:t>Blanco, o color solicitado</a:t>
                      </a:r>
                    </a:p>
                  </a:txBody>
                  <a:tcPr marL="0" marR="0" marT="0" marB="0" anchor="ctr">
                    <a:lnR w="6350" cap="flat" cmpd="sng" algn="ctr">
                      <a:solidFill>
                        <a:schemeClr val="tx2"/>
                      </a:solidFill>
                      <a:prstDash val="solid"/>
                      <a:round/>
                      <a:headEnd type="none" w="med" len="med"/>
                      <a:tailEnd type="none" w="med" len="med"/>
                    </a:lnR>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LÍMITES DE INFLAMABILIDAD/EXPLOSIVIDAD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3966592"/>
                  </a:ext>
                </a:extLst>
              </a:tr>
              <a:tr h="154812">
                <a:tc>
                  <a:txBody>
                    <a:bodyPr/>
                    <a:lstStyle/>
                    <a:p>
                      <a:r>
                        <a:rPr lang="es-CO" sz="800" b="1" noProof="0" dirty="0"/>
                        <a:t>OLOR </a:t>
                      </a:r>
                      <a:r>
                        <a:rPr lang="es-CO" sz="800" b="0" noProof="0" dirty="0"/>
                        <a:t>Inoloro</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PRESIÓN DE VAPOR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888447"/>
                  </a:ext>
                </a:extLst>
              </a:tr>
              <a:tr h="194665">
                <a:tc>
                  <a:txBody>
                    <a:bodyPr/>
                    <a:lstStyle/>
                    <a:p>
                      <a:r>
                        <a:rPr lang="es-CO" sz="800" b="1" noProof="0" dirty="0"/>
                        <a:t>UMBRAL DE OLOR </a:t>
                      </a:r>
                      <a:r>
                        <a:rPr lang="es-CO" sz="800" b="0" noProof="0" dirty="0"/>
                        <a:t>No aplicable</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DENSIDAD DE VAPOR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194665">
                <a:tc>
                  <a:txBody>
                    <a:bodyPr/>
                    <a:lstStyle/>
                    <a:p>
                      <a:r>
                        <a:rPr lang="es-CO" sz="800" b="1" noProof="0" dirty="0"/>
                        <a:t>pH  </a:t>
                      </a:r>
                      <a:r>
                        <a:rPr lang="es-CO" sz="800" b="0" noProof="0" dirty="0"/>
                        <a:t>6 a 7</a:t>
                      </a:r>
                      <a:endParaRPr lang="es-CO" sz="800" noProof="0" dirty="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GRAVEDAD ESPECÍFICA </a:t>
                      </a:r>
                      <a:r>
                        <a:rPr lang="es-CO" sz="800" b="0" noProof="0" dirty="0"/>
                        <a:t>1,1 g/</a:t>
                      </a:r>
                      <a:r>
                        <a:rPr lang="es-CO" sz="800" b="0" noProof="0" dirty="0" err="1"/>
                        <a:t>cc</a:t>
                      </a:r>
                      <a:endParaRPr lang="es-CO"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35543927"/>
                  </a:ext>
                </a:extLst>
              </a:tr>
              <a:tr h="194665">
                <a:tc>
                  <a:txBody>
                    <a:bodyPr/>
                    <a:lstStyle/>
                    <a:p>
                      <a:r>
                        <a:rPr lang="es-CO" sz="800" b="1" noProof="0" dirty="0"/>
                        <a:t>PUNTO DE FUSIÓN </a:t>
                      </a:r>
                      <a:r>
                        <a:rPr lang="es-CO" sz="800" b="0" noProof="0" dirty="0"/>
                        <a:t>No aplicable</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SOLUBILIDAD </a:t>
                      </a:r>
                      <a:r>
                        <a:rPr lang="es-CO" sz="800" b="0" noProof="0" dirty="0"/>
                        <a:t>Insoluble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r h="194665">
                <a:tc>
                  <a:txBody>
                    <a:bodyPr/>
                    <a:lstStyle/>
                    <a:p>
                      <a:r>
                        <a:rPr lang="es-CO" sz="800" b="1" noProof="0" dirty="0"/>
                        <a:t>PUNTO DE EBULLICIÓN INICIAL Y RANGO DE EBULLICIÓN </a:t>
                      </a:r>
                      <a:r>
                        <a:rPr lang="es-CO" sz="800" b="0" noProof="0" dirty="0"/>
                        <a:t>No aplicable</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COEFICIENTE DE PARTICIÓN n-</a:t>
                      </a:r>
                      <a:r>
                        <a:rPr lang="es-CO" sz="800" b="1" noProof="0" dirty="0" err="1"/>
                        <a:t>octanol</a:t>
                      </a:r>
                      <a:r>
                        <a:rPr lang="es-CO" sz="800" b="1" noProof="0" dirty="0"/>
                        <a:t>/agua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58023790"/>
                  </a:ext>
                </a:extLst>
              </a:tr>
              <a:tr h="194665">
                <a:tc>
                  <a:txBody>
                    <a:bodyPr/>
                    <a:lstStyle/>
                    <a:p>
                      <a:r>
                        <a:rPr lang="es-CO" sz="800" b="1" noProof="0" dirty="0"/>
                        <a:t>PUNTO DE INFLAMACIÓN </a:t>
                      </a:r>
                      <a:r>
                        <a:rPr lang="es-CO" sz="800" b="0" noProof="0" dirty="0"/>
                        <a:t>No aplicable</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TEMPERATURA DE AUTOIGNICIÓN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65187407"/>
                  </a:ext>
                </a:extLst>
              </a:tr>
              <a:tr h="194665">
                <a:tc>
                  <a:txBody>
                    <a:bodyPr/>
                    <a:lstStyle/>
                    <a:p>
                      <a:r>
                        <a:rPr lang="es-CO" sz="800" b="1" noProof="0" dirty="0"/>
                        <a:t>TASA DE EVAPORACIÓN </a:t>
                      </a:r>
                      <a:r>
                        <a:rPr lang="es-CO" sz="800" b="0" noProof="0" dirty="0"/>
                        <a:t>No aplicable</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TEMPERATURA DE DESCOMPOSICIÓN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9663042"/>
                  </a:ext>
                </a:extLst>
              </a:tr>
              <a:tr h="194665">
                <a:tc>
                  <a:txBody>
                    <a:bodyPr/>
                    <a:lstStyle/>
                    <a:p>
                      <a:r>
                        <a:rPr lang="es-CO" sz="800" b="1" noProof="0" dirty="0"/>
                        <a:t>INFLAMABILIDAD </a:t>
                      </a:r>
                      <a:r>
                        <a:rPr lang="es-CO" sz="800" b="0" noProof="0" dirty="0"/>
                        <a:t>No aplicable</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VISCOSIDAD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55687345"/>
                  </a:ext>
                </a:extLst>
              </a:tr>
            </a:tbl>
          </a:graphicData>
        </a:graphic>
      </p:graphicFrame>
      <p:sp>
        <p:nvSpPr>
          <p:cNvPr id="7" name="Rectangle 6">
            <a:extLst>
              <a:ext uri="{FF2B5EF4-FFF2-40B4-BE49-F238E27FC236}">
                <a16:creationId xmlns:a16="http://schemas.microsoft.com/office/drawing/2014/main" id="{B44005DF-76C8-9ABF-F636-C7FB56E2B426}"/>
              </a:ext>
            </a:extLst>
          </p:cNvPr>
          <p:cNvSpPr/>
          <p:nvPr/>
        </p:nvSpPr>
        <p:spPr>
          <a:xfrm>
            <a:off x="295647" y="1605362"/>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9. PROPIEDADES FÍSICAS Y QUÍMICAS</a:t>
            </a:r>
            <a:endParaRPr lang="en-CA" sz="1200" b="1" dirty="0">
              <a:solidFill>
                <a:schemeClr val="accent3"/>
              </a:solidFill>
              <a:latin typeface="+mj-lt"/>
            </a:endParaRPr>
          </a:p>
        </p:txBody>
      </p:sp>
      <p:graphicFrame>
        <p:nvGraphicFramePr>
          <p:cNvPr id="9" name="Table 35">
            <a:extLst>
              <a:ext uri="{FF2B5EF4-FFF2-40B4-BE49-F238E27FC236}">
                <a16:creationId xmlns:a16="http://schemas.microsoft.com/office/drawing/2014/main" id="{BF688C60-9E47-0D9C-8783-8DFB6D5B693F}"/>
              </a:ext>
            </a:extLst>
          </p:cNvPr>
          <p:cNvGraphicFramePr>
            <a:graphicFrameLocks/>
          </p:cNvGraphicFramePr>
          <p:nvPr>
            <p:extLst>
              <p:ext uri="{D42A27DB-BD31-4B8C-83A1-F6EECF244321}">
                <p14:modId xmlns:p14="http://schemas.microsoft.com/office/powerpoint/2010/main" val="896693739"/>
              </p:ext>
            </p:extLst>
          </p:nvPr>
        </p:nvGraphicFramePr>
        <p:xfrm>
          <a:off x="286256" y="4479849"/>
          <a:ext cx="7199382" cy="899090"/>
        </p:xfrm>
        <a:graphic>
          <a:graphicData uri="http://schemas.openxmlformats.org/drawingml/2006/table">
            <a:tbl>
              <a:tblPr firstRow="1" bandRow="1">
                <a:tableStyleId>{9D7B26C5-4107-4FEC-AEDC-1716B250A1EF}</a:tableStyleId>
              </a:tblPr>
              <a:tblGrid>
                <a:gridCol w="2177544">
                  <a:extLst>
                    <a:ext uri="{9D8B030D-6E8A-4147-A177-3AD203B41FA5}">
                      <a16:colId xmlns:a16="http://schemas.microsoft.com/office/drawing/2014/main" val="3647290184"/>
                    </a:ext>
                  </a:extLst>
                </a:gridCol>
                <a:gridCol w="5021838">
                  <a:extLst>
                    <a:ext uri="{9D8B030D-6E8A-4147-A177-3AD203B41FA5}">
                      <a16:colId xmlns:a16="http://schemas.microsoft.com/office/drawing/2014/main" val="622920296"/>
                    </a:ext>
                  </a:extLst>
                </a:gridCol>
              </a:tblGrid>
              <a:tr h="154812">
                <a:tc>
                  <a:txBody>
                    <a:bodyPr/>
                    <a:lstStyle/>
                    <a:p>
                      <a:r>
                        <a:rPr lang="es-CO" sz="800" b="1" noProof="0" dirty="0"/>
                        <a:t>ESTABILIDAD QUÍMICA</a:t>
                      </a:r>
                    </a:p>
                  </a:txBody>
                  <a:tcPr marL="0" marR="0" marT="0" marB="0" anchor="ctr">
                    <a:lnR w="6350" cap="flat" cmpd="sng" algn="ctr">
                      <a:solidFill>
                        <a:schemeClr val="tx2"/>
                      </a:solidFill>
                      <a:prstDash val="solid"/>
                      <a:round/>
                      <a:headEnd type="none" w="med" len="med"/>
                      <a:tailEnd type="none" w="med" len="med"/>
                    </a:lnR>
                    <a:lnB w="9525" cap="flat" cmpd="sng" algn="ctr">
                      <a:solidFill>
                        <a:schemeClr val="tx1"/>
                      </a:solidFill>
                      <a:prstDash val="solid"/>
                      <a:round/>
                      <a:headEnd type="none" w="med" len="med"/>
                      <a:tailEnd type="none" w="med" len="med"/>
                    </a:lnB>
                    <a:noFill/>
                  </a:tcPr>
                </a:tc>
                <a:tc>
                  <a:txBody>
                    <a:bodyPr/>
                    <a:lstStyle/>
                    <a:p>
                      <a:pPr marL="177800" indent="0" algn="l"/>
                      <a:r>
                        <a:rPr lang="es-CO" sz="800" b="0" noProof="0" dirty="0"/>
                        <a:t>Estable en condiciones de uso normal.</a:t>
                      </a:r>
                    </a:p>
                  </a:txBody>
                  <a:tcPr marL="0" marR="0" marT="36000" marB="36000" anchor="ctr">
                    <a:lnL w="6350" cap="flat" cmpd="sng" algn="ctr">
                      <a:solidFill>
                        <a:schemeClr val="tx2"/>
                      </a:solidFill>
                      <a:prstDash val="solid"/>
                      <a:round/>
                      <a:headEnd type="none" w="med" len="med"/>
                      <a:tailEnd type="none" w="med" len="med"/>
                    </a:lnL>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888447"/>
                  </a:ext>
                </a:extLst>
              </a:tr>
              <a:tr h="194665">
                <a:tc>
                  <a:txBody>
                    <a:bodyPr/>
                    <a:lstStyle/>
                    <a:p>
                      <a:r>
                        <a:rPr lang="es-CO" sz="800" b="1" noProof="0" dirty="0"/>
                        <a:t>MATERIALES INCOMPATIBLES</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177800" indent="0" algn="l"/>
                      <a:r>
                        <a:rPr lang="es-CO" sz="800" b="0" noProof="0" dirty="0"/>
                        <a:t>Agentes oxidantes fuertes y agentes reductores.</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r h="194665">
                <a:tc>
                  <a:txBody>
                    <a:bodyPr/>
                    <a:lstStyle/>
                    <a:p>
                      <a:pPr>
                        <a:lnSpc>
                          <a:spcPct val="150000"/>
                        </a:lnSpc>
                      </a:pPr>
                      <a:r>
                        <a:rPr lang="es-CO" sz="800" b="1" noProof="0" dirty="0"/>
                        <a:t>PRODUCTOS DE DESCOMPOSICIÓN PELIGROSOS</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177800" indent="0" algn="l"/>
                      <a:r>
                        <a:rPr lang="es-CO" sz="800" b="0" noProof="0" dirty="0"/>
                        <a:t>Los productos de descomposición pueden incluir óxidos de boro y nitrógeno, monóxido de carbono y dióxido de carbono.</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58023790"/>
                  </a:ext>
                </a:extLst>
              </a:tr>
              <a:tr h="194665">
                <a:tc>
                  <a:txBody>
                    <a:bodyPr/>
                    <a:lstStyle/>
                    <a:p>
                      <a:pPr>
                        <a:lnSpc>
                          <a:spcPct val="150000"/>
                        </a:lnSpc>
                      </a:pPr>
                      <a:r>
                        <a:rPr lang="es-CO" sz="800" b="1" noProof="0" dirty="0"/>
                        <a:t>CONDICIONES A EVITAR</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177800" indent="0" algn="l"/>
                      <a:r>
                        <a:rPr lang="es-CO" sz="800" b="0" noProof="0" dirty="0"/>
                        <a:t>Ninguno conocido</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81343946"/>
                  </a:ext>
                </a:extLst>
              </a:tr>
            </a:tbl>
          </a:graphicData>
        </a:graphic>
      </p:graphicFrame>
      <p:sp>
        <p:nvSpPr>
          <p:cNvPr id="10" name="Rectangle 9">
            <a:extLst>
              <a:ext uri="{FF2B5EF4-FFF2-40B4-BE49-F238E27FC236}">
                <a16:creationId xmlns:a16="http://schemas.microsoft.com/office/drawing/2014/main" id="{B7BC2FB4-CCB0-3C19-ACAD-B84D1D29A3A3}"/>
              </a:ext>
            </a:extLst>
          </p:cNvPr>
          <p:cNvSpPr/>
          <p:nvPr/>
        </p:nvSpPr>
        <p:spPr>
          <a:xfrm>
            <a:off x="286256" y="4015522"/>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10. ESTABILIDAD Y REACTIVIDAD</a:t>
            </a:r>
          </a:p>
        </p:txBody>
      </p:sp>
      <p:sp>
        <p:nvSpPr>
          <p:cNvPr id="12" name="Rectangle 11">
            <a:extLst>
              <a:ext uri="{FF2B5EF4-FFF2-40B4-BE49-F238E27FC236}">
                <a16:creationId xmlns:a16="http://schemas.microsoft.com/office/drawing/2014/main" id="{DF4C3F12-09B2-C64A-B620-A013F0B0DB75}"/>
              </a:ext>
            </a:extLst>
          </p:cNvPr>
          <p:cNvSpPr/>
          <p:nvPr/>
        </p:nvSpPr>
        <p:spPr>
          <a:xfrm>
            <a:off x="294129" y="5508145"/>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11. INFORMACIÓN TOXICOLÓGICA</a:t>
            </a:r>
          </a:p>
        </p:txBody>
      </p:sp>
      <p:sp>
        <p:nvSpPr>
          <p:cNvPr id="13" name="Text Placeholder 25">
            <a:extLst>
              <a:ext uri="{FF2B5EF4-FFF2-40B4-BE49-F238E27FC236}">
                <a16:creationId xmlns:a16="http://schemas.microsoft.com/office/drawing/2014/main" id="{816CCCFE-6832-6536-1045-CA338A395596}"/>
              </a:ext>
            </a:extLst>
          </p:cNvPr>
          <p:cNvSpPr txBox="1">
            <a:spLocks/>
          </p:cNvSpPr>
          <p:nvPr/>
        </p:nvSpPr>
        <p:spPr>
          <a:xfrm>
            <a:off x="276865" y="5925076"/>
            <a:ext cx="7200900" cy="464097"/>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320040">
              <a:tabLst>
                <a:tab pos="118872" algn="l"/>
              </a:tabLst>
            </a:pPr>
            <a:r>
              <a:rPr lang="es-CO" sz="1000" b="1" dirty="0">
                <a:solidFill>
                  <a:srgbClr val="0F1919"/>
                </a:solidFill>
              </a:rPr>
              <a:t>Toxicología aguda: </a:t>
            </a:r>
            <a:r>
              <a:rPr lang="es-CO" sz="1000" dirty="0">
                <a:solidFill>
                  <a:srgbClr val="0F1919"/>
                </a:solidFill>
              </a:rPr>
              <a:t>El nitruro de boro se considera un polvo molesto. Por lo tanto, la exposición al producto seco puede causar irritación en la piel o las membranas mucosas. No se ha demostrado que la exposición al nitruro de boro produzca envenenamiento directo. En condiciones normales de funcionamiento o descomposición térmica, no se ha demostrado que el nitruro de boro libere boro libre.</a:t>
            </a:r>
            <a:endParaRPr lang="en-CA" sz="1000" dirty="0">
              <a:solidFill>
                <a:srgbClr val="0F1919"/>
              </a:solidFill>
            </a:endParaRPr>
          </a:p>
        </p:txBody>
      </p:sp>
      <p:sp>
        <p:nvSpPr>
          <p:cNvPr id="14" name="Rectangle 13">
            <a:extLst>
              <a:ext uri="{FF2B5EF4-FFF2-40B4-BE49-F238E27FC236}">
                <a16:creationId xmlns:a16="http://schemas.microsoft.com/office/drawing/2014/main" id="{62570DD1-DADD-F99D-EE7A-7FAFCA6FC65E}"/>
              </a:ext>
            </a:extLst>
          </p:cNvPr>
          <p:cNvSpPr/>
          <p:nvPr/>
        </p:nvSpPr>
        <p:spPr>
          <a:xfrm>
            <a:off x="287268" y="6431037"/>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12. INFORMACIÓN ECOLÓGICA (No obligatoria)</a:t>
            </a:r>
            <a:endParaRPr lang="en-CA" sz="1200" b="1" dirty="0">
              <a:solidFill>
                <a:schemeClr val="accent3"/>
              </a:solidFill>
              <a:latin typeface="+mj-lt"/>
            </a:endParaRPr>
          </a:p>
        </p:txBody>
      </p:sp>
      <p:sp>
        <p:nvSpPr>
          <p:cNvPr id="15" name="Text Placeholder 25">
            <a:extLst>
              <a:ext uri="{FF2B5EF4-FFF2-40B4-BE49-F238E27FC236}">
                <a16:creationId xmlns:a16="http://schemas.microsoft.com/office/drawing/2014/main" id="{39C74F61-B287-50C2-1854-F77309A4A119}"/>
              </a:ext>
            </a:extLst>
          </p:cNvPr>
          <p:cNvSpPr txBox="1">
            <a:spLocks/>
          </p:cNvSpPr>
          <p:nvPr/>
        </p:nvSpPr>
        <p:spPr>
          <a:xfrm>
            <a:off x="284738" y="6871668"/>
            <a:ext cx="7200900" cy="168420"/>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defTabSz="320040">
              <a:tabLst>
                <a:tab pos="118872" algn="l"/>
              </a:tabLst>
            </a:pPr>
            <a:r>
              <a:rPr lang="es-CO" sz="1000" dirty="0">
                <a:solidFill>
                  <a:srgbClr val="0F1919"/>
                </a:solidFill>
              </a:rPr>
              <a:t>No se han identificado preocupaciones ecológicas.</a:t>
            </a:r>
          </a:p>
        </p:txBody>
      </p:sp>
      <p:sp>
        <p:nvSpPr>
          <p:cNvPr id="16" name="Rectangle 15">
            <a:extLst>
              <a:ext uri="{FF2B5EF4-FFF2-40B4-BE49-F238E27FC236}">
                <a16:creationId xmlns:a16="http://schemas.microsoft.com/office/drawing/2014/main" id="{B56AABA9-0A1F-B3C1-0D3E-B7C45A41E4AF}"/>
              </a:ext>
            </a:extLst>
          </p:cNvPr>
          <p:cNvSpPr/>
          <p:nvPr/>
        </p:nvSpPr>
        <p:spPr>
          <a:xfrm>
            <a:off x="294129" y="7154131"/>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13. CONSIDERACIONES DE ELIMINACIÓN (No obligatorias)</a:t>
            </a:r>
          </a:p>
        </p:txBody>
      </p:sp>
      <p:sp>
        <p:nvSpPr>
          <p:cNvPr id="17" name="Text Placeholder 25">
            <a:extLst>
              <a:ext uri="{FF2B5EF4-FFF2-40B4-BE49-F238E27FC236}">
                <a16:creationId xmlns:a16="http://schemas.microsoft.com/office/drawing/2014/main" id="{10C8EC98-81AB-16EC-354C-9A518C41A385}"/>
              </a:ext>
            </a:extLst>
          </p:cNvPr>
          <p:cNvSpPr txBox="1">
            <a:spLocks/>
          </p:cNvSpPr>
          <p:nvPr/>
        </p:nvSpPr>
        <p:spPr>
          <a:xfrm>
            <a:off x="294635" y="7579971"/>
            <a:ext cx="7200900" cy="800007"/>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tabLst>
                <a:tab pos="118872" algn="l"/>
              </a:tabLst>
            </a:pPr>
            <a:r>
              <a:rPr lang="es-CO" sz="1000" dirty="0">
                <a:solidFill>
                  <a:schemeClr val="tx1"/>
                </a:solidFill>
              </a:rPr>
              <a:t>Tal como está preparado, el producto se considera no peligroso. Debe eliminarse de acuerdo con la normativa local, provincial y federal. Los envases vacíos tienen residuos de producto. </a:t>
            </a:r>
          </a:p>
          <a:p>
            <a:pPr algn="just" defTabSz="228600">
              <a:tabLst>
                <a:tab pos="118872" algn="l"/>
              </a:tabLst>
            </a:pPr>
            <a:r>
              <a:rPr lang="es-CO" sz="1000" b="1" dirty="0">
                <a:solidFill>
                  <a:schemeClr val="tx1"/>
                </a:solidFill>
              </a:rPr>
              <a:t>Manejo de desechos: </a:t>
            </a:r>
            <a:r>
              <a:rPr lang="es-CO" sz="1000" dirty="0">
                <a:solidFill>
                  <a:schemeClr val="tx1"/>
                </a:solidFill>
              </a:rPr>
              <a:t>Tal como está preparado, el producto se considera no peligroso. Para evitar que los materiales de desecho se transporten por el aire durante el almacenamiento, transporte y eliminación de residuos, se recomienda un recipiente cubierto o una bolsa de plástico.</a:t>
            </a:r>
            <a:endParaRPr lang="es-CO" sz="1000" dirty="0">
              <a:solidFill>
                <a:srgbClr val="0F1919"/>
              </a:solidFill>
            </a:endParaRPr>
          </a:p>
        </p:txBody>
      </p:sp>
      <p:sp>
        <p:nvSpPr>
          <p:cNvPr id="18" name="Rectangle 17">
            <a:extLst>
              <a:ext uri="{FF2B5EF4-FFF2-40B4-BE49-F238E27FC236}">
                <a16:creationId xmlns:a16="http://schemas.microsoft.com/office/drawing/2014/main" id="{98768555-D868-4CAF-BB69-543A97EE63FB}"/>
              </a:ext>
            </a:extLst>
          </p:cNvPr>
          <p:cNvSpPr/>
          <p:nvPr/>
        </p:nvSpPr>
        <p:spPr>
          <a:xfrm>
            <a:off x="285750" y="8463476"/>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14. INFORMACIÓN DE TRANSPORTE (No obligatorio)</a:t>
            </a:r>
          </a:p>
        </p:txBody>
      </p:sp>
      <p:sp>
        <p:nvSpPr>
          <p:cNvPr id="19" name="Text Placeholder 25">
            <a:extLst>
              <a:ext uri="{FF2B5EF4-FFF2-40B4-BE49-F238E27FC236}">
                <a16:creationId xmlns:a16="http://schemas.microsoft.com/office/drawing/2014/main" id="{9F0967B1-6B3F-D574-105F-0272045D4C03}"/>
              </a:ext>
            </a:extLst>
          </p:cNvPr>
          <p:cNvSpPr txBox="1">
            <a:spLocks/>
          </p:cNvSpPr>
          <p:nvPr/>
        </p:nvSpPr>
        <p:spPr>
          <a:xfrm>
            <a:off x="294635" y="8893203"/>
            <a:ext cx="7200900" cy="254082"/>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defTabSz="228600">
              <a:tabLst>
                <a:tab pos="118872" algn="l"/>
              </a:tabLst>
            </a:pPr>
            <a:r>
              <a:rPr lang="es-CO" sz="1000" b="1" dirty="0">
                <a:solidFill>
                  <a:schemeClr val="tx1"/>
                </a:solidFill>
              </a:rPr>
              <a:t>Transporte canadiense de mercancías peligrosas Clase de peligro y PIN: No regulado. </a:t>
            </a:r>
            <a:r>
              <a:rPr lang="es-CO" sz="1000" dirty="0">
                <a:solidFill>
                  <a:schemeClr val="tx1"/>
                </a:solidFill>
              </a:rPr>
              <a:t>No está clasificado como mercancía peligrosa en el ADR (carretera), </a:t>
            </a:r>
            <a:r>
              <a:rPr lang="es-CO" sz="1000" dirty="0" err="1">
                <a:solidFill>
                  <a:schemeClr val="tx1"/>
                </a:solidFill>
              </a:rPr>
              <a:t>RID</a:t>
            </a:r>
            <a:r>
              <a:rPr lang="es-CO" sz="1000" dirty="0">
                <a:solidFill>
                  <a:schemeClr val="tx1"/>
                </a:solidFill>
              </a:rPr>
              <a:t> (tren) o </a:t>
            </a:r>
            <a:r>
              <a:rPr lang="es-CO" sz="1000" dirty="0" err="1">
                <a:solidFill>
                  <a:schemeClr val="tx1"/>
                </a:solidFill>
              </a:rPr>
              <a:t>IMDG</a:t>
            </a:r>
            <a:r>
              <a:rPr lang="es-CO" sz="1000" dirty="0">
                <a:solidFill>
                  <a:schemeClr val="tx1"/>
                </a:solidFill>
              </a:rPr>
              <a:t> (barco).</a:t>
            </a:r>
          </a:p>
        </p:txBody>
      </p:sp>
    </p:spTree>
    <p:extLst>
      <p:ext uri="{BB962C8B-B14F-4D97-AF65-F5344CB8AC3E}">
        <p14:creationId xmlns:p14="http://schemas.microsoft.com/office/powerpoint/2010/main" val="1713862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39">
            <a:extLst>
              <a:ext uri="{FF2B5EF4-FFF2-40B4-BE49-F238E27FC236}">
                <a16:creationId xmlns:a16="http://schemas.microsoft.com/office/drawing/2014/main" id="{BC9ABD90-5708-D636-5088-7D66CB6B9286}"/>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 BORON NITRIDE COATINGS 23 04</a:t>
            </a:r>
          </a:p>
        </p:txBody>
      </p:sp>
      <p:sp>
        <p:nvSpPr>
          <p:cNvPr id="4" name="Rectangle 3">
            <a:extLst>
              <a:ext uri="{FF2B5EF4-FFF2-40B4-BE49-F238E27FC236}">
                <a16:creationId xmlns:a16="http://schemas.microsoft.com/office/drawing/2014/main" id="{69BCB31B-7AA9-E4C6-A0D0-FB88487CCB29}"/>
              </a:ext>
            </a:extLst>
          </p:cNvPr>
          <p:cNvSpPr/>
          <p:nvPr/>
        </p:nvSpPr>
        <p:spPr>
          <a:xfrm>
            <a:off x="284738" y="1147290"/>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15. INFORMACIÓN REGLAMENTARIA (No obligatoria)</a:t>
            </a:r>
            <a:endParaRPr lang="en-CA" sz="1200" b="1" dirty="0">
              <a:solidFill>
                <a:schemeClr val="accent3"/>
              </a:solidFill>
              <a:latin typeface="+mj-lt"/>
            </a:endParaRPr>
          </a:p>
        </p:txBody>
      </p:sp>
      <p:sp>
        <p:nvSpPr>
          <p:cNvPr id="5" name="Text Placeholder 25">
            <a:extLst>
              <a:ext uri="{FF2B5EF4-FFF2-40B4-BE49-F238E27FC236}">
                <a16:creationId xmlns:a16="http://schemas.microsoft.com/office/drawing/2014/main" id="{E654983E-D398-8C42-DA93-5949E4BBF485}"/>
              </a:ext>
            </a:extLst>
          </p:cNvPr>
          <p:cNvSpPr txBox="1">
            <a:spLocks/>
          </p:cNvSpPr>
          <p:nvPr/>
        </p:nvSpPr>
        <p:spPr>
          <a:xfrm>
            <a:off x="283726" y="1562369"/>
            <a:ext cx="7200900" cy="510271"/>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defTabSz="228600">
              <a:spcBef>
                <a:spcPts val="0"/>
              </a:spcBef>
              <a:tabLst>
                <a:tab pos="118872" algn="l"/>
              </a:tabLst>
            </a:pPr>
            <a:r>
              <a:rPr lang="es-CO" sz="1000" b="1" dirty="0">
                <a:solidFill>
                  <a:schemeClr val="tx1"/>
                </a:solidFill>
              </a:rPr>
              <a:t>Sistema canadiense de información sobre materiales peligrosos en el lugar de trabajo (</a:t>
            </a:r>
            <a:r>
              <a:rPr lang="es-CO" sz="1000" b="1" dirty="0" err="1">
                <a:solidFill>
                  <a:schemeClr val="tx1"/>
                </a:solidFill>
              </a:rPr>
              <a:t>WHMIS</a:t>
            </a:r>
            <a:r>
              <a:rPr lang="es-CO" sz="1000" b="1" dirty="0">
                <a:solidFill>
                  <a:schemeClr val="tx1"/>
                </a:solidFill>
              </a:rPr>
              <a:t> 2015) </a:t>
            </a:r>
            <a:r>
              <a:rPr lang="es-CO" sz="1000" dirty="0">
                <a:solidFill>
                  <a:schemeClr val="tx1"/>
                </a:solidFill>
              </a:rPr>
              <a:t>- El nitruro de boro se considera un irritante y está exento del etiquetado </a:t>
            </a:r>
            <a:r>
              <a:rPr lang="es-CO" sz="1000" dirty="0" err="1">
                <a:solidFill>
                  <a:schemeClr val="tx1"/>
                </a:solidFill>
              </a:rPr>
              <a:t>WHMIS</a:t>
            </a:r>
            <a:r>
              <a:rPr lang="es-CO" sz="1000" dirty="0">
                <a:solidFill>
                  <a:schemeClr val="tx1"/>
                </a:solidFill>
              </a:rPr>
              <a:t>.</a:t>
            </a:r>
          </a:p>
          <a:p>
            <a:pPr defTabSz="228600">
              <a:spcBef>
                <a:spcPts val="0"/>
              </a:spcBef>
              <a:tabLst>
                <a:tab pos="118872" algn="l"/>
              </a:tabLst>
            </a:pPr>
            <a:r>
              <a:rPr lang="es-CO" sz="1000" b="1" dirty="0">
                <a:solidFill>
                  <a:schemeClr val="tx1"/>
                </a:solidFill>
              </a:rPr>
              <a:t>Ley Canadiense de Protección Ambiental (CEPA): </a:t>
            </a:r>
            <a:r>
              <a:rPr lang="es-CO" sz="1000" dirty="0">
                <a:solidFill>
                  <a:schemeClr val="tx1"/>
                </a:solidFill>
              </a:rPr>
              <a:t>todas las sustancias de este producto están enumeradas según lo requerido en la Lista de Sustancias Domesticas (DSL).</a:t>
            </a:r>
            <a:endParaRPr lang="en-US" sz="1000" dirty="0">
              <a:solidFill>
                <a:schemeClr val="tx1"/>
              </a:solidFill>
            </a:endParaRPr>
          </a:p>
        </p:txBody>
      </p:sp>
      <p:sp>
        <p:nvSpPr>
          <p:cNvPr id="6" name="Rectangle 5">
            <a:extLst>
              <a:ext uri="{FF2B5EF4-FFF2-40B4-BE49-F238E27FC236}">
                <a16:creationId xmlns:a16="http://schemas.microsoft.com/office/drawing/2014/main" id="{5CCE10B8-36B6-0F58-CDBD-339F0DBD11E1}"/>
              </a:ext>
            </a:extLst>
          </p:cNvPr>
          <p:cNvSpPr/>
          <p:nvPr/>
        </p:nvSpPr>
        <p:spPr>
          <a:xfrm>
            <a:off x="286256" y="2143365"/>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16. OTRA INFORMACIÓN</a:t>
            </a:r>
          </a:p>
        </p:txBody>
      </p:sp>
      <p:sp>
        <p:nvSpPr>
          <p:cNvPr id="7" name="Text Placeholder 25">
            <a:extLst>
              <a:ext uri="{FF2B5EF4-FFF2-40B4-BE49-F238E27FC236}">
                <a16:creationId xmlns:a16="http://schemas.microsoft.com/office/drawing/2014/main" id="{A58AA7E5-6DC3-760A-BD96-BCC32DB223D7}"/>
              </a:ext>
            </a:extLst>
          </p:cNvPr>
          <p:cNvSpPr txBox="1">
            <a:spLocks/>
          </p:cNvSpPr>
          <p:nvPr/>
        </p:nvSpPr>
        <p:spPr>
          <a:xfrm>
            <a:off x="285244" y="2549948"/>
            <a:ext cx="7200900" cy="637357"/>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spcBef>
                <a:spcPts val="0"/>
              </a:spcBef>
              <a:tabLst>
                <a:tab pos="118872" algn="l"/>
              </a:tabLst>
            </a:pPr>
            <a:r>
              <a:rPr lang="es-CO" sz="1000" b="1" dirty="0">
                <a:solidFill>
                  <a:srgbClr val="0F1919"/>
                </a:solidFill>
              </a:rPr>
              <a:t>Resumen de revisión</a:t>
            </a:r>
          </a:p>
          <a:p>
            <a:pPr algn="just" defTabSz="228600">
              <a:spcBef>
                <a:spcPts val="0"/>
              </a:spcBef>
              <a:tabLst>
                <a:tab pos="118872" algn="l"/>
              </a:tabLst>
            </a:pPr>
            <a:r>
              <a:rPr lang="es-CO" sz="1000" dirty="0">
                <a:solidFill>
                  <a:srgbClr val="0F1919"/>
                </a:solidFill>
              </a:rPr>
              <a:t>FDS actualizada para alinearse con la nueva regulación </a:t>
            </a:r>
            <a:r>
              <a:rPr lang="es-CO" sz="1000" dirty="0" err="1">
                <a:solidFill>
                  <a:srgbClr val="0F1919"/>
                </a:solidFill>
              </a:rPr>
              <a:t>WHMIS</a:t>
            </a:r>
            <a:r>
              <a:rPr lang="es-CO" sz="1000" dirty="0">
                <a:solidFill>
                  <a:srgbClr val="0F1919"/>
                </a:solidFill>
              </a:rPr>
              <a:t> 2015 introducida el 11 de febrero de 2015</a:t>
            </a:r>
          </a:p>
          <a:p>
            <a:pPr algn="just" defTabSz="228600">
              <a:spcBef>
                <a:spcPts val="0"/>
              </a:spcBef>
              <a:tabLst>
                <a:tab pos="118872" algn="l"/>
              </a:tabLst>
            </a:pPr>
            <a:r>
              <a:rPr lang="es-CO" sz="1000" b="1" dirty="0">
                <a:solidFill>
                  <a:srgbClr val="0F1919"/>
                </a:solidFill>
              </a:rPr>
              <a:t>Fecha de revisión de la FDS: </a:t>
            </a:r>
            <a:r>
              <a:rPr lang="es-CO" sz="1000" dirty="0">
                <a:solidFill>
                  <a:srgbClr val="0F1919"/>
                </a:solidFill>
              </a:rPr>
              <a:t>14 de enero de 2020</a:t>
            </a:r>
          </a:p>
          <a:p>
            <a:pPr algn="just" defTabSz="228600">
              <a:spcBef>
                <a:spcPts val="0"/>
              </a:spcBef>
              <a:tabLst>
                <a:tab pos="118872" algn="l"/>
              </a:tabLst>
            </a:pPr>
            <a:r>
              <a:rPr lang="es-CO" sz="1000" b="1" dirty="0">
                <a:solidFill>
                  <a:srgbClr val="0F1919"/>
                </a:solidFill>
              </a:rPr>
              <a:t>FDS preparada por: </a:t>
            </a:r>
            <a:r>
              <a:rPr lang="es-CO" sz="1000" dirty="0" err="1">
                <a:solidFill>
                  <a:srgbClr val="0F1919"/>
                </a:solidFill>
              </a:rPr>
              <a:t>G.E</a:t>
            </a:r>
            <a:r>
              <a:rPr lang="es-CO" sz="1000" dirty="0">
                <a:solidFill>
                  <a:srgbClr val="0F1919"/>
                </a:solidFill>
              </a:rPr>
              <a:t>. Menzies P. Ing. </a:t>
            </a:r>
            <a:r>
              <a:rPr lang="es-CO" sz="1000" dirty="0" err="1">
                <a:solidFill>
                  <a:srgbClr val="0F1919"/>
                </a:solidFill>
              </a:rPr>
              <a:t>ROH</a:t>
            </a:r>
            <a:endParaRPr lang="es-CO" sz="1000" dirty="0">
              <a:solidFill>
                <a:srgbClr val="0F1919"/>
              </a:solidFill>
            </a:endParaRPr>
          </a:p>
        </p:txBody>
      </p:sp>
      <p:sp>
        <p:nvSpPr>
          <p:cNvPr id="9" name="Rectangle 8">
            <a:extLst>
              <a:ext uri="{FF2B5EF4-FFF2-40B4-BE49-F238E27FC236}">
                <a16:creationId xmlns:a16="http://schemas.microsoft.com/office/drawing/2014/main" id="{489C3C4B-282E-BE47-0244-9FB6CE55F9D5}"/>
              </a:ext>
            </a:extLst>
          </p:cNvPr>
          <p:cNvSpPr/>
          <p:nvPr/>
        </p:nvSpPr>
        <p:spPr>
          <a:xfrm>
            <a:off x="282208" y="3247658"/>
            <a:ext cx="7199888" cy="34623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algn="just"/>
            <a:r>
              <a:rPr lang="es-CO" sz="1200" b="1" dirty="0">
                <a:solidFill>
                  <a:schemeClr val="accent3"/>
                </a:solidFill>
                <a:latin typeface="+mj-lt"/>
              </a:rPr>
              <a:t>AVISO LEGAL</a:t>
            </a:r>
          </a:p>
        </p:txBody>
      </p:sp>
      <p:sp>
        <p:nvSpPr>
          <p:cNvPr id="18" name="Rectangle 17">
            <a:extLst>
              <a:ext uri="{FF2B5EF4-FFF2-40B4-BE49-F238E27FC236}">
                <a16:creationId xmlns:a16="http://schemas.microsoft.com/office/drawing/2014/main" id="{F9147A3F-8705-5D31-3DD7-6C0326662F35}"/>
              </a:ext>
            </a:extLst>
          </p:cNvPr>
          <p:cNvSpPr/>
          <p:nvPr/>
        </p:nvSpPr>
        <p:spPr>
          <a:xfrm>
            <a:off x="283726" y="3655619"/>
            <a:ext cx="7200900" cy="860293"/>
          </a:xfrm>
          <a:prstGeom prst="rect">
            <a:avLst/>
          </a:prstGeom>
          <a:solidFill>
            <a:schemeClr val="tx2">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800"/>
              </a:spcAft>
            </a:pPr>
            <a:r>
              <a:rPr lang="es-CO" sz="800" dirty="0">
                <a:solidFill>
                  <a:schemeClr val="bg2">
                    <a:lumMod val="10000"/>
                  </a:schemeClr>
                </a:solidFill>
                <a:effectLst/>
                <a:ea typeface="Calibri" panose="020F0502020204030204" pitchFamily="34" charset="0"/>
                <a:cs typeface="Times New Roman" panose="02020603050405020304" pitchFamily="18" charset="0"/>
              </a:rPr>
              <a:t>La información aquí presentada se presenta de buena fe y se considera precisa a partir de la fecha de vigencia de esta Hoja de datos de seguridad. Los empleadores pueden utilizar esta FDS para complementar otra información recopilada por ellos en sus esfuerzos por garantizar la salud y seguridad de sus empleados y el uso adecuado del producto. Este resumen de los datos relevantes refleja el juicio profesional; Los empleadores deben tener en cuenta que la información que se considera menos relevante no se ha incluido en esta FDS. Por lo tanto, dada la naturaleza resumida de este documento, FibreCast Inc., no extiende ninguna garantía (expresa o implícita), asume ninguna responsabilidad ni hace ninguna declaración con respecto a la integridad de esta información o su idoneidad para los fines previstos por el usuario.</a:t>
            </a:r>
          </a:p>
        </p:txBody>
      </p:sp>
    </p:spTree>
    <p:extLst>
      <p:ext uri="{BB962C8B-B14F-4D97-AF65-F5344CB8AC3E}">
        <p14:creationId xmlns:p14="http://schemas.microsoft.com/office/powerpoint/2010/main" val="4106822005"/>
      </p:ext>
    </p:extLst>
  </p:cSld>
  <p:clrMapOvr>
    <a:masterClrMapping/>
  </p:clrMapOvr>
</p:sld>
</file>

<file path=ppt/theme/theme1.xml><?xml version="1.0" encoding="utf-8"?>
<a:theme xmlns:a="http://schemas.openxmlformats.org/drawingml/2006/main" name="1_Office Theme">
  <a:themeElements>
    <a:clrScheme name="FibreCast">
      <a:dk1>
        <a:srgbClr val="0F1919"/>
      </a:dk1>
      <a:lt1>
        <a:srgbClr val="FFFFFF"/>
      </a:lt1>
      <a:dk2>
        <a:srgbClr val="969696"/>
      </a:dk2>
      <a:lt2>
        <a:srgbClr val="E7E6E6"/>
      </a:lt2>
      <a:accent1>
        <a:srgbClr val="71BF44"/>
      </a:accent1>
      <a:accent2>
        <a:srgbClr val="FFB81D"/>
      </a:accent2>
      <a:accent3>
        <a:srgbClr val="009BDF"/>
      </a:accent3>
      <a:accent4>
        <a:srgbClr val="D70B8C"/>
      </a:accent4>
      <a:accent5>
        <a:srgbClr val="A8D6FF"/>
      </a:accent5>
      <a:accent6>
        <a:srgbClr val="A6FA78"/>
      </a:accent6>
      <a:hlink>
        <a:srgbClr val="71BF44"/>
      </a:hlink>
      <a:folHlink>
        <a:srgbClr val="009BDF"/>
      </a:folHlink>
    </a:clrScheme>
    <a:fontScheme name="FiberCast">
      <a:majorFont>
        <a:latin typeface="Franklin Gothic"/>
        <a:ea typeface=""/>
        <a:cs typeface=""/>
      </a:majorFont>
      <a:minorFont>
        <a:latin typeface="Franklin Gothic Book"/>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2970</TotalTime>
  <Words>1818</Words>
  <Application>Microsoft Office PowerPoint</Application>
  <PresentationFormat>Custom</PresentationFormat>
  <Paragraphs>124</Paragraphs>
  <Slides>4</Slides>
  <Notes>1</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4</vt:i4>
      </vt:variant>
    </vt:vector>
  </HeadingPairs>
  <TitlesOfParts>
    <vt:vector size="15" baseType="lpstr">
      <vt:lpstr>Arial</vt:lpstr>
      <vt:lpstr>Calibri</vt:lpstr>
      <vt:lpstr>Calibri Light</vt:lpstr>
      <vt:lpstr>Franklin Gothic</vt:lpstr>
      <vt:lpstr>Franklin Gothic Book</vt:lpstr>
      <vt:lpstr>Franklin Gothic Medium</vt:lpstr>
      <vt:lpstr>Google Sans</vt:lpstr>
      <vt:lpstr>Wingdings</vt:lpstr>
      <vt:lpstr>1_Office Theme</vt:lpstr>
      <vt:lpstr>Custom Design</vt:lpstr>
      <vt:lpstr>1_Custom Design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SAFETY DATA SHEET</dc:title>
  <dc:creator>paul@pkobrien.com</dc:creator>
  <cp:keywords>BORON NITRIDE, MULTIGUARD, REPELCOAT</cp:keywords>
  <cp:lastModifiedBy>Angie Torres Cardenas</cp:lastModifiedBy>
  <cp:revision>225</cp:revision>
  <dcterms:created xsi:type="dcterms:W3CDTF">2021-04-06T14:57:59Z</dcterms:created>
  <dcterms:modified xsi:type="dcterms:W3CDTF">2024-01-25T18:17:22Z</dcterms:modified>
  <cp:category>SAFETY DATA SHEET</cp:category>
</cp:coreProperties>
</file>