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33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accessory, umbrella&#10;&#10;Description automatically generated">
            <a:extLst>
              <a:ext uri="{FF2B5EF4-FFF2-40B4-BE49-F238E27FC236}">
                <a16:creationId xmlns:a16="http://schemas.microsoft.com/office/drawing/2014/main" id="{C76D977B-953E-A9E8-7A86-58EBEE35649C}"/>
              </a:ext>
            </a:extLst>
          </p:cNvPr>
          <p:cNvPicPr>
            <a:picLocks noChangeAspect="1"/>
          </p:cNvPicPr>
          <p:nvPr/>
        </p:nvPicPr>
        <p:blipFill>
          <a:blip r:embed="rId2"/>
          <a:stretch>
            <a:fillRect/>
          </a:stretch>
        </p:blipFill>
        <p:spPr>
          <a:xfrm flipH="1" flipV="1">
            <a:off x="4174649" y="1052600"/>
            <a:ext cx="3597752" cy="2683923"/>
          </a:xfrm>
          <a:prstGeom prst="rect">
            <a:avLst/>
          </a:prstGeom>
        </p:spPr>
      </p:pic>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309225" y="1416462"/>
            <a:ext cx="5125461" cy="1910098"/>
          </a:xfrm>
        </p:spPr>
        <p:txBody>
          <a:bodyPr/>
          <a:lstStyle/>
          <a:p>
            <a:pPr algn="just"/>
            <a:r>
              <a:rPr lang="es-CO" dirty="0">
                <a:latin typeface="Franklin Gothic Book" panose="020B0503020102020204" pitchFamily="34" charset="0"/>
              </a:rPr>
              <a:t>El papel </a:t>
            </a:r>
            <a:r>
              <a:rPr lang="es-CO" b="1" dirty="0">
                <a:latin typeface="Franklin Gothic Book" panose="020B0503020102020204" pitchFamily="34" charset="0"/>
              </a:rPr>
              <a:t>FibreCast</a:t>
            </a:r>
            <a:r>
              <a:rPr lang="es-CO" dirty="0">
                <a:latin typeface="Franklin Gothic Book" panose="020B0503020102020204" pitchFamily="34" charset="0"/>
              </a:rPr>
              <a:t> es una fibra cerámica refractaria de alta temperatura (HP, ZR) o papel </a:t>
            </a:r>
            <a:r>
              <a:rPr lang="es-CO" dirty="0" err="1">
                <a:latin typeface="Franklin Gothic Book" panose="020B0503020102020204" pitchFamily="34" charset="0"/>
              </a:rPr>
              <a:t>biosoluble</a:t>
            </a:r>
            <a:r>
              <a:rPr lang="es-CO" dirty="0">
                <a:latin typeface="Franklin Gothic Book" panose="020B0503020102020204" pitchFamily="34" charset="0"/>
              </a:rPr>
              <a:t> (</a:t>
            </a:r>
            <a:r>
              <a:rPr lang="es-CO" dirty="0" err="1">
                <a:latin typeface="Franklin Gothic Book" panose="020B0503020102020204" pitchFamily="34" charset="0"/>
              </a:rPr>
              <a:t>LBP</a:t>
            </a:r>
            <a:r>
              <a:rPr lang="es-CO" dirty="0">
                <a:latin typeface="Franklin Gothic Book" panose="020B0503020102020204" pitchFamily="34" charset="0"/>
              </a:rPr>
              <a:t>). El </a:t>
            </a:r>
            <a:r>
              <a:rPr lang="es-CO" b="1" dirty="0">
                <a:latin typeface="Franklin Gothic Book" panose="020B0503020102020204" pitchFamily="34" charset="0"/>
              </a:rPr>
              <a:t>FC-Papel HP </a:t>
            </a:r>
            <a:r>
              <a:rPr lang="es-CO" dirty="0">
                <a:latin typeface="Franklin Gothic Book" panose="020B0503020102020204" pitchFamily="34" charset="0"/>
              </a:rPr>
              <a:t>está clasificado para temperaturas de hasta </a:t>
            </a:r>
            <a:r>
              <a:rPr lang="es-CO" dirty="0" err="1">
                <a:latin typeface="Franklin Gothic Book" panose="020B0503020102020204" pitchFamily="34" charset="0"/>
              </a:rPr>
              <a:t>2300°F</a:t>
            </a:r>
            <a:r>
              <a:rPr lang="es-CO" dirty="0">
                <a:latin typeface="Franklin Gothic Book" panose="020B0503020102020204" pitchFamily="34" charset="0"/>
              </a:rPr>
              <a:t> (</a:t>
            </a:r>
            <a:r>
              <a:rPr lang="es-CO" dirty="0" err="1">
                <a:latin typeface="Franklin Gothic Book" panose="020B0503020102020204" pitchFamily="34" charset="0"/>
              </a:rPr>
              <a:t>1260°C</a:t>
            </a:r>
            <a:r>
              <a:rPr lang="es-CO" dirty="0">
                <a:latin typeface="Franklin Gothic Book" panose="020B0503020102020204" pitchFamily="34" charset="0"/>
              </a:rPr>
              <a:t>) y es una mezcla de fibras de </a:t>
            </a:r>
            <a:r>
              <a:rPr lang="es-CO" dirty="0" err="1">
                <a:latin typeface="Franklin Gothic Book" panose="020B0503020102020204" pitchFamily="34" charset="0"/>
              </a:rPr>
              <a:t>aluminosilicato</a:t>
            </a:r>
            <a:r>
              <a:rPr lang="es-CO" dirty="0">
                <a:latin typeface="Franklin Gothic Book" panose="020B0503020102020204" pitchFamily="34" charset="0"/>
              </a:rPr>
              <a:t> formadas en una lámina flexible enrollada. El </a:t>
            </a:r>
            <a:r>
              <a:rPr lang="es-CO" b="1" dirty="0">
                <a:latin typeface="Franklin Gothic Book" panose="020B0503020102020204" pitchFamily="34" charset="0"/>
              </a:rPr>
              <a:t>FC-Papel ZR</a:t>
            </a:r>
            <a:r>
              <a:rPr lang="es-CO" dirty="0">
                <a:latin typeface="Franklin Gothic Book" panose="020B0503020102020204" pitchFamily="34" charset="0"/>
              </a:rPr>
              <a:t> está clasificado para </a:t>
            </a:r>
            <a:r>
              <a:rPr lang="es-CO" dirty="0" err="1">
                <a:latin typeface="Franklin Gothic Book" panose="020B0503020102020204" pitchFamily="34" charset="0"/>
              </a:rPr>
              <a:t>2600°F</a:t>
            </a:r>
            <a:r>
              <a:rPr lang="es-CO" dirty="0">
                <a:latin typeface="Franklin Gothic Book" panose="020B0503020102020204" pitchFamily="34" charset="0"/>
              </a:rPr>
              <a:t> (</a:t>
            </a:r>
            <a:r>
              <a:rPr lang="es-CO" dirty="0" err="1">
                <a:latin typeface="Franklin Gothic Book" panose="020B0503020102020204" pitchFamily="34" charset="0"/>
              </a:rPr>
              <a:t>1430°C</a:t>
            </a:r>
            <a:r>
              <a:rPr lang="es-CO" dirty="0">
                <a:latin typeface="Franklin Gothic Book" panose="020B0503020102020204" pitchFamily="34" charset="0"/>
              </a:rPr>
              <a:t>) con una química de alúmina-sílice-circonio. La fibra </a:t>
            </a:r>
            <a:r>
              <a:rPr lang="es-CO" b="1" dirty="0">
                <a:latin typeface="Franklin Gothic Book" panose="020B0503020102020204" pitchFamily="34" charset="0"/>
              </a:rPr>
              <a:t>FC-</a:t>
            </a:r>
            <a:r>
              <a:rPr lang="es-CO" b="1" dirty="0" err="1">
                <a:latin typeface="Franklin Gothic Book" panose="020B0503020102020204" pitchFamily="34" charset="0"/>
              </a:rPr>
              <a:t>LBP</a:t>
            </a:r>
            <a:r>
              <a:rPr lang="es-CO" dirty="0">
                <a:latin typeface="Franklin Gothic Book" panose="020B0503020102020204" pitchFamily="34" charset="0"/>
              </a:rPr>
              <a:t> se basa en una química de calcio, magnesio y silicato clasificada para </a:t>
            </a:r>
            <a:r>
              <a:rPr lang="es-CO" dirty="0" err="1">
                <a:latin typeface="Franklin Gothic Book" panose="020B0503020102020204" pitchFamily="34" charset="0"/>
              </a:rPr>
              <a:t>2192°F</a:t>
            </a:r>
            <a:r>
              <a:rPr lang="es-CO" dirty="0">
                <a:latin typeface="Franklin Gothic Book" panose="020B0503020102020204" pitchFamily="34" charset="0"/>
              </a:rPr>
              <a:t> (</a:t>
            </a:r>
            <a:r>
              <a:rPr lang="es-CO" dirty="0" err="1">
                <a:latin typeface="Franklin Gothic Book" panose="020B0503020102020204" pitchFamily="34" charset="0"/>
              </a:rPr>
              <a:t>1200°C</a:t>
            </a:r>
            <a:r>
              <a:rPr lang="es-CO" dirty="0">
                <a:latin typeface="Franklin Gothic Book" panose="020B0503020102020204" pitchFamily="34" charset="0"/>
              </a:rPr>
              <a:t>). Con una excelente resistencia a la manipulación y una baja conductividad térmica, estos papeles hacen un material ideal para juntas troqueladas a medida, sellos o aislamiento de reserva.</a:t>
            </a:r>
            <a:r>
              <a:rPr lang="en-CA" dirty="0">
                <a:latin typeface="Franklin Gothic Book" panose="020B0503020102020204" pitchFamily="34" charset="0"/>
              </a:rPr>
              <a:t> </a:t>
            </a:r>
          </a:p>
          <a:p>
            <a:pPr algn="just"/>
            <a:r>
              <a:rPr lang="es-CO" dirty="0">
                <a:latin typeface="Franklin Gothic Book" panose="020B0503020102020204" pitchFamily="34" charset="0"/>
              </a:rPr>
              <a:t>Las </a:t>
            </a:r>
            <a:r>
              <a:rPr lang="es-CO" b="1" dirty="0">
                <a:latin typeface="Franklin Gothic Book" panose="020B0503020102020204" pitchFamily="34" charset="0"/>
              </a:rPr>
              <a:t>FC-Juntas</a:t>
            </a:r>
            <a:r>
              <a:rPr lang="es-CO" dirty="0">
                <a:latin typeface="Franklin Gothic Book" panose="020B0503020102020204" pitchFamily="34" charset="0"/>
              </a:rPr>
              <a:t> ofrecen una solución rentable y de alta calidad para muchos requisitos de juntas de alta temperatura y baja presión. La capacidad interna de fabricación de troqueles permite una rápida entrega de piezas prototipo. El troquelado tanto de manta como de papel está disponible para satisfacer las demandas de los clientes. Otros materiales están disponibles bajo pedido.</a:t>
            </a:r>
            <a:endParaRPr lang="en-CA" dirty="0">
              <a:latin typeface="Franklin Gothic Book" panose="020B0503020102020204" pitchFamily="34" charset="0"/>
            </a:endParaRP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a:xfrm>
            <a:off x="3395663" y="276226"/>
            <a:ext cx="4089975" cy="754379"/>
          </a:xfrm>
        </p:spPr>
        <p:txBody>
          <a:bodyPr/>
          <a:lstStyle/>
          <a:p>
            <a:r>
              <a:rPr lang="es-CO" dirty="0">
                <a:solidFill>
                  <a:srgbClr val="000000"/>
                </a:solidFill>
              </a:rPr>
              <a:t>FC-PAPEL Y JUNTAS</a:t>
            </a:r>
            <a:br>
              <a:rPr lang="es-CO" dirty="0">
                <a:solidFill>
                  <a:srgbClr val="000000"/>
                </a:solidFill>
              </a:rPr>
            </a:br>
            <a:r>
              <a:rPr lang="es-CO" sz="2000" b="1" dirty="0">
                <a:solidFill>
                  <a:srgbClr val="00B0F0"/>
                </a:solidFill>
              </a:rPr>
              <a:t>FICHA TÉCNICA</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284170" y="3350735"/>
            <a:ext cx="7200893" cy="460800"/>
          </a:xfrm>
        </p:spPr>
        <p:txBody>
          <a:bodyPr/>
          <a:lstStyle/>
          <a:p>
            <a:r>
              <a:rPr lang="es-CO" sz="1800" b="1" dirty="0">
                <a:solidFill>
                  <a:srgbClr val="00B0F0"/>
                </a:solidFill>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3" y="1047522"/>
            <a:ext cx="3312000" cy="460800"/>
          </a:xfrm>
        </p:spPr>
        <p:txBody>
          <a:bodyPr/>
          <a:lstStyle/>
          <a:p>
            <a:r>
              <a:rPr lang="en-US" b="1" dirty="0">
                <a:solidFill>
                  <a:srgbClr val="00B0F0"/>
                </a:solidFill>
              </a:rPr>
              <a:t>FC-</a:t>
            </a:r>
            <a:r>
              <a:rPr lang="en-US" b="1" dirty="0" err="1">
                <a:solidFill>
                  <a:srgbClr val="00B0F0"/>
                </a:solidFill>
              </a:rPr>
              <a:t>PAPEL</a:t>
            </a:r>
            <a:r>
              <a:rPr lang="en-US" b="1" dirty="0">
                <a:solidFill>
                  <a:srgbClr val="00B0F0"/>
                </a:solidFill>
              </a:rPr>
              <a:t> Y JUNTAS</a:t>
            </a:r>
            <a:endParaRPr lang="en-CA" b="1" dirty="0">
              <a:solidFill>
                <a:srgbClr val="00B0F0"/>
              </a:solidFill>
            </a:endParaRP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326536236"/>
              </p:ext>
            </p:extLst>
          </p:nvPr>
        </p:nvGraphicFramePr>
        <p:xfrm>
          <a:off x="284165" y="3729588"/>
          <a:ext cx="7200898" cy="1487760"/>
        </p:xfrm>
        <a:graphic>
          <a:graphicData uri="http://schemas.openxmlformats.org/drawingml/2006/table">
            <a:tbl>
              <a:tblPr firstRow="1" bandRow="1">
                <a:tableStyleId>{9D7B26C5-4107-4FEC-AEDC-1716B250A1EF}</a:tableStyleId>
              </a:tblPr>
              <a:tblGrid>
                <a:gridCol w="1644650">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3498">
                  <a:extLst>
                    <a:ext uri="{9D8B030D-6E8A-4147-A177-3AD203B41FA5}">
                      <a16:colId xmlns:a16="http://schemas.microsoft.com/office/drawing/2014/main" val="1760132797"/>
                    </a:ext>
                  </a:extLst>
                </a:gridCol>
              </a:tblGrid>
              <a:tr h="218998">
                <a:tc>
                  <a:txBody>
                    <a:bodyPr/>
                    <a:lstStyle/>
                    <a:p>
                      <a:pPr algn="ctr"/>
                      <a:endParaRPr lang="en-CA" sz="1200" noProof="0">
                        <a:latin typeface="+mj-lt"/>
                      </a:endParaRP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noProof="0" dirty="0">
                          <a:solidFill>
                            <a:srgbClr val="33CC33"/>
                          </a:solidFill>
                          <a:latin typeface="+mj-lt"/>
                        </a:rPr>
                        <a:t>LBP</a:t>
                      </a:r>
                      <a:endParaRPr lang="en-CA" sz="800" b="0" noProof="0" dirty="0">
                        <a:solidFill>
                          <a:srgbClr val="33CC33"/>
                        </a:solidFill>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noProof="0">
                          <a:solidFill>
                            <a:srgbClr val="FFC000"/>
                          </a:solidFill>
                          <a:latin typeface="+mj-lt"/>
                        </a:rPr>
                        <a:t>STD</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b="1" noProof="0">
                          <a:solidFill>
                            <a:srgbClr val="FFC000"/>
                          </a:solidFill>
                          <a:latin typeface="+mj-lt"/>
                        </a:rPr>
                        <a:t>HP</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b="1" kern="1200" noProof="0">
                          <a:solidFill>
                            <a:srgbClr val="00B0F0"/>
                          </a:solidFill>
                          <a:latin typeface="+mj-lt"/>
                          <a:ea typeface="+mn-ea"/>
                          <a:cs typeface="+mn-cs"/>
                        </a:rPr>
                        <a:t>ZR</a:t>
                      </a:r>
                      <a:endParaRPr lang="en-CA" sz="1000" b="1" noProof="0">
                        <a:solidFill>
                          <a:srgbClr val="00B0F0"/>
                        </a:solidFill>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2514866"/>
                  </a:ext>
                </a:extLst>
              </a:tr>
              <a:tr h="162822">
                <a:tc>
                  <a:txBody>
                    <a:bodyPr/>
                    <a:lstStyle/>
                    <a:p>
                      <a:r>
                        <a:rPr lang="es-CO" sz="800" noProof="0" dirty="0"/>
                        <a:t>Color</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1"/>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1"/>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1"/>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1"/>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78452">
                <a:tc>
                  <a:txBody>
                    <a:bodyPr/>
                    <a:lstStyle/>
                    <a:p>
                      <a:r>
                        <a:rPr lang="es-CO" sz="800" noProof="1"/>
                        <a:t>Grado de Temperatura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 2192°F (1200°C)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2300°F (1260°C)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2300°F (1260°C)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err="1"/>
                        <a:t>2600°F</a:t>
                      </a:r>
                      <a:r>
                        <a:rPr lang="en-CA" sz="800" noProof="0" dirty="0"/>
                        <a:t> (</a:t>
                      </a:r>
                      <a:r>
                        <a:rPr lang="en-CA" sz="800" noProof="0" dirty="0" err="1"/>
                        <a:t>1430°C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noProof="0" dirty="0"/>
                        <a:t>Temperatura de funcionamiento recomendada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dirty="0" err="1"/>
                        <a:t>1832°F</a:t>
                      </a:r>
                      <a:r>
                        <a:rPr lang="en-CA" sz="800" noProof="0" dirty="0"/>
                        <a:t> (</a:t>
                      </a:r>
                      <a:r>
                        <a:rPr lang="en-CA" sz="800" noProof="0" dirty="0" err="1"/>
                        <a:t>1000°C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err="1"/>
                        <a:t>1832°F</a:t>
                      </a:r>
                      <a:r>
                        <a:rPr lang="en-CA" sz="800" noProof="0" dirty="0"/>
                        <a:t> (</a:t>
                      </a:r>
                      <a:r>
                        <a:rPr lang="en-CA" sz="800" noProof="0" dirty="0" err="1"/>
                        <a:t>1000°C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2150°F (1176°C)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2450°F (1343°C)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54812">
                <a:tc>
                  <a:txBody>
                    <a:bodyPr/>
                    <a:lstStyle/>
                    <a:p>
                      <a:r>
                        <a:rPr lang="es-CO" sz="800" noProof="0" dirty="0"/>
                        <a:t>Densidad</a:t>
                      </a:r>
                      <a:r>
                        <a:rPr lang="en-CA" sz="800" noProof="0" dirty="0"/>
                        <a:t>, </a:t>
                      </a:r>
                      <a:r>
                        <a:rPr lang="en-CA" sz="800" dirty="0">
                          <a:effectLst/>
                          <a:latin typeface="Franklin Gothic Book" panose="020B0503020102020204" pitchFamily="34" charset="0"/>
                          <a:ea typeface="Aptos" panose="020B0004020202020204" pitchFamily="34" charset="0"/>
                          <a:cs typeface="Arial" panose="020B0604020202020204" pitchFamily="34" charset="0"/>
                        </a:rPr>
                        <a:t>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n-CA"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12-13 (192-208)</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10-12 (160-192)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10-12 (160-192)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10-12 (160-192)</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126558"/>
                  </a:ext>
                </a:extLst>
              </a:tr>
              <a:tr h="154812">
                <a:tc rowSpan="2">
                  <a:txBody>
                    <a:bodyPr/>
                    <a:lstStyle/>
                    <a:p>
                      <a:r>
                        <a:rPr lang="es-CO" sz="800" noProof="1"/>
                        <a:t>Contracción lineal, </a:t>
                      </a:r>
                    </a:p>
                    <a:p>
                      <a:r>
                        <a:rPr lang="es-CO" sz="800" noProof="1"/>
                        <a:t>(%) después de 24 horas</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dirty="0" err="1"/>
                        <a:t>1832°F</a:t>
                      </a:r>
                      <a:r>
                        <a:rPr lang="en-CA" sz="800" noProof="0" dirty="0"/>
                        <a:t> (</a:t>
                      </a:r>
                      <a:r>
                        <a:rPr lang="en-CA" sz="800" noProof="0" dirty="0" err="1"/>
                        <a:t>1000°C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err="1"/>
                        <a:t>1922°F</a:t>
                      </a:r>
                      <a:r>
                        <a:rPr lang="en-CA" sz="800" noProof="0" dirty="0"/>
                        <a:t> (</a:t>
                      </a:r>
                      <a:r>
                        <a:rPr lang="en-CA" sz="800" noProof="0" dirty="0" err="1"/>
                        <a:t>1050°C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dirty="0" err="1"/>
                        <a:t>1922°F</a:t>
                      </a:r>
                      <a:r>
                        <a:rPr lang="en-CA" sz="800" noProof="0" dirty="0"/>
                        <a:t> (</a:t>
                      </a:r>
                      <a:r>
                        <a:rPr lang="en-CA" sz="800" noProof="0" dirty="0" err="1"/>
                        <a:t>1050°C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err="1"/>
                        <a:t>2012°F</a:t>
                      </a:r>
                      <a:r>
                        <a:rPr lang="en-CA" sz="800" noProof="0" dirty="0"/>
                        <a:t> (</a:t>
                      </a:r>
                      <a:r>
                        <a:rPr lang="en-CA" sz="800" noProof="0" dirty="0" err="1"/>
                        <a:t>1100°C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69339"/>
                  </a:ext>
                </a:extLst>
              </a:tr>
              <a:tr h="154812">
                <a:tc vMerge="1">
                  <a:txBody>
                    <a:bodyPr/>
                    <a:lstStyle/>
                    <a:p>
                      <a:endParaRPr lang="en-US" sz="80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&lt;1.5%</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&lt;4%</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&lt;3%</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&lt;3%</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2883123"/>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204593285"/>
              </p:ext>
            </p:extLst>
          </p:nvPr>
        </p:nvGraphicFramePr>
        <p:xfrm>
          <a:off x="285753" y="5218973"/>
          <a:ext cx="7200898" cy="1358185"/>
        </p:xfrm>
        <a:graphic>
          <a:graphicData uri="http://schemas.openxmlformats.org/drawingml/2006/table">
            <a:tbl>
              <a:tblPr firstRow="1" bandRow="1">
                <a:tableStyleId>{9D7B26C5-4107-4FEC-AEDC-1716B250A1EF}</a:tableStyleId>
              </a:tblPr>
              <a:tblGrid>
                <a:gridCol w="1646235">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1913">
                  <a:extLst>
                    <a:ext uri="{9D8B030D-6E8A-4147-A177-3AD203B41FA5}">
                      <a16:colId xmlns:a16="http://schemas.microsoft.com/office/drawing/2014/main" val="2705741006"/>
                    </a:ext>
                  </a:extLst>
                </a:gridCol>
              </a:tblGrid>
              <a:tr h="154812">
                <a:tc>
                  <a:txBody>
                    <a:bodyPr/>
                    <a:lstStyle/>
                    <a:p>
                      <a:r>
                        <a:rPr lang="es-CO" sz="800" noProof="0" dirty="0">
                          <a:solidFill>
                            <a:srgbClr val="00B0F0"/>
                          </a:solidFill>
                        </a:rPr>
                        <a:t>COMPOSICIÓN QUÍMICA</a:t>
                      </a: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CA" sz="800" noProof="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n-CA" sz="800" noProof="0" dirty="0"/>
                        <a:t>     </a:t>
                      </a:r>
                      <a:r>
                        <a:rPr lang="en-CA" sz="800" noProof="0" dirty="0" err="1"/>
                        <a:t>Al</a:t>
                      </a:r>
                      <a:r>
                        <a:rPr lang="en-CA" sz="800" baseline="-25000" noProof="0" dirty="0" err="1"/>
                        <a:t>2</a:t>
                      </a:r>
                      <a:r>
                        <a:rPr lang="en-CA" sz="800" noProof="0" dirty="0" err="1"/>
                        <a:t>O</a:t>
                      </a:r>
                      <a:r>
                        <a:rPr lang="en-CA" sz="800" baseline="-25000" noProof="0" dirty="0" err="1"/>
                        <a:t>3</a:t>
                      </a:r>
                      <a:endParaRPr lang="en-CA" sz="800" baseline="-250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&lt;1.5%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45-46%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47-49%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32-40%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r>
                        <a:rPr lang="en-CA" sz="800" noProof="0"/>
                        <a:t>     SiO</a:t>
                      </a:r>
                      <a:r>
                        <a:rPr lang="en-CA" sz="800" baseline="-25000" noProof="0"/>
                        <a:t>3</a:t>
                      </a:r>
                      <a:endParaRPr lang="en-CA" sz="800" noProof="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55-63%</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51-52%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50-52%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53-58%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r>
                        <a:rPr lang="en-CA" sz="800" noProof="0"/>
                        <a:t>     MgO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3-8%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7434865"/>
                  </a:ext>
                </a:extLst>
              </a:tr>
              <a:tr h="154812">
                <a:tc>
                  <a:txBody>
                    <a:bodyPr/>
                    <a:lstStyle/>
                    <a:p>
                      <a:r>
                        <a:rPr lang="en-CA" sz="800" noProof="0"/>
                        <a:t>     CaO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23-28%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9607001"/>
                  </a:ext>
                </a:extLst>
              </a:tr>
              <a:tr h="172374">
                <a:tc>
                  <a:txBody>
                    <a:bodyPr/>
                    <a:lstStyle/>
                    <a:p>
                      <a:r>
                        <a:rPr lang="en-CA" sz="800" noProof="0"/>
                        <a:t>     ZrO</a:t>
                      </a:r>
                      <a:r>
                        <a:rPr lang="en-CA" sz="800" baseline="-25000" noProof="0"/>
                        <a:t>2</a:t>
                      </a:r>
                      <a:endParaRPr lang="en-CA" sz="800" noProof="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11-16%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4799669"/>
                  </a:ext>
                </a:extLst>
              </a:tr>
              <a:tr h="154812">
                <a:tc>
                  <a:txBody>
                    <a:bodyPr/>
                    <a:lstStyle/>
                    <a:p>
                      <a:r>
                        <a:rPr lang="en-CA" sz="800" noProof="0" dirty="0"/>
                        <a:t>     </a:t>
                      </a:r>
                      <a:r>
                        <a:rPr lang="es-CO" sz="800" noProof="0" dirty="0"/>
                        <a:t>Otros</a:t>
                      </a:r>
                      <a:endParaRPr lang="en-CA"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sp>
        <p:nvSpPr>
          <p:cNvPr id="2" name="Text Placeholder 15">
            <a:extLst>
              <a:ext uri="{FF2B5EF4-FFF2-40B4-BE49-F238E27FC236}">
                <a16:creationId xmlns:a16="http://schemas.microsoft.com/office/drawing/2014/main" id="{5CEA6ED1-EAAB-243F-A2D0-BDBA04E00FE5}"/>
              </a:ext>
            </a:extLst>
          </p:cNvPr>
          <p:cNvSpPr txBox="1">
            <a:spLocks/>
          </p:cNvSpPr>
          <p:nvPr/>
        </p:nvSpPr>
        <p:spPr>
          <a:xfrm>
            <a:off x="285753" y="7561054"/>
            <a:ext cx="2230431" cy="347530"/>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400" b="1" dirty="0">
                <a:solidFill>
                  <a:srgbClr val="00B0F0"/>
                </a:solidFill>
              </a:rPr>
              <a:t>APLICACIONES TÍPICAS</a:t>
            </a:r>
          </a:p>
        </p:txBody>
      </p:sp>
      <p:sp>
        <p:nvSpPr>
          <p:cNvPr id="7" name="TextBox 6">
            <a:extLst>
              <a:ext uri="{FF2B5EF4-FFF2-40B4-BE49-F238E27FC236}">
                <a16:creationId xmlns:a16="http://schemas.microsoft.com/office/drawing/2014/main" id="{081B1C80-E85D-18BA-51C1-66370E5DD5DD}"/>
              </a:ext>
            </a:extLst>
          </p:cNvPr>
          <p:cNvSpPr txBox="1"/>
          <p:nvPr/>
        </p:nvSpPr>
        <p:spPr>
          <a:xfrm>
            <a:off x="4280240" y="7737321"/>
            <a:ext cx="3229833" cy="1092607"/>
          </a:xfrm>
          <a:prstGeom prst="rect">
            <a:avLst/>
          </a:prstGeom>
          <a:solidFill>
            <a:schemeClr val="bg1">
              <a:lumMod val="95000"/>
            </a:schemeClr>
          </a:solidFill>
        </p:spPr>
        <p:txBody>
          <a:bodyPr wrap="square" numCol="2" spcCol="72000" rtlCol="0">
            <a:spAutoFit/>
          </a:bodyPr>
          <a:lstStyle/>
          <a:p>
            <a:r>
              <a:rPr lang="es-CO" sz="1100" b="1" dirty="0">
                <a:solidFill>
                  <a:srgbClr val="00B0F0"/>
                </a:solidFill>
              </a:rPr>
              <a:t>CARACTERÍSTICAS</a:t>
            </a:r>
          </a:p>
          <a:p>
            <a:pPr marL="171450" indent="-171450">
              <a:buClr>
                <a:srgbClr val="00B0F0"/>
              </a:buClr>
              <a:buFont typeface="Arial" panose="020B0604020202020204" pitchFamily="34" charset="0"/>
              <a:buChar char="•"/>
            </a:pPr>
            <a:r>
              <a:rPr lang="es-CO" sz="900" dirty="0"/>
              <a:t>Baja conductividad térmica</a:t>
            </a:r>
          </a:p>
          <a:p>
            <a:pPr marL="171450" indent="-171450">
              <a:buClr>
                <a:srgbClr val="00B0F0"/>
              </a:buClr>
              <a:buFont typeface="Arial" panose="020B0604020202020204" pitchFamily="34" charset="0"/>
              <a:buChar char="•"/>
            </a:pPr>
            <a:r>
              <a:rPr lang="es-CO" sz="900" dirty="0"/>
              <a:t>Bajo almacenamiento de calor</a:t>
            </a:r>
          </a:p>
          <a:p>
            <a:pPr marL="171450" indent="-171450">
              <a:buClr>
                <a:srgbClr val="00B0F0"/>
              </a:buClr>
              <a:buFont typeface="Arial" panose="020B0604020202020204" pitchFamily="34" charset="0"/>
              <a:buChar char="•"/>
            </a:pPr>
            <a:r>
              <a:rPr lang="es-CO" sz="900" dirty="0"/>
              <a:t>Resistencia al choque térmico</a:t>
            </a:r>
          </a:p>
          <a:p>
            <a:pPr marL="171450" indent="-171450">
              <a:buClr>
                <a:srgbClr val="00B0F0"/>
              </a:buClr>
              <a:buFont typeface="Arial" panose="020B0604020202020204" pitchFamily="34" charset="0"/>
              <a:buChar char="•"/>
            </a:pPr>
            <a:endParaRPr lang="es-CO" sz="900" dirty="0"/>
          </a:p>
          <a:p>
            <a:pPr marL="171450" indent="-171450">
              <a:buClr>
                <a:srgbClr val="00B0F0"/>
              </a:buClr>
              <a:buFont typeface="Arial" panose="020B0604020202020204" pitchFamily="34" charset="0"/>
              <a:buChar char="•"/>
            </a:pPr>
            <a:r>
              <a:rPr lang="es-CO" sz="900" dirty="0"/>
              <a:t>Excelente resistencia a la tracción</a:t>
            </a:r>
          </a:p>
          <a:p>
            <a:pPr marL="171450" indent="-171450">
              <a:buClr>
                <a:srgbClr val="00B0F0"/>
              </a:buClr>
              <a:buFont typeface="Arial" panose="020B0604020202020204" pitchFamily="34" charset="0"/>
              <a:buChar char="•"/>
            </a:pPr>
            <a:r>
              <a:rPr lang="es-CO" sz="900" dirty="0"/>
              <a:t>Fácil de cortar</a:t>
            </a:r>
          </a:p>
          <a:p>
            <a:pPr marL="171450" indent="-171450">
              <a:buClr>
                <a:srgbClr val="00B0F0"/>
              </a:buClr>
              <a:buFont typeface="Arial" panose="020B0604020202020204" pitchFamily="34" charset="0"/>
              <a:buChar char="•"/>
            </a:pPr>
            <a:r>
              <a:rPr lang="es-CO" sz="900" dirty="0"/>
              <a:t>Baja contracción</a:t>
            </a:r>
          </a:p>
          <a:p>
            <a:pPr marL="171450" indent="-171450">
              <a:buClr>
                <a:srgbClr val="00B0F0"/>
              </a:buClr>
              <a:buFont typeface="Arial" panose="020B0604020202020204" pitchFamily="34" charset="0"/>
              <a:buChar char="•"/>
            </a:pPr>
            <a:r>
              <a:rPr lang="es-CO" sz="900" dirty="0"/>
              <a:t>Fácil de envolver y moldear</a:t>
            </a:r>
          </a:p>
          <a:p>
            <a:pPr marL="171450" indent="-171450">
              <a:buClr>
                <a:srgbClr val="00B0F0"/>
              </a:buClr>
              <a:buFont typeface="Arial" panose="020B0604020202020204" pitchFamily="34" charset="0"/>
              <a:buChar char="•"/>
            </a:pPr>
            <a:r>
              <a:rPr lang="es-CO" sz="900" dirty="0"/>
              <a:t>Absorción acústica</a:t>
            </a:r>
          </a:p>
        </p:txBody>
      </p:sp>
      <p:sp>
        <p:nvSpPr>
          <p:cNvPr id="8" name="TextBox 7">
            <a:extLst>
              <a:ext uri="{FF2B5EF4-FFF2-40B4-BE49-F238E27FC236}">
                <a16:creationId xmlns:a16="http://schemas.microsoft.com/office/drawing/2014/main" id="{70FFCE9F-3628-6C44-B7B0-26995E654EE1}"/>
              </a:ext>
            </a:extLst>
          </p:cNvPr>
          <p:cNvSpPr txBox="1"/>
          <p:nvPr/>
        </p:nvSpPr>
        <p:spPr>
          <a:xfrm>
            <a:off x="284165" y="7808529"/>
            <a:ext cx="4224335" cy="1061829"/>
          </a:xfrm>
          <a:prstGeom prst="rect">
            <a:avLst/>
          </a:prstGeom>
          <a:noFill/>
        </p:spPr>
        <p:txBody>
          <a:bodyPr wrap="square" numCol="2" rtlCol="0">
            <a:spAutoFit/>
          </a:bodyPr>
          <a:lstStyle/>
          <a:p>
            <a:r>
              <a:rPr lang="es-CO" sz="900" dirty="0"/>
              <a:t>Juntas aislantes</a:t>
            </a:r>
          </a:p>
          <a:p>
            <a:r>
              <a:rPr lang="es-CO" sz="900" dirty="0"/>
              <a:t>Juntas para puertas</a:t>
            </a:r>
          </a:p>
          <a:p>
            <a:r>
              <a:rPr lang="es-CO" sz="900" dirty="0"/>
              <a:t>Juntas para puertas de calderas</a:t>
            </a:r>
          </a:p>
          <a:p>
            <a:r>
              <a:rPr lang="es-CO" sz="900" dirty="0"/>
              <a:t>Juntas de dilatación</a:t>
            </a:r>
          </a:p>
          <a:p>
            <a:r>
              <a:rPr lang="es-CO" sz="900" dirty="0"/>
              <a:t>Calentadores eléctricos</a:t>
            </a:r>
          </a:p>
          <a:p>
            <a:r>
              <a:rPr lang="es-CO" sz="900" dirty="0"/>
              <a:t>Envoltura para moldes y herramientas calientes</a:t>
            </a:r>
          </a:p>
          <a:p>
            <a:r>
              <a:rPr lang="es-CO" sz="900" dirty="0"/>
              <a:t>Juntas de metal fundido</a:t>
            </a:r>
          </a:p>
          <a:p>
            <a:r>
              <a:rPr lang="es-CO" sz="900" dirty="0"/>
              <a:t>Aislamiento acústico y térmico para vehículos</a:t>
            </a:r>
          </a:p>
          <a:p>
            <a:r>
              <a:rPr lang="es-CO" sz="900" dirty="0"/>
              <a:t>Aislamiento de apoyo para hornos y hornos cucharas</a:t>
            </a:r>
          </a:p>
        </p:txBody>
      </p:sp>
      <p:graphicFrame>
        <p:nvGraphicFramePr>
          <p:cNvPr id="5" name="Table 35">
            <a:extLst>
              <a:ext uri="{FF2B5EF4-FFF2-40B4-BE49-F238E27FC236}">
                <a16:creationId xmlns:a16="http://schemas.microsoft.com/office/drawing/2014/main" id="{8D0DF7DA-92F5-0383-A75A-92CA4BFFC5F8}"/>
              </a:ext>
            </a:extLst>
          </p:cNvPr>
          <p:cNvGraphicFramePr>
            <a:graphicFrameLocks/>
          </p:cNvGraphicFramePr>
          <p:nvPr>
            <p:extLst>
              <p:ext uri="{D42A27DB-BD31-4B8C-83A1-F6EECF244321}">
                <p14:modId xmlns:p14="http://schemas.microsoft.com/office/powerpoint/2010/main" val="3806736535"/>
              </p:ext>
            </p:extLst>
          </p:nvPr>
        </p:nvGraphicFramePr>
        <p:xfrm>
          <a:off x="284165" y="6575611"/>
          <a:ext cx="7200898" cy="957772"/>
        </p:xfrm>
        <a:graphic>
          <a:graphicData uri="http://schemas.openxmlformats.org/drawingml/2006/table">
            <a:tbl>
              <a:tblPr firstRow="1" bandRow="1">
                <a:tableStyleId>{9D7B26C5-4107-4FEC-AEDC-1716B250A1EF}</a:tableStyleId>
              </a:tblPr>
              <a:tblGrid>
                <a:gridCol w="1646235">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1913">
                  <a:extLst>
                    <a:ext uri="{9D8B030D-6E8A-4147-A177-3AD203B41FA5}">
                      <a16:colId xmlns:a16="http://schemas.microsoft.com/office/drawing/2014/main" val="2705741006"/>
                    </a:ext>
                  </a:extLst>
                </a:gridCol>
              </a:tblGrid>
              <a:tr h="154812">
                <a:tc>
                  <a:txBody>
                    <a:bodyPr/>
                    <a:lstStyle/>
                    <a:p>
                      <a:r>
                        <a:rPr lang="es-CO" sz="800" b="1" noProof="0" dirty="0">
                          <a:solidFill>
                            <a:srgbClr val="00B0F0"/>
                          </a:solidFill>
                        </a:rPr>
                        <a:t>CONDUCTIVA</a:t>
                      </a:r>
                      <a:r>
                        <a:rPr lang="es-CO" sz="800" b="0" noProof="0" dirty="0">
                          <a:solidFill>
                            <a:srgbClr val="00B0F0"/>
                          </a:solidFill>
                        </a:rPr>
                        <a:t> </a:t>
                      </a:r>
                      <a:r>
                        <a:rPr lang="es-CO" sz="800" b="1" kern="1200" noProof="0" dirty="0">
                          <a:solidFill>
                            <a:srgbClr val="00B0F0"/>
                          </a:solidFill>
                          <a:latin typeface="+mn-lt"/>
                          <a:ea typeface="+mn-ea"/>
                          <a:cs typeface="+mn-cs"/>
                        </a:rPr>
                        <a:t>TÉRMICA</a:t>
                      </a: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b="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b="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ct val="107000"/>
                        </a:lnSpc>
                        <a:spcAft>
                          <a:spcPts val="800"/>
                        </a:spcAft>
                      </a:pP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b="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b="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b="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b="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ct val="107000"/>
                        </a:lnSpc>
                        <a:spcAft>
                          <a:spcPts val="800"/>
                        </a:spcAft>
                      </a:pP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hr·ft²</a:t>
                      </a:r>
                      <a:r>
                        <a:rPr lang="en-CA" sz="700" b="0" dirty="0">
                          <a:effectLst/>
                          <a:latin typeface="Franklin Gothic Book" panose="020B0503020102020204" pitchFamily="34" charset="0"/>
                          <a:ea typeface="Aptos" panose="020B0004020202020204" pitchFamily="34" charset="0"/>
                          <a:cs typeface="Arial" panose="020B0604020202020204" pitchFamily="34" charset="0"/>
                        </a:rPr>
                        <a:t> °F(W/</a:t>
                      </a:r>
                      <a:r>
                        <a:rPr lang="en-CA" sz="700" b="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700" b="0" dirty="0">
                          <a:effectLst/>
                          <a:latin typeface="Franklin Gothic Book" panose="020B0503020102020204" pitchFamily="34" charset="0"/>
                          <a:ea typeface="Aptos" panose="020B0004020202020204" pitchFamily="34" charset="0"/>
                          <a:cs typeface="Arial" panose="020B0604020202020204" pitchFamily="34" charset="0"/>
                        </a:rPr>
                        <a:t>)</a:t>
                      </a:r>
                      <a:endParaRPr lang="es-CO" sz="1050" b="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l"/>
                      <a:r>
                        <a:rPr lang="es-CO" sz="800" baseline="0" noProof="0" dirty="0" err="1"/>
                        <a:t>752°F</a:t>
                      </a:r>
                      <a:r>
                        <a:rPr lang="es-CO" sz="800" baseline="0" noProof="0" dirty="0"/>
                        <a:t> (</a:t>
                      </a:r>
                      <a:r>
                        <a:rPr lang="es-CO" sz="800" baseline="0" noProof="0" dirty="0" err="1"/>
                        <a:t>400°C</a:t>
                      </a:r>
                      <a:r>
                        <a:rPr lang="es-CO" sz="800" baseline="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45-46%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47-49%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32-40%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pPr algn="l"/>
                      <a:r>
                        <a:rPr lang="es-CO" sz="800" baseline="0" noProof="0" dirty="0" err="1"/>
                        <a:t>1112°F</a:t>
                      </a:r>
                      <a:r>
                        <a:rPr lang="es-CO" sz="800" baseline="0" noProof="0" dirty="0"/>
                        <a:t> (</a:t>
                      </a:r>
                      <a:r>
                        <a:rPr lang="es-CO" sz="800" baseline="0" noProof="0" dirty="0" err="1"/>
                        <a:t>600°C</a:t>
                      </a:r>
                      <a:r>
                        <a:rPr lang="es-CO" sz="800" baseline="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55-63%</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51-52%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50-52%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53-58%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pPr algn="l"/>
                      <a:r>
                        <a:rPr lang="es-CO" sz="800" baseline="0" noProof="0" dirty="0" err="1"/>
                        <a:t>1472­°F</a:t>
                      </a:r>
                      <a:r>
                        <a:rPr lang="es-CO" sz="800" baseline="0" noProof="0" dirty="0"/>
                        <a:t> (</a:t>
                      </a:r>
                      <a:r>
                        <a:rPr lang="es-CO" sz="800" baseline="0" noProof="0" dirty="0" err="1"/>
                        <a:t>800°C</a:t>
                      </a:r>
                      <a:r>
                        <a:rPr lang="es-CO" sz="800" baseline="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7434865"/>
                  </a:ext>
                </a:extLst>
              </a:tr>
              <a:tr h="154812">
                <a:tc>
                  <a:txBody>
                    <a:bodyPr/>
                    <a:lstStyle/>
                    <a:p>
                      <a:pPr algn="l"/>
                      <a:r>
                        <a:rPr lang="es-CO" sz="800" baseline="0" noProof="0" dirty="0" err="1"/>
                        <a:t>1832°F</a:t>
                      </a:r>
                      <a:r>
                        <a:rPr lang="es-CO" sz="800" baseline="0" noProof="0" dirty="0"/>
                        <a:t> (</a:t>
                      </a:r>
                      <a:r>
                        <a:rPr lang="es-CO" sz="800" baseline="0" noProof="0" dirty="0" err="1"/>
                        <a:t>1000°C</a:t>
                      </a:r>
                      <a:r>
                        <a:rPr lang="es-CO" sz="800" baseline="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sp>
        <p:nvSpPr>
          <p:cNvPr id="3" name="TextBox 2">
            <a:extLst>
              <a:ext uri="{FF2B5EF4-FFF2-40B4-BE49-F238E27FC236}">
                <a16:creationId xmlns:a16="http://schemas.microsoft.com/office/drawing/2014/main" id="{C59AEEDD-B328-1828-CDFA-31EB9AEE7A4C}"/>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pic>
        <p:nvPicPr>
          <p:cNvPr id="18" name="Picture 17" descr="A picture containing text&#10;&#10;Description automatically generated">
            <a:extLst>
              <a:ext uri="{FF2B5EF4-FFF2-40B4-BE49-F238E27FC236}">
                <a16:creationId xmlns:a16="http://schemas.microsoft.com/office/drawing/2014/main" id="{DC0E2618-A0C2-6B5A-A67D-5A58D29B90A1}"/>
              </a:ext>
            </a:extLst>
          </p:cNvPr>
          <p:cNvPicPr>
            <a:picLocks noChangeAspect="1"/>
          </p:cNvPicPr>
          <p:nvPr/>
        </p:nvPicPr>
        <p:blipFill rotWithShape="1">
          <a:blip r:embed="rId3"/>
          <a:srcRect l="29674"/>
          <a:stretch/>
        </p:blipFill>
        <p:spPr>
          <a:xfrm>
            <a:off x="6208322" y="2546430"/>
            <a:ext cx="1301751" cy="1040866"/>
          </a:xfrm>
          <a:prstGeom prst="rect">
            <a:avLst/>
          </a:prstGeom>
          <a:solidFill>
            <a:srgbClr val="FFFFFF">
              <a:shade val="85000"/>
            </a:srgbClr>
          </a:solidFill>
          <a:ln w="381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32">
            <a:extLst>
              <a:ext uri="{FF2B5EF4-FFF2-40B4-BE49-F238E27FC236}">
                <a16:creationId xmlns:a16="http://schemas.microsoft.com/office/drawing/2014/main" id="{E6A8FA26-83D2-4359-9752-EE05CD58F14C}"/>
              </a:ext>
            </a:extLst>
          </p:cNvPr>
          <p:cNvSpPr txBox="1"/>
          <p:nvPr/>
        </p:nvSpPr>
        <p:spPr>
          <a:xfrm>
            <a:off x="309173" y="8842453"/>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450°F/232°C.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1357</TotalTime>
  <Words>763</Words>
  <Application>Microsoft Office PowerPoint</Application>
  <PresentationFormat>Custom</PresentationFormat>
  <Paragraphs>120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Narrow</vt:lpstr>
      <vt:lpstr>Franklin Gothic</vt:lpstr>
      <vt:lpstr>Franklin Gothic Book</vt:lpstr>
      <vt:lpstr>Franklin Gothic Medium</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FC-PAPER &amp; GASKETS </dc:title>
  <dc:creator>paul@pkobrien.com</dc:creator>
  <cp:keywords>FIBRECAST, PAPER, GASKETS</cp:keywords>
  <cp:lastModifiedBy>Angie Torres Cardenas</cp:lastModifiedBy>
  <cp:revision>101</cp:revision>
  <cp:lastPrinted>2021-04-15T12:50:20Z</cp:lastPrinted>
  <dcterms:created xsi:type="dcterms:W3CDTF">2021-04-06T14:57:59Z</dcterms:created>
  <dcterms:modified xsi:type="dcterms:W3CDTF">2024-02-08T21:12:49Z</dcterms:modified>
  <cp:category>TECHNICAL DATA SHEET</cp:category>
</cp:coreProperties>
</file>