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Lst>
  <p:sldIdLst>
    <p:sldId id="259" r:id="rId2"/>
  </p:sldIdLst>
  <p:sldSz cx="7772400" cy="100584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60" autoAdjust="0"/>
    <p:restoredTop sz="96327"/>
  </p:normalViewPr>
  <p:slideViewPr>
    <p:cSldViewPr snapToGrid="0" snapToObjects="1" showGuides="1">
      <p:cViewPr>
        <p:scale>
          <a:sx n="150" d="100"/>
          <a:sy n="150" d="100"/>
        </p:scale>
        <p:origin x="1428" y="108"/>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8" name="Text Placeholder 57">
            <a:extLst>
              <a:ext uri="{FF2B5EF4-FFF2-40B4-BE49-F238E27FC236}">
                <a16:creationId xmlns:a16="http://schemas.microsoft.com/office/drawing/2014/main" id="{77353212-D351-4188-8D0E-BF1DA41E9F97}"/>
              </a:ext>
            </a:extLst>
          </p:cNvPr>
          <p:cNvSpPr>
            <a:spLocks noGrp="1"/>
          </p:cNvSpPr>
          <p:nvPr>
            <p:ph type="body" sz="quarter" idx="22"/>
          </p:nvPr>
        </p:nvSpPr>
        <p:spPr>
          <a:xfrm>
            <a:off x="285750" y="1532821"/>
            <a:ext cx="7200900" cy="7170425"/>
          </a:xfrm>
        </p:spPr>
        <p:txBody>
          <a:bodyPr lIns="0" rIns="0">
            <a:noAutofit/>
          </a:bodyPr>
          <a:lstStyle>
            <a:lvl1pPr marL="0" indent="0">
              <a:buNone/>
              <a:defRPr sz="12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51" name="Text Placeholder 38">
            <a:extLst>
              <a:ext uri="{FF2B5EF4-FFF2-40B4-BE49-F238E27FC236}">
                <a16:creationId xmlns:a16="http://schemas.microsoft.com/office/drawing/2014/main" id="{9CC7B918-5686-4DF5-A679-F18687C043CC}"/>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39" name="Text Placeholder 38">
            <a:extLst>
              <a:ext uri="{FF2B5EF4-FFF2-40B4-BE49-F238E27FC236}">
                <a16:creationId xmlns:a16="http://schemas.microsoft.com/office/drawing/2014/main" id="{42FAD240-5968-494C-9E13-B4F644222558}"/>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5" name="Text Placeholder 57">
            <a:extLst>
              <a:ext uri="{FF2B5EF4-FFF2-40B4-BE49-F238E27FC236}">
                <a16:creationId xmlns:a16="http://schemas.microsoft.com/office/drawing/2014/main" id="{E1C659FC-1AA9-4D3B-A51A-170D8C378A53}"/>
              </a:ext>
            </a:extLst>
          </p:cNvPr>
          <p:cNvSpPr>
            <a:spLocks noGrp="1"/>
          </p:cNvSpPr>
          <p:nvPr>
            <p:ph type="body" sz="quarter" idx="27" hasCustomPrompt="1"/>
          </p:nvPr>
        </p:nvSpPr>
        <p:spPr>
          <a:xfrm>
            <a:off x="285750" y="8906218"/>
            <a:ext cx="7199888" cy="352800"/>
          </a:xfrm>
        </p:spPr>
        <p:txBody>
          <a:bodyPr lIns="0" rIns="0">
            <a:noAutofit/>
          </a:bodyPr>
          <a:lstStyle>
            <a:lvl1pPr marL="0" indent="0">
              <a:buNone/>
              <a:defRPr sz="6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insert notes</a:t>
            </a:r>
          </a:p>
        </p:txBody>
      </p:sp>
    </p:spTree>
    <p:extLst>
      <p:ext uri="{BB962C8B-B14F-4D97-AF65-F5344CB8AC3E}">
        <p14:creationId xmlns:p14="http://schemas.microsoft.com/office/powerpoint/2010/main" val="3158036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orm">
    <p:spTree>
      <p:nvGrpSpPr>
        <p:cNvPr id="1" name=""/>
        <p:cNvGrpSpPr/>
        <p:nvPr/>
      </p:nvGrpSpPr>
      <p:grpSpPr>
        <a:xfrm>
          <a:off x="0" y="0"/>
          <a:ext cx="0" cy="0"/>
          <a:chOff x="0" y="0"/>
          <a:chExt cx="0" cy="0"/>
        </a:xfrm>
      </p:grpSpPr>
      <p:sp>
        <p:nvSpPr>
          <p:cNvPr id="3" name="Table Placeholder 2">
            <a:extLst>
              <a:ext uri="{FF2B5EF4-FFF2-40B4-BE49-F238E27FC236}">
                <a16:creationId xmlns:a16="http://schemas.microsoft.com/office/drawing/2014/main" id="{AE544B28-5CBA-4424-9483-20556516BC19}"/>
              </a:ext>
            </a:extLst>
          </p:cNvPr>
          <p:cNvSpPr>
            <a:spLocks noGrp="1"/>
          </p:cNvSpPr>
          <p:nvPr>
            <p:ph type="tbl" sz="quarter" idx="25" hasCustomPrompt="1"/>
          </p:nvPr>
        </p:nvSpPr>
        <p:spPr>
          <a:xfrm>
            <a:off x="285750" y="3652092"/>
            <a:ext cx="7199887" cy="2821071"/>
          </a:xfrm>
        </p:spPr>
        <p:txBody>
          <a:bodyPr>
            <a:normAutofit/>
          </a:bodyPr>
          <a:lstStyle>
            <a:lvl1pPr marL="0" indent="0" algn="ctr">
              <a:buNone/>
              <a:defRPr sz="1000">
                <a:solidFill>
                  <a:schemeClr val="tx2"/>
                </a:solidFill>
              </a:defRPr>
            </a:lvl1pPr>
          </a:lstStyle>
          <a:p>
            <a:r>
              <a:rPr lang="en-CA" dirty="0"/>
              <a:t>Click to insert table</a:t>
            </a:r>
          </a:p>
        </p:txBody>
      </p:sp>
      <p:sp>
        <p:nvSpPr>
          <p:cNvPr id="58" name="Text Placeholder 57">
            <a:extLst>
              <a:ext uri="{FF2B5EF4-FFF2-40B4-BE49-F238E27FC236}">
                <a16:creationId xmlns:a16="http://schemas.microsoft.com/office/drawing/2014/main" id="{77353212-D351-4188-8D0E-BF1DA41E9F97}"/>
              </a:ext>
            </a:extLst>
          </p:cNvPr>
          <p:cNvSpPr>
            <a:spLocks noGrp="1"/>
          </p:cNvSpPr>
          <p:nvPr>
            <p:ph type="body" sz="quarter" idx="22"/>
          </p:nvPr>
        </p:nvSpPr>
        <p:spPr>
          <a:xfrm>
            <a:off x="285750" y="1520629"/>
            <a:ext cx="3312000" cy="1679118"/>
          </a:xfrm>
        </p:spPr>
        <p:txBody>
          <a:bodyPr lIns="0" rIns="0">
            <a:noAutofit/>
          </a:bodyPr>
          <a:lstStyle>
            <a:lvl1pPr marL="0" indent="0">
              <a:buNone/>
              <a:defRPr sz="10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51" name="Text Placeholder 38">
            <a:extLst>
              <a:ext uri="{FF2B5EF4-FFF2-40B4-BE49-F238E27FC236}">
                <a16:creationId xmlns:a16="http://schemas.microsoft.com/office/drawing/2014/main" id="{9CC7B918-5686-4DF5-A679-F18687C043CC}"/>
              </a:ext>
            </a:extLst>
          </p:cNvPr>
          <p:cNvSpPr>
            <a:spLocks noGrp="1"/>
          </p:cNvSpPr>
          <p:nvPr>
            <p:ph type="body" sz="quarter" idx="21" hasCustomPrompt="1"/>
          </p:nvPr>
        </p:nvSpPr>
        <p:spPr>
          <a:xfrm>
            <a:off x="3957638" y="276226"/>
            <a:ext cx="3528000" cy="754379"/>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6" name="Picture Placeholder 43">
            <a:extLst>
              <a:ext uri="{FF2B5EF4-FFF2-40B4-BE49-F238E27FC236}">
                <a16:creationId xmlns:a16="http://schemas.microsoft.com/office/drawing/2014/main" id="{C01AC837-5434-4934-98EA-535A4E5DC1C5}"/>
              </a:ext>
            </a:extLst>
          </p:cNvPr>
          <p:cNvSpPr>
            <a:spLocks noGrp="1"/>
          </p:cNvSpPr>
          <p:nvPr>
            <p:ph type="pic" sz="quarter" idx="16" hasCustomPrompt="1"/>
          </p:nvPr>
        </p:nvSpPr>
        <p:spPr>
          <a:xfrm>
            <a:off x="5477097" y="6782026"/>
            <a:ext cx="2008541" cy="2015637"/>
          </a:xfrm>
        </p:spPr>
        <p:txBody>
          <a:bodyPr>
            <a:normAutofit/>
          </a:bodyPr>
          <a:lstStyle>
            <a:lvl1pPr marL="0" indent="0" algn="ctr">
              <a:buNone/>
              <a:defRPr sz="1000">
                <a:solidFill>
                  <a:schemeClr val="tx2"/>
                </a:solidFill>
              </a:defRPr>
            </a:lvl1pPr>
          </a:lstStyle>
          <a:p>
            <a:r>
              <a:rPr lang="en-CA" dirty="0"/>
              <a:t>insert picture</a:t>
            </a:r>
          </a:p>
        </p:txBody>
      </p:sp>
      <p:sp>
        <p:nvSpPr>
          <p:cNvPr id="47" name="Text Placeholder 38">
            <a:extLst>
              <a:ext uri="{FF2B5EF4-FFF2-40B4-BE49-F238E27FC236}">
                <a16:creationId xmlns:a16="http://schemas.microsoft.com/office/drawing/2014/main" id="{3350514B-457A-4449-9569-39731C328830}"/>
              </a:ext>
            </a:extLst>
          </p:cNvPr>
          <p:cNvSpPr>
            <a:spLocks noGrp="1"/>
          </p:cNvSpPr>
          <p:nvPr>
            <p:ph type="body" sz="quarter" idx="17" hasCustomPrompt="1"/>
          </p:nvPr>
        </p:nvSpPr>
        <p:spPr>
          <a:xfrm>
            <a:off x="3748722" y="1150165"/>
            <a:ext cx="1782000" cy="187200"/>
          </a:xfrm>
          <a:noFill/>
        </p:spPr>
        <p:txBody>
          <a:bodyPr wrap="square" lIns="0" rIns="0" rtlCol="0" anchor="ctr">
            <a:noAutofit/>
          </a:bodyPr>
          <a:lstStyle>
            <a:lvl1pPr marL="0" indent="0" algn="ctr">
              <a:buNone/>
              <a:defRPr lang="en-CA" sz="1000" dirty="0">
                <a:solidFill>
                  <a:schemeClr val="bg2">
                    <a:lumMod val="50000"/>
                  </a:schemeClr>
                </a:solidFill>
              </a:defRPr>
            </a:lvl1pPr>
          </a:lstStyle>
          <a:p>
            <a:pPr marL="0" lvl="0" algn="ctr" defTabSz="457200"/>
            <a:r>
              <a:rPr lang="en-US" dirty="0"/>
              <a:t>insert header</a:t>
            </a:r>
            <a:endParaRPr lang="en-CA" dirty="0"/>
          </a:p>
        </p:txBody>
      </p:sp>
      <p:sp>
        <p:nvSpPr>
          <p:cNvPr id="45" name="Picture Placeholder 43">
            <a:extLst>
              <a:ext uri="{FF2B5EF4-FFF2-40B4-BE49-F238E27FC236}">
                <a16:creationId xmlns:a16="http://schemas.microsoft.com/office/drawing/2014/main" id="{55AC6182-5EA8-4E99-BE20-983789034E35}"/>
              </a:ext>
            </a:extLst>
          </p:cNvPr>
          <p:cNvSpPr>
            <a:spLocks noGrp="1"/>
          </p:cNvSpPr>
          <p:nvPr>
            <p:ph type="pic" sz="quarter" idx="15" hasCustomPrompt="1"/>
          </p:nvPr>
        </p:nvSpPr>
        <p:spPr>
          <a:xfrm>
            <a:off x="5704650" y="1338565"/>
            <a:ext cx="1782000" cy="1666800"/>
          </a:xfrm>
        </p:spPr>
        <p:txBody>
          <a:bodyPr>
            <a:normAutofit/>
          </a:bodyPr>
          <a:lstStyle>
            <a:lvl1pPr marL="0" indent="0" algn="ctr">
              <a:buNone/>
              <a:defRPr sz="1000">
                <a:solidFill>
                  <a:schemeClr val="tx2"/>
                </a:solidFill>
              </a:defRPr>
            </a:lvl1pPr>
          </a:lstStyle>
          <a:p>
            <a:r>
              <a:rPr lang="en-CA" dirty="0"/>
              <a:t>insert picture</a:t>
            </a:r>
          </a:p>
        </p:txBody>
      </p:sp>
      <p:sp>
        <p:nvSpPr>
          <p:cNvPr id="44" name="Picture Placeholder 43">
            <a:extLst>
              <a:ext uri="{FF2B5EF4-FFF2-40B4-BE49-F238E27FC236}">
                <a16:creationId xmlns:a16="http://schemas.microsoft.com/office/drawing/2014/main" id="{54E789C2-5666-4D6B-A001-690F47C2B3E4}"/>
              </a:ext>
            </a:extLst>
          </p:cNvPr>
          <p:cNvSpPr>
            <a:spLocks noGrp="1"/>
          </p:cNvSpPr>
          <p:nvPr>
            <p:ph type="pic" sz="quarter" idx="14" hasCustomPrompt="1"/>
          </p:nvPr>
        </p:nvSpPr>
        <p:spPr>
          <a:xfrm>
            <a:off x="3749417" y="1338565"/>
            <a:ext cx="1782000" cy="1666800"/>
          </a:xfrm>
        </p:spPr>
        <p:txBody>
          <a:bodyPr>
            <a:normAutofit/>
          </a:bodyPr>
          <a:lstStyle>
            <a:lvl1pPr marL="0" indent="0" algn="ctr">
              <a:buNone/>
              <a:defRPr sz="1000">
                <a:solidFill>
                  <a:schemeClr val="tx2"/>
                </a:solidFill>
              </a:defRPr>
            </a:lvl1pPr>
          </a:lstStyle>
          <a:p>
            <a:r>
              <a:rPr lang="en-CA" dirty="0"/>
              <a:t>insert picture</a:t>
            </a:r>
          </a:p>
        </p:txBody>
      </p:sp>
      <p:sp>
        <p:nvSpPr>
          <p:cNvPr id="42" name="Text Placeholder 38">
            <a:extLst>
              <a:ext uri="{FF2B5EF4-FFF2-40B4-BE49-F238E27FC236}">
                <a16:creationId xmlns:a16="http://schemas.microsoft.com/office/drawing/2014/main" id="{83A46CCF-90C0-4873-9D3D-9AAA95F57A4A}"/>
              </a:ext>
            </a:extLst>
          </p:cNvPr>
          <p:cNvSpPr>
            <a:spLocks noGrp="1"/>
          </p:cNvSpPr>
          <p:nvPr>
            <p:ph type="body" sz="quarter" idx="13" hasCustomPrompt="1"/>
          </p:nvPr>
        </p:nvSpPr>
        <p:spPr>
          <a:xfrm>
            <a:off x="285749" y="7814351"/>
            <a:ext cx="4494209"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1" name="Text Placeholder 38">
            <a:extLst>
              <a:ext uri="{FF2B5EF4-FFF2-40B4-BE49-F238E27FC236}">
                <a16:creationId xmlns:a16="http://schemas.microsoft.com/office/drawing/2014/main" id="{CB52BB56-5B23-4F4C-8A0A-CB2D0C61E851}"/>
              </a:ext>
            </a:extLst>
          </p:cNvPr>
          <p:cNvSpPr>
            <a:spLocks noGrp="1"/>
          </p:cNvSpPr>
          <p:nvPr>
            <p:ph type="body" sz="quarter" idx="12" hasCustomPrompt="1"/>
          </p:nvPr>
        </p:nvSpPr>
        <p:spPr>
          <a:xfrm>
            <a:off x="285749" y="6645951"/>
            <a:ext cx="4494209"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0" name="Text Placeholder 38">
            <a:extLst>
              <a:ext uri="{FF2B5EF4-FFF2-40B4-BE49-F238E27FC236}">
                <a16:creationId xmlns:a16="http://schemas.microsoft.com/office/drawing/2014/main" id="{F027EBEA-E26B-4B85-BA30-E49C0E34CAB5}"/>
              </a:ext>
            </a:extLst>
          </p:cNvPr>
          <p:cNvSpPr>
            <a:spLocks noGrp="1"/>
          </p:cNvSpPr>
          <p:nvPr>
            <p:ph type="body" sz="quarter" idx="11" hasCustomPrompt="1"/>
          </p:nvPr>
        </p:nvSpPr>
        <p:spPr>
          <a:xfrm>
            <a:off x="285749" y="3202727"/>
            <a:ext cx="7200893"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39" name="Text Placeholder 38">
            <a:extLst>
              <a:ext uri="{FF2B5EF4-FFF2-40B4-BE49-F238E27FC236}">
                <a16:creationId xmlns:a16="http://schemas.microsoft.com/office/drawing/2014/main" id="{42FAD240-5968-494C-9E13-B4F644222558}"/>
              </a:ext>
            </a:extLst>
          </p:cNvPr>
          <p:cNvSpPr>
            <a:spLocks noGrp="1"/>
          </p:cNvSpPr>
          <p:nvPr>
            <p:ph type="body" sz="quarter" idx="10" hasCustomPrompt="1"/>
          </p:nvPr>
        </p:nvSpPr>
        <p:spPr>
          <a:xfrm>
            <a:off x="285750" y="1058965"/>
            <a:ext cx="33120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8" name="Text Placeholder 38">
            <a:extLst>
              <a:ext uri="{FF2B5EF4-FFF2-40B4-BE49-F238E27FC236}">
                <a16:creationId xmlns:a16="http://schemas.microsoft.com/office/drawing/2014/main" id="{FAB3F249-6E9D-4F68-9B20-6F75291F9C98}"/>
              </a:ext>
            </a:extLst>
          </p:cNvPr>
          <p:cNvSpPr>
            <a:spLocks noGrp="1"/>
          </p:cNvSpPr>
          <p:nvPr>
            <p:ph type="body" sz="quarter" idx="18" hasCustomPrompt="1"/>
          </p:nvPr>
        </p:nvSpPr>
        <p:spPr>
          <a:xfrm>
            <a:off x="5703955" y="1150165"/>
            <a:ext cx="1782000" cy="187200"/>
          </a:xfrm>
          <a:noFill/>
        </p:spPr>
        <p:txBody>
          <a:bodyPr wrap="square" lIns="0" rIns="0" rtlCol="0" anchor="ctr">
            <a:noAutofit/>
          </a:bodyPr>
          <a:lstStyle>
            <a:lvl1pPr marL="0" indent="0" algn="ctr">
              <a:buNone/>
              <a:defRPr lang="en-CA" sz="1000" dirty="0">
                <a:solidFill>
                  <a:schemeClr val="bg2">
                    <a:lumMod val="50000"/>
                  </a:schemeClr>
                </a:solidFill>
              </a:defRPr>
            </a:lvl1pPr>
          </a:lstStyle>
          <a:p>
            <a:pPr marL="0" lvl="0" algn="ctr" defTabSz="457200"/>
            <a:r>
              <a:rPr lang="en-US" dirty="0"/>
              <a:t>insert header</a:t>
            </a:r>
            <a:endParaRPr lang="en-CA" dirty="0"/>
          </a:p>
        </p:txBody>
      </p:sp>
      <p:sp>
        <p:nvSpPr>
          <p:cNvPr id="49" name="Text Placeholder 38">
            <a:extLst>
              <a:ext uri="{FF2B5EF4-FFF2-40B4-BE49-F238E27FC236}">
                <a16:creationId xmlns:a16="http://schemas.microsoft.com/office/drawing/2014/main" id="{4E23D755-77E4-44EB-A582-6089DEA2A587}"/>
              </a:ext>
            </a:extLst>
          </p:cNvPr>
          <p:cNvSpPr>
            <a:spLocks noGrp="1"/>
          </p:cNvSpPr>
          <p:nvPr>
            <p:ph type="body" sz="quarter" idx="19" hasCustomPrompt="1"/>
          </p:nvPr>
        </p:nvSpPr>
        <p:spPr>
          <a:xfrm>
            <a:off x="3748722" y="3012547"/>
            <a:ext cx="1782000" cy="187200"/>
          </a:xfrm>
          <a:noFill/>
        </p:spPr>
        <p:txBody>
          <a:bodyPr wrap="square" lIns="0" rIns="0" rtlCol="0" anchor="ctr">
            <a:noAutofit/>
          </a:bodyPr>
          <a:lstStyle>
            <a:lvl1pPr marL="0" indent="0" algn="ctr">
              <a:buNone/>
              <a:defRPr lang="en-CA" sz="1000" dirty="0">
                <a:solidFill>
                  <a:schemeClr val="bg2">
                    <a:lumMod val="50000"/>
                  </a:schemeClr>
                </a:solidFill>
              </a:defRPr>
            </a:lvl1pPr>
          </a:lstStyle>
          <a:p>
            <a:pPr marL="0" lvl="0" algn="ctr" defTabSz="457200"/>
            <a:r>
              <a:rPr lang="en-US" dirty="0"/>
              <a:t>insert footer</a:t>
            </a:r>
            <a:endParaRPr lang="en-CA" dirty="0"/>
          </a:p>
        </p:txBody>
      </p:sp>
      <p:sp>
        <p:nvSpPr>
          <p:cNvPr id="50" name="Text Placeholder 38">
            <a:extLst>
              <a:ext uri="{FF2B5EF4-FFF2-40B4-BE49-F238E27FC236}">
                <a16:creationId xmlns:a16="http://schemas.microsoft.com/office/drawing/2014/main" id="{9206FD68-B5EB-4BB3-8100-8ED09892BD1C}"/>
              </a:ext>
            </a:extLst>
          </p:cNvPr>
          <p:cNvSpPr>
            <a:spLocks noGrp="1"/>
          </p:cNvSpPr>
          <p:nvPr>
            <p:ph type="body" sz="quarter" idx="20" hasCustomPrompt="1"/>
          </p:nvPr>
        </p:nvSpPr>
        <p:spPr>
          <a:xfrm>
            <a:off x="5703955" y="3012547"/>
            <a:ext cx="1782000" cy="187200"/>
          </a:xfrm>
          <a:noFill/>
        </p:spPr>
        <p:txBody>
          <a:bodyPr wrap="square" lIns="0" rIns="0" rtlCol="0" anchor="ctr">
            <a:noAutofit/>
          </a:bodyPr>
          <a:lstStyle>
            <a:lvl1pPr marL="0" indent="0" algn="ctr">
              <a:buNone/>
              <a:defRPr lang="en-CA" sz="1000" dirty="0">
                <a:solidFill>
                  <a:schemeClr val="bg2">
                    <a:lumMod val="50000"/>
                  </a:schemeClr>
                </a:solidFill>
              </a:defRPr>
            </a:lvl1pPr>
          </a:lstStyle>
          <a:p>
            <a:pPr marL="0" lvl="0" algn="ctr" defTabSz="457200"/>
            <a:r>
              <a:rPr lang="en-US" dirty="0"/>
              <a:t>insert footer</a:t>
            </a:r>
            <a:endParaRPr lang="en-CA" dirty="0"/>
          </a:p>
        </p:txBody>
      </p:sp>
      <p:sp>
        <p:nvSpPr>
          <p:cNvPr id="15" name="Text Placeholder 57">
            <a:extLst>
              <a:ext uri="{FF2B5EF4-FFF2-40B4-BE49-F238E27FC236}">
                <a16:creationId xmlns:a16="http://schemas.microsoft.com/office/drawing/2014/main" id="{21DA9B07-2206-40DF-BBB2-4CC98C9DF2E9}"/>
              </a:ext>
            </a:extLst>
          </p:cNvPr>
          <p:cNvSpPr>
            <a:spLocks noGrp="1"/>
          </p:cNvSpPr>
          <p:nvPr>
            <p:ph type="body" sz="quarter" idx="23"/>
          </p:nvPr>
        </p:nvSpPr>
        <p:spPr>
          <a:xfrm>
            <a:off x="285750" y="7118545"/>
            <a:ext cx="4494208" cy="695806"/>
          </a:xfrm>
        </p:spPr>
        <p:txBody>
          <a:bodyPr lIns="0" rIns="0">
            <a:noAutofit/>
          </a:bodyPr>
          <a:lstStyle>
            <a:lvl1pPr marL="171450" indent="-171450">
              <a:buFont typeface="Arial" panose="020B0604020202020204" pitchFamily="34" charset="0"/>
              <a:buChar char="•"/>
              <a:defRPr sz="10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16" name="Text Placeholder 57">
            <a:extLst>
              <a:ext uri="{FF2B5EF4-FFF2-40B4-BE49-F238E27FC236}">
                <a16:creationId xmlns:a16="http://schemas.microsoft.com/office/drawing/2014/main" id="{1E597BE8-FFD0-4996-A0C9-29B10155B05C}"/>
              </a:ext>
            </a:extLst>
          </p:cNvPr>
          <p:cNvSpPr>
            <a:spLocks noGrp="1"/>
          </p:cNvSpPr>
          <p:nvPr>
            <p:ph type="body" sz="quarter" idx="24"/>
          </p:nvPr>
        </p:nvSpPr>
        <p:spPr>
          <a:xfrm>
            <a:off x="285750" y="8275151"/>
            <a:ext cx="4494208" cy="695806"/>
          </a:xfrm>
        </p:spPr>
        <p:txBody>
          <a:bodyPr lIns="0" rIns="0">
            <a:noAutofit/>
          </a:bodyPr>
          <a:lstStyle>
            <a:lvl1pPr marL="171450" indent="-171450">
              <a:buFont typeface="Arial" panose="020B0604020202020204" pitchFamily="34" charset="0"/>
              <a:buChar char="•"/>
              <a:defRPr sz="10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Tree>
    <p:extLst>
      <p:ext uri="{BB962C8B-B14F-4D97-AF65-F5344CB8AC3E}">
        <p14:creationId xmlns:p14="http://schemas.microsoft.com/office/powerpoint/2010/main" val="2365693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0" name="Table Placeholder 19">
            <a:extLst>
              <a:ext uri="{FF2B5EF4-FFF2-40B4-BE49-F238E27FC236}">
                <a16:creationId xmlns:a16="http://schemas.microsoft.com/office/drawing/2014/main" id="{0EEF14FA-EB9C-452E-AE20-8AB369B7C7E7}"/>
              </a:ext>
            </a:extLst>
          </p:cNvPr>
          <p:cNvSpPr>
            <a:spLocks noGrp="1"/>
          </p:cNvSpPr>
          <p:nvPr>
            <p:ph type="tbl" sz="quarter" idx="26" hasCustomPrompt="1"/>
          </p:nvPr>
        </p:nvSpPr>
        <p:spPr>
          <a:xfrm>
            <a:off x="285751" y="4474958"/>
            <a:ext cx="3671886" cy="4228287"/>
          </a:xfrm>
        </p:spPr>
        <p:txBody>
          <a:bodyPr>
            <a:normAutofit/>
          </a:bodyPr>
          <a:lstStyle>
            <a:lvl1pPr marL="0" indent="0" algn="ctr">
              <a:buNone/>
              <a:defRPr sz="1000">
                <a:solidFill>
                  <a:schemeClr val="tx2"/>
                </a:solidFill>
              </a:defRPr>
            </a:lvl1pPr>
          </a:lstStyle>
          <a:p>
            <a:r>
              <a:rPr lang="en-CA" dirty="0"/>
              <a:t>Click to insert table</a:t>
            </a:r>
          </a:p>
        </p:txBody>
      </p:sp>
      <p:sp>
        <p:nvSpPr>
          <p:cNvPr id="16" name="Text Placeholder 38">
            <a:extLst>
              <a:ext uri="{FF2B5EF4-FFF2-40B4-BE49-F238E27FC236}">
                <a16:creationId xmlns:a16="http://schemas.microsoft.com/office/drawing/2014/main" id="{7AF5CB10-542E-40EA-B6CA-656D164EE983}"/>
              </a:ext>
            </a:extLst>
          </p:cNvPr>
          <p:cNvSpPr>
            <a:spLocks noGrp="1"/>
          </p:cNvSpPr>
          <p:nvPr>
            <p:ph type="body" sz="quarter" idx="24" hasCustomPrompt="1"/>
          </p:nvPr>
        </p:nvSpPr>
        <p:spPr>
          <a:xfrm>
            <a:off x="285750" y="4014158"/>
            <a:ext cx="36720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7" name="Text Placeholder 38">
            <a:extLst>
              <a:ext uri="{FF2B5EF4-FFF2-40B4-BE49-F238E27FC236}">
                <a16:creationId xmlns:a16="http://schemas.microsoft.com/office/drawing/2014/main" id="{1A0C58A3-4D76-42F1-BA69-3745584AC277}"/>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8" name="Text Placeholder 38">
            <a:extLst>
              <a:ext uri="{FF2B5EF4-FFF2-40B4-BE49-F238E27FC236}">
                <a16:creationId xmlns:a16="http://schemas.microsoft.com/office/drawing/2014/main" id="{47C72CA1-5C62-431D-A8B2-C746EDDD1C40}"/>
              </a:ext>
            </a:extLst>
          </p:cNvPr>
          <p:cNvSpPr>
            <a:spLocks noGrp="1"/>
          </p:cNvSpPr>
          <p:nvPr>
            <p:ph type="body" sz="quarter" idx="10" hasCustomPrompt="1"/>
          </p:nvPr>
        </p:nvSpPr>
        <p:spPr>
          <a:xfrm>
            <a:off x="285750" y="1058965"/>
            <a:ext cx="36720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15" name="Text Placeholder 57">
            <a:extLst>
              <a:ext uri="{FF2B5EF4-FFF2-40B4-BE49-F238E27FC236}">
                <a16:creationId xmlns:a16="http://schemas.microsoft.com/office/drawing/2014/main" id="{ED9E73AA-7F59-420F-82F9-A4589980582C}"/>
              </a:ext>
            </a:extLst>
          </p:cNvPr>
          <p:cNvSpPr>
            <a:spLocks noGrp="1"/>
          </p:cNvSpPr>
          <p:nvPr>
            <p:ph type="body" sz="quarter" idx="23"/>
          </p:nvPr>
        </p:nvSpPr>
        <p:spPr>
          <a:xfrm>
            <a:off x="285750" y="1520629"/>
            <a:ext cx="3671888" cy="2200192"/>
          </a:xfrm>
        </p:spPr>
        <p:txBody>
          <a:bodyPr lIns="0" rIns="0">
            <a:noAutofit/>
          </a:bodyPr>
          <a:lstStyle>
            <a:lvl1pPr marL="0" indent="0">
              <a:buNone/>
              <a:defRPr sz="10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18" name="Text Placeholder 57">
            <a:extLst>
              <a:ext uri="{FF2B5EF4-FFF2-40B4-BE49-F238E27FC236}">
                <a16:creationId xmlns:a16="http://schemas.microsoft.com/office/drawing/2014/main" id="{F018E05D-5E03-4E94-B5F8-749947DC8657}"/>
              </a:ext>
            </a:extLst>
          </p:cNvPr>
          <p:cNvSpPr>
            <a:spLocks noGrp="1"/>
          </p:cNvSpPr>
          <p:nvPr>
            <p:ph type="body" sz="quarter" idx="25"/>
          </p:nvPr>
        </p:nvSpPr>
        <p:spPr>
          <a:xfrm>
            <a:off x="4339238" y="1200149"/>
            <a:ext cx="3146400" cy="7503096"/>
          </a:xfrm>
          <a:solidFill>
            <a:schemeClr val="accent3"/>
          </a:solidFill>
        </p:spPr>
        <p:txBody>
          <a:bodyPr lIns="144000" rIns="144000">
            <a:noAutofit/>
          </a:bodyPr>
          <a:lstStyle>
            <a:lvl1pPr marL="0" indent="0">
              <a:lnSpc>
                <a:spcPct val="100000"/>
              </a:lnSpc>
              <a:spcBef>
                <a:spcPts val="0"/>
              </a:spcBef>
              <a:buNone/>
              <a:defRPr sz="1000">
                <a:solidFill>
                  <a:schemeClr val="bg1"/>
                </a:solidFill>
              </a:defRPr>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21" name="Text Placeholder 57">
            <a:extLst>
              <a:ext uri="{FF2B5EF4-FFF2-40B4-BE49-F238E27FC236}">
                <a16:creationId xmlns:a16="http://schemas.microsoft.com/office/drawing/2014/main" id="{E5A4543B-4EDE-48BF-921B-D2CA4C5F2C69}"/>
              </a:ext>
            </a:extLst>
          </p:cNvPr>
          <p:cNvSpPr>
            <a:spLocks noGrp="1"/>
          </p:cNvSpPr>
          <p:nvPr>
            <p:ph type="body" sz="quarter" idx="27" hasCustomPrompt="1"/>
          </p:nvPr>
        </p:nvSpPr>
        <p:spPr>
          <a:xfrm>
            <a:off x="285750" y="8906218"/>
            <a:ext cx="7199888" cy="352800"/>
          </a:xfrm>
        </p:spPr>
        <p:txBody>
          <a:bodyPr lIns="0" rIns="0">
            <a:noAutofit/>
          </a:bodyPr>
          <a:lstStyle>
            <a:lvl1pPr marL="0" indent="0">
              <a:buNone/>
              <a:defRPr sz="6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insert notes</a:t>
            </a:r>
          </a:p>
        </p:txBody>
      </p:sp>
    </p:spTree>
    <p:extLst>
      <p:ext uri="{BB962C8B-B14F-4D97-AF65-F5344CB8AC3E}">
        <p14:creationId xmlns:p14="http://schemas.microsoft.com/office/powerpoint/2010/main" val="351318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5750" y="2111671"/>
            <a:ext cx="7200899" cy="3119551"/>
          </a:xfrm>
        </p:spPr>
        <p:txBody>
          <a:bodyPr anchor="b"/>
          <a:lstStyle>
            <a:lvl1pPr>
              <a:defRPr sz="5100"/>
            </a:lvl1pPr>
          </a:lstStyle>
          <a:p>
            <a:r>
              <a:rPr lang="en-US" dirty="0"/>
              <a:t>Click to edit Master title style</a:t>
            </a:r>
          </a:p>
        </p:txBody>
      </p:sp>
      <p:sp>
        <p:nvSpPr>
          <p:cNvPr id="3" name="Text Placeholder 2"/>
          <p:cNvSpPr>
            <a:spLocks noGrp="1"/>
          </p:cNvSpPr>
          <p:nvPr>
            <p:ph type="body" idx="1"/>
          </p:nvPr>
        </p:nvSpPr>
        <p:spPr>
          <a:xfrm>
            <a:off x="285751" y="5270806"/>
            <a:ext cx="7200900" cy="1412866"/>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714935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85750" y="1532821"/>
            <a:ext cx="3529013" cy="7170425"/>
          </a:xfrm>
        </p:spPr>
        <p:txBody>
          <a:bodyPr>
            <a:normAutofit/>
          </a:bodyPr>
          <a:lstStyle>
            <a:lvl1pPr>
              <a:defRPr sz="1200"/>
            </a:lvl1pPr>
            <a:lvl2pPr>
              <a:defRPr sz="1200"/>
            </a:lvl2pPr>
            <a:lvl3pPr>
              <a:defRPr sz="1050"/>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3957638" y="1532821"/>
            <a:ext cx="3529012" cy="7170424"/>
          </a:xfrm>
        </p:spPr>
        <p:txBody>
          <a:bodyPr>
            <a:normAutofit/>
          </a:bodyPr>
          <a:lstStyle>
            <a:lvl1pPr>
              <a:defRPr sz="1200"/>
            </a:lvl1pPr>
            <a:lvl2pPr>
              <a:defRPr sz="1200"/>
            </a:lvl2pPr>
            <a:lvl3pPr>
              <a:defRPr sz="1050"/>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38">
            <a:extLst>
              <a:ext uri="{FF2B5EF4-FFF2-40B4-BE49-F238E27FC236}">
                <a16:creationId xmlns:a16="http://schemas.microsoft.com/office/drawing/2014/main" id="{33B7ACC7-989F-42D9-8935-4FF3BD9E3578}"/>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6" name="Text Placeholder 38">
            <a:extLst>
              <a:ext uri="{FF2B5EF4-FFF2-40B4-BE49-F238E27FC236}">
                <a16:creationId xmlns:a16="http://schemas.microsoft.com/office/drawing/2014/main" id="{3C75187A-8044-4724-993C-35E76774FD62}"/>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7" name="Text Placeholder 57">
            <a:extLst>
              <a:ext uri="{FF2B5EF4-FFF2-40B4-BE49-F238E27FC236}">
                <a16:creationId xmlns:a16="http://schemas.microsoft.com/office/drawing/2014/main" id="{522F17F5-FF52-4563-A611-9A4FCD95DBFE}"/>
              </a:ext>
            </a:extLst>
          </p:cNvPr>
          <p:cNvSpPr>
            <a:spLocks noGrp="1"/>
          </p:cNvSpPr>
          <p:nvPr>
            <p:ph type="body" sz="quarter" idx="27" hasCustomPrompt="1"/>
          </p:nvPr>
        </p:nvSpPr>
        <p:spPr>
          <a:xfrm>
            <a:off x="285750" y="8906218"/>
            <a:ext cx="7199888" cy="352800"/>
          </a:xfrm>
        </p:spPr>
        <p:txBody>
          <a:bodyPr lIns="0" rIns="0">
            <a:noAutofit/>
          </a:bodyPr>
          <a:lstStyle>
            <a:lvl1pPr marL="0" indent="0">
              <a:buNone/>
              <a:defRPr sz="6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insert notes</a:t>
            </a:r>
          </a:p>
        </p:txBody>
      </p:sp>
    </p:spTree>
    <p:extLst>
      <p:ext uri="{BB962C8B-B14F-4D97-AF65-F5344CB8AC3E}">
        <p14:creationId xmlns:p14="http://schemas.microsoft.com/office/powerpoint/2010/main" val="759156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85751" y="1028700"/>
            <a:ext cx="2756416" cy="1988820"/>
          </a:xfrm>
        </p:spPr>
        <p:txBody>
          <a:bodyPr anchor="b">
            <a:normAutofit/>
          </a:bodyPr>
          <a:lstStyle>
            <a:lvl1pPr>
              <a:defRPr sz="2000">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3304282" y="1532820"/>
            <a:ext cx="4182368" cy="7170425"/>
          </a:xfrm>
        </p:spPr>
        <p:txBody>
          <a:bodyPr>
            <a:normAutofit/>
          </a:bodyPr>
          <a:lstStyle>
            <a:lvl1pPr>
              <a:defRPr sz="1200"/>
            </a:lvl1pPr>
            <a:lvl2pPr>
              <a:defRPr sz="1100"/>
            </a:lvl2pPr>
            <a:lvl3pPr>
              <a:defRPr sz="1100"/>
            </a:lvl3pPr>
            <a:lvl4pPr>
              <a:defRPr sz="1000"/>
            </a:lvl4pPr>
            <a:lvl5pPr>
              <a:defRPr sz="1000"/>
            </a:lvl5pPr>
            <a:lvl6pPr>
              <a:defRPr sz="1700"/>
            </a:lvl6pPr>
            <a:lvl7pPr>
              <a:defRPr sz="1700"/>
            </a:lvl7pPr>
            <a:lvl8pPr>
              <a:defRPr sz="1700"/>
            </a:lvl8pPr>
            <a:lvl9pPr>
              <a:defRPr sz="17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285751" y="3017520"/>
            <a:ext cx="2756416" cy="5685725"/>
          </a:xfrm>
        </p:spPr>
        <p:txBody>
          <a:bodyPr>
            <a:normAutofit/>
          </a:bodyPr>
          <a:lstStyle>
            <a:lvl1pPr marL="0" indent="0">
              <a:buNone/>
              <a:defRPr sz="100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dirty="0"/>
              <a:t>Click to edit Master text styles</a:t>
            </a:r>
          </a:p>
        </p:txBody>
      </p:sp>
      <p:sp>
        <p:nvSpPr>
          <p:cNvPr id="5" name="Text Placeholder 38">
            <a:extLst>
              <a:ext uri="{FF2B5EF4-FFF2-40B4-BE49-F238E27FC236}">
                <a16:creationId xmlns:a16="http://schemas.microsoft.com/office/drawing/2014/main" id="{4F8A2F33-874D-4AFB-BDC2-76E64BA3603E}"/>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Tree>
    <p:extLst>
      <p:ext uri="{BB962C8B-B14F-4D97-AF65-F5344CB8AC3E}">
        <p14:creationId xmlns:p14="http://schemas.microsoft.com/office/powerpoint/2010/main" val="226602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Tree>
    <p:extLst>
      <p:ext uri="{BB962C8B-B14F-4D97-AF65-F5344CB8AC3E}">
        <p14:creationId xmlns:p14="http://schemas.microsoft.com/office/powerpoint/2010/main" val="701033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8667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sv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hyperlink" Target="mailto:sales@fibrecast.com" TargetMode="Externa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5750" y="1031186"/>
            <a:ext cx="7200901" cy="11944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85751" y="2328689"/>
            <a:ext cx="7200900" cy="664372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Subtitle 2">
            <a:extLst>
              <a:ext uri="{FF2B5EF4-FFF2-40B4-BE49-F238E27FC236}">
                <a16:creationId xmlns:a16="http://schemas.microsoft.com/office/drawing/2014/main" id="{188EBC6A-54C0-425B-88E6-501A02AF7B59}"/>
              </a:ext>
            </a:extLst>
          </p:cNvPr>
          <p:cNvSpPr txBox="1">
            <a:spLocks/>
          </p:cNvSpPr>
          <p:nvPr userDrawn="1"/>
        </p:nvSpPr>
        <p:spPr>
          <a:xfrm>
            <a:off x="82514" y="8972415"/>
            <a:ext cx="7607371" cy="519531"/>
          </a:xfrm>
          <a:prstGeom prst="rect">
            <a:avLst/>
          </a:prstGeom>
        </p:spPr>
        <p:txBody>
          <a:bodyPr anchor="b">
            <a:normAutofit/>
          </a:bodyPr>
          <a:lst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0" indent="0" algn="ctr">
              <a:buNone/>
            </a:pPr>
            <a:r>
              <a:rPr lang="en-US" sz="1050" dirty="0"/>
              <a:t>Refractories • Vacuum-Forming • Engineering • </a:t>
            </a:r>
            <a:r>
              <a:rPr lang="en-US" sz="1050" dirty="0">
                <a:latin typeface="Franklin Gothic Medium" panose="020B0603020102020204" pitchFamily="34" charset="0"/>
              </a:rPr>
              <a:t>fibrecast.com</a:t>
            </a:r>
          </a:p>
        </p:txBody>
      </p:sp>
      <p:grpSp>
        <p:nvGrpSpPr>
          <p:cNvPr id="16" name="Group 15">
            <a:extLst>
              <a:ext uri="{FF2B5EF4-FFF2-40B4-BE49-F238E27FC236}">
                <a16:creationId xmlns:a16="http://schemas.microsoft.com/office/drawing/2014/main" id="{37A139B4-70C9-4FBF-97D2-3034BBC00548}"/>
              </a:ext>
            </a:extLst>
          </p:cNvPr>
          <p:cNvGrpSpPr/>
          <p:nvPr userDrawn="1"/>
        </p:nvGrpSpPr>
        <p:grpSpPr>
          <a:xfrm>
            <a:off x="1202076" y="9540394"/>
            <a:ext cx="5208119" cy="45719"/>
            <a:chOff x="8458200" y="10414000"/>
            <a:chExt cx="12286556" cy="177800"/>
          </a:xfrm>
          <a:solidFill>
            <a:srgbClr val="1FB18A"/>
          </a:solidFill>
        </p:grpSpPr>
        <p:sp>
          <p:nvSpPr>
            <p:cNvPr id="17" name="Rectangle 16">
              <a:extLst>
                <a:ext uri="{FF2B5EF4-FFF2-40B4-BE49-F238E27FC236}">
                  <a16:creationId xmlns:a16="http://schemas.microsoft.com/office/drawing/2014/main" id="{634B29CF-AEC6-455A-B1EC-C9191092DEA3}"/>
                </a:ext>
              </a:extLst>
            </p:cNvPr>
            <p:cNvSpPr/>
            <p:nvPr/>
          </p:nvSpPr>
          <p:spPr>
            <a:xfrm>
              <a:off x="8458200" y="10414000"/>
              <a:ext cx="3073400" cy="177800"/>
            </a:xfrm>
            <a:prstGeom prst="rect">
              <a:avLst/>
            </a:prstGeom>
            <a:solidFill>
              <a:srgbClr val="71BF44"/>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18" name="Rectangle 17">
              <a:extLst>
                <a:ext uri="{FF2B5EF4-FFF2-40B4-BE49-F238E27FC236}">
                  <a16:creationId xmlns:a16="http://schemas.microsoft.com/office/drawing/2014/main" id="{9A0AFDF4-749C-40A0-B827-0441C89B9C4C}"/>
                </a:ext>
              </a:extLst>
            </p:cNvPr>
            <p:cNvSpPr/>
            <p:nvPr/>
          </p:nvSpPr>
          <p:spPr>
            <a:xfrm>
              <a:off x="11531600" y="10414000"/>
              <a:ext cx="3073400" cy="177800"/>
            </a:xfrm>
            <a:prstGeom prst="rect">
              <a:avLst/>
            </a:prstGeom>
            <a:solidFill>
              <a:srgbClr val="FFB81D"/>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19" name="Rectangle 18">
              <a:extLst>
                <a:ext uri="{FF2B5EF4-FFF2-40B4-BE49-F238E27FC236}">
                  <a16:creationId xmlns:a16="http://schemas.microsoft.com/office/drawing/2014/main" id="{A5F05AD8-F771-48C4-B02A-4BA7AB61ED2D}"/>
                </a:ext>
              </a:extLst>
            </p:cNvPr>
            <p:cNvSpPr/>
            <p:nvPr/>
          </p:nvSpPr>
          <p:spPr>
            <a:xfrm>
              <a:off x="14605000" y="10414000"/>
              <a:ext cx="3073400" cy="177800"/>
            </a:xfrm>
            <a:prstGeom prst="rect">
              <a:avLst/>
            </a:prstGeom>
            <a:solidFill>
              <a:srgbClr val="009BDF"/>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20" name="Rectangle 19">
              <a:extLst>
                <a:ext uri="{FF2B5EF4-FFF2-40B4-BE49-F238E27FC236}">
                  <a16:creationId xmlns:a16="http://schemas.microsoft.com/office/drawing/2014/main" id="{8DBC8B67-DC17-423A-97F3-7C6F237DEDFF}"/>
                </a:ext>
              </a:extLst>
            </p:cNvPr>
            <p:cNvSpPr/>
            <p:nvPr/>
          </p:nvSpPr>
          <p:spPr>
            <a:xfrm>
              <a:off x="17671355" y="10414000"/>
              <a:ext cx="3073401" cy="177800"/>
            </a:xfrm>
            <a:prstGeom prst="rect">
              <a:avLst/>
            </a:prstGeom>
            <a:solidFill>
              <a:srgbClr val="D70B8C"/>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grpSp>
      <p:sp>
        <p:nvSpPr>
          <p:cNvPr id="21" name="Subtitle 2">
            <a:extLst>
              <a:ext uri="{FF2B5EF4-FFF2-40B4-BE49-F238E27FC236}">
                <a16:creationId xmlns:a16="http://schemas.microsoft.com/office/drawing/2014/main" id="{C3861E2F-8B15-4B2E-93D9-D298E0CDA27D}"/>
              </a:ext>
            </a:extLst>
          </p:cNvPr>
          <p:cNvSpPr txBox="1">
            <a:spLocks/>
          </p:cNvSpPr>
          <p:nvPr userDrawn="1"/>
        </p:nvSpPr>
        <p:spPr>
          <a:xfrm>
            <a:off x="82514" y="9595010"/>
            <a:ext cx="7607371" cy="268287"/>
          </a:xfrm>
          <a:prstGeom prst="rect">
            <a:avLst/>
          </a:prstGeom>
        </p:spPr>
        <p:txBody>
          <a:bodyPr vert="horz" lIns="91440" tIns="45720" rIns="91440" bIns="45720" rtlCol="0" anchor="b">
            <a:normAutofit/>
          </a:bodyPr>
          <a:lstStyle>
            <a:lvl1pPr marL="0" indent="0" algn="ctr" defTabSz="777240" rtl="0" eaLnBrk="1" latinLnBrk="0" hangingPunct="1">
              <a:lnSpc>
                <a:spcPct val="90000"/>
              </a:lnSpc>
              <a:spcBef>
                <a:spcPts val="850"/>
              </a:spcBef>
              <a:buFont typeface="Arial" panose="020B0604020202020204" pitchFamily="34" charset="0"/>
              <a:buNone/>
              <a:defRPr sz="2040" kern="1200" baseline="0">
                <a:solidFill>
                  <a:schemeClr val="tx1"/>
                </a:solidFill>
                <a:latin typeface="Franklin Gothic Book" panose="020B0503020102020204" pitchFamily="34" charset="0"/>
                <a:ea typeface="+mn-ea"/>
                <a:cs typeface="+mn-cs"/>
              </a:defRPr>
            </a:lvl1pPr>
            <a:lvl2pPr marL="388620" indent="0" algn="ctr"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Franklin Gothic Book" panose="020B0503020102020204" pitchFamily="34" charset="0"/>
                <a:ea typeface="+mn-ea"/>
                <a:cs typeface="+mn-cs"/>
              </a:defRPr>
            </a:lvl2pPr>
            <a:lvl3pPr marL="777240" indent="0" algn="ctr"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Franklin Gothic Book" panose="020B0503020102020204" pitchFamily="34" charset="0"/>
                <a:ea typeface="+mn-ea"/>
                <a:cs typeface="+mn-cs"/>
              </a:defRPr>
            </a:lvl3pPr>
            <a:lvl4pPr marL="116586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4pPr>
            <a:lvl5pPr marL="155448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5pPr>
            <a:lvl6pPr marL="194310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6pPr>
            <a:lvl7pPr marL="233172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7pPr>
            <a:lvl8pPr marL="272034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8pPr>
            <a:lvl9pPr marL="310896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9pPr>
          </a:lstStyle>
          <a:p>
            <a:r>
              <a:rPr lang="en-US" sz="1050" dirty="0"/>
              <a:t>Contact Us </a:t>
            </a:r>
            <a:r>
              <a:rPr lang="en-US" sz="1050" dirty="0">
                <a:hlinkClick r:id="rId10"/>
              </a:rPr>
              <a:t>sales@fibrecast.com</a:t>
            </a:r>
            <a:r>
              <a:rPr lang="en-US" sz="1050" dirty="0"/>
              <a:t> • +1 (905) 319-1080 • 3264 Mainway, Burlington, Ontario Canada L7M 1A7</a:t>
            </a:r>
            <a:endParaRPr lang="en-US" sz="1050" dirty="0">
              <a:latin typeface="Franklin Gothic Medium" panose="020B0603020102020204" pitchFamily="34" charset="0"/>
            </a:endParaRPr>
          </a:p>
        </p:txBody>
      </p:sp>
      <p:cxnSp>
        <p:nvCxnSpPr>
          <p:cNvPr id="12" name="Straight Connector 11">
            <a:extLst>
              <a:ext uri="{FF2B5EF4-FFF2-40B4-BE49-F238E27FC236}">
                <a16:creationId xmlns:a16="http://schemas.microsoft.com/office/drawing/2014/main" id="{39BB7654-1925-49B1-BCC4-4E3CED90F02E}"/>
              </a:ext>
            </a:extLst>
          </p:cNvPr>
          <p:cNvCxnSpPr>
            <a:cxnSpLocks/>
          </p:cNvCxnSpPr>
          <p:nvPr userDrawn="1"/>
        </p:nvCxnSpPr>
        <p:spPr>
          <a:xfrm>
            <a:off x="285751" y="1031187"/>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13" name="Graphic 12">
            <a:extLst>
              <a:ext uri="{FF2B5EF4-FFF2-40B4-BE49-F238E27FC236}">
                <a16:creationId xmlns:a16="http://schemas.microsoft.com/office/drawing/2014/main" id="{0FFB5DB0-B918-4D44-9330-543353E5D263}"/>
              </a:ext>
            </a:extLst>
          </p:cNvPr>
          <p:cNvPicPr>
            <a:picLocks noChangeAspect="1"/>
          </p:cNvPicPr>
          <p:nvPr userDrawn="1"/>
        </p:nvPicPr>
        <p:blipFill rotWithShape="1">
          <a:blip r:embed="rId11">
            <a:extLst>
              <a:ext uri="{96DAC541-7B7A-43D3-8B79-37D633B846F1}">
                <asvg:svgBlip xmlns:asvg="http://schemas.microsoft.com/office/drawing/2016/SVG/main" r:embed="rId12"/>
              </a:ext>
            </a:extLst>
          </a:blip>
          <a:srcRect l="13223" t="34123" r="3376" b="35598"/>
          <a:stretch/>
        </p:blipFill>
        <p:spPr>
          <a:xfrm>
            <a:off x="258855" y="276226"/>
            <a:ext cx="3529014" cy="710134"/>
          </a:xfrm>
          <a:prstGeom prst="rect">
            <a:avLst/>
          </a:prstGeom>
        </p:spPr>
      </p:pic>
    </p:spTree>
    <p:extLst>
      <p:ext uri="{BB962C8B-B14F-4D97-AF65-F5344CB8AC3E}">
        <p14:creationId xmlns:p14="http://schemas.microsoft.com/office/powerpoint/2010/main" val="3298132711"/>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txStyles>
    <p:titleStyle>
      <a:lvl1pPr algn="l" defTabSz="777240" rtl="0" eaLnBrk="1" latinLnBrk="0" hangingPunct="1">
        <a:lnSpc>
          <a:spcPct val="90000"/>
        </a:lnSpc>
        <a:spcBef>
          <a:spcPct val="0"/>
        </a:spcBef>
        <a:buNone/>
        <a:defRPr sz="3740" kern="1200" baseline="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716">
          <p15:clr>
            <a:srgbClr val="F26B43"/>
          </p15:clr>
        </p15:guide>
        <p15:guide id="2" pos="180">
          <p15:clr>
            <a:srgbClr val="F26B43"/>
          </p15:clr>
        </p15:guide>
        <p15:guide id="3" orient="horz" pos="174">
          <p15:clr>
            <a:srgbClr val="F26B43"/>
          </p15:clr>
        </p15:guide>
        <p15:guide id="4" orient="horz" pos="6162">
          <p15:clr>
            <a:srgbClr val="F26B43"/>
          </p15:clr>
        </p15:guide>
        <p15:guide id="5" orient="horz" pos="3168">
          <p15:clr>
            <a:srgbClr val="F26B43"/>
          </p15:clr>
        </p15:guide>
        <p15:guide id="6" pos="2448">
          <p15:clr>
            <a:srgbClr val="F26B43"/>
          </p15:clr>
        </p15:guide>
        <p15:guide id="7" pos="2403">
          <p15:clr>
            <a:srgbClr val="F26B43"/>
          </p15:clr>
        </p15:guide>
        <p15:guide id="8" pos="2493">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Diagram&#10;&#10;Description automatically generated">
            <a:extLst>
              <a:ext uri="{FF2B5EF4-FFF2-40B4-BE49-F238E27FC236}">
                <a16:creationId xmlns:a16="http://schemas.microsoft.com/office/drawing/2014/main" id="{4BB65AC6-7466-C652-A866-1C70189314FE}"/>
              </a:ext>
            </a:extLst>
          </p:cNvPr>
          <p:cNvPicPr>
            <a:picLocks noChangeAspect="1"/>
          </p:cNvPicPr>
          <p:nvPr/>
        </p:nvPicPr>
        <p:blipFill>
          <a:blip r:embed="rId2"/>
          <a:stretch>
            <a:fillRect/>
          </a:stretch>
        </p:blipFill>
        <p:spPr>
          <a:xfrm>
            <a:off x="358854" y="7413417"/>
            <a:ext cx="1357643" cy="1417839"/>
          </a:xfrm>
          <a:prstGeom prst="rect">
            <a:avLst/>
          </a:prstGeom>
        </p:spPr>
      </p:pic>
      <p:sp>
        <p:nvSpPr>
          <p:cNvPr id="27" name="Text Placeholder 26">
            <a:extLst>
              <a:ext uri="{FF2B5EF4-FFF2-40B4-BE49-F238E27FC236}">
                <a16:creationId xmlns:a16="http://schemas.microsoft.com/office/drawing/2014/main" id="{C118D890-CC2F-4482-970C-272FF5828A83}"/>
              </a:ext>
            </a:extLst>
          </p:cNvPr>
          <p:cNvSpPr>
            <a:spLocks noGrp="1"/>
          </p:cNvSpPr>
          <p:nvPr>
            <p:ph type="body" sz="quarter" idx="22"/>
          </p:nvPr>
        </p:nvSpPr>
        <p:spPr>
          <a:xfrm>
            <a:off x="273747" y="1420349"/>
            <a:ext cx="3480812" cy="1674532"/>
          </a:xfrm>
        </p:spPr>
        <p:txBody>
          <a:bodyPr/>
          <a:lstStyle/>
          <a:p>
            <a:pPr algn="just"/>
            <a:r>
              <a:rPr lang="es-CO" dirty="0">
                <a:latin typeface="Franklin Gothic Book" panose="020B0503020102020204" pitchFamily="34" charset="0"/>
              </a:rPr>
              <a:t>Los módulos de </a:t>
            </a:r>
            <a:r>
              <a:rPr lang="es-CO" b="1" dirty="0">
                <a:latin typeface="Franklin Gothic Book" panose="020B0503020102020204" pitchFamily="34" charset="0"/>
              </a:rPr>
              <a:t>FibreCast</a:t>
            </a:r>
            <a:r>
              <a:rPr lang="es-CO" dirty="0">
                <a:latin typeface="Franklin Gothic Book" panose="020B0503020102020204" pitchFamily="34" charset="0"/>
              </a:rPr>
              <a:t> están diseñados para proporcionar un aislamiento duradero para equipos industriales. Los módulos se cortan, comprimen y unen según los requisitos del usuario final. Los grados de hardware del módulo se pueden intercambiar de </a:t>
            </a:r>
            <a:r>
              <a:rPr lang="es-CO" dirty="0" err="1">
                <a:latin typeface="Franklin Gothic Book" panose="020B0503020102020204" pitchFamily="34" charset="0"/>
              </a:rPr>
              <a:t>304SS</a:t>
            </a:r>
            <a:r>
              <a:rPr lang="es-CO" dirty="0">
                <a:latin typeface="Franklin Gothic Book" panose="020B0503020102020204" pitchFamily="34" charset="0"/>
              </a:rPr>
              <a:t> a Inconel con diseños atornillados, soldados o sin hardware (anclaje H). </a:t>
            </a:r>
          </a:p>
          <a:p>
            <a:pPr algn="just"/>
            <a:r>
              <a:rPr lang="es-CO" dirty="0">
                <a:latin typeface="Franklin Gothic Book" panose="020B0503020102020204" pitchFamily="34" charset="0"/>
              </a:rPr>
              <a:t>Los</a:t>
            </a:r>
            <a:r>
              <a:rPr lang="es-CO" b="1" dirty="0">
                <a:latin typeface="Franklin Gothic Book" panose="020B0503020102020204" pitchFamily="34" charset="0"/>
              </a:rPr>
              <a:t> FC-Módulos </a:t>
            </a:r>
            <a:r>
              <a:rPr lang="es-CO" dirty="0">
                <a:latin typeface="Franklin Gothic Book" panose="020B0503020102020204" pitchFamily="34" charset="0"/>
              </a:rPr>
              <a:t>proporcionan una menor pérdida de calor, almacenamiento y conductividad térmica a cualquier sistema de revestimiento. Póngase en contacto con su representante de ventas de FibreCast para obtener información sobre tamaños y calidades personalizados.</a:t>
            </a:r>
          </a:p>
        </p:txBody>
      </p:sp>
      <p:sp>
        <p:nvSpPr>
          <p:cNvPr id="26" name="Text Placeholder 25">
            <a:extLst>
              <a:ext uri="{FF2B5EF4-FFF2-40B4-BE49-F238E27FC236}">
                <a16:creationId xmlns:a16="http://schemas.microsoft.com/office/drawing/2014/main" id="{9854E371-0D01-4247-B46A-031A94A40360}"/>
              </a:ext>
            </a:extLst>
          </p:cNvPr>
          <p:cNvSpPr>
            <a:spLocks noGrp="1"/>
          </p:cNvSpPr>
          <p:nvPr>
            <p:ph type="body" sz="quarter" idx="21"/>
          </p:nvPr>
        </p:nvSpPr>
        <p:spPr>
          <a:xfrm>
            <a:off x="3395663" y="276226"/>
            <a:ext cx="4089975" cy="754379"/>
          </a:xfrm>
        </p:spPr>
        <p:txBody>
          <a:bodyPr/>
          <a:lstStyle/>
          <a:p>
            <a:r>
              <a:rPr lang="es-CO" dirty="0">
                <a:solidFill>
                  <a:srgbClr val="000000"/>
                </a:solidFill>
              </a:rPr>
              <a:t>FC- MÓDULOS</a:t>
            </a:r>
            <a:br>
              <a:rPr lang="es-CO" dirty="0">
                <a:solidFill>
                  <a:srgbClr val="000000"/>
                </a:solidFill>
              </a:rPr>
            </a:br>
            <a:r>
              <a:rPr lang="es-CO" sz="2000" b="1" dirty="0">
                <a:solidFill>
                  <a:srgbClr val="00B0F0"/>
                </a:solidFill>
              </a:rPr>
              <a:t>FICHA TÉCNICA</a:t>
            </a:r>
          </a:p>
        </p:txBody>
      </p:sp>
      <p:sp>
        <p:nvSpPr>
          <p:cNvPr id="16" name="Text Placeholder 15">
            <a:extLst>
              <a:ext uri="{FF2B5EF4-FFF2-40B4-BE49-F238E27FC236}">
                <a16:creationId xmlns:a16="http://schemas.microsoft.com/office/drawing/2014/main" id="{2ACAAAE5-6C0A-4495-B2CE-5F5FD6A4C8E8}"/>
              </a:ext>
            </a:extLst>
          </p:cNvPr>
          <p:cNvSpPr>
            <a:spLocks noGrp="1"/>
          </p:cNvSpPr>
          <p:nvPr>
            <p:ph type="body" sz="quarter" idx="11"/>
          </p:nvPr>
        </p:nvSpPr>
        <p:spPr>
          <a:xfrm>
            <a:off x="273747" y="3026776"/>
            <a:ext cx="7200893" cy="460800"/>
          </a:xfrm>
        </p:spPr>
        <p:txBody>
          <a:bodyPr/>
          <a:lstStyle/>
          <a:p>
            <a:r>
              <a:rPr lang="es-CO" sz="1600" b="1" dirty="0">
                <a:solidFill>
                  <a:srgbClr val="00B0F0"/>
                </a:solidFill>
              </a:rPr>
              <a:t>COMPARACIÓN TÉCNICA</a:t>
            </a:r>
          </a:p>
        </p:txBody>
      </p:sp>
      <p:sp>
        <p:nvSpPr>
          <p:cNvPr id="15" name="Text Placeholder 14">
            <a:extLst>
              <a:ext uri="{FF2B5EF4-FFF2-40B4-BE49-F238E27FC236}">
                <a16:creationId xmlns:a16="http://schemas.microsoft.com/office/drawing/2014/main" id="{45CBEE9F-3ECD-481F-834B-750F69745143}"/>
              </a:ext>
            </a:extLst>
          </p:cNvPr>
          <p:cNvSpPr>
            <a:spLocks noGrp="1"/>
          </p:cNvSpPr>
          <p:nvPr>
            <p:ph type="body" sz="quarter" idx="10"/>
          </p:nvPr>
        </p:nvSpPr>
        <p:spPr>
          <a:xfrm>
            <a:off x="285750" y="1030605"/>
            <a:ext cx="3312000" cy="460800"/>
          </a:xfrm>
        </p:spPr>
        <p:txBody>
          <a:bodyPr/>
          <a:lstStyle/>
          <a:p>
            <a:r>
              <a:rPr lang="es-CO" b="1" dirty="0">
                <a:solidFill>
                  <a:srgbClr val="00B0F0"/>
                </a:solidFill>
              </a:rPr>
              <a:t>FC-MÓDULOS</a:t>
            </a:r>
          </a:p>
        </p:txBody>
      </p:sp>
      <p:graphicFrame>
        <p:nvGraphicFramePr>
          <p:cNvPr id="34" name="Table 35">
            <a:extLst>
              <a:ext uri="{FF2B5EF4-FFF2-40B4-BE49-F238E27FC236}">
                <a16:creationId xmlns:a16="http://schemas.microsoft.com/office/drawing/2014/main" id="{7954D559-AB9A-42CC-B476-077AA2CF6677}"/>
              </a:ext>
            </a:extLst>
          </p:cNvPr>
          <p:cNvGraphicFramePr>
            <a:graphicFrameLocks noGrp="1"/>
          </p:cNvGraphicFramePr>
          <p:nvPr>
            <p:ph type="tbl" sz="quarter" idx="25"/>
            <p:extLst>
              <p:ext uri="{D42A27DB-BD31-4B8C-83A1-F6EECF244321}">
                <p14:modId xmlns:p14="http://schemas.microsoft.com/office/powerpoint/2010/main" val="992663249"/>
              </p:ext>
            </p:extLst>
          </p:nvPr>
        </p:nvGraphicFramePr>
        <p:xfrm>
          <a:off x="273747" y="3386139"/>
          <a:ext cx="7200898" cy="1936560"/>
        </p:xfrm>
        <a:graphic>
          <a:graphicData uri="http://schemas.openxmlformats.org/drawingml/2006/table">
            <a:tbl>
              <a:tblPr firstRow="1" bandRow="1">
                <a:tableStyleId>{9D7B26C5-4107-4FEC-AEDC-1716B250A1EF}</a:tableStyleId>
              </a:tblPr>
              <a:tblGrid>
                <a:gridCol w="1644650">
                  <a:extLst>
                    <a:ext uri="{9D8B030D-6E8A-4147-A177-3AD203B41FA5}">
                      <a16:colId xmlns:a16="http://schemas.microsoft.com/office/drawing/2014/main" val="3647290184"/>
                    </a:ext>
                  </a:extLst>
                </a:gridCol>
                <a:gridCol w="1390650">
                  <a:extLst>
                    <a:ext uri="{9D8B030D-6E8A-4147-A177-3AD203B41FA5}">
                      <a16:colId xmlns:a16="http://schemas.microsoft.com/office/drawing/2014/main" val="2804471609"/>
                    </a:ext>
                  </a:extLst>
                </a:gridCol>
                <a:gridCol w="1409700">
                  <a:extLst>
                    <a:ext uri="{9D8B030D-6E8A-4147-A177-3AD203B41FA5}">
                      <a16:colId xmlns:a16="http://schemas.microsoft.com/office/drawing/2014/main" val="622920296"/>
                    </a:ext>
                  </a:extLst>
                </a:gridCol>
                <a:gridCol w="1422400">
                  <a:extLst>
                    <a:ext uri="{9D8B030D-6E8A-4147-A177-3AD203B41FA5}">
                      <a16:colId xmlns:a16="http://schemas.microsoft.com/office/drawing/2014/main" val="836946954"/>
                    </a:ext>
                  </a:extLst>
                </a:gridCol>
                <a:gridCol w="1333498">
                  <a:extLst>
                    <a:ext uri="{9D8B030D-6E8A-4147-A177-3AD203B41FA5}">
                      <a16:colId xmlns:a16="http://schemas.microsoft.com/office/drawing/2014/main" val="1760132797"/>
                    </a:ext>
                  </a:extLst>
                </a:gridCol>
              </a:tblGrid>
              <a:tr h="218998">
                <a:tc>
                  <a:txBody>
                    <a:bodyPr/>
                    <a:lstStyle/>
                    <a:p>
                      <a:pPr algn="ctr"/>
                      <a:endParaRPr lang="es-CO" sz="1200" noProof="0" dirty="0">
                        <a:latin typeface="+mj-lt"/>
                      </a:endParaRPr>
                    </a:p>
                  </a:txBody>
                  <a:tcPr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1000" dirty="0" err="1">
                          <a:solidFill>
                            <a:srgbClr val="33CC33"/>
                          </a:solidFill>
                          <a:latin typeface="+mj-lt"/>
                        </a:rPr>
                        <a:t>LBP</a:t>
                      </a:r>
                      <a:r>
                        <a:rPr lang="es-CO" sz="1000" dirty="0">
                          <a:solidFill>
                            <a:srgbClr val="33CC33"/>
                          </a:solidFill>
                          <a:latin typeface="+mj-lt"/>
                        </a:rPr>
                        <a:t> </a:t>
                      </a:r>
                      <a:r>
                        <a:rPr lang="es-CO" sz="800" b="1" kern="1200" noProof="1">
                          <a:solidFill>
                            <a:srgbClr val="33CC33"/>
                          </a:solidFill>
                          <a:latin typeface="+mn-lt"/>
                          <a:ea typeface="+mn-ea"/>
                          <a:cs typeface="+mn-cs"/>
                        </a:rPr>
                        <a:t> </a:t>
                      </a:r>
                      <a:r>
                        <a:rPr lang="es-CO" sz="800" b="0" kern="1200" noProof="1">
                          <a:solidFill>
                            <a:srgbClr val="33CC33"/>
                          </a:solidFill>
                          <a:latin typeface="+mn-lt"/>
                          <a:ea typeface="+mn-ea"/>
                          <a:cs typeface="+mn-cs"/>
                        </a:rPr>
                        <a:t>(No-FCR)</a:t>
                      </a:r>
                    </a:p>
                    <a:p>
                      <a:pPr algn="ctr"/>
                      <a:r>
                        <a:rPr lang="es-CO" sz="600" b="0" kern="1200" noProof="1">
                          <a:solidFill>
                            <a:srgbClr val="33CC33"/>
                          </a:solidFill>
                          <a:latin typeface="+mn-lt"/>
                          <a:ea typeface="+mn-ea"/>
                          <a:cs typeface="+mn-cs"/>
                        </a:rPr>
                        <a:t>(Low Biopersistent Fibres)</a:t>
                      </a:r>
                    </a:p>
                  </a:txBody>
                  <a:tcPr marL="0" marR="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s-CO" sz="1000" dirty="0">
                          <a:solidFill>
                            <a:srgbClr val="FFC000"/>
                          </a:solidFill>
                          <a:latin typeface="+mj-lt"/>
                        </a:rPr>
                        <a:t>FC-1260 / HP</a:t>
                      </a:r>
                    </a:p>
                  </a:txBody>
                  <a:tcPr marL="0" marR="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1000" b="1" dirty="0">
                          <a:solidFill>
                            <a:srgbClr val="00B0F0"/>
                          </a:solidFill>
                          <a:latin typeface="+mj-lt"/>
                        </a:rPr>
                        <a:t>FC-1400 / ZR / </a:t>
                      </a:r>
                      <a:r>
                        <a:rPr lang="es-CO" sz="1000" b="1" dirty="0" err="1">
                          <a:solidFill>
                            <a:srgbClr val="00B0F0"/>
                          </a:solidFill>
                          <a:latin typeface="+mj-lt"/>
                        </a:rPr>
                        <a:t>HTZ</a:t>
                      </a:r>
                      <a:endParaRPr lang="es-CO" sz="1000" b="1" dirty="0">
                        <a:solidFill>
                          <a:srgbClr val="00B0F0"/>
                        </a:solidFill>
                        <a:latin typeface="+mj-lt"/>
                      </a:endParaRPr>
                    </a:p>
                  </a:txBody>
                  <a:tcPr marL="0" marR="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s-CO" sz="1000" b="1" kern="1200" dirty="0">
                          <a:solidFill>
                            <a:schemeClr val="accent4">
                              <a:lumMod val="60000"/>
                              <a:lumOff val="40000"/>
                            </a:schemeClr>
                          </a:solidFill>
                          <a:latin typeface="+mj-lt"/>
                          <a:ea typeface="+mn-ea"/>
                          <a:cs typeface="+mn-cs"/>
                        </a:rPr>
                        <a:t>FC-1600 / PC</a:t>
                      </a:r>
                      <a:endParaRPr lang="es-CO" sz="1000" b="1" dirty="0">
                        <a:solidFill>
                          <a:schemeClr val="accent4">
                            <a:lumMod val="60000"/>
                            <a:lumOff val="40000"/>
                          </a:schemeClr>
                        </a:solidFill>
                        <a:latin typeface="+mj-lt"/>
                      </a:endParaRPr>
                    </a:p>
                  </a:txBody>
                  <a:tcPr marL="0" marR="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32514866"/>
                  </a:ext>
                </a:extLst>
              </a:tr>
              <a:tr h="162822">
                <a:tc>
                  <a:txBody>
                    <a:bodyPr/>
                    <a:lstStyle/>
                    <a:p>
                      <a:r>
                        <a:rPr lang="es-CO" sz="800" noProof="0" dirty="0"/>
                        <a:t>Color</a:t>
                      </a: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s-CO" sz="800" noProof="1"/>
                        <a:t>Blanco</a:t>
                      </a:r>
                      <a:endParaRPr lang="es-CO" sz="800" dirty="0"/>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s-CO" sz="800" noProof="1"/>
                        <a:t>Blanco</a:t>
                      </a:r>
                      <a:endParaRPr lang="es-CO" sz="800" dirty="0"/>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s-CO" sz="800" noProof="1"/>
                        <a:t>Blanco</a:t>
                      </a:r>
                      <a:endParaRPr lang="es-CO" sz="800" dirty="0"/>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s-CO" sz="800" noProof="1"/>
                        <a:t>Blanco</a:t>
                      </a:r>
                      <a:endParaRPr lang="es-CO" sz="800" dirty="0"/>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78452">
                <a:tc>
                  <a:txBody>
                    <a:bodyPr/>
                    <a:lstStyle/>
                    <a:p>
                      <a:r>
                        <a:rPr lang="es-CO" sz="800" noProof="1"/>
                        <a:t>Grado de Temperatura</a:t>
                      </a: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s-CO" sz="800" dirty="0"/>
                        <a:t> </a:t>
                      </a:r>
                      <a:r>
                        <a:rPr lang="es-CO" sz="800" dirty="0" err="1"/>
                        <a:t>2200°F</a:t>
                      </a:r>
                      <a:r>
                        <a:rPr lang="es-CO" sz="800" dirty="0"/>
                        <a:t> (</a:t>
                      </a:r>
                      <a:r>
                        <a:rPr lang="es-CO" sz="800" dirty="0" err="1"/>
                        <a:t>1205°C</a:t>
                      </a:r>
                      <a:r>
                        <a:rPr lang="es-CO" sz="800" dirty="0"/>
                        <a:t>)</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s-CO" sz="800" dirty="0" err="1"/>
                        <a:t>2300°F</a:t>
                      </a:r>
                      <a:r>
                        <a:rPr lang="es-CO" sz="800" dirty="0"/>
                        <a:t> (</a:t>
                      </a:r>
                      <a:r>
                        <a:rPr lang="es-CO" sz="800" dirty="0" err="1"/>
                        <a:t>1260°C</a:t>
                      </a:r>
                      <a:r>
                        <a:rPr lang="es-CO" sz="800" dirty="0"/>
                        <a:t>)</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s-CO" sz="800" dirty="0" err="1"/>
                        <a:t>2600°F</a:t>
                      </a:r>
                      <a:r>
                        <a:rPr lang="es-CO" sz="800" dirty="0"/>
                        <a:t> (</a:t>
                      </a:r>
                      <a:r>
                        <a:rPr lang="es-CO" sz="800" dirty="0" err="1"/>
                        <a:t>1430°C</a:t>
                      </a:r>
                      <a:r>
                        <a:rPr lang="es-CO" sz="800" dirty="0"/>
                        <a:t>)</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dirty="0" err="1"/>
                        <a:t>3000°F</a:t>
                      </a:r>
                      <a:r>
                        <a:rPr lang="es-CO" sz="800" dirty="0"/>
                        <a:t> (</a:t>
                      </a:r>
                      <a:r>
                        <a:rPr lang="es-CO" sz="800" dirty="0" err="1"/>
                        <a:t>1650°C</a:t>
                      </a:r>
                      <a:r>
                        <a:rPr lang="es-CO" sz="800" dirty="0"/>
                        <a:t>)</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r>
                        <a:rPr lang="es-CO" sz="800" noProof="0" dirty="0"/>
                        <a:t>Temperatura de funcionamiento recomendada</a:t>
                      </a: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s-CO" sz="800" dirty="0" err="1"/>
                        <a:t>2012°F</a:t>
                      </a:r>
                      <a:r>
                        <a:rPr lang="es-CO" sz="800" dirty="0"/>
                        <a:t> (</a:t>
                      </a:r>
                      <a:r>
                        <a:rPr lang="es-CO" sz="800" dirty="0" err="1"/>
                        <a:t>1100°C</a:t>
                      </a:r>
                      <a:r>
                        <a:rPr lang="es-CO" sz="800" dirty="0"/>
                        <a:t>)</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s-CO" sz="800" dirty="0" err="1"/>
                        <a:t>2150°F</a:t>
                      </a:r>
                      <a:r>
                        <a:rPr lang="es-CO" sz="800" dirty="0"/>
                        <a:t> (</a:t>
                      </a:r>
                      <a:r>
                        <a:rPr lang="es-CO" sz="800" dirty="0" err="1"/>
                        <a:t>1175°C</a:t>
                      </a:r>
                      <a:r>
                        <a:rPr lang="es-CO" sz="800" dirty="0"/>
                        <a:t>)</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s-CO" sz="800" dirty="0" err="1"/>
                        <a:t>2450°F</a:t>
                      </a:r>
                      <a:r>
                        <a:rPr lang="es-CO" sz="800" dirty="0"/>
                        <a:t> (</a:t>
                      </a:r>
                      <a:r>
                        <a:rPr lang="es-CO" sz="800" dirty="0" err="1"/>
                        <a:t>1343°C</a:t>
                      </a:r>
                      <a:r>
                        <a:rPr lang="es-CO" sz="800" dirty="0"/>
                        <a:t>)</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dirty="0" err="1"/>
                        <a:t>2850°F</a:t>
                      </a:r>
                      <a:r>
                        <a:rPr lang="es-CO" sz="800" dirty="0"/>
                        <a:t> (</a:t>
                      </a:r>
                      <a:r>
                        <a:rPr lang="es-CO" sz="800" dirty="0" err="1"/>
                        <a:t>1566°C</a:t>
                      </a:r>
                      <a:r>
                        <a:rPr lang="es-CO" sz="800" dirty="0"/>
                        <a:t>)</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54812">
                <a:tc>
                  <a:txBody>
                    <a:bodyPr/>
                    <a:lstStyle/>
                    <a:p>
                      <a:r>
                        <a:rPr lang="es-CO" sz="800" noProof="1"/>
                        <a:t>Punto de fusión </a:t>
                      </a: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dirty="0" err="1"/>
                        <a:t>2320°F</a:t>
                      </a:r>
                      <a:r>
                        <a:rPr lang="es-CO" sz="800" dirty="0"/>
                        <a:t> (</a:t>
                      </a:r>
                      <a:r>
                        <a:rPr lang="es-CO" sz="800" dirty="0" err="1"/>
                        <a:t>1270°C</a:t>
                      </a:r>
                      <a:r>
                        <a:rPr lang="es-CO" sz="800" dirty="0"/>
                        <a:t>)</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dirty="0" err="1"/>
                        <a:t>3200°F</a:t>
                      </a:r>
                      <a:r>
                        <a:rPr lang="es-CO" sz="800" dirty="0"/>
                        <a:t> (</a:t>
                      </a:r>
                      <a:r>
                        <a:rPr lang="es-CO" sz="800" dirty="0" err="1"/>
                        <a:t>1760°C</a:t>
                      </a:r>
                      <a:r>
                        <a:rPr lang="es-CO" sz="800" dirty="0"/>
                        <a:t>)</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dirty="0" err="1"/>
                        <a:t>3200°F</a:t>
                      </a:r>
                      <a:r>
                        <a:rPr lang="es-CO" sz="800" dirty="0"/>
                        <a:t> (</a:t>
                      </a:r>
                      <a:r>
                        <a:rPr lang="es-CO" sz="800" dirty="0" err="1"/>
                        <a:t>1760°C</a:t>
                      </a:r>
                      <a:r>
                        <a:rPr lang="es-CO" sz="800" dirty="0"/>
                        <a:t>)</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dirty="0" err="1"/>
                        <a:t>3400°F</a:t>
                      </a:r>
                      <a:r>
                        <a:rPr lang="es-CO" sz="800" dirty="0"/>
                        <a:t> (</a:t>
                      </a:r>
                      <a:r>
                        <a:rPr lang="es-CO" sz="800" dirty="0" err="1"/>
                        <a:t>1870°C</a:t>
                      </a:r>
                      <a:r>
                        <a:rPr lang="es-CO" sz="800" dirty="0"/>
                        <a:t>)</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126558"/>
                  </a:ext>
                </a:extLst>
              </a:tr>
              <a:tr h="154812">
                <a:tc rowSpan="2">
                  <a:txBody>
                    <a:bodyPr/>
                    <a:lstStyle/>
                    <a:p>
                      <a:r>
                        <a:rPr lang="es-CO" sz="800" noProof="0" dirty="0"/>
                        <a:t>Densidad disponible, </a:t>
                      </a:r>
                      <a:r>
                        <a:rPr lang="en-CA" sz="800" dirty="0">
                          <a:effectLst/>
                          <a:latin typeface="Franklin Gothic Book" panose="020B0503020102020204" pitchFamily="34" charset="0"/>
                          <a:ea typeface="Aptos" panose="020B0004020202020204" pitchFamily="34" charset="0"/>
                          <a:cs typeface="Arial" panose="020B0604020202020204" pitchFamily="34" charset="0"/>
                        </a:rPr>
                        <a:t>lb/</a:t>
                      </a:r>
                      <a:r>
                        <a:rPr lang="en-CA" sz="800" dirty="0" err="1">
                          <a:effectLst/>
                          <a:latin typeface="Franklin Gothic Book" panose="020B0503020102020204" pitchFamily="34" charset="0"/>
                          <a:ea typeface="Aptos" panose="020B0004020202020204" pitchFamily="34" charset="0"/>
                          <a:cs typeface="Arial" panose="020B0604020202020204" pitchFamily="34" charset="0"/>
                        </a:rPr>
                        <a:t>ft</a:t>
                      </a:r>
                      <a:r>
                        <a:rPr lang="en-CA" sz="800" baseline="30000" dirty="0" err="1">
                          <a:effectLst/>
                          <a:latin typeface="Franklin Gothic Book" panose="020B0503020102020204" pitchFamily="34" charset="0"/>
                          <a:ea typeface="Aptos" panose="020B0004020202020204" pitchFamily="34" charset="0"/>
                          <a:cs typeface="Arial" panose="020B0604020202020204" pitchFamily="34" charset="0"/>
                        </a:rPr>
                        <a:t>3</a:t>
                      </a:r>
                      <a:r>
                        <a:rPr lang="en-CA" sz="800" dirty="0">
                          <a:effectLst/>
                          <a:latin typeface="Franklin Gothic Book" panose="020B0503020102020204" pitchFamily="34" charset="0"/>
                          <a:ea typeface="Aptos" panose="020B0004020202020204" pitchFamily="34" charset="0"/>
                          <a:cs typeface="Arial" panose="020B0604020202020204" pitchFamily="34" charset="0"/>
                        </a:rPr>
                        <a:t> (kg/</a:t>
                      </a:r>
                      <a:r>
                        <a:rPr lang="en-CA" sz="800" dirty="0" err="1">
                          <a:effectLst/>
                          <a:latin typeface="Franklin Gothic Book" panose="020B0503020102020204" pitchFamily="34" charset="0"/>
                          <a:ea typeface="Aptos" panose="020B0004020202020204" pitchFamily="34" charset="0"/>
                          <a:cs typeface="Arial" panose="020B0604020202020204" pitchFamily="34" charset="0"/>
                        </a:rPr>
                        <a:t>m</a:t>
                      </a:r>
                      <a:r>
                        <a:rPr lang="en-CA" sz="800" baseline="30000" dirty="0" err="1">
                          <a:effectLst/>
                          <a:latin typeface="Franklin Gothic Book" panose="020B0503020102020204" pitchFamily="34" charset="0"/>
                          <a:ea typeface="Aptos" panose="020B0004020202020204" pitchFamily="34" charset="0"/>
                          <a:cs typeface="Arial" panose="020B0604020202020204" pitchFamily="34" charset="0"/>
                        </a:rPr>
                        <a:t>3</a:t>
                      </a:r>
                      <a:r>
                        <a:rPr lang="en-CA" sz="800" dirty="0">
                          <a:effectLst/>
                          <a:latin typeface="Franklin Gothic Book" panose="020B0503020102020204" pitchFamily="34" charset="0"/>
                          <a:ea typeface="Aptos" panose="020B0004020202020204" pitchFamily="34" charset="0"/>
                          <a:cs typeface="Arial" panose="020B0604020202020204" pitchFamily="34" charset="0"/>
                        </a:rPr>
                        <a:t>)</a:t>
                      </a:r>
                      <a:endParaRPr lang="es-CO" sz="800" noProof="0" dirty="0"/>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s-CO" sz="800" dirty="0"/>
                        <a:t>8, 10, 12</a:t>
                      </a:r>
                    </a:p>
                  </a:txBody>
                  <a:tcPr marL="0" marR="0" marT="36000" marB="36000" anchor="b">
                    <a:lnL>
                      <a:noFill/>
                    </a:lnL>
                    <a:lnR>
                      <a:noFill/>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s-CO" sz="800" dirty="0"/>
                        <a:t>8, 10, 12</a:t>
                      </a:r>
                    </a:p>
                  </a:txBody>
                  <a:tcPr marL="0" marR="0" marT="36000" marB="36000" anchor="b">
                    <a:lnL>
                      <a:noFill/>
                    </a:lnL>
                    <a:lnR>
                      <a:noFill/>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s-CO" sz="800" dirty="0"/>
                        <a:t>8, 10, 12</a:t>
                      </a:r>
                    </a:p>
                  </a:txBody>
                  <a:tcPr marL="0" marR="0" marT="36000" marB="36000" anchor="b">
                    <a:lnL>
                      <a:noFill/>
                    </a:lnL>
                    <a:lnR>
                      <a:noFill/>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s-CO" sz="800" dirty="0"/>
                        <a:t>8, 10</a:t>
                      </a:r>
                    </a:p>
                  </a:txBody>
                  <a:tcPr marL="0" marR="0" marT="36000" marB="36000" anchor="b">
                    <a:lnL>
                      <a:noFill/>
                    </a:lnL>
                    <a:lnR>
                      <a:noFill/>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9607001"/>
                  </a:ext>
                </a:extLst>
              </a:tr>
              <a:tr h="154812">
                <a:tc vMerge="1">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endParaRPr lang="es-CO" sz="800" noProof="0" dirty="0"/>
                    </a:p>
                  </a:txBody>
                  <a:tcPr marL="0" marR="0" marT="0" marB="0">
                    <a:lnL>
                      <a:noFill/>
                    </a:lnL>
                    <a:lnR>
                      <a:noFill/>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s-CO" sz="800" dirty="0"/>
                        <a:t>(128, 160, 192)</a:t>
                      </a:r>
                    </a:p>
                  </a:txBody>
                  <a:tcPr marL="0" marR="0" marT="36000" marB="36000">
                    <a:lnL>
                      <a:noFill/>
                    </a:lnL>
                    <a:lnR>
                      <a:noFill/>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s-CO" sz="800" dirty="0"/>
                        <a:t>(128, 160, 192)</a:t>
                      </a:r>
                    </a:p>
                  </a:txBody>
                  <a:tcPr marL="0" marR="0" marT="36000" marB="36000">
                    <a:lnL>
                      <a:noFill/>
                    </a:lnL>
                    <a:lnR>
                      <a:noFill/>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s-CO" sz="800" dirty="0"/>
                        <a:t>(128, 160, 192)</a:t>
                      </a:r>
                    </a:p>
                  </a:txBody>
                  <a:tcPr marL="0" marR="0" marT="36000" marB="36000">
                    <a:lnL>
                      <a:noFill/>
                    </a:lnL>
                    <a:lnR>
                      <a:noFill/>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s-CO" sz="800" dirty="0"/>
                        <a:t>(128, 160)</a:t>
                      </a:r>
                    </a:p>
                  </a:txBody>
                  <a:tcPr marL="0" marR="0" marT="36000" marB="36000">
                    <a:lnL>
                      <a:noFill/>
                    </a:lnL>
                    <a:lnR>
                      <a:noFill/>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9568407"/>
                  </a:ext>
                </a:extLst>
              </a:tr>
              <a:tr h="154812">
                <a:tc rowSpan="2">
                  <a:txBody>
                    <a:bodyPr/>
                    <a:lstStyle/>
                    <a:p>
                      <a:r>
                        <a:rPr lang="es-CO" sz="800" noProof="1"/>
                        <a:t>Contracción lineal, (%) después de 24 horas</a:t>
                      </a: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s-CO" sz="800" dirty="0" err="1"/>
                        <a:t>1832°F</a:t>
                      </a:r>
                      <a:r>
                        <a:rPr lang="es-CO" sz="800" dirty="0"/>
                        <a:t> (</a:t>
                      </a:r>
                      <a:r>
                        <a:rPr lang="es-CO" sz="800" dirty="0" err="1"/>
                        <a:t>1000°C</a:t>
                      </a:r>
                      <a:r>
                        <a:rPr lang="es-CO" sz="800" dirty="0"/>
                        <a:t>)</a:t>
                      </a:r>
                    </a:p>
                  </a:txBody>
                  <a:tcPr marL="0" marR="0" marT="36000" marB="36000" anchor="ctr">
                    <a:lnL>
                      <a:noFill/>
                    </a:lnL>
                    <a:lnR>
                      <a:noFill/>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dirty="0" err="1"/>
                        <a:t>2012°F</a:t>
                      </a:r>
                      <a:r>
                        <a:rPr lang="es-CO" sz="800" dirty="0"/>
                        <a:t> (</a:t>
                      </a:r>
                      <a:r>
                        <a:rPr lang="es-CO" sz="800" dirty="0" err="1"/>
                        <a:t>1100°C</a:t>
                      </a:r>
                      <a:r>
                        <a:rPr lang="es-CO" sz="800" dirty="0"/>
                        <a:t>)</a:t>
                      </a:r>
                    </a:p>
                  </a:txBody>
                  <a:tcPr marL="0" marR="0" marT="36000" marB="36000" anchor="ctr">
                    <a:lnL>
                      <a:noFill/>
                    </a:lnL>
                    <a:lnR>
                      <a:noFill/>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dirty="0" err="1"/>
                        <a:t>2372°F</a:t>
                      </a:r>
                      <a:r>
                        <a:rPr lang="es-CO" sz="800" dirty="0"/>
                        <a:t> (</a:t>
                      </a:r>
                      <a:r>
                        <a:rPr lang="es-CO" sz="800" dirty="0" err="1"/>
                        <a:t>1300°C</a:t>
                      </a:r>
                      <a:r>
                        <a:rPr lang="es-CO" sz="800" dirty="0"/>
                        <a:t>)</a:t>
                      </a:r>
                    </a:p>
                  </a:txBody>
                  <a:tcPr marL="0" marR="0" marT="36000" marB="36000" anchor="ctr">
                    <a:lnL>
                      <a:noFill/>
                    </a:lnL>
                    <a:lnR>
                      <a:noFill/>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s-CO" sz="800" dirty="0" err="1"/>
                        <a:t>2372°F</a:t>
                      </a:r>
                      <a:r>
                        <a:rPr lang="es-CO" sz="800" dirty="0"/>
                        <a:t> (</a:t>
                      </a:r>
                      <a:r>
                        <a:rPr lang="es-CO" sz="800" dirty="0" err="1"/>
                        <a:t>1500°C</a:t>
                      </a:r>
                      <a:r>
                        <a:rPr lang="es-CO" sz="800" dirty="0"/>
                        <a:t>)</a:t>
                      </a:r>
                    </a:p>
                  </a:txBody>
                  <a:tcPr marL="0" marR="0" marT="36000" marB="36000" anchor="ctr">
                    <a:lnL>
                      <a:noFill/>
                    </a:lnL>
                    <a:lnR>
                      <a:noFill/>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269339"/>
                  </a:ext>
                </a:extLst>
              </a:tr>
              <a:tr h="154812">
                <a:tc vMerge="1">
                  <a:txBody>
                    <a:bodyPr/>
                    <a:lstStyle/>
                    <a:p>
                      <a:endParaRPr lang="en-US" sz="800" dirty="0"/>
                    </a:p>
                  </a:txBody>
                  <a:tcPr marL="0" marR="0" marT="0" marB="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dirty="0"/>
                        <a:t>1.2%</a:t>
                      </a:r>
                    </a:p>
                  </a:txBody>
                  <a:tcPr marL="0" marR="0" marT="36000" marB="36000" anchor="ctr">
                    <a:lnL>
                      <a:noFill/>
                    </a:lnL>
                    <a:lnR>
                      <a:noFill/>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dirty="0"/>
                        <a:t>1.8%</a:t>
                      </a:r>
                    </a:p>
                  </a:txBody>
                  <a:tcPr marL="0" marR="0" marT="36000" marB="36000" anchor="ctr">
                    <a:lnL>
                      <a:noFill/>
                    </a:lnL>
                    <a:lnR>
                      <a:noFill/>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dirty="0"/>
                        <a:t>2%</a:t>
                      </a:r>
                    </a:p>
                  </a:txBody>
                  <a:tcPr marL="0" marR="0" marT="36000" marB="36000" anchor="ctr">
                    <a:lnL>
                      <a:noFill/>
                    </a:lnL>
                    <a:lnR>
                      <a:noFill/>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s-CO" sz="800" dirty="0"/>
                        <a:t>0.8%</a:t>
                      </a:r>
                    </a:p>
                  </a:txBody>
                  <a:tcPr marL="0" marR="0" marT="36000" marB="36000" anchor="ctr">
                    <a:lnL>
                      <a:noFill/>
                    </a:lnL>
                    <a:lnR>
                      <a:noFill/>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2883123"/>
                  </a:ext>
                </a:extLst>
              </a:tr>
            </a:tbl>
          </a:graphicData>
        </a:graphic>
      </p:graphicFrame>
      <p:graphicFrame>
        <p:nvGraphicFramePr>
          <p:cNvPr id="14" name="Table 35">
            <a:extLst>
              <a:ext uri="{FF2B5EF4-FFF2-40B4-BE49-F238E27FC236}">
                <a16:creationId xmlns:a16="http://schemas.microsoft.com/office/drawing/2014/main" id="{BEF90FD0-DCCF-9D46-9B6D-28B272BA4BA4}"/>
              </a:ext>
            </a:extLst>
          </p:cNvPr>
          <p:cNvGraphicFramePr>
            <a:graphicFrameLocks/>
          </p:cNvGraphicFramePr>
          <p:nvPr>
            <p:extLst>
              <p:ext uri="{D42A27DB-BD31-4B8C-83A1-F6EECF244321}">
                <p14:modId xmlns:p14="http://schemas.microsoft.com/office/powerpoint/2010/main" val="2884928971"/>
              </p:ext>
            </p:extLst>
          </p:nvPr>
        </p:nvGraphicFramePr>
        <p:xfrm>
          <a:off x="282380" y="5327112"/>
          <a:ext cx="7200898" cy="1358185"/>
        </p:xfrm>
        <a:graphic>
          <a:graphicData uri="http://schemas.openxmlformats.org/drawingml/2006/table">
            <a:tbl>
              <a:tblPr firstRow="1" bandRow="1">
                <a:tableStyleId>{9D7B26C5-4107-4FEC-AEDC-1716B250A1EF}</a:tableStyleId>
              </a:tblPr>
              <a:tblGrid>
                <a:gridCol w="1646235">
                  <a:extLst>
                    <a:ext uri="{9D8B030D-6E8A-4147-A177-3AD203B41FA5}">
                      <a16:colId xmlns:a16="http://schemas.microsoft.com/office/drawing/2014/main" val="3647290184"/>
                    </a:ext>
                  </a:extLst>
                </a:gridCol>
                <a:gridCol w="1390650">
                  <a:extLst>
                    <a:ext uri="{9D8B030D-6E8A-4147-A177-3AD203B41FA5}">
                      <a16:colId xmlns:a16="http://schemas.microsoft.com/office/drawing/2014/main" val="2804471609"/>
                    </a:ext>
                  </a:extLst>
                </a:gridCol>
                <a:gridCol w="1409700">
                  <a:extLst>
                    <a:ext uri="{9D8B030D-6E8A-4147-A177-3AD203B41FA5}">
                      <a16:colId xmlns:a16="http://schemas.microsoft.com/office/drawing/2014/main" val="622920296"/>
                    </a:ext>
                  </a:extLst>
                </a:gridCol>
                <a:gridCol w="1422400">
                  <a:extLst>
                    <a:ext uri="{9D8B030D-6E8A-4147-A177-3AD203B41FA5}">
                      <a16:colId xmlns:a16="http://schemas.microsoft.com/office/drawing/2014/main" val="836946954"/>
                    </a:ext>
                  </a:extLst>
                </a:gridCol>
                <a:gridCol w="1331913">
                  <a:extLst>
                    <a:ext uri="{9D8B030D-6E8A-4147-A177-3AD203B41FA5}">
                      <a16:colId xmlns:a16="http://schemas.microsoft.com/office/drawing/2014/main" val="2705741006"/>
                    </a:ext>
                  </a:extLst>
                </a:gridCol>
              </a:tblGrid>
              <a:tr h="148082">
                <a:tc>
                  <a:txBody>
                    <a:bodyPr/>
                    <a:lstStyle/>
                    <a:p>
                      <a:r>
                        <a:rPr lang="es-CO" sz="800" noProof="0" dirty="0">
                          <a:solidFill>
                            <a:srgbClr val="00B0F0"/>
                          </a:solidFill>
                        </a:rPr>
                        <a:t>COMPOSICIÓN QUÍMICA</a:t>
                      </a:r>
                    </a:p>
                  </a:txBody>
                  <a:tcPr marL="0" marR="0" marT="0" marB="0" anchor="ct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  </a:t>
                      </a:r>
                    </a:p>
                  </a:txBody>
                  <a:tcPr marL="0" marR="0" marT="36000" marB="36000" anchor="ct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 </a:t>
                      </a:r>
                    </a:p>
                  </a:txBody>
                  <a:tcPr marL="0" marR="0" marT="36000" marB="36000" anchor="ct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 </a:t>
                      </a:r>
                    </a:p>
                  </a:txBody>
                  <a:tcPr marL="0" marR="0" marT="36000" marB="36000" anchor="ct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endParaRPr lang="es-CO" sz="800" noProof="0" dirty="0"/>
                    </a:p>
                  </a:txBody>
                  <a:tcPr marL="0" marR="0" marT="36000" marB="36000" anchor="ct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r>
                        <a:rPr lang="es-CO" sz="800" noProof="0" dirty="0"/>
                        <a:t>     </a:t>
                      </a:r>
                      <a:r>
                        <a:rPr lang="es-CO" sz="800" noProof="0" dirty="0" err="1"/>
                        <a:t>Al</a:t>
                      </a:r>
                      <a:r>
                        <a:rPr lang="es-CO" sz="800" baseline="-25000" noProof="0" dirty="0" err="1"/>
                        <a:t>2</a:t>
                      </a:r>
                      <a:r>
                        <a:rPr lang="es-CO" sz="800" noProof="0" dirty="0" err="1"/>
                        <a:t>O</a:t>
                      </a:r>
                      <a:r>
                        <a:rPr lang="es-CO" sz="800" baseline="-25000" noProof="0" dirty="0" err="1"/>
                        <a:t>3</a:t>
                      </a:r>
                      <a:endParaRPr lang="es-CO" sz="800" baseline="-25000" noProof="0" dirty="0"/>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44-50%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33-37%</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72%</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54812">
                <a:tc>
                  <a:txBody>
                    <a:bodyPr/>
                    <a:lstStyle/>
                    <a:p>
                      <a:r>
                        <a:rPr lang="es-CO" sz="800" noProof="0" dirty="0"/>
                        <a:t>     </a:t>
                      </a:r>
                      <a:r>
                        <a:rPr lang="es-CO" sz="800" noProof="0" dirty="0" err="1"/>
                        <a:t>SiO</a:t>
                      </a:r>
                      <a:r>
                        <a:rPr lang="es-CO" sz="800" baseline="-25000" noProof="0" dirty="0" err="1"/>
                        <a:t>3</a:t>
                      </a:r>
                      <a:endParaRPr lang="es-CO" sz="800" noProof="0" dirty="0"/>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60-70%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50-56%</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47-51%</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27%</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126558"/>
                  </a:ext>
                </a:extLst>
              </a:tr>
              <a:tr h="154812">
                <a:tc>
                  <a:txBody>
                    <a:bodyPr/>
                    <a:lstStyle/>
                    <a:p>
                      <a:r>
                        <a:rPr lang="es-CO" sz="800" noProof="0" dirty="0"/>
                        <a:t>     MgO</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3-7%</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7434865"/>
                  </a:ext>
                </a:extLst>
              </a:tr>
              <a:tr h="154812">
                <a:tc>
                  <a:txBody>
                    <a:bodyPr/>
                    <a:lstStyle/>
                    <a:p>
                      <a:r>
                        <a:rPr lang="es-CO" sz="800" noProof="0" dirty="0"/>
                        <a:t>     </a:t>
                      </a:r>
                      <a:r>
                        <a:rPr lang="es-CO" sz="800" noProof="0" dirty="0" err="1"/>
                        <a:t>ZrO</a:t>
                      </a:r>
                      <a:r>
                        <a:rPr lang="es-CO" sz="800" baseline="-25000" noProof="0" dirty="0" err="1"/>
                        <a:t>2</a:t>
                      </a:r>
                      <a:endParaRPr lang="es-CO" sz="800" noProof="0" dirty="0"/>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13-19%</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9607001"/>
                  </a:ext>
                </a:extLst>
              </a:tr>
              <a:tr h="154812">
                <a:tc>
                  <a:txBody>
                    <a:bodyPr/>
                    <a:lstStyle/>
                    <a:p>
                      <a:r>
                        <a:rPr lang="es-CO" sz="800" noProof="0" dirty="0"/>
                        <a:t>     </a:t>
                      </a:r>
                      <a:r>
                        <a:rPr lang="es-CO" sz="800" noProof="0" dirty="0" err="1"/>
                        <a:t>CaO</a:t>
                      </a:r>
                      <a:endParaRPr lang="es-CO" sz="800" noProof="0" dirty="0"/>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25-35%</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14799669"/>
                  </a:ext>
                </a:extLst>
              </a:tr>
              <a:tr h="154812">
                <a:tc>
                  <a:txBody>
                    <a:bodyPr/>
                    <a:lstStyle/>
                    <a:p>
                      <a:r>
                        <a:rPr lang="es-CO" sz="800" noProof="0" dirty="0"/>
                        <a:t>     Otros</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&lt;1%</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&lt;1%</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3399405"/>
                  </a:ext>
                </a:extLst>
              </a:tr>
            </a:tbl>
          </a:graphicData>
        </a:graphic>
      </p:graphicFrame>
      <p:sp>
        <p:nvSpPr>
          <p:cNvPr id="2" name="Text Placeholder 15">
            <a:extLst>
              <a:ext uri="{FF2B5EF4-FFF2-40B4-BE49-F238E27FC236}">
                <a16:creationId xmlns:a16="http://schemas.microsoft.com/office/drawing/2014/main" id="{5CEA6ED1-EAAB-243F-A2D0-BDBA04E00FE5}"/>
              </a:ext>
            </a:extLst>
          </p:cNvPr>
          <p:cNvSpPr txBox="1">
            <a:spLocks/>
          </p:cNvSpPr>
          <p:nvPr/>
        </p:nvSpPr>
        <p:spPr>
          <a:xfrm>
            <a:off x="370861" y="6701843"/>
            <a:ext cx="1413384" cy="318601"/>
          </a:xfrm>
          <a:prstGeom prst="rect">
            <a:avLst/>
          </a:prstGeom>
        </p:spPr>
        <p:txBody>
          <a:bodyPr vert="horz" lIns="0" tIns="0" rIns="0" bIns="0" rtlCol="0" anchor="ctr">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s-CO" sz="1000" b="1" dirty="0">
                <a:solidFill>
                  <a:srgbClr val="00B0F0"/>
                </a:solidFill>
              </a:rPr>
              <a:t>TAMAÑOS ESTÁNDAR</a:t>
            </a:r>
          </a:p>
        </p:txBody>
      </p:sp>
      <p:sp>
        <p:nvSpPr>
          <p:cNvPr id="7" name="TextBox 6">
            <a:extLst>
              <a:ext uri="{FF2B5EF4-FFF2-40B4-BE49-F238E27FC236}">
                <a16:creationId xmlns:a16="http://schemas.microsoft.com/office/drawing/2014/main" id="{081B1C80-E85D-18BA-51C1-66370E5DD5DD}"/>
              </a:ext>
            </a:extLst>
          </p:cNvPr>
          <p:cNvSpPr txBox="1"/>
          <p:nvPr/>
        </p:nvSpPr>
        <p:spPr>
          <a:xfrm>
            <a:off x="3513836" y="6820494"/>
            <a:ext cx="3979862" cy="1887696"/>
          </a:xfrm>
          <a:prstGeom prst="rect">
            <a:avLst/>
          </a:prstGeom>
          <a:solidFill>
            <a:schemeClr val="bg1">
              <a:lumMod val="95000"/>
            </a:schemeClr>
          </a:solidFill>
        </p:spPr>
        <p:txBody>
          <a:bodyPr wrap="square" numCol="2" rtlCol="0">
            <a:spAutoFit/>
          </a:bodyPr>
          <a:lstStyle/>
          <a:p>
            <a:pPr>
              <a:spcBef>
                <a:spcPts val="400"/>
              </a:spcBef>
              <a:spcAft>
                <a:spcPts val="400"/>
              </a:spcAft>
            </a:pPr>
            <a:r>
              <a:rPr lang="es-CO" sz="1000" b="1" dirty="0">
                <a:solidFill>
                  <a:srgbClr val="00B0F0"/>
                </a:solidFill>
              </a:rPr>
              <a:t>APLICACIONES TÍPICAS</a:t>
            </a:r>
          </a:p>
          <a:p>
            <a:pPr marL="171450" indent="-171450">
              <a:spcAft>
                <a:spcPts val="400"/>
              </a:spcAft>
              <a:buFont typeface="Arial" panose="020B0604020202020204" pitchFamily="34" charset="0"/>
              <a:buChar char="•"/>
            </a:pPr>
            <a:r>
              <a:rPr lang="es-CO" sz="1000" dirty="0"/>
              <a:t>Horno cuchara</a:t>
            </a:r>
          </a:p>
          <a:p>
            <a:pPr marL="171450" indent="-171450">
              <a:spcAft>
                <a:spcPts val="400"/>
              </a:spcAft>
              <a:buFont typeface="Arial" panose="020B0604020202020204" pitchFamily="34" charset="0"/>
              <a:buChar char="•"/>
            </a:pPr>
            <a:r>
              <a:rPr lang="es-CO" sz="1000" dirty="0"/>
              <a:t>Horno de recalentamiento</a:t>
            </a:r>
          </a:p>
          <a:p>
            <a:pPr marL="171450" indent="-171450">
              <a:spcAft>
                <a:spcPts val="400"/>
              </a:spcAft>
              <a:buFont typeface="Arial" panose="020B0604020202020204" pitchFamily="34" charset="0"/>
              <a:buChar char="•"/>
            </a:pPr>
            <a:r>
              <a:rPr lang="es-CO" sz="1000" dirty="0"/>
              <a:t>Línea de galvanización</a:t>
            </a:r>
          </a:p>
          <a:p>
            <a:pPr marL="171450" indent="-171450">
              <a:spcAft>
                <a:spcPts val="400"/>
              </a:spcAft>
              <a:buFont typeface="Arial" panose="020B0604020202020204" pitchFamily="34" charset="0"/>
              <a:buChar char="•"/>
            </a:pPr>
            <a:r>
              <a:rPr lang="es-CO" sz="1000" dirty="0"/>
              <a:t>Horno de recocido</a:t>
            </a:r>
          </a:p>
          <a:p>
            <a:pPr marL="171450" indent="-171450">
              <a:spcAft>
                <a:spcPts val="400"/>
              </a:spcAft>
              <a:buFont typeface="Arial" panose="020B0604020202020204" pitchFamily="34" charset="0"/>
              <a:buChar char="•"/>
            </a:pPr>
            <a:r>
              <a:rPr lang="es-CO" sz="1000" dirty="0"/>
              <a:t>Horno de tratamiento térmico</a:t>
            </a:r>
          </a:p>
          <a:p>
            <a:pPr marL="171450" indent="-171450">
              <a:spcAft>
                <a:spcPts val="400"/>
              </a:spcAft>
              <a:buFont typeface="Arial" panose="020B0604020202020204" pitchFamily="34" charset="0"/>
              <a:buChar char="•"/>
            </a:pPr>
            <a:r>
              <a:rPr lang="es-CO" sz="1000" dirty="0"/>
              <a:t>Puertas de horno de fundición</a:t>
            </a:r>
          </a:p>
          <a:p>
            <a:pPr marL="171450" indent="-171450">
              <a:spcAft>
                <a:spcPts val="400"/>
              </a:spcAft>
              <a:buFont typeface="Arial" panose="020B0604020202020204" pitchFamily="34" charset="0"/>
              <a:buChar char="•"/>
            </a:pPr>
            <a:r>
              <a:rPr lang="es-CO" sz="1000" dirty="0"/>
              <a:t>Revestimiento de conductos</a:t>
            </a:r>
          </a:p>
          <a:p>
            <a:pPr marL="171450" indent="-171450">
              <a:spcAft>
                <a:spcPts val="400"/>
              </a:spcAft>
              <a:buFont typeface="Arial" panose="020B0604020202020204" pitchFamily="34" charset="0"/>
              <a:buChar char="•"/>
            </a:pPr>
            <a:r>
              <a:rPr lang="es-CO" sz="1000" dirty="0"/>
              <a:t>Revestimiento de chimeneas</a:t>
            </a:r>
          </a:p>
          <a:p>
            <a:pPr>
              <a:spcAft>
                <a:spcPts val="400"/>
              </a:spcAft>
            </a:pPr>
            <a:endParaRPr lang="es-CO" sz="1000" dirty="0"/>
          </a:p>
          <a:p>
            <a:pPr marL="171450" indent="-171450">
              <a:spcAft>
                <a:spcPts val="400"/>
              </a:spcAft>
              <a:buFont typeface="Arial" panose="020B0604020202020204" pitchFamily="34" charset="0"/>
              <a:buChar char="•"/>
            </a:pPr>
            <a:r>
              <a:rPr lang="es-CO" sz="1000" dirty="0"/>
              <a:t>Revestimiento de caldera</a:t>
            </a:r>
          </a:p>
          <a:p>
            <a:pPr marL="171450" indent="-171450">
              <a:spcAft>
                <a:spcPts val="400"/>
              </a:spcAft>
              <a:buFont typeface="Arial" panose="020B0604020202020204" pitchFamily="34" charset="0"/>
              <a:buChar char="•"/>
            </a:pPr>
            <a:r>
              <a:rPr lang="es-CO" sz="1000" dirty="0"/>
              <a:t>Horno de etileno</a:t>
            </a:r>
          </a:p>
          <a:p>
            <a:pPr marL="171450" indent="-171450">
              <a:spcAft>
                <a:spcPts val="400"/>
              </a:spcAft>
              <a:buFont typeface="Arial" panose="020B0604020202020204" pitchFamily="34" charset="0"/>
              <a:buChar char="•"/>
            </a:pPr>
            <a:r>
              <a:rPr lang="es-CO" sz="1000" dirty="0"/>
              <a:t>Horno reformador</a:t>
            </a:r>
          </a:p>
          <a:p>
            <a:pPr marL="171450" indent="-171450">
              <a:spcAft>
                <a:spcPts val="400"/>
              </a:spcAft>
              <a:buFont typeface="Arial" panose="020B0604020202020204" pitchFamily="34" charset="0"/>
              <a:buChar char="•"/>
            </a:pPr>
            <a:r>
              <a:rPr lang="es-CO" sz="1000" dirty="0"/>
              <a:t>Horno de pirólisis</a:t>
            </a:r>
          </a:p>
          <a:p>
            <a:pPr marL="171450" indent="-171450">
              <a:spcAft>
                <a:spcPts val="400"/>
              </a:spcAft>
              <a:buFont typeface="Arial" panose="020B0604020202020204" pitchFamily="34" charset="0"/>
              <a:buChar char="•"/>
            </a:pPr>
            <a:r>
              <a:rPr lang="es-CO" sz="1000" dirty="0"/>
              <a:t>Horno para vidrio</a:t>
            </a:r>
          </a:p>
          <a:p>
            <a:pPr marL="171450" indent="-171450">
              <a:spcAft>
                <a:spcPts val="400"/>
              </a:spcAft>
              <a:buFont typeface="Arial" panose="020B0604020202020204" pitchFamily="34" charset="0"/>
              <a:buChar char="•"/>
            </a:pPr>
            <a:r>
              <a:rPr lang="es-CO" sz="1000" dirty="0"/>
              <a:t>Horno de homogeneización</a:t>
            </a:r>
          </a:p>
          <a:p>
            <a:pPr marL="171450" indent="-171450">
              <a:spcAft>
                <a:spcPts val="400"/>
              </a:spcAft>
              <a:buFont typeface="Arial" panose="020B0604020202020204" pitchFamily="34" charset="0"/>
              <a:buChar char="•"/>
            </a:pPr>
            <a:r>
              <a:rPr lang="es-CO" sz="1000" dirty="0"/>
              <a:t>Hornos continuos y por lotes</a:t>
            </a:r>
          </a:p>
          <a:p>
            <a:pPr marL="171450" indent="-171450">
              <a:spcAft>
                <a:spcPts val="400"/>
              </a:spcAft>
              <a:buFont typeface="Arial" panose="020B0604020202020204" pitchFamily="34" charset="0"/>
              <a:buChar char="•"/>
            </a:pPr>
            <a:r>
              <a:rPr lang="es-CO" sz="1000" dirty="0"/>
              <a:t>Horno para aliviar el estrés</a:t>
            </a:r>
          </a:p>
        </p:txBody>
      </p:sp>
      <p:sp>
        <p:nvSpPr>
          <p:cNvPr id="8" name="TextBox 7">
            <a:extLst>
              <a:ext uri="{FF2B5EF4-FFF2-40B4-BE49-F238E27FC236}">
                <a16:creationId xmlns:a16="http://schemas.microsoft.com/office/drawing/2014/main" id="{70FFCE9F-3628-6C44-B7B0-26995E654EE1}"/>
              </a:ext>
            </a:extLst>
          </p:cNvPr>
          <p:cNvSpPr txBox="1"/>
          <p:nvPr/>
        </p:nvSpPr>
        <p:spPr>
          <a:xfrm>
            <a:off x="292238" y="6871201"/>
            <a:ext cx="1777997" cy="553998"/>
          </a:xfrm>
          <a:prstGeom prst="rect">
            <a:avLst/>
          </a:prstGeom>
          <a:noFill/>
        </p:spPr>
        <p:txBody>
          <a:bodyPr wrap="square" rtlCol="0">
            <a:spAutoFit/>
          </a:bodyPr>
          <a:lstStyle/>
          <a:p>
            <a:r>
              <a:rPr lang="es-CO" sz="800" dirty="0"/>
              <a:t>A – Grosor (3”-12”)</a:t>
            </a:r>
          </a:p>
          <a:p>
            <a:r>
              <a:rPr lang="es-CO" sz="800" dirty="0"/>
              <a:t>B – Ancho (6”-24”)</a:t>
            </a:r>
          </a:p>
          <a:p>
            <a:r>
              <a:rPr lang="es-CO" sz="800" dirty="0"/>
              <a:t>C – Longitud (6”-32”)</a:t>
            </a:r>
          </a:p>
          <a:p>
            <a:r>
              <a:rPr lang="es-CO" sz="600" dirty="0"/>
              <a:t>Consúltenos para otras medidas</a:t>
            </a:r>
            <a:endParaRPr lang="es-CO" sz="800" dirty="0"/>
          </a:p>
        </p:txBody>
      </p:sp>
      <p:sp>
        <p:nvSpPr>
          <p:cNvPr id="9" name="TextBox 8">
            <a:extLst>
              <a:ext uri="{FF2B5EF4-FFF2-40B4-BE49-F238E27FC236}">
                <a16:creationId xmlns:a16="http://schemas.microsoft.com/office/drawing/2014/main" id="{70C33DA1-AFDE-9DCB-F385-54E4A44DDBAF}"/>
              </a:ext>
            </a:extLst>
          </p:cNvPr>
          <p:cNvSpPr txBox="1"/>
          <p:nvPr/>
        </p:nvSpPr>
        <p:spPr>
          <a:xfrm>
            <a:off x="1826925" y="6925977"/>
            <a:ext cx="1007762" cy="584775"/>
          </a:xfrm>
          <a:prstGeom prst="rect">
            <a:avLst/>
          </a:prstGeom>
          <a:noFill/>
        </p:spPr>
        <p:txBody>
          <a:bodyPr wrap="square" rtlCol="0">
            <a:spAutoFit/>
          </a:bodyPr>
          <a:lstStyle/>
          <a:p>
            <a:r>
              <a:rPr lang="es-CO" sz="800" dirty="0"/>
              <a:t>Borde de grano</a:t>
            </a:r>
          </a:p>
          <a:p>
            <a:r>
              <a:rPr lang="es-CO" sz="800" dirty="0"/>
              <a:t>Doblado</a:t>
            </a:r>
          </a:p>
          <a:p>
            <a:r>
              <a:rPr lang="es-CO" sz="800" dirty="0"/>
              <a:t>Serpentina</a:t>
            </a:r>
          </a:p>
          <a:p>
            <a:r>
              <a:rPr lang="es-CO" sz="800" dirty="0"/>
              <a:t>Borde redondeado</a:t>
            </a:r>
          </a:p>
        </p:txBody>
      </p:sp>
      <p:sp>
        <p:nvSpPr>
          <p:cNvPr id="10" name="TextBox 9">
            <a:extLst>
              <a:ext uri="{FF2B5EF4-FFF2-40B4-BE49-F238E27FC236}">
                <a16:creationId xmlns:a16="http://schemas.microsoft.com/office/drawing/2014/main" id="{C9E0760F-7B74-1172-5829-3492743E2ACE}"/>
              </a:ext>
            </a:extLst>
          </p:cNvPr>
          <p:cNvSpPr txBox="1"/>
          <p:nvPr/>
        </p:nvSpPr>
        <p:spPr>
          <a:xfrm>
            <a:off x="1828544" y="8208090"/>
            <a:ext cx="1182685" cy="584775"/>
          </a:xfrm>
          <a:prstGeom prst="rect">
            <a:avLst/>
          </a:prstGeom>
          <a:noFill/>
        </p:spPr>
        <p:txBody>
          <a:bodyPr wrap="square" rtlCol="0">
            <a:spAutoFit/>
          </a:bodyPr>
          <a:lstStyle/>
          <a:p>
            <a:r>
              <a:rPr lang="es-CO" sz="800"/>
              <a:t>304SS</a:t>
            </a:r>
            <a:endParaRPr lang="es-CO" sz="800" dirty="0"/>
          </a:p>
          <a:p>
            <a:r>
              <a:rPr lang="es-CO" sz="800" dirty="0" err="1"/>
              <a:t>310SS</a:t>
            </a:r>
            <a:endParaRPr lang="es-CO" sz="800" dirty="0"/>
          </a:p>
          <a:p>
            <a:r>
              <a:rPr lang="es-CO" sz="800" dirty="0"/>
              <a:t>INCONEL</a:t>
            </a:r>
          </a:p>
          <a:p>
            <a:r>
              <a:rPr lang="es-CO" sz="800" dirty="0"/>
              <a:t>Otros bajo petición</a:t>
            </a:r>
          </a:p>
        </p:txBody>
      </p:sp>
      <p:sp>
        <p:nvSpPr>
          <p:cNvPr id="3" name="TextBox 2">
            <a:extLst>
              <a:ext uri="{FF2B5EF4-FFF2-40B4-BE49-F238E27FC236}">
                <a16:creationId xmlns:a16="http://schemas.microsoft.com/office/drawing/2014/main" id="{DA925332-88E0-887C-D305-E58642605203}"/>
              </a:ext>
            </a:extLst>
          </p:cNvPr>
          <p:cNvSpPr txBox="1"/>
          <p:nvPr/>
        </p:nvSpPr>
        <p:spPr>
          <a:xfrm>
            <a:off x="6400796" y="977160"/>
            <a:ext cx="1181104" cy="215444"/>
          </a:xfrm>
          <a:prstGeom prst="rect">
            <a:avLst/>
          </a:prstGeom>
          <a:noFill/>
        </p:spPr>
        <p:txBody>
          <a:bodyPr wrap="square" rtlCol="0">
            <a:spAutoFit/>
          </a:bodyPr>
          <a:lstStyle/>
          <a:p>
            <a:pPr algn="r"/>
            <a:r>
              <a:rPr lang="en-CA" sz="800" dirty="0">
                <a:solidFill>
                  <a:schemeClr val="bg2">
                    <a:lumMod val="75000"/>
                  </a:schemeClr>
                </a:solidFill>
                <a:latin typeface="Arial Narrow" panose="020B0606020202030204" pitchFamily="34" charset="0"/>
              </a:rPr>
              <a:t>REV. 02.2024</a:t>
            </a:r>
          </a:p>
        </p:txBody>
      </p:sp>
      <p:pic>
        <p:nvPicPr>
          <p:cNvPr id="5" name="Picture 4">
            <a:extLst>
              <a:ext uri="{FF2B5EF4-FFF2-40B4-BE49-F238E27FC236}">
                <a16:creationId xmlns:a16="http://schemas.microsoft.com/office/drawing/2014/main" id="{64B02AC7-E3AD-4AD6-0796-3093A7A41306}"/>
              </a:ext>
            </a:extLst>
          </p:cNvPr>
          <p:cNvPicPr>
            <a:picLocks noChangeAspect="1"/>
          </p:cNvPicPr>
          <p:nvPr/>
        </p:nvPicPr>
        <p:blipFill>
          <a:blip r:embed="rId3"/>
          <a:stretch>
            <a:fillRect/>
          </a:stretch>
        </p:blipFill>
        <p:spPr>
          <a:xfrm>
            <a:off x="4075112" y="1195908"/>
            <a:ext cx="3409951" cy="1917480"/>
          </a:xfrm>
          <a:prstGeom prst="rect">
            <a:avLst/>
          </a:prstGeom>
        </p:spPr>
      </p:pic>
      <p:sp>
        <p:nvSpPr>
          <p:cNvPr id="12" name="Text Placeholder 15">
            <a:extLst>
              <a:ext uri="{FF2B5EF4-FFF2-40B4-BE49-F238E27FC236}">
                <a16:creationId xmlns:a16="http://schemas.microsoft.com/office/drawing/2014/main" id="{618A58CA-8821-5BA4-BE48-4D4019758248}"/>
              </a:ext>
            </a:extLst>
          </p:cNvPr>
          <p:cNvSpPr txBox="1">
            <a:spLocks/>
          </p:cNvSpPr>
          <p:nvPr/>
        </p:nvSpPr>
        <p:spPr>
          <a:xfrm>
            <a:off x="1915444" y="6739289"/>
            <a:ext cx="1413384" cy="318601"/>
          </a:xfrm>
          <a:prstGeom prst="rect">
            <a:avLst/>
          </a:prstGeom>
        </p:spPr>
        <p:txBody>
          <a:bodyPr vert="horz" lIns="0" tIns="0" rIns="0" bIns="0" rtlCol="0" anchor="ctr">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s-CO" sz="1000" b="1" dirty="0">
                <a:solidFill>
                  <a:srgbClr val="00B0F0"/>
                </a:solidFill>
              </a:rPr>
              <a:t>ESTILO</a:t>
            </a:r>
          </a:p>
        </p:txBody>
      </p:sp>
      <p:sp>
        <p:nvSpPr>
          <p:cNvPr id="13" name="Text Placeholder 15">
            <a:extLst>
              <a:ext uri="{FF2B5EF4-FFF2-40B4-BE49-F238E27FC236}">
                <a16:creationId xmlns:a16="http://schemas.microsoft.com/office/drawing/2014/main" id="{C5D0FE43-0517-10B4-AAFD-B09EBD3F20B9}"/>
              </a:ext>
            </a:extLst>
          </p:cNvPr>
          <p:cNvSpPr txBox="1">
            <a:spLocks/>
          </p:cNvSpPr>
          <p:nvPr/>
        </p:nvSpPr>
        <p:spPr>
          <a:xfrm>
            <a:off x="1907192" y="8032381"/>
            <a:ext cx="1413384" cy="318601"/>
          </a:xfrm>
          <a:prstGeom prst="rect">
            <a:avLst/>
          </a:prstGeom>
        </p:spPr>
        <p:txBody>
          <a:bodyPr vert="horz" lIns="0" tIns="0" rIns="0" bIns="0" rtlCol="0" anchor="ctr">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sz="1000" b="1" dirty="0">
                <a:solidFill>
                  <a:srgbClr val="00B0F0"/>
                </a:solidFill>
              </a:rPr>
              <a:t>GRADOS DE HARDWARE</a:t>
            </a:r>
            <a:endParaRPr lang="en-CA" sz="1000" b="1" dirty="0">
              <a:solidFill>
                <a:srgbClr val="00B0F0"/>
              </a:solidFill>
            </a:endParaRPr>
          </a:p>
        </p:txBody>
      </p:sp>
      <p:sp>
        <p:nvSpPr>
          <p:cNvPr id="17" name="Text Placeholder 15">
            <a:extLst>
              <a:ext uri="{FF2B5EF4-FFF2-40B4-BE49-F238E27FC236}">
                <a16:creationId xmlns:a16="http://schemas.microsoft.com/office/drawing/2014/main" id="{6C8D0E12-0C9B-2D48-6810-EBA022B81560}"/>
              </a:ext>
            </a:extLst>
          </p:cNvPr>
          <p:cNvSpPr txBox="1">
            <a:spLocks/>
          </p:cNvSpPr>
          <p:nvPr/>
        </p:nvSpPr>
        <p:spPr>
          <a:xfrm>
            <a:off x="1905195" y="7425195"/>
            <a:ext cx="1413384" cy="318601"/>
          </a:xfrm>
          <a:prstGeom prst="rect">
            <a:avLst/>
          </a:prstGeom>
        </p:spPr>
        <p:txBody>
          <a:bodyPr vert="horz" lIns="0" tIns="0" rIns="0" bIns="0" rtlCol="0" anchor="ctr">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s-CO" sz="1000" b="1" dirty="0">
                <a:solidFill>
                  <a:srgbClr val="00B0F0"/>
                </a:solidFill>
              </a:rPr>
              <a:t>MÉTODO DE FIJACIÓN</a:t>
            </a:r>
          </a:p>
        </p:txBody>
      </p:sp>
      <p:sp>
        <p:nvSpPr>
          <p:cNvPr id="18" name="TextBox 17">
            <a:extLst>
              <a:ext uri="{FF2B5EF4-FFF2-40B4-BE49-F238E27FC236}">
                <a16:creationId xmlns:a16="http://schemas.microsoft.com/office/drawing/2014/main" id="{5212028C-C71F-2D69-6721-151E82B26238}"/>
              </a:ext>
            </a:extLst>
          </p:cNvPr>
          <p:cNvSpPr txBox="1"/>
          <p:nvPr/>
        </p:nvSpPr>
        <p:spPr>
          <a:xfrm>
            <a:off x="1818717" y="7596310"/>
            <a:ext cx="2031940" cy="461665"/>
          </a:xfrm>
          <a:prstGeom prst="rect">
            <a:avLst/>
          </a:prstGeom>
          <a:noFill/>
        </p:spPr>
        <p:txBody>
          <a:bodyPr wrap="square" rtlCol="0">
            <a:spAutoFit/>
          </a:bodyPr>
          <a:lstStyle/>
          <a:p>
            <a:r>
              <a:rPr lang="es-CO" sz="800" dirty="0"/>
              <a:t>Perno </a:t>
            </a:r>
            <a:r>
              <a:rPr lang="es-CO" sz="800" dirty="0" err="1"/>
              <a:t>pre-soldado</a:t>
            </a:r>
            <a:endParaRPr lang="es-CO" sz="800" dirty="0"/>
          </a:p>
          <a:p>
            <a:r>
              <a:rPr lang="es-CO" sz="800" dirty="0"/>
              <a:t>Soldadura rápida</a:t>
            </a:r>
          </a:p>
          <a:p>
            <a:r>
              <a:rPr lang="es-CO" sz="800" dirty="0"/>
              <a:t>Sin hardware (anclajes en H o púas)</a:t>
            </a:r>
          </a:p>
        </p:txBody>
      </p:sp>
      <p:sp>
        <p:nvSpPr>
          <p:cNvPr id="19" name="TextBox 32">
            <a:extLst>
              <a:ext uri="{FF2B5EF4-FFF2-40B4-BE49-F238E27FC236}">
                <a16:creationId xmlns:a16="http://schemas.microsoft.com/office/drawing/2014/main" id="{E6A8FA26-83D2-4359-9752-EE05CD58F14C}"/>
              </a:ext>
            </a:extLst>
          </p:cNvPr>
          <p:cNvSpPr txBox="1"/>
          <p:nvPr/>
        </p:nvSpPr>
        <p:spPr>
          <a:xfrm>
            <a:off x="292798" y="8862040"/>
            <a:ext cx="7200900" cy="469900"/>
          </a:xfrm>
          <a:prstGeom prst="rect">
            <a:avLst/>
          </a:prstGeom>
          <a:noFill/>
        </p:spPr>
        <p:txBody>
          <a:bodyPr wrap="square" lIns="0" tIns="36000" rIns="0" bIns="36000" rtlCol="0">
            <a:noAutofit/>
          </a:bodyPr>
          <a:lstStyle/>
          <a:p>
            <a:pPr algn="just">
              <a:lnSpc>
                <a:spcPct val="107000"/>
              </a:lnSpc>
              <a:spcAft>
                <a:spcPts val="800"/>
              </a:spcAft>
            </a:pPr>
            <a:r>
              <a:rPr lang="es-CO" sz="600" kern="1200">
                <a:solidFill>
                  <a:srgbClr val="000000"/>
                </a:solidFill>
                <a:effectLst/>
                <a:latin typeface="Aptos" panose="020B0004020202020204" pitchFamily="34" charset="0"/>
                <a:ea typeface="Aptos" panose="020B0004020202020204" pitchFamily="34" charset="0"/>
                <a:cs typeface="Arial" panose="020B0604020202020204" pitchFamily="34" charset="0"/>
              </a:rPr>
              <a:t>Nota: Durante el calentamiento inicial de las FC placas y piezas, una pequeña cantidad de aglutinante orgánico comenzará a quemarse a aproximadamente 450°F/232°C. Una vez que este material se haya quemado, no se producirán más desprendimientos de gases. Una vez que este material se haya quemado, no habrá más emisiones de gases. Debe tenerse precaución durante este periodo. Existen productos sin aglutinante orgánico. La temperatura de funcionamiento recomendada viene determinada por el cambio lineal irreversible, no por el punto de fusión. Almacenar de forma que se minimice el polvo en suspensión. Los datos se basan en los resultados de pruebas realizadas en condiciones estándar. Los resultados pueden variar. Los resultados se presentan sólo como guía.</a:t>
            </a:r>
            <a:endParaRPr lang="es-CO" sz="1100">
              <a:effectLst/>
              <a:latin typeface="Aptos" panose="020B00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3270549081"/>
      </p:ext>
    </p:extLst>
  </p:cSld>
  <p:clrMapOvr>
    <a:masterClrMapping/>
  </p:clrMapOvr>
</p:sld>
</file>

<file path=ppt/theme/theme1.xml><?xml version="1.0" encoding="utf-8"?>
<a:theme xmlns:a="http://schemas.openxmlformats.org/drawingml/2006/main" name="1_Office Theme">
  <a:themeElements>
    <a:clrScheme name="FibreCast">
      <a:dk1>
        <a:srgbClr val="0F1919"/>
      </a:dk1>
      <a:lt1>
        <a:srgbClr val="FFFFFF"/>
      </a:lt1>
      <a:dk2>
        <a:srgbClr val="969696"/>
      </a:dk2>
      <a:lt2>
        <a:srgbClr val="E7E6E6"/>
      </a:lt2>
      <a:accent1>
        <a:srgbClr val="71BF44"/>
      </a:accent1>
      <a:accent2>
        <a:srgbClr val="FFB81D"/>
      </a:accent2>
      <a:accent3>
        <a:srgbClr val="009BDF"/>
      </a:accent3>
      <a:accent4>
        <a:srgbClr val="D70B8C"/>
      </a:accent4>
      <a:accent5>
        <a:srgbClr val="A8D6FF"/>
      </a:accent5>
      <a:accent6>
        <a:srgbClr val="A6FA78"/>
      </a:accent6>
      <a:hlink>
        <a:srgbClr val="71BF44"/>
      </a:hlink>
      <a:folHlink>
        <a:srgbClr val="009BDF"/>
      </a:folHlink>
    </a:clrScheme>
    <a:fontScheme name="FiberCast">
      <a:majorFont>
        <a:latin typeface="Franklin Gothic"/>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1390</TotalTime>
  <Words>648</Words>
  <Application>Microsoft Office PowerPoint</Application>
  <PresentationFormat>Custom</PresentationFormat>
  <Paragraphs>121</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Arial</vt:lpstr>
      <vt:lpstr>Arial Narrow</vt:lpstr>
      <vt:lpstr>Franklin Gothic</vt:lpstr>
      <vt:lpstr>Franklin Gothic Book</vt:lpstr>
      <vt:lpstr>Franklin Gothic Medium</vt:lpstr>
      <vt:lpstr>1_Office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FC-MODULES FRENCH</dc:title>
  <dc:creator>paul@pkobrien.com</dc:creator>
  <cp:keywords>FIBRECAST, MODULES, BLANKETS</cp:keywords>
  <cp:lastModifiedBy>Angie Torres Cardenas</cp:lastModifiedBy>
  <cp:revision>101</cp:revision>
  <cp:lastPrinted>2023-03-24T15:36:37Z</cp:lastPrinted>
  <dcterms:created xsi:type="dcterms:W3CDTF">2021-04-06T14:57:59Z</dcterms:created>
  <dcterms:modified xsi:type="dcterms:W3CDTF">2024-02-08T20:48:42Z</dcterms:modified>
  <cp:category>TECHNICAL DATA SHEET</cp:category>
</cp:coreProperties>
</file>