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</p:sldMasterIdLst>
  <p:sldIdLst>
    <p:sldId id="259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0" autoAdjust="0"/>
    <p:restoredTop sz="96327"/>
  </p:normalViewPr>
  <p:slideViewPr>
    <p:cSldViewPr snapToGrid="0" snapToObjects="1" showGuides="1">
      <p:cViewPr>
        <p:scale>
          <a:sx n="150" d="100"/>
          <a:sy n="150" d="100"/>
        </p:scale>
        <p:origin x="1428" y="-380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77353212-D351-4188-8D0E-BF1DA41E9F9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85750" y="1532821"/>
            <a:ext cx="7200900" cy="7170425"/>
          </a:xfrm>
        </p:spPr>
        <p:txBody>
          <a:bodyPr lIns="0" rIns="0">
            <a:noAutofit/>
          </a:bodyPr>
          <a:lstStyle>
            <a:lvl1pPr marL="0" indent="0">
              <a:buNone/>
              <a:defRPr sz="1200"/>
            </a:lvl1pPr>
            <a:lvl2pPr marL="388620" indent="0">
              <a:buNone/>
              <a:defRPr sz="1200"/>
            </a:lvl2pPr>
            <a:lvl3pPr marL="777240" indent="0">
              <a:buNone/>
              <a:defRPr sz="1050"/>
            </a:lvl3pPr>
            <a:lvl4pPr marL="1165860" indent="0">
              <a:buNone/>
              <a:defRPr sz="1000"/>
            </a:lvl4pPr>
            <a:lvl5pPr marL="155448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38">
            <a:extLst>
              <a:ext uri="{FF2B5EF4-FFF2-40B4-BE49-F238E27FC236}">
                <a16:creationId xmlns:a16="http://schemas.microsoft.com/office/drawing/2014/main" id="{9CC7B918-5686-4DF5-A679-F18687C043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57638" y="276226"/>
            <a:ext cx="3528000" cy="752474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42FAD240-5968-494C-9E13-B4F64422255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5750" y="1058965"/>
            <a:ext cx="7200900" cy="460800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5" name="Text Placeholder 57">
            <a:extLst>
              <a:ext uri="{FF2B5EF4-FFF2-40B4-BE49-F238E27FC236}">
                <a16:creationId xmlns:a16="http://schemas.microsoft.com/office/drawing/2014/main" id="{E1C659FC-1AA9-4D3B-A51A-170D8C378A5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85750" y="8906218"/>
            <a:ext cx="7199888" cy="352800"/>
          </a:xfrm>
        </p:spPr>
        <p:txBody>
          <a:bodyPr lIns="0" rIns="0">
            <a:noAutofit/>
          </a:bodyPr>
          <a:lstStyle>
            <a:lvl1pPr marL="0" indent="0">
              <a:buNone/>
              <a:defRPr sz="600"/>
            </a:lvl1pPr>
            <a:lvl2pPr marL="388620" indent="0">
              <a:buNone/>
              <a:defRPr sz="1200"/>
            </a:lvl2pPr>
            <a:lvl3pPr marL="777240" indent="0">
              <a:buNone/>
              <a:defRPr sz="1050"/>
            </a:lvl3pPr>
            <a:lvl4pPr marL="1165860" indent="0">
              <a:buNone/>
              <a:defRPr sz="1000"/>
            </a:lvl4pPr>
            <a:lvl5pPr marL="1554480" indent="0">
              <a:buNone/>
              <a:defRPr sz="1000"/>
            </a:lvl5pPr>
          </a:lstStyle>
          <a:p>
            <a:pPr lvl="0"/>
            <a:r>
              <a:rPr lang="en-US" dirty="0"/>
              <a:t>Click to insert notes</a:t>
            </a:r>
          </a:p>
        </p:txBody>
      </p:sp>
    </p:spTree>
    <p:extLst>
      <p:ext uri="{BB962C8B-B14F-4D97-AF65-F5344CB8AC3E}">
        <p14:creationId xmlns:p14="http://schemas.microsoft.com/office/powerpoint/2010/main" val="315803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AE544B28-5CBA-4424-9483-20556516BC19}"/>
              </a:ext>
            </a:extLst>
          </p:cNvPr>
          <p:cNvSpPr>
            <a:spLocks noGrp="1"/>
          </p:cNvSpPr>
          <p:nvPr>
            <p:ph type="tbl" sz="quarter" idx="25" hasCustomPrompt="1"/>
          </p:nvPr>
        </p:nvSpPr>
        <p:spPr>
          <a:xfrm>
            <a:off x="285750" y="3652092"/>
            <a:ext cx="7199887" cy="2821071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CA" dirty="0"/>
              <a:t>Click to insert table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77353212-D351-4188-8D0E-BF1DA41E9F9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85750" y="1520629"/>
            <a:ext cx="3312000" cy="1679118"/>
          </a:xfrm>
        </p:spPr>
        <p:txBody>
          <a:bodyPr lIns="0" rIns="0">
            <a:noAutofit/>
          </a:bodyPr>
          <a:lstStyle>
            <a:lvl1pPr marL="0" indent="0">
              <a:buNone/>
              <a:defRPr sz="1000"/>
            </a:lvl1pPr>
            <a:lvl2pPr marL="388620" indent="0">
              <a:buNone/>
              <a:defRPr sz="1200"/>
            </a:lvl2pPr>
            <a:lvl3pPr marL="777240" indent="0">
              <a:buNone/>
              <a:defRPr sz="1050"/>
            </a:lvl3pPr>
            <a:lvl4pPr marL="1165860" indent="0">
              <a:buNone/>
              <a:defRPr sz="1000"/>
            </a:lvl4pPr>
            <a:lvl5pPr marL="155448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1" name="Text Placeholder 38">
            <a:extLst>
              <a:ext uri="{FF2B5EF4-FFF2-40B4-BE49-F238E27FC236}">
                <a16:creationId xmlns:a16="http://schemas.microsoft.com/office/drawing/2014/main" id="{9CC7B918-5686-4DF5-A679-F18687C043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57638" y="276226"/>
            <a:ext cx="3528000" cy="754379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46" name="Picture Placeholder 43">
            <a:extLst>
              <a:ext uri="{FF2B5EF4-FFF2-40B4-BE49-F238E27FC236}">
                <a16:creationId xmlns:a16="http://schemas.microsoft.com/office/drawing/2014/main" id="{C01AC837-5434-4934-98EA-535A4E5DC1C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77097" y="6782026"/>
            <a:ext cx="2008541" cy="2015637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CA" dirty="0"/>
              <a:t>insert picture</a:t>
            </a:r>
          </a:p>
        </p:txBody>
      </p:sp>
      <p:sp>
        <p:nvSpPr>
          <p:cNvPr id="47" name="Text Placeholder 38">
            <a:extLst>
              <a:ext uri="{FF2B5EF4-FFF2-40B4-BE49-F238E27FC236}">
                <a16:creationId xmlns:a16="http://schemas.microsoft.com/office/drawing/2014/main" id="{3350514B-457A-4449-9569-39731C3288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48722" y="1150165"/>
            <a:ext cx="1782000" cy="187200"/>
          </a:xfrm>
          <a:noFill/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lang="en-CA" sz="1000" dirty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0" lvl="0" algn="ctr" defTabSz="457200"/>
            <a:r>
              <a:rPr lang="en-US" dirty="0"/>
              <a:t>insert header</a:t>
            </a:r>
            <a:endParaRPr lang="en-CA" dirty="0"/>
          </a:p>
        </p:txBody>
      </p:sp>
      <p:sp>
        <p:nvSpPr>
          <p:cNvPr id="45" name="Picture Placeholder 43">
            <a:extLst>
              <a:ext uri="{FF2B5EF4-FFF2-40B4-BE49-F238E27FC236}">
                <a16:creationId xmlns:a16="http://schemas.microsoft.com/office/drawing/2014/main" id="{55AC6182-5EA8-4E99-BE20-983789034E3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704650" y="1338565"/>
            <a:ext cx="1782000" cy="1666800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CA" dirty="0"/>
              <a:t>insert picture</a:t>
            </a:r>
          </a:p>
        </p:txBody>
      </p:sp>
      <p:sp>
        <p:nvSpPr>
          <p:cNvPr id="44" name="Picture Placeholder 43">
            <a:extLst>
              <a:ext uri="{FF2B5EF4-FFF2-40B4-BE49-F238E27FC236}">
                <a16:creationId xmlns:a16="http://schemas.microsoft.com/office/drawing/2014/main" id="{54E789C2-5666-4D6B-A001-690F47C2B3E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749417" y="1338565"/>
            <a:ext cx="1782000" cy="1666800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CA" dirty="0"/>
              <a:t>insert picture</a:t>
            </a:r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83A46CCF-90C0-4873-9D3D-9AAA95F57A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5749" y="7814351"/>
            <a:ext cx="4494209" cy="460800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CB52BB56-5B23-4F4C-8A0A-CB2D0C61E85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5749" y="6645951"/>
            <a:ext cx="4494209" cy="460800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F027EBEA-E26B-4B85-BA30-E49C0E34CA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5749" y="3202727"/>
            <a:ext cx="7200893" cy="460800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42FAD240-5968-494C-9E13-B4F64422255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5750" y="1058965"/>
            <a:ext cx="3312000" cy="460800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48" name="Text Placeholder 38">
            <a:extLst>
              <a:ext uri="{FF2B5EF4-FFF2-40B4-BE49-F238E27FC236}">
                <a16:creationId xmlns:a16="http://schemas.microsoft.com/office/drawing/2014/main" id="{FAB3F249-6E9D-4F68-9B20-6F75291F9C9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03955" y="1150165"/>
            <a:ext cx="1782000" cy="187200"/>
          </a:xfrm>
          <a:noFill/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lang="en-CA" sz="1000" dirty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0" lvl="0" algn="ctr" defTabSz="457200"/>
            <a:r>
              <a:rPr lang="en-US" dirty="0"/>
              <a:t>insert header</a:t>
            </a:r>
            <a:endParaRPr lang="en-CA" dirty="0"/>
          </a:p>
        </p:txBody>
      </p:sp>
      <p:sp>
        <p:nvSpPr>
          <p:cNvPr id="49" name="Text Placeholder 38">
            <a:extLst>
              <a:ext uri="{FF2B5EF4-FFF2-40B4-BE49-F238E27FC236}">
                <a16:creationId xmlns:a16="http://schemas.microsoft.com/office/drawing/2014/main" id="{4E23D755-77E4-44EB-A582-6089DEA2A5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48722" y="3012547"/>
            <a:ext cx="1782000" cy="187200"/>
          </a:xfrm>
          <a:noFill/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lang="en-CA" sz="1000" dirty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0" lvl="0" algn="ctr" defTabSz="457200"/>
            <a:r>
              <a:rPr lang="en-US" dirty="0"/>
              <a:t>insert footer</a:t>
            </a:r>
            <a:endParaRPr lang="en-CA" dirty="0"/>
          </a:p>
        </p:txBody>
      </p:sp>
      <p:sp>
        <p:nvSpPr>
          <p:cNvPr id="50" name="Text Placeholder 38">
            <a:extLst>
              <a:ext uri="{FF2B5EF4-FFF2-40B4-BE49-F238E27FC236}">
                <a16:creationId xmlns:a16="http://schemas.microsoft.com/office/drawing/2014/main" id="{9206FD68-B5EB-4BB3-8100-8ED09892BD1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03955" y="3012547"/>
            <a:ext cx="1782000" cy="187200"/>
          </a:xfrm>
          <a:noFill/>
        </p:spPr>
        <p:txBody>
          <a:bodyPr wrap="square" lIns="0" rIns="0" rtlCol="0" anchor="ctr">
            <a:noAutofit/>
          </a:bodyPr>
          <a:lstStyle>
            <a:lvl1pPr marL="0" indent="0" algn="ctr">
              <a:buNone/>
              <a:defRPr lang="en-CA" sz="1000" dirty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0" lvl="0" algn="ctr" defTabSz="457200"/>
            <a:r>
              <a:rPr lang="en-US" dirty="0"/>
              <a:t>insert footer</a:t>
            </a:r>
            <a:endParaRPr lang="en-CA" dirty="0"/>
          </a:p>
        </p:txBody>
      </p:sp>
      <p:sp>
        <p:nvSpPr>
          <p:cNvPr id="15" name="Text Placeholder 57">
            <a:extLst>
              <a:ext uri="{FF2B5EF4-FFF2-40B4-BE49-F238E27FC236}">
                <a16:creationId xmlns:a16="http://schemas.microsoft.com/office/drawing/2014/main" id="{21DA9B07-2206-40DF-BBB2-4CC98C9DF2E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85750" y="7118545"/>
            <a:ext cx="4494208" cy="695806"/>
          </a:xfrm>
        </p:spPr>
        <p:txBody>
          <a:bodyPr lIns="0" rIns="0">
            <a:noAutofit/>
          </a:bodyPr>
          <a:lstStyle>
            <a:lvl1pPr marL="171450" indent="-171450">
              <a:buFont typeface="Arial" panose="020B0604020202020204" pitchFamily="34" charset="0"/>
              <a:buChar char="•"/>
              <a:defRPr sz="1000"/>
            </a:lvl1pPr>
            <a:lvl2pPr marL="388620" indent="0">
              <a:buNone/>
              <a:defRPr sz="1200"/>
            </a:lvl2pPr>
            <a:lvl3pPr marL="777240" indent="0">
              <a:buNone/>
              <a:defRPr sz="1050"/>
            </a:lvl3pPr>
            <a:lvl4pPr marL="1165860" indent="0">
              <a:buNone/>
              <a:defRPr sz="1000"/>
            </a:lvl4pPr>
            <a:lvl5pPr marL="155448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57">
            <a:extLst>
              <a:ext uri="{FF2B5EF4-FFF2-40B4-BE49-F238E27FC236}">
                <a16:creationId xmlns:a16="http://schemas.microsoft.com/office/drawing/2014/main" id="{1E597BE8-FFD0-4996-A0C9-29B10155B05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85750" y="8275151"/>
            <a:ext cx="4494208" cy="695806"/>
          </a:xfrm>
        </p:spPr>
        <p:txBody>
          <a:bodyPr lIns="0" rIns="0">
            <a:noAutofit/>
          </a:bodyPr>
          <a:lstStyle>
            <a:lvl1pPr marL="171450" indent="-171450">
              <a:buFont typeface="Arial" panose="020B0604020202020204" pitchFamily="34" charset="0"/>
              <a:buChar char="•"/>
              <a:defRPr sz="1000"/>
            </a:lvl1pPr>
            <a:lvl2pPr marL="388620" indent="0">
              <a:buNone/>
              <a:defRPr sz="1200"/>
            </a:lvl2pPr>
            <a:lvl3pPr marL="777240" indent="0">
              <a:buNone/>
              <a:defRPr sz="1050"/>
            </a:lvl3pPr>
            <a:lvl4pPr marL="1165860" indent="0">
              <a:buNone/>
              <a:defRPr sz="1000"/>
            </a:lvl4pPr>
            <a:lvl5pPr marL="155448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569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able Placeholder 19">
            <a:extLst>
              <a:ext uri="{FF2B5EF4-FFF2-40B4-BE49-F238E27FC236}">
                <a16:creationId xmlns:a16="http://schemas.microsoft.com/office/drawing/2014/main" id="{0EEF14FA-EB9C-452E-AE20-8AB369B7C7E7}"/>
              </a:ext>
            </a:extLst>
          </p:cNvPr>
          <p:cNvSpPr>
            <a:spLocks noGrp="1"/>
          </p:cNvSpPr>
          <p:nvPr>
            <p:ph type="tbl" sz="quarter" idx="26" hasCustomPrompt="1"/>
          </p:nvPr>
        </p:nvSpPr>
        <p:spPr>
          <a:xfrm>
            <a:off x="285751" y="4474958"/>
            <a:ext cx="3671886" cy="4228287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CA" dirty="0"/>
              <a:t>Click to insert table</a:t>
            </a:r>
          </a:p>
        </p:txBody>
      </p:sp>
      <p:sp>
        <p:nvSpPr>
          <p:cNvPr id="16" name="Text Placeholder 38">
            <a:extLst>
              <a:ext uri="{FF2B5EF4-FFF2-40B4-BE49-F238E27FC236}">
                <a16:creationId xmlns:a16="http://schemas.microsoft.com/office/drawing/2014/main" id="{7AF5CB10-542E-40EA-B6CA-656D164EE9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85750" y="4014158"/>
            <a:ext cx="3672000" cy="460800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7" name="Text Placeholder 38">
            <a:extLst>
              <a:ext uri="{FF2B5EF4-FFF2-40B4-BE49-F238E27FC236}">
                <a16:creationId xmlns:a16="http://schemas.microsoft.com/office/drawing/2014/main" id="{1A0C58A3-4D76-42F1-BA69-3745584AC2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57638" y="276226"/>
            <a:ext cx="3528000" cy="752474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8" name="Text Placeholder 38">
            <a:extLst>
              <a:ext uri="{FF2B5EF4-FFF2-40B4-BE49-F238E27FC236}">
                <a16:creationId xmlns:a16="http://schemas.microsoft.com/office/drawing/2014/main" id="{47C72CA1-5C62-431D-A8B2-C746EDDD1C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5750" y="1058965"/>
            <a:ext cx="3672000" cy="460800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15" name="Text Placeholder 57">
            <a:extLst>
              <a:ext uri="{FF2B5EF4-FFF2-40B4-BE49-F238E27FC236}">
                <a16:creationId xmlns:a16="http://schemas.microsoft.com/office/drawing/2014/main" id="{ED9E73AA-7F59-420F-82F9-A4589980582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85750" y="1520629"/>
            <a:ext cx="3671888" cy="2200192"/>
          </a:xfrm>
        </p:spPr>
        <p:txBody>
          <a:bodyPr lIns="0" rIns="0">
            <a:noAutofit/>
          </a:bodyPr>
          <a:lstStyle>
            <a:lvl1pPr marL="0" indent="0">
              <a:buNone/>
              <a:defRPr sz="1000"/>
            </a:lvl1pPr>
            <a:lvl2pPr marL="388620" indent="0">
              <a:buNone/>
              <a:defRPr sz="1200"/>
            </a:lvl2pPr>
            <a:lvl3pPr marL="777240" indent="0">
              <a:buNone/>
              <a:defRPr sz="1050"/>
            </a:lvl3pPr>
            <a:lvl4pPr marL="1165860" indent="0">
              <a:buNone/>
              <a:defRPr sz="1000"/>
            </a:lvl4pPr>
            <a:lvl5pPr marL="155448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57">
            <a:extLst>
              <a:ext uri="{FF2B5EF4-FFF2-40B4-BE49-F238E27FC236}">
                <a16:creationId xmlns:a16="http://schemas.microsoft.com/office/drawing/2014/main" id="{F018E05D-5E03-4E94-B5F8-749947DC865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39238" y="1200149"/>
            <a:ext cx="3146400" cy="7503096"/>
          </a:xfrm>
          <a:solidFill>
            <a:schemeClr val="accent3"/>
          </a:solidFill>
        </p:spPr>
        <p:txBody>
          <a:bodyPr lIns="144000" rIns="144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</a:defRPr>
            </a:lvl1pPr>
            <a:lvl2pPr marL="388620" indent="0">
              <a:buNone/>
              <a:defRPr sz="1200"/>
            </a:lvl2pPr>
            <a:lvl3pPr marL="777240" indent="0">
              <a:buNone/>
              <a:defRPr sz="1050"/>
            </a:lvl3pPr>
            <a:lvl4pPr marL="1165860" indent="0">
              <a:buNone/>
              <a:defRPr sz="1000"/>
            </a:lvl4pPr>
            <a:lvl5pPr marL="155448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57">
            <a:extLst>
              <a:ext uri="{FF2B5EF4-FFF2-40B4-BE49-F238E27FC236}">
                <a16:creationId xmlns:a16="http://schemas.microsoft.com/office/drawing/2014/main" id="{E5A4543B-4EDE-48BF-921B-D2CA4C5F2C6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85750" y="8906218"/>
            <a:ext cx="7199888" cy="352800"/>
          </a:xfrm>
        </p:spPr>
        <p:txBody>
          <a:bodyPr lIns="0" rIns="0">
            <a:noAutofit/>
          </a:bodyPr>
          <a:lstStyle>
            <a:lvl1pPr marL="0" indent="0">
              <a:buNone/>
              <a:defRPr sz="600"/>
            </a:lvl1pPr>
            <a:lvl2pPr marL="388620" indent="0">
              <a:buNone/>
              <a:defRPr sz="1200"/>
            </a:lvl2pPr>
            <a:lvl3pPr marL="777240" indent="0">
              <a:buNone/>
              <a:defRPr sz="1050"/>
            </a:lvl3pPr>
            <a:lvl4pPr marL="1165860" indent="0">
              <a:buNone/>
              <a:defRPr sz="1000"/>
            </a:lvl4pPr>
            <a:lvl5pPr marL="1554480" indent="0">
              <a:buNone/>
              <a:defRPr sz="1000"/>
            </a:lvl5pPr>
          </a:lstStyle>
          <a:p>
            <a:pPr lvl="0"/>
            <a:r>
              <a:rPr lang="en-US" dirty="0"/>
              <a:t>Click to insert notes</a:t>
            </a:r>
          </a:p>
        </p:txBody>
      </p:sp>
    </p:spTree>
    <p:extLst>
      <p:ext uri="{BB962C8B-B14F-4D97-AF65-F5344CB8AC3E}">
        <p14:creationId xmlns:p14="http://schemas.microsoft.com/office/powerpoint/2010/main" val="35131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2111671"/>
            <a:ext cx="7200899" cy="3119551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51" y="5270806"/>
            <a:ext cx="7200900" cy="1412866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493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50" y="1532821"/>
            <a:ext cx="3529013" cy="717042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638" y="1532821"/>
            <a:ext cx="3529012" cy="7170424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38">
            <a:extLst>
              <a:ext uri="{FF2B5EF4-FFF2-40B4-BE49-F238E27FC236}">
                <a16:creationId xmlns:a16="http://schemas.microsoft.com/office/drawing/2014/main" id="{33B7ACC7-989F-42D9-8935-4FF3BD9E35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5750" y="1058965"/>
            <a:ext cx="7200900" cy="460800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6" name="Text Placeholder 38">
            <a:extLst>
              <a:ext uri="{FF2B5EF4-FFF2-40B4-BE49-F238E27FC236}">
                <a16:creationId xmlns:a16="http://schemas.microsoft.com/office/drawing/2014/main" id="{3C75187A-8044-4724-993C-35E76774FD6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57638" y="276226"/>
            <a:ext cx="3528000" cy="752474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7" name="Text Placeholder 57">
            <a:extLst>
              <a:ext uri="{FF2B5EF4-FFF2-40B4-BE49-F238E27FC236}">
                <a16:creationId xmlns:a16="http://schemas.microsoft.com/office/drawing/2014/main" id="{522F17F5-FF52-4563-A611-9A4FCD95DBF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85750" y="8906218"/>
            <a:ext cx="7199888" cy="352800"/>
          </a:xfrm>
        </p:spPr>
        <p:txBody>
          <a:bodyPr lIns="0" rIns="0">
            <a:noAutofit/>
          </a:bodyPr>
          <a:lstStyle>
            <a:lvl1pPr marL="0" indent="0">
              <a:buNone/>
              <a:defRPr sz="600"/>
            </a:lvl1pPr>
            <a:lvl2pPr marL="388620" indent="0">
              <a:buNone/>
              <a:defRPr sz="1200"/>
            </a:lvl2pPr>
            <a:lvl3pPr marL="777240" indent="0">
              <a:buNone/>
              <a:defRPr sz="1050"/>
            </a:lvl3pPr>
            <a:lvl4pPr marL="1165860" indent="0">
              <a:buNone/>
              <a:defRPr sz="1000"/>
            </a:lvl4pPr>
            <a:lvl5pPr marL="1554480" indent="0">
              <a:buNone/>
              <a:defRPr sz="1000"/>
            </a:lvl5pPr>
          </a:lstStyle>
          <a:p>
            <a:pPr lvl="0"/>
            <a:r>
              <a:rPr lang="en-US" dirty="0"/>
              <a:t>Click to insert notes</a:t>
            </a:r>
          </a:p>
        </p:txBody>
      </p:sp>
    </p:spTree>
    <p:extLst>
      <p:ext uri="{BB962C8B-B14F-4D97-AF65-F5344CB8AC3E}">
        <p14:creationId xmlns:p14="http://schemas.microsoft.com/office/powerpoint/2010/main" val="75915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5751" y="1028700"/>
            <a:ext cx="2756416" cy="1988820"/>
          </a:xfrm>
        </p:spPr>
        <p:txBody>
          <a:bodyPr anchor="b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532820"/>
            <a:ext cx="4182368" cy="717042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751" y="3017520"/>
            <a:ext cx="2756416" cy="5685725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38">
            <a:extLst>
              <a:ext uri="{FF2B5EF4-FFF2-40B4-BE49-F238E27FC236}">
                <a16:creationId xmlns:a16="http://schemas.microsoft.com/office/drawing/2014/main" id="{4F8A2F33-874D-4AFB-BDC2-76E64BA3603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57638" y="276226"/>
            <a:ext cx="3528000" cy="752474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6602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8">
            <a:extLst>
              <a:ext uri="{FF2B5EF4-FFF2-40B4-BE49-F238E27FC236}">
                <a16:creationId xmlns:a16="http://schemas.microsoft.com/office/drawing/2014/main" id="{FD45EADB-9A20-4DBF-9A92-D057359AAB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5750" y="1058965"/>
            <a:ext cx="7200900" cy="460800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  <p:sp>
        <p:nvSpPr>
          <p:cNvPr id="4" name="Text Placeholder 38">
            <a:extLst>
              <a:ext uri="{FF2B5EF4-FFF2-40B4-BE49-F238E27FC236}">
                <a16:creationId xmlns:a16="http://schemas.microsoft.com/office/drawing/2014/main" id="{FC6E531C-DDC7-4876-9F86-96ECAE812D2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57638" y="276226"/>
            <a:ext cx="3528000" cy="752474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 marL="388620" indent="0">
              <a:buNone/>
              <a:defRPr/>
            </a:lvl2pPr>
            <a:lvl3pPr marL="777240" indent="0">
              <a:buNone/>
              <a:defRPr/>
            </a:lvl3pPr>
            <a:lvl4pPr marL="1165860" indent="0">
              <a:buNone/>
              <a:defRPr/>
            </a:lvl4pPr>
            <a:lvl5pPr marL="1554480" indent="0">
              <a:buNone/>
              <a:defRPr/>
            </a:lvl5pPr>
          </a:lstStyle>
          <a:p>
            <a:pPr lvl="0"/>
            <a:r>
              <a:rPr lang="en-US" dirty="0"/>
              <a:t>INSERT HEADLINE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0103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66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hyperlink" Target="mailto:sales@fibrecast.com" TargetMode="Externa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50" y="1031186"/>
            <a:ext cx="7200901" cy="1194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51" y="2328689"/>
            <a:ext cx="7200900" cy="6643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188EBC6A-54C0-425B-88E6-501A02AF7B59}"/>
              </a:ext>
            </a:extLst>
          </p:cNvPr>
          <p:cNvSpPr txBox="1">
            <a:spLocks/>
          </p:cNvSpPr>
          <p:nvPr userDrawn="1"/>
        </p:nvSpPr>
        <p:spPr>
          <a:xfrm>
            <a:off x="82514" y="8972415"/>
            <a:ext cx="7607371" cy="5195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194310" indent="-19431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sz="238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050" dirty="0"/>
              <a:t>Refractories • Vacuum-Forming • Engineering • </a:t>
            </a:r>
            <a:r>
              <a:rPr lang="en-US" sz="1050" dirty="0">
                <a:latin typeface="Franklin Gothic Medium" panose="020B0603020102020204" pitchFamily="34" charset="0"/>
              </a:rPr>
              <a:t>fibrecast.com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7A139B4-70C9-4FBF-97D2-3034BBC00548}"/>
              </a:ext>
            </a:extLst>
          </p:cNvPr>
          <p:cNvGrpSpPr/>
          <p:nvPr userDrawn="1"/>
        </p:nvGrpSpPr>
        <p:grpSpPr>
          <a:xfrm>
            <a:off x="1202076" y="9540394"/>
            <a:ext cx="5208119" cy="45719"/>
            <a:chOff x="8458200" y="10414000"/>
            <a:chExt cx="12286556" cy="177800"/>
          </a:xfrm>
          <a:solidFill>
            <a:srgbClr val="1FB18A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34B29CF-AEC6-455A-B1EC-C9191092DEA3}"/>
                </a:ext>
              </a:extLst>
            </p:cNvPr>
            <p:cNvSpPr/>
            <p:nvPr/>
          </p:nvSpPr>
          <p:spPr>
            <a:xfrm>
              <a:off x="8458200" y="10414000"/>
              <a:ext cx="3073400" cy="177800"/>
            </a:xfrm>
            <a:prstGeom prst="rect">
              <a:avLst/>
            </a:prstGeom>
            <a:solidFill>
              <a:srgbClr val="71BF44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A0AFDF4-749C-40A0-B827-0441C89B9C4C}"/>
                </a:ext>
              </a:extLst>
            </p:cNvPr>
            <p:cNvSpPr/>
            <p:nvPr/>
          </p:nvSpPr>
          <p:spPr>
            <a:xfrm>
              <a:off x="11531600" y="10414000"/>
              <a:ext cx="3073400" cy="177800"/>
            </a:xfrm>
            <a:prstGeom prst="rect">
              <a:avLst/>
            </a:prstGeom>
            <a:solidFill>
              <a:srgbClr val="FFB81D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5F05AD8-F771-48C4-B02A-4BA7AB61ED2D}"/>
                </a:ext>
              </a:extLst>
            </p:cNvPr>
            <p:cNvSpPr/>
            <p:nvPr/>
          </p:nvSpPr>
          <p:spPr>
            <a:xfrm>
              <a:off x="14605000" y="10414000"/>
              <a:ext cx="3073400" cy="177800"/>
            </a:xfrm>
            <a:prstGeom prst="rect">
              <a:avLst/>
            </a:prstGeom>
            <a:solidFill>
              <a:srgbClr val="009BDF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DBC8B67-DC17-423A-97F3-7C6F237DEDFF}"/>
                </a:ext>
              </a:extLst>
            </p:cNvPr>
            <p:cNvSpPr/>
            <p:nvPr/>
          </p:nvSpPr>
          <p:spPr>
            <a:xfrm>
              <a:off x="17671355" y="10414000"/>
              <a:ext cx="3073401" cy="177800"/>
            </a:xfrm>
            <a:prstGeom prst="rect">
              <a:avLst/>
            </a:prstGeom>
            <a:solidFill>
              <a:srgbClr val="D70B8C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endParaRPr>
            </a:p>
          </p:txBody>
        </p:sp>
      </p:grpSp>
      <p:sp>
        <p:nvSpPr>
          <p:cNvPr id="21" name="Subtitle 2">
            <a:extLst>
              <a:ext uri="{FF2B5EF4-FFF2-40B4-BE49-F238E27FC236}">
                <a16:creationId xmlns:a16="http://schemas.microsoft.com/office/drawing/2014/main" id="{C3861E2F-8B15-4B2E-93D9-D298E0CDA27D}"/>
              </a:ext>
            </a:extLst>
          </p:cNvPr>
          <p:cNvSpPr txBox="1">
            <a:spLocks/>
          </p:cNvSpPr>
          <p:nvPr userDrawn="1"/>
        </p:nvSpPr>
        <p:spPr>
          <a:xfrm>
            <a:off x="82514" y="9595010"/>
            <a:ext cx="7607371" cy="2682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 baseline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/>
              <a:t>Contact Us </a:t>
            </a:r>
            <a:r>
              <a:rPr lang="en-US" sz="1050" dirty="0">
                <a:hlinkClick r:id="rId10"/>
              </a:rPr>
              <a:t>sales@fibrecast.com</a:t>
            </a:r>
            <a:r>
              <a:rPr lang="en-US" sz="1050" dirty="0"/>
              <a:t> • +1 (905) 319-1080 • 3264 Mainway, Burlington, Ontario Canada L7M 1A7</a:t>
            </a:r>
            <a:endParaRPr lang="en-US" sz="1050" dirty="0">
              <a:latin typeface="Franklin Gothic Medium" panose="020B06030201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9BB7654-1925-49B1-BCC4-4E3CED90F02E}"/>
              </a:ext>
            </a:extLst>
          </p:cNvPr>
          <p:cNvCxnSpPr>
            <a:cxnSpLocks/>
          </p:cNvCxnSpPr>
          <p:nvPr userDrawn="1"/>
        </p:nvCxnSpPr>
        <p:spPr>
          <a:xfrm>
            <a:off x="285751" y="1031187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phic 12">
            <a:extLst>
              <a:ext uri="{FF2B5EF4-FFF2-40B4-BE49-F238E27FC236}">
                <a16:creationId xmlns:a16="http://schemas.microsoft.com/office/drawing/2014/main" id="{0FFB5DB0-B918-4D44-9330-543353E5D2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 l="13223" t="34123" r="3376" b="35598"/>
          <a:stretch/>
        </p:blipFill>
        <p:spPr>
          <a:xfrm>
            <a:off x="258855" y="276226"/>
            <a:ext cx="3529014" cy="71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3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716">
          <p15:clr>
            <a:srgbClr val="F26B43"/>
          </p15:clr>
        </p15:guide>
        <p15:guide id="2" pos="180">
          <p15:clr>
            <a:srgbClr val="F26B43"/>
          </p15:clr>
        </p15:guide>
        <p15:guide id="3" orient="horz" pos="174">
          <p15:clr>
            <a:srgbClr val="F26B43"/>
          </p15:clr>
        </p15:guide>
        <p15:guide id="4" orient="horz" pos="6162">
          <p15:clr>
            <a:srgbClr val="F26B43"/>
          </p15:clr>
        </p15:guide>
        <p15:guide id="5" orient="horz" pos="3168">
          <p15:clr>
            <a:srgbClr val="F26B43"/>
          </p15:clr>
        </p15:guide>
        <p15:guide id="6" pos="2448">
          <p15:clr>
            <a:srgbClr val="F26B43"/>
          </p15:clr>
        </p15:guide>
        <p15:guide id="7" pos="2403">
          <p15:clr>
            <a:srgbClr val="F26B43"/>
          </p15:clr>
        </p15:guide>
        <p15:guide id="8" pos="249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118D890-CC2F-4482-970C-272FF5828A8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85749" y="1455660"/>
            <a:ext cx="7200901" cy="1955987"/>
          </a:xfrm>
        </p:spPr>
        <p:txBody>
          <a:bodyPr/>
          <a:lstStyle/>
          <a:p>
            <a:pPr algn="just"/>
            <a:r>
              <a:rPr lang="es-CO" dirty="0"/>
              <a:t>Los productos de nitruro de boro FibreCast son una serie de revestimientos para altas temperaturas que pueden aplicarse en frío o en caliente. Esta serie de productos está diseñada para ser cepillada, laminada, sumergida o pulverizada sobre una superficie para mejorar el rendimiento de los sistemas. Los productos también pueden diluirse para satisfacer requisitos específicos de la aplicación.</a:t>
            </a:r>
          </a:p>
          <a:p>
            <a:r>
              <a:rPr lang="es-CO" dirty="0"/>
              <a:t>La aplicación de los productos de nitruro de boro FibreCast ayuda en las siguientes áreas:</a:t>
            </a:r>
          </a:p>
          <a:p>
            <a:pPr marL="171450" indent="-171450">
              <a:spcBef>
                <a:spcPts val="3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s-CO" dirty="0"/>
              <a:t>Mayor vida útil del refractario</a:t>
            </a:r>
          </a:p>
          <a:p>
            <a:pPr marL="171450" indent="-171450">
              <a:spcBef>
                <a:spcPts val="3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s-CO" dirty="0"/>
              <a:t>Proporcionar una superficie no humectante a los metales fundidos a temperaturas &gt;</a:t>
            </a:r>
            <a:r>
              <a:rPr lang="es-CO" dirty="0" err="1"/>
              <a:t>1800°F</a:t>
            </a:r>
            <a:r>
              <a:rPr lang="es-CO" dirty="0"/>
              <a:t> (</a:t>
            </a:r>
            <a:r>
              <a:rPr lang="es-CO" dirty="0" err="1"/>
              <a:t>1000°C</a:t>
            </a:r>
            <a:r>
              <a:rPr lang="es-CO" dirty="0"/>
              <a:t>)</a:t>
            </a:r>
          </a:p>
          <a:p>
            <a:pPr marL="171450" indent="-171450">
              <a:spcBef>
                <a:spcPts val="3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s-CO" dirty="0"/>
              <a:t>Resistencia química y a la corrosión de metales ferrosos y no ferrosos, escorias, desechos, vidrios y sales.</a:t>
            </a:r>
          </a:p>
          <a:p>
            <a:pPr marL="171450" indent="-171450">
              <a:spcBef>
                <a:spcPts val="3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s-CO" dirty="0"/>
              <a:t>Actuar como agente de liberación</a:t>
            </a:r>
          </a:p>
          <a:p>
            <a:pPr marL="171450" indent="-171450">
              <a:spcBef>
                <a:spcPts val="3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s-CO" dirty="0"/>
              <a:t>Reduzca los costos de mantenimiento y herramientas.</a:t>
            </a:r>
          </a:p>
          <a:p>
            <a:pPr marL="171450" indent="-171450">
              <a:spcBef>
                <a:spcPts val="3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es-CO" dirty="0"/>
              <a:t>Productividad mejorada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854E371-0D01-4247-B46A-031A94A4036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98108" y="276226"/>
            <a:ext cx="4087530" cy="754379"/>
          </a:xfrm>
        </p:spPr>
        <p:txBody>
          <a:bodyPr/>
          <a:lstStyle/>
          <a:p>
            <a:r>
              <a:rPr lang="es-CO" dirty="0">
                <a:solidFill>
                  <a:srgbClr val="000000"/>
                </a:solidFill>
              </a:rPr>
              <a:t>FC-NITRURO DE BORO</a:t>
            </a:r>
            <a:br>
              <a:rPr lang="es-CO" dirty="0">
                <a:solidFill>
                  <a:srgbClr val="000000"/>
                </a:solidFill>
              </a:rPr>
            </a:br>
            <a:r>
              <a:rPr lang="es-CO" sz="2000" b="1" dirty="0">
                <a:solidFill>
                  <a:schemeClr val="accent3"/>
                </a:solidFill>
              </a:rPr>
              <a:t>FICHA TÉCNICA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5CBEE9F-3ECD-481F-834B-750F697451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5750" y="1040968"/>
            <a:ext cx="3312000" cy="460800"/>
          </a:xfrm>
        </p:spPr>
        <p:txBody>
          <a:bodyPr/>
          <a:lstStyle/>
          <a:p>
            <a:r>
              <a:rPr lang="es-CO" b="1" dirty="0">
                <a:solidFill>
                  <a:schemeClr val="accent3"/>
                </a:solidFill>
              </a:rPr>
              <a:t>FC-NITRURO DE BORO </a:t>
            </a:r>
          </a:p>
        </p:txBody>
      </p:sp>
      <p:graphicFrame>
        <p:nvGraphicFramePr>
          <p:cNvPr id="34" name="Table 35">
            <a:extLst>
              <a:ext uri="{FF2B5EF4-FFF2-40B4-BE49-F238E27FC236}">
                <a16:creationId xmlns:a16="http://schemas.microsoft.com/office/drawing/2014/main" id="{7954D559-AB9A-42CC-B476-077AA2CF6677}"/>
              </a:ext>
            </a:extLst>
          </p:cNvPr>
          <p:cNvGraphicFramePr>
            <a:graphicFrameLocks noGrp="1"/>
          </p:cNvGraphicFramePr>
          <p:nvPr>
            <p:ph type="tbl" sz="quarter" idx="25"/>
            <p:extLst>
              <p:ext uri="{D42A27DB-BD31-4B8C-83A1-F6EECF244321}">
                <p14:modId xmlns:p14="http://schemas.microsoft.com/office/powerpoint/2010/main" val="4205103017"/>
              </p:ext>
            </p:extLst>
          </p:nvPr>
        </p:nvGraphicFramePr>
        <p:xfrm>
          <a:off x="3694241" y="3381131"/>
          <a:ext cx="3790384" cy="142505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95192">
                  <a:extLst>
                    <a:ext uri="{9D8B030D-6E8A-4147-A177-3AD203B41FA5}">
                      <a16:colId xmlns:a16="http://schemas.microsoft.com/office/drawing/2014/main" val="622920296"/>
                    </a:ext>
                  </a:extLst>
                </a:gridCol>
                <a:gridCol w="1895192">
                  <a:extLst>
                    <a:ext uri="{9D8B030D-6E8A-4147-A177-3AD203B41FA5}">
                      <a16:colId xmlns:a16="http://schemas.microsoft.com/office/drawing/2014/main" val="836946954"/>
                    </a:ext>
                  </a:extLst>
                </a:gridCol>
              </a:tblGrid>
              <a:tr h="211984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b="0" noProof="0" dirty="0">
                          <a:latin typeface="+mn-lt"/>
                        </a:rPr>
                        <a:t>Color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b="0" noProof="0" dirty="0">
                          <a:latin typeface="+mn-lt"/>
                        </a:rPr>
                        <a:t>Azul/Blanco</a:t>
                      </a:r>
                    </a:p>
                  </a:txBody>
                  <a:tcPr marL="0" marR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514866"/>
                  </a:ext>
                </a:extLst>
              </a:tr>
              <a:tr h="207908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Forma</a:t>
                      </a:r>
                    </a:p>
                  </a:txBody>
                  <a:tcPr marL="0" marR="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noProof="0" dirty="0">
                          <a:latin typeface="+mn-lt"/>
                        </a:rPr>
                        <a:t>Húmeda</a:t>
                      </a:r>
                    </a:p>
                  </a:txBody>
                  <a:tcPr marL="0" marR="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66592"/>
                  </a:ext>
                </a:extLst>
              </a:tr>
              <a:tr h="192669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Aglutinante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noProof="0" dirty="0">
                          <a:latin typeface="+mn-lt"/>
                        </a:rPr>
                        <a:t>Nitruro de boro/Bentonita de alúmina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888447"/>
                  </a:ext>
                </a:extLst>
              </a:tr>
              <a:tr h="192669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% de Solidos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noProof="0" dirty="0">
                          <a:latin typeface="+mn-lt"/>
                        </a:rPr>
                        <a:t>25%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37394"/>
                  </a:ext>
                </a:extLst>
              </a:tr>
              <a:tr h="228110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Dilución recomendada (si es necesario)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2 </a:t>
                      </a:r>
                      <a:r>
                        <a:rPr lang="es-CO" sz="800" b="1" noProof="0" dirty="0">
                          <a:latin typeface="+mn-lt"/>
                        </a:rPr>
                        <a:t>:</a:t>
                      </a:r>
                      <a:r>
                        <a:rPr lang="es-CO" sz="800" noProof="0" dirty="0">
                          <a:latin typeface="+mn-lt"/>
                        </a:rPr>
                        <a:t> 1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26558"/>
                  </a:ext>
                </a:extLst>
              </a:tr>
              <a:tr h="192669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Aplicación típica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Concentrado - Excelente Lubricación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69339"/>
                  </a:ext>
                </a:extLst>
              </a:tr>
              <a:tr h="192669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800" noProof="0" dirty="0">
                        <a:latin typeface="+mn-lt"/>
                      </a:endParaRPr>
                    </a:p>
                  </a:txBody>
                  <a:tcPr marL="0" marR="0" marT="36000" marB="36000" anchor="ctr"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Facilita desmolde, Protección refractaria</a:t>
                      </a:r>
                    </a:p>
                  </a:txBody>
                  <a:tcPr marL="0" marR="0" marT="36000" marB="36000" anchor="ctr"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011784"/>
                  </a:ext>
                </a:extLst>
              </a:tr>
            </a:tbl>
          </a:graphicData>
        </a:graphic>
      </p:graphicFrame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F2B02E07-D63A-8061-40A8-0EC69A320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9" y="3368637"/>
            <a:ext cx="2947989" cy="976023"/>
          </a:xfrm>
          <a:prstGeom prst="rect">
            <a:avLst/>
          </a:prstGeom>
        </p:spPr>
      </p:pic>
      <p:graphicFrame>
        <p:nvGraphicFramePr>
          <p:cNvPr id="10" name="Table 35">
            <a:extLst>
              <a:ext uri="{FF2B5EF4-FFF2-40B4-BE49-F238E27FC236}">
                <a16:creationId xmlns:a16="http://schemas.microsoft.com/office/drawing/2014/main" id="{3E024C19-1183-1188-CCD2-2CEA2DF6B2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098785"/>
              </p:ext>
            </p:extLst>
          </p:nvPr>
        </p:nvGraphicFramePr>
        <p:xfrm>
          <a:off x="3695254" y="4847971"/>
          <a:ext cx="3790384" cy="138326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95192">
                  <a:extLst>
                    <a:ext uri="{9D8B030D-6E8A-4147-A177-3AD203B41FA5}">
                      <a16:colId xmlns:a16="http://schemas.microsoft.com/office/drawing/2014/main" val="622920296"/>
                    </a:ext>
                  </a:extLst>
                </a:gridCol>
                <a:gridCol w="1895192">
                  <a:extLst>
                    <a:ext uri="{9D8B030D-6E8A-4147-A177-3AD203B41FA5}">
                      <a16:colId xmlns:a16="http://schemas.microsoft.com/office/drawing/2014/main" val="836946954"/>
                    </a:ext>
                  </a:extLst>
                </a:gridCol>
              </a:tblGrid>
              <a:tr h="218998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b="0" noProof="0" dirty="0">
                          <a:latin typeface="+mn-lt"/>
                        </a:rPr>
                        <a:t>Color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b="0" noProof="0" dirty="0">
                          <a:latin typeface="+mn-lt"/>
                        </a:rPr>
                        <a:t>Azul/Blanco</a:t>
                      </a:r>
                    </a:p>
                  </a:txBody>
                  <a:tcPr marL="0" marR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514866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Forma</a:t>
                      </a:r>
                    </a:p>
                  </a:txBody>
                  <a:tcPr marL="0" marR="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noProof="0" dirty="0">
                          <a:latin typeface="+mn-lt"/>
                        </a:rPr>
                        <a:t>Húmeda</a:t>
                      </a:r>
                    </a:p>
                  </a:txBody>
                  <a:tcPr marL="0" marR="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66592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Aglutinante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noProof="0" dirty="0">
                          <a:latin typeface="+mn-lt"/>
                        </a:rPr>
                        <a:t>Nitruro de boro/Bentonita de alúmina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888447"/>
                  </a:ext>
                </a:extLst>
              </a:tr>
              <a:tr h="194665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% de Solidos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noProof="0" dirty="0">
                          <a:latin typeface="+mn-lt"/>
                        </a:rPr>
                        <a:t>16%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37394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Dilución recomendada (si es necesario)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Opcional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26558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Aplicación típica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Facilita desmolde, Forjado, 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69339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800" noProof="0" dirty="0">
                        <a:latin typeface="+mn-lt"/>
                      </a:endParaRPr>
                    </a:p>
                  </a:txBody>
                  <a:tcPr marL="0" marR="0" marT="36000" marB="36000" anchor="ctr"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Lubricación, Protección refractaria</a:t>
                      </a:r>
                    </a:p>
                  </a:txBody>
                  <a:tcPr marL="0" marR="0" marT="36000" marB="36000" anchor="ctr"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011784"/>
                  </a:ext>
                </a:extLst>
              </a:tr>
            </a:tbl>
          </a:graphicData>
        </a:graphic>
      </p:graphicFrame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AC6B15D4-50D7-9AB5-4A5D-7EBF936114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9" y="4847971"/>
            <a:ext cx="2947987" cy="976023"/>
          </a:xfrm>
          <a:prstGeom prst="rect">
            <a:avLst/>
          </a:prstGeom>
        </p:spPr>
      </p:pic>
      <p:graphicFrame>
        <p:nvGraphicFramePr>
          <p:cNvPr id="13" name="Table 35">
            <a:extLst>
              <a:ext uri="{FF2B5EF4-FFF2-40B4-BE49-F238E27FC236}">
                <a16:creationId xmlns:a16="http://schemas.microsoft.com/office/drawing/2014/main" id="{78D661AF-8EDC-E2CE-BF1C-31030153BE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392311"/>
              </p:ext>
            </p:extLst>
          </p:nvPr>
        </p:nvGraphicFramePr>
        <p:xfrm>
          <a:off x="3695254" y="6321194"/>
          <a:ext cx="3790384" cy="138326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95192">
                  <a:extLst>
                    <a:ext uri="{9D8B030D-6E8A-4147-A177-3AD203B41FA5}">
                      <a16:colId xmlns:a16="http://schemas.microsoft.com/office/drawing/2014/main" val="622920296"/>
                    </a:ext>
                  </a:extLst>
                </a:gridCol>
                <a:gridCol w="1895192">
                  <a:extLst>
                    <a:ext uri="{9D8B030D-6E8A-4147-A177-3AD203B41FA5}">
                      <a16:colId xmlns:a16="http://schemas.microsoft.com/office/drawing/2014/main" val="836946954"/>
                    </a:ext>
                  </a:extLst>
                </a:gridCol>
              </a:tblGrid>
              <a:tr h="218998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b="0" noProof="0" dirty="0">
                          <a:latin typeface="+mn-lt"/>
                        </a:rPr>
                        <a:t>Color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+mn-lt"/>
                        </a:rPr>
                        <a:t>Blanco</a:t>
                      </a:r>
                      <a:endParaRPr lang="en-CA" sz="800" b="0" dirty="0">
                        <a:latin typeface="+mn-lt"/>
                      </a:endParaRPr>
                    </a:p>
                  </a:txBody>
                  <a:tcPr marL="0" marR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514866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Forma</a:t>
                      </a:r>
                    </a:p>
                  </a:txBody>
                  <a:tcPr marL="0" marR="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noProof="0" dirty="0">
                          <a:latin typeface="+mn-lt"/>
                        </a:rPr>
                        <a:t>Húmeda</a:t>
                      </a:r>
                      <a:endParaRPr lang="en-CA" sz="800" dirty="0">
                        <a:latin typeface="+mn-lt"/>
                      </a:endParaRPr>
                    </a:p>
                  </a:txBody>
                  <a:tcPr marL="0" marR="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66592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Aglutinante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noProof="0" dirty="0">
                          <a:latin typeface="+mn-lt"/>
                        </a:rPr>
                        <a:t>Nitruro de boro/Bentonita de alúmina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888447"/>
                  </a:ext>
                </a:extLst>
              </a:tr>
              <a:tr h="194665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% de Solidos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800" dirty="0">
                          <a:latin typeface="+mn-lt"/>
                        </a:rPr>
                        <a:t>25%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37394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Dilución recomendada (si es necesario)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800" dirty="0">
                          <a:latin typeface="+mn-lt"/>
                        </a:rPr>
                        <a:t>2 </a:t>
                      </a:r>
                      <a:r>
                        <a:rPr lang="en-CA" sz="800" b="1" dirty="0">
                          <a:latin typeface="+mn-lt"/>
                        </a:rPr>
                        <a:t>:</a:t>
                      </a:r>
                      <a:r>
                        <a:rPr lang="en-CA" sz="800" dirty="0">
                          <a:latin typeface="+mn-lt"/>
                        </a:rPr>
                        <a:t> 1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26558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Aplicación típica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Concentrado </a:t>
                      </a:r>
                      <a:r>
                        <a:rPr lang="es-CO" sz="800" noProof="0">
                          <a:latin typeface="+mn-lt"/>
                        </a:rPr>
                        <a:t>- Lubricación</a:t>
                      </a:r>
                      <a:endParaRPr lang="es-CO" sz="800" noProof="0" dirty="0">
                        <a:latin typeface="+mn-lt"/>
                      </a:endParaRP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69339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+mn-lt"/>
                      </a:endParaRPr>
                    </a:p>
                  </a:txBody>
                  <a:tcPr marL="0" marR="0" marT="36000" marB="36000" anchor="ctr"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Facilita desmolde</a:t>
                      </a:r>
                    </a:p>
                  </a:txBody>
                  <a:tcPr marL="0" marR="0" marT="36000" marB="36000" anchor="ctr"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011784"/>
                  </a:ext>
                </a:extLst>
              </a:tr>
            </a:tbl>
          </a:graphicData>
        </a:graphic>
      </p:graphicFrame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21F2404B-D39D-544F-BA91-8F0E1B919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49" y="6321195"/>
            <a:ext cx="2947989" cy="957848"/>
          </a:xfrm>
          <a:prstGeom prst="rect">
            <a:avLst/>
          </a:prstGeom>
        </p:spPr>
      </p:pic>
      <p:graphicFrame>
        <p:nvGraphicFramePr>
          <p:cNvPr id="21" name="Table 35">
            <a:extLst>
              <a:ext uri="{FF2B5EF4-FFF2-40B4-BE49-F238E27FC236}">
                <a16:creationId xmlns:a16="http://schemas.microsoft.com/office/drawing/2014/main" id="{814B8514-362F-0396-B790-17561C8714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122137"/>
              </p:ext>
            </p:extLst>
          </p:nvPr>
        </p:nvGraphicFramePr>
        <p:xfrm>
          <a:off x="3695254" y="7794417"/>
          <a:ext cx="3790384" cy="138326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95192">
                  <a:extLst>
                    <a:ext uri="{9D8B030D-6E8A-4147-A177-3AD203B41FA5}">
                      <a16:colId xmlns:a16="http://schemas.microsoft.com/office/drawing/2014/main" val="622920296"/>
                    </a:ext>
                  </a:extLst>
                </a:gridCol>
                <a:gridCol w="1895192">
                  <a:extLst>
                    <a:ext uri="{9D8B030D-6E8A-4147-A177-3AD203B41FA5}">
                      <a16:colId xmlns:a16="http://schemas.microsoft.com/office/drawing/2014/main" val="836946954"/>
                    </a:ext>
                  </a:extLst>
                </a:gridCol>
              </a:tblGrid>
              <a:tr h="218998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b="0" noProof="0" dirty="0">
                          <a:latin typeface="+mn-lt"/>
                        </a:rPr>
                        <a:t>Color</a:t>
                      </a:r>
                    </a:p>
                  </a:txBody>
                  <a:tcPr marL="0" marR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b="0" noProof="0" dirty="0">
                          <a:latin typeface="+mn-lt"/>
                        </a:rPr>
                        <a:t>Blanco</a:t>
                      </a:r>
                    </a:p>
                  </a:txBody>
                  <a:tcPr marL="0" marR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514866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Forma</a:t>
                      </a:r>
                    </a:p>
                  </a:txBody>
                  <a:tcPr marL="0" marR="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noProof="0" dirty="0">
                          <a:latin typeface="+mn-lt"/>
                        </a:rPr>
                        <a:t>Polvo seco</a:t>
                      </a:r>
                    </a:p>
                  </a:txBody>
                  <a:tcPr marL="0" marR="0" marT="36000" marB="36000"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66592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Tamaño medio de las partículas (</a:t>
                      </a:r>
                      <a:r>
                        <a:rPr lang="es-CO" sz="800" noProof="0" dirty="0" err="1">
                          <a:latin typeface="+mn-lt"/>
                        </a:rPr>
                        <a:t>μm</a:t>
                      </a:r>
                      <a:r>
                        <a:rPr lang="es-CO" sz="800" noProof="0" dirty="0">
                          <a:latin typeface="+mn-lt"/>
                        </a:rPr>
                        <a:t>)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noProof="0" dirty="0">
                          <a:latin typeface="+mn-lt"/>
                        </a:rPr>
                        <a:t>7-11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888447"/>
                  </a:ext>
                </a:extLst>
              </a:tr>
              <a:tr h="194665">
                <a:tc>
                  <a:txBody>
                    <a:bodyPr/>
                    <a:lstStyle/>
                    <a:p>
                      <a:pPr marL="108000" lvl="1" algn="l"/>
                      <a:r>
                        <a:rPr lang="es-CO" sz="800" noProof="0" dirty="0">
                          <a:latin typeface="+mn-lt"/>
                        </a:rPr>
                        <a:t>Tamaño del cristal (</a:t>
                      </a:r>
                      <a:r>
                        <a:rPr lang="es-CO" sz="800" noProof="0" dirty="0" err="1">
                          <a:latin typeface="+mn-lt"/>
                        </a:rPr>
                        <a:t>μm</a:t>
                      </a:r>
                      <a:r>
                        <a:rPr lang="es-CO" sz="800" noProof="0" dirty="0">
                          <a:latin typeface="+mn-lt"/>
                        </a:rPr>
                        <a:t>)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800" noProof="0" dirty="0">
                          <a:latin typeface="+mn-lt"/>
                        </a:rPr>
                        <a:t>0.1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37394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Densidad compactada (g/</a:t>
                      </a:r>
                      <a:r>
                        <a:rPr lang="es-CO" sz="800" noProof="0" dirty="0" err="1">
                          <a:latin typeface="+mn-lt"/>
                        </a:rPr>
                        <a:t>cc</a:t>
                      </a:r>
                      <a:r>
                        <a:rPr lang="es-CO" sz="800" noProof="0" dirty="0">
                          <a:latin typeface="+mn-lt"/>
                        </a:rPr>
                        <a:t>)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0.5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26558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Aplicación típica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Recubrimiento, agente para desmolde,</a:t>
                      </a:r>
                    </a:p>
                  </a:txBody>
                  <a:tcPr marL="0" marR="0" marT="36000" marB="36000"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69339"/>
                  </a:ext>
                </a:extLst>
              </a:tr>
              <a:tr h="154812">
                <a:tc>
                  <a:txBody>
                    <a:bodyPr/>
                    <a:lstStyle/>
                    <a:p>
                      <a:pPr marL="108000" marR="0" lvl="1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800" noProof="0" dirty="0">
                        <a:latin typeface="+mn-lt"/>
                      </a:endParaRPr>
                    </a:p>
                  </a:txBody>
                  <a:tcPr marL="0" marR="0" marT="36000" marB="36000" anchor="ctr"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800" noProof="0" dirty="0">
                          <a:latin typeface="+mn-lt"/>
                        </a:rPr>
                        <a:t>Lubricación, protección refractaria</a:t>
                      </a:r>
                    </a:p>
                  </a:txBody>
                  <a:tcPr marL="0" marR="0" marT="36000" marB="36000" anchor="ctr"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011784"/>
                  </a:ext>
                </a:extLst>
              </a:tr>
            </a:tbl>
          </a:graphicData>
        </a:graphic>
      </p:graphicFrame>
      <p:pic>
        <p:nvPicPr>
          <p:cNvPr id="23" name="Picture 22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A709F279-951E-61F5-8745-251ADCDF17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47" y="7794417"/>
            <a:ext cx="2947987" cy="95080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C41591-79AA-BDC3-2744-C71ABC10E668}"/>
              </a:ext>
            </a:extLst>
          </p:cNvPr>
          <p:cNvSpPr txBox="1"/>
          <p:nvPr/>
        </p:nvSpPr>
        <p:spPr>
          <a:xfrm>
            <a:off x="6400796" y="977160"/>
            <a:ext cx="1181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800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REV. 02.2024</a:t>
            </a:r>
          </a:p>
        </p:txBody>
      </p:sp>
    </p:spTree>
    <p:extLst>
      <p:ext uri="{BB962C8B-B14F-4D97-AF65-F5344CB8AC3E}">
        <p14:creationId xmlns:p14="http://schemas.microsoft.com/office/powerpoint/2010/main" val="32705490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FibreCast">
      <a:dk1>
        <a:srgbClr val="0F1919"/>
      </a:dk1>
      <a:lt1>
        <a:srgbClr val="FFFFFF"/>
      </a:lt1>
      <a:dk2>
        <a:srgbClr val="969696"/>
      </a:dk2>
      <a:lt2>
        <a:srgbClr val="E7E6E6"/>
      </a:lt2>
      <a:accent1>
        <a:srgbClr val="71BF44"/>
      </a:accent1>
      <a:accent2>
        <a:srgbClr val="FFB81D"/>
      </a:accent2>
      <a:accent3>
        <a:srgbClr val="009BDF"/>
      </a:accent3>
      <a:accent4>
        <a:srgbClr val="D70B8C"/>
      </a:accent4>
      <a:accent5>
        <a:srgbClr val="A8D6FF"/>
      </a:accent5>
      <a:accent6>
        <a:srgbClr val="A6FA78"/>
      </a:accent6>
      <a:hlink>
        <a:srgbClr val="71BF44"/>
      </a:hlink>
      <a:folHlink>
        <a:srgbClr val="009BDF"/>
      </a:folHlink>
    </a:clrScheme>
    <a:fontScheme name="FiberCast">
      <a:majorFont>
        <a:latin typeface="Franklin Gothic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</TotalTime>
  <Words>305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Franklin Gothic</vt:lpstr>
      <vt:lpstr>Franklin Gothic Book</vt:lpstr>
      <vt:lpstr>Franklin Gothic Medium</vt:lpstr>
      <vt:lpstr>Wingdings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FC BORON NITRIDE</dc:title>
  <dc:creator>paul@pkobrien.com</dc:creator>
  <cp:keywords>FIBRECAST, MULTIGUARD, REPELCOAT</cp:keywords>
  <dc:description>TECHNICAL DATA SHEET</dc:description>
  <cp:lastModifiedBy>Angie Torres Cardenas</cp:lastModifiedBy>
  <cp:revision>73</cp:revision>
  <cp:lastPrinted>2021-04-15T12:50:20Z</cp:lastPrinted>
  <dcterms:created xsi:type="dcterms:W3CDTF">2021-04-06T14:57:59Z</dcterms:created>
  <dcterms:modified xsi:type="dcterms:W3CDTF">2024-02-13T19:39:14Z</dcterms:modified>
  <cp:category>TECHNICAL DATA SHEET</cp:category>
</cp:coreProperties>
</file>