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9"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0" autoAdjust="0"/>
    <p:restoredTop sz="96327"/>
  </p:normalViewPr>
  <p:slideViewPr>
    <p:cSldViewPr snapToGrid="0" snapToObjects="1" showGuides="1">
      <p:cViewPr>
        <p:scale>
          <a:sx n="150" d="100"/>
          <a:sy n="150" d="100"/>
        </p:scale>
        <p:origin x="1428" y="-20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32821"/>
            <a:ext cx="7200900" cy="7170425"/>
          </a:xfrm>
        </p:spPr>
        <p:txBody>
          <a:bodyPr lIns="0" rIns="0">
            <a:noAutofit/>
          </a:bodyPr>
          <a:lstStyle>
            <a:lvl1pPr marL="0" indent="0">
              <a:buNone/>
              <a:defRPr sz="12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Text Placeholder 57">
            <a:extLst>
              <a:ext uri="{FF2B5EF4-FFF2-40B4-BE49-F238E27FC236}">
                <a16:creationId xmlns:a16="http://schemas.microsoft.com/office/drawing/2014/main" id="{E1C659FC-1AA9-4D3B-A51A-170D8C378A53}"/>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15803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m">
    <p:spTree>
      <p:nvGrpSpPr>
        <p:cNvPr id="1" name=""/>
        <p:cNvGrpSpPr/>
        <p:nvPr/>
      </p:nvGrpSpPr>
      <p:grpSpPr>
        <a:xfrm>
          <a:off x="0" y="0"/>
          <a:ext cx="0" cy="0"/>
          <a:chOff x="0" y="0"/>
          <a:chExt cx="0" cy="0"/>
        </a:xfrm>
      </p:grpSpPr>
      <p:sp>
        <p:nvSpPr>
          <p:cNvPr id="3" name="Table Placeholder 2">
            <a:extLst>
              <a:ext uri="{FF2B5EF4-FFF2-40B4-BE49-F238E27FC236}">
                <a16:creationId xmlns:a16="http://schemas.microsoft.com/office/drawing/2014/main" id="{AE544B28-5CBA-4424-9483-20556516BC19}"/>
              </a:ext>
            </a:extLst>
          </p:cNvPr>
          <p:cNvSpPr>
            <a:spLocks noGrp="1"/>
          </p:cNvSpPr>
          <p:nvPr>
            <p:ph type="tbl" sz="quarter" idx="25" hasCustomPrompt="1"/>
          </p:nvPr>
        </p:nvSpPr>
        <p:spPr>
          <a:xfrm>
            <a:off x="285750" y="3652092"/>
            <a:ext cx="7199887" cy="2821071"/>
          </a:xfrm>
        </p:spPr>
        <p:txBody>
          <a:bodyPr>
            <a:normAutofit/>
          </a:bodyPr>
          <a:lstStyle>
            <a:lvl1pPr marL="0" indent="0" algn="ctr">
              <a:buNone/>
              <a:defRPr sz="1000">
                <a:solidFill>
                  <a:schemeClr val="tx2"/>
                </a:solidFill>
              </a:defRPr>
            </a:lvl1pPr>
          </a:lstStyle>
          <a:p>
            <a:r>
              <a:rPr lang="en-CA" dirty="0"/>
              <a:t>Click to insert table</a:t>
            </a:r>
          </a:p>
        </p:txBody>
      </p:sp>
      <p:sp>
        <p:nvSpPr>
          <p:cNvPr id="58" name="Text Placeholder 57">
            <a:extLst>
              <a:ext uri="{FF2B5EF4-FFF2-40B4-BE49-F238E27FC236}">
                <a16:creationId xmlns:a16="http://schemas.microsoft.com/office/drawing/2014/main" id="{77353212-D351-4188-8D0E-BF1DA41E9F97}"/>
              </a:ext>
            </a:extLst>
          </p:cNvPr>
          <p:cNvSpPr>
            <a:spLocks noGrp="1"/>
          </p:cNvSpPr>
          <p:nvPr>
            <p:ph type="body" sz="quarter" idx="22"/>
          </p:nvPr>
        </p:nvSpPr>
        <p:spPr>
          <a:xfrm>
            <a:off x="285750" y="1520629"/>
            <a:ext cx="3312000" cy="1679118"/>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51" name="Text Placeholder 38">
            <a:extLst>
              <a:ext uri="{FF2B5EF4-FFF2-40B4-BE49-F238E27FC236}">
                <a16:creationId xmlns:a16="http://schemas.microsoft.com/office/drawing/2014/main" id="{9CC7B918-5686-4DF5-A679-F18687C043CC}"/>
              </a:ext>
            </a:extLst>
          </p:cNvPr>
          <p:cNvSpPr>
            <a:spLocks noGrp="1"/>
          </p:cNvSpPr>
          <p:nvPr>
            <p:ph type="body" sz="quarter" idx="21" hasCustomPrompt="1"/>
          </p:nvPr>
        </p:nvSpPr>
        <p:spPr>
          <a:xfrm>
            <a:off x="3957638" y="276226"/>
            <a:ext cx="3528000" cy="754379"/>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6" name="Picture Placeholder 43">
            <a:extLst>
              <a:ext uri="{FF2B5EF4-FFF2-40B4-BE49-F238E27FC236}">
                <a16:creationId xmlns:a16="http://schemas.microsoft.com/office/drawing/2014/main" id="{C01AC837-5434-4934-98EA-535A4E5DC1C5}"/>
              </a:ext>
            </a:extLst>
          </p:cNvPr>
          <p:cNvSpPr>
            <a:spLocks noGrp="1"/>
          </p:cNvSpPr>
          <p:nvPr>
            <p:ph type="pic" sz="quarter" idx="16" hasCustomPrompt="1"/>
          </p:nvPr>
        </p:nvSpPr>
        <p:spPr>
          <a:xfrm>
            <a:off x="5477097" y="6782026"/>
            <a:ext cx="2008541" cy="2015637"/>
          </a:xfrm>
        </p:spPr>
        <p:txBody>
          <a:bodyPr>
            <a:normAutofit/>
          </a:bodyPr>
          <a:lstStyle>
            <a:lvl1pPr marL="0" indent="0" algn="ctr">
              <a:buNone/>
              <a:defRPr sz="1000">
                <a:solidFill>
                  <a:schemeClr val="tx2"/>
                </a:solidFill>
              </a:defRPr>
            </a:lvl1pPr>
          </a:lstStyle>
          <a:p>
            <a:r>
              <a:rPr lang="en-CA" dirty="0"/>
              <a:t>insert picture</a:t>
            </a:r>
          </a:p>
        </p:txBody>
      </p:sp>
      <p:sp>
        <p:nvSpPr>
          <p:cNvPr id="47" name="Text Placeholder 38">
            <a:extLst>
              <a:ext uri="{FF2B5EF4-FFF2-40B4-BE49-F238E27FC236}">
                <a16:creationId xmlns:a16="http://schemas.microsoft.com/office/drawing/2014/main" id="{3350514B-457A-4449-9569-39731C328830}"/>
              </a:ext>
            </a:extLst>
          </p:cNvPr>
          <p:cNvSpPr>
            <a:spLocks noGrp="1"/>
          </p:cNvSpPr>
          <p:nvPr>
            <p:ph type="body" sz="quarter" idx="17" hasCustomPrompt="1"/>
          </p:nvPr>
        </p:nvSpPr>
        <p:spPr>
          <a:xfrm>
            <a:off x="3748722"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5" name="Picture Placeholder 43">
            <a:extLst>
              <a:ext uri="{FF2B5EF4-FFF2-40B4-BE49-F238E27FC236}">
                <a16:creationId xmlns:a16="http://schemas.microsoft.com/office/drawing/2014/main" id="{55AC6182-5EA8-4E99-BE20-983789034E35}"/>
              </a:ext>
            </a:extLst>
          </p:cNvPr>
          <p:cNvSpPr>
            <a:spLocks noGrp="1"/>
          </p:cNvSpPr>
          <p:nvPr>
            <p:ph type="pic" sz="quarter" idx="15" hasCustomPrompt="1"/>
          </p:nvPr>
        </p:nvSpPr>
        <p:spPr>
          <a:xfrm>
            <a:off x="5704650"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4" name="Picture Placeholder 43">
            <a:extLst>
              <a:ext uri="{FF2B5EF4-FFF2-40B4-BE49-F238E27FC236}">
                <a16:creationId xmlns:a16="http://schemas.microsoft.com/office/drawing/2014/main" id="{54E789C2-5666-4D6B-A001-690F47C2B3E4}"/>
              </a:ext>
            </a:extLst>
          </p:cNvPr>
          <p:cNvSpPr>
            <a:spLocks noGrp="1"/>
          </p:cNvSpPr>
          <p:nvPr>
            <p:ph type="pic" sz="quarter" idx="14" hasCustomPrompt="1"/>
          </p:nvPr>
        </p:nvSpPr>
        <p:spPr>
          <a:xfrm>
            <a:off x="3749417" y="1338565"/>
            <a:ext cx="1782000" cy="1666800"/>
          </a:xfrm>
        </p:spPr>
        <p:txBody>
          <a:bodyPr>
            <a:normAutofit/>
          </a:bodyPr>
          <a:lstStyle>
            <a:lvl1pPr marL="0" indent="0" algn="ctr">
              <a:buNone/>
              <a:defRPr sz="1000">
                <a:solidFill>
                  <a:schemeClr val="tx2"/>
                </a:solidFill>
              </a:defRPr>
            </a:lvl1pPr>
          </a:lstStyle>
          <a:p>
            <a:r>
              <a:rPr lang="en-CA" dirty="0"/>
              <a:t>insert picture</a:t>
            </a:r>
          </a:p>
        </p:txBody>
      </p:sp>
      <p:sp>
        <p:nvSpPr>
          <p:cNvPr id="42" name="Text Placeholder 38">
            <a:extLst>
              <a:ext uri="{FF2B5EF4-FFF2-40B4-BE49-F238E27FC236}">
                <a16:creationId xmlns:a16="http://schemas.microsoft.com/office/drawing/2014/main" id="{83A46CCF-90C0-4873-9D3D-9AAA95F57A4A}"/>
              </a:ext>
            </a:extLst>
          </p:cNvPr>
          <p:cNvSpPr>
            <a:spLocks noGrp="1"/>
          </p:cNvSpPr>
          <p:nvPr>
            <p:ph type="body" sz="quarter" idx="13" hasCustomPrompt="1"/>
          </p:nvPr>
        </p:nvSpPr>
        <p:spPr>
          <a:xfrm>
            <a:off x="285749" y="78143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1" name="Text Placeholder 38">
            <a:extLst>
              <a:ext uri="{FF2B5EF4-FFF2-40B4-BE49-F238E27FC236}">
                <a16:creationId xmlns:a16="http://schemas.microsoft.com/office/drawing/2014/main" id="{CB52BB56-5B23-4F4C-8A0A-CB2D0C61E851}"/>
              </a:ext>
            </a:extLst>
          </p:cNvPr>
          <p:cNvSpPr>
            <a:spLocks noGrp="1"/>
          </p:cNvSpPr>
          <p:nvPr>
            <p:ph type="body" sz="quarter" idx="12" hasCustomPrompt="1"/>
          </p:nvPr>
        </p:nvSpPr>
        <p:spPr>
          <a:xfrm>
            <a:off x="285749" y="6645951"/>
            <a:ext cx="4494209"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0" name="Text Placeholder 38">
            <a:extLst>
              <a:ext uri="{FF2B5EF4-FFF2-40B4-BE49-F238E27FC236}">
                <a16:creationId xmlns:a16="http://schemas.microsoft.com/office/drawing/2014/main" id="{F027EBEA-E26B-4B85-BA30-E49C0E34CAB5}"/>
              </a:ext>
            </a:extLst>
          </p:cNvPr>
          <p:cNvSpPr>
            <a:spLocks noGrp="1"/>
          </p:cNvSpPr>
          <p:nvPr>
            <p:ph type="body" sz="quarter" idx="11" hasCustomPrompt="1"/>
          </p:nvPr>
        </p:nvSpPr>
        <p:spPr>
          <a:xfrm>
            <a:off x="285749" y="3202727"/>
            <a:ext cx="7200893"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39" name="Text Placeholder 38">
            <a:extLst>
              <a:ext uri="{FF2B5EF4-FFF2-40B4-BE49-F238E27FC236}">
                <a16:creationId xmlns:a16="http://schemas.microsoft.com/office/drawing/2014/main" id="{42FAD240-5968-494C-9E13-B4F644222558}"/>
              </a:ext>
            </a:extLst>
          </p:cNvPr>
          <p:cNvSpPr>
            <a:spLocks noGrp="1"/>
          </p:cNvSpPr>
          <p:nvPr>
            <p:ph type="body" sz="quarter" idx="10" hasCustomPrompt="1"/>
          </p:nvPr>
        </p:nvSpPr>
        <p:spPr>
          <a:xfrm>
            <a:off x="285750" y="1058965"/>
            <a:ext cx="331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8" name="Text Placeholder 38">
            <a:extLst>
              <a:ext uri="{FF2B5EF4-FFF2-40B4-BE49-F238E27FC236}">
                <a16:creationId xmlns:a16="http://schemas.microsoft.com/office/drawing/2014/main" id="{FAB3F249-6E9D-4F68-9B20-6F75291F9C98}"/>
              </a:ext>
            </a:extLst>
          </p:cNvPr>
          <p:cNvSpPr>
            <a:spLocks noGrp="1"/>
          </p:cNvSpPr>
          <p:nvPr>
            <p:ph type="body" sz="quarter" idx="18" hasCustomPrompt="1"/>
          </p:nvPr>
        </p:nvSpPr>
        <p:spPr>
          <a:xfrm>
            <a:off x="5703955" y="1150165"/>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header</a:t>
            </a:r>
            <a:endParaRPr lang="en-CA" dirty="0"/>
          </a:p>
        </p:txBody>
      </p:sp>
      <p:sp>
        <p:nvSpPr>
          <p:cNvPr id="49" name="Text Placeholder 38">
            <a:extLst>
              <a:ext uri="{FF2B5EF4-FFF2-40B4-BE49-F238E27FC236}">
                <a16:creationId xmlns:a16="http://schemas.microsoft.com/office/drawing/2014/main" id="{4E23D755-77E4-44EB-A582-6089DEA2A587}"/>
              </a:ext>
            </a:extLst>
          </p:cNvPr>
          <p:cNvSpPr>
            <a:spLocks noGrp="1"/>
          </p:cNvSpPr>
          <p:nvPr>
            <p:ph type="body" sz="quarter" idx="19" hasCustomPrompt="1"/>
          </p:nvPr>
        </p:nvSpPr>
        <p:spPr>
          <a:xfrm>
            <a:off x="3748722"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50" name="Text Placeholder 38">
            <a:extLst>
              <a:ext uri="{FF2B5EF4-FFF2-40B4-BE49-F238E27FC236}">
                <a16:creationId xmlns:a16="http://schemas.microsoft.com/office/drawing/2014/main" id="{9206FD68-B5EB-4BB3-8100-8ED09892BD1C}"/>
              </a:ext>
            </a:extLst>
          </p:cNvPr>
          <p:cNvSpPr>
            <a:spLocks noGrp="1"/>
          </p:cNvSpPr>
          <p:nvPr>
            <p:ph type="body" sz="quarter" idx="20" hasCustomPrompt="1"/>
          </p:nvPr>
        </p:nvSpPr>
        <p:spPr>
          <a:xfrm>
            <a:off x="5703955" y="3012547"/>
            <a:ext cx="1782000" cy="187200"/>
          </a:xfrm>
          <a:noFill/>
        </p:spPr>
        <p:txBody>
          <a:bodyPr wrap="square" lIns="0" rIns="0" rtlCol="0" anchor="ctr">
            <a:noAutofit/>
          </a:bodyPr>
          <a:lstStyle>
            <a:lvl1pPr marL="0" indent="0" algn="ctr">
              <a:buNone/>
              <a:defRPr lang="en-CA" sz="1000" dirty="0">
                <a:solidFill>
                  <a:schemeClr val="bg2">
                    <a:lumMod val="50000"/>
                  </a:schemeClr>
                </a:solidFill>
              </a:defRPr>
            </a:lvl1pPr>
          </a:lstStyle>
          <a:p>
            <a:pPr marL="0" lvl="0" algn="ctr" defTabSz="457200"/>
            <a:r>
              <a:rPr lang="en-US" dirty="0"/>
              <a:t>insert footer</a:t>
            </a:r>
            <a:endParaRPr lang="en-CA" dirty="0"/>
          </a:p>
        </p:txBody>
      </p:sp>
      <p:sp>
        <p:nvSpPr>
          <p:cNvPr id="15" name="Text Placeholder 57">
            <a:extLst>
              <a:ext uri="{FF2B5EF4-FFF2-40B4-BE49-F238E27FC236}">
                <a16:creationId xmlns:a16="http://schemas.microsoft.com/office/drawing/2014/main" id="{21DA9B07-2206-40DF-BBB2-4CC98C9DF2E9}"/>
              </a:ext>
            </a:extLst>
          </p:cNvPr>
          <p:cNvSpPr>
            <a:spLocks noGrp="1"/>
          </p:cNvSpPr>
          <p:nvPr>
            <p:ph type="body" sz="quarter" idx="23"/>
          </p:nvPr>
        </p:nvSpPr>
        <p:spPr>
          <a:xfrm>
            <a:off x="285750" y="7118545"/>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6" name="Text Placeholder 57">
            <a:extLst>
              <a:ext uri="{FF2B5EF4-FFF2-40B4-BE49-F238E27FC236}">
                <a16:creationId xmlns:a16="http://schemas.microsoft.com/office/drawing/2014/main" id="{1E597BE8-FFD0-4996-A0C9-29B10155B05C}"/>
              </a:ext>
            </a:extLst>
          </p:cNvPr>
          <p:cNvSpPr>
            <a:spLocks noGrp="1"/>
          </p:cNvSpPr>
          <p:nvPr>
            <p:ph type="body" sz="quarter" idx="24"/>
          </p:nvPr>
        </p:nvSpPr>
        <p:spPr>
          <a:xfrm>
            <a:off x="285750" y="8275151"/>
            <a:ext cx="4494208" cy="695806"/>
          </a:xfrm>
        </p:spPr>
        <p:txBody>
          <a:bodyPr lIns="0" rIns="0">
            <a:noAutofit/>
          </a:bodyPr>
          <a:lstStyle>
            <a:lvl1pPr marL="171450" indent="-171450">
              <a:buFont typeface="Arial" panose="020B0604020202020204" pitchFamily="34" charset="0"/>
              <a:buChar char="•"/>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Tree>
    <p:extLst>
      <p:ext uri="{BB962C8B-B14F-4D97-AF65-F5344CB8AC3E}">
        <p14:creationId xmlns:p14="http://schemas.microsoft.com/office/powerpoint/2010/main" val="2365693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able Placeholder 19">
            <a:extLst>
              <a:ext uri="{FF2B5EF4-FFF2-40B4-BE49-F238E27FC236}">
                <a16:creationId xmlns:a16="http://schemas.microsoft.com/office/drawing/2014/main" id="{0EEF14FA-EB9C-452E-AE20-8AB369B7C7E7}"/>
              </a:ext>
            </a:extLst>
          </p:cNvPr>
          <p:cNvSpPr>
            <a:spLocks noGrp="1"/>
          </p:cNvSpPr>
          <p:nvPr>
            <p:ph type="tbl" sz="quarter" idx="26" hasCustomPrompt="1"/>
          </p:nvPr>
        </p:nvSpPr>
        <p:spPr>
          <a:xfrm>
            <a:off x="285751" y="4474958"/>
            <a:ext cx="3671886" cy="4228287"/>
          </a:xfrm>
        </p:spPr>
        <p:txBody>
          <a:bodyPr>
            <a:normAutofit/>
          </a:bodyPr>
          <a:lstStyle>
            <a:lvl1pPr marL="0" indent="0" algn="ctr">
              <a:buNone/>
              <a:defRPr sz="1000">
                <a:solidFill>
                  <a:schemeClr val="tx2"/>
                </a:solidFill>
              </a:defRPr>
            </a:lvl1pPr>
          </a:lstStyle>
          <a:p>
            <a:r>
              <a:rPr lang="en-CA" dirty="0"/>
              <a:t>Click to insert table</a:t>
            </a:r>
          </a:p>
        </p:txBody>
      </p:sp>
      <p:sp>
        <p:nvSpPr>
          <p:cNvPr id="16" name="Text Placeholder 38">
            <a:extLst>
              <a:ext uri="{FF2B5EF4-FFF2-40B4-BE49-F238E27FC236}">
                <a16:creationId xmlns:a16="http://schemas.microsoft.com/office/drawing/2014/main" id="{7AF5CB10-542E-40EA-B6CA-656D164EE983}"/>
              </a:ext>
            </a:extLst>
          </p:cNvPr>
          <p:cNvSpPr>
            <a:spLocks noGrp="1"/>
          </p:cNvSpPr>
          <p:nvPr>
            <p:ph type="body" sz="quarter" idx="24" hasCustomPrompt="1"/>
          </p:nvPr>
        </p:nvSpPr>
        <p:spPr>
          <a:xfrm>
            <a:off x="285750" y="4014158"/>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38">
            <a:extLst>
              <a:ext uri="{FF2B5EF4-FFF2-40B4-BE49-F238E27FC236}">
                <a16:creationId xmlns:a16="http://schemas.microsoft.com/office/drawing/2014/main" id="{1A0C58A3-4D76-42F1-BA69-3745584AC277}"/>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8" name="Text Placeholder 38">
            <a:extLst>
              <a:ext uri="{FF2B5EF4-FFF2-40B4-BE49-F238E27FC236}">
                <a16:creationId xmlns:a16="http://schemas.microsoft.com/office/drawing/2014/main" id="{47C72CA1-5C62-431D-A8B2-C746EDDD1C40}"/>
              </a:ext>
            </a:extLst>
          </p:cNvPr>
          <p:cNvSpPr>
            <a:spLocks noGrp="1"/>
          </p:cNvSpPr>
          <p:nvPr>
            <p:ph type="body" sz="quarter" idx="10" hasCustomPrompt="1"/>
          </p:nvPr>
        </p:nvSpPr>
        <p:spPr>
          <a:xfrm>
            <a:off x="285750" y="1058965"/>
            <a:ext cx="36720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15" name="Text Placeholder 57">
            <a:extLst>
              <a:ext uri="{FF2B5EF4-FFF2-40B4-BE49-F238E27FC236}">
                <a16:creationId xmlns:a16="http://schemas.microsoft.com/office/drawing/2014/main" id="{ED9E73AA-7F59-420F-82F9-A4589980582C}"/>
              </a:ext>
            </a:extLst>
          </p:cNvPr>
          <p:cNvSpPr>
            <a:spLocks noGrp="1"/>
          </p:cNvSpPr>
          <p:nvPr>
            <p:ph type="body" sz="quarter" idx="23"/>
          </p:nvPr>
        </p:nvSpPr>
        <p:spPr>
          <a:xfrm>
            <a:off x="285750" y="1520629"/>
            <a:ext cx="3671888" cy="2200192"/>
          </a:xfrm>
        </p:spPr>
        <p:txBody>
          <a:bodyPr lIns="0" rIns="0">
            <a:noAutofit/>
          </a:bodyPr>
          <a:lstStyle>
            <a:lvl1pPr marL="0" indent="0">
              <a:buNone/>
              <a:defRPr sz="10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18" name="Text Placeholder 57">
            <a:extLst>
              <a:ext uri="{FF2B5EF4-FFF2-40B4-BE49-F238E27FC236}">
                <a16:creationId xmlns:a16="http://schemas.microsoft.com/office/drawing/2014/main" id="{F018E05D-5E03-4E94-B5F8-749947DC8657}"/>
              </a:ext>
            </a:extLst>
          </p:cNvPr>
          <p:cNvSpPr>
            <a:spLocks noGrp="1"/>
          </p:cNvSpPr>
          <p:nvPr>
            <p:ph type="body" sz="quarter" idx="25"/>
          </p:nvPr>
        </p:nvSpPr>
        <p:spPr>
          <a:xfrm>
            <a:off x="4339238" y="1200149"/>
            <a:ext cx="3146400" cy="7503096"/>
          </a:xfrm>
          <a:solidFill>
            <a:schemeClr val="accent3"/>
          </a:solidFill>
        </p:spPr>
        <p:txBody>
          <a:bodyPr lIns="144000" rIns="144000">
            <a:noAutofit/>
          </a:bodyPr>
          <a:lstStyle>
            <a:lvl1pPr marL="0" indent="0">
              <a:lnSpc>
                <a:spcPct val="100000"/>
              </a:lnSpc>
              <a:spcBef>
                <a:spcPts val="0"/>
              </a:spcBef>
              <a:buNone/>
              <a:defRPr sz="1000">
                <a:solidFill>
                  <a:schemeClr val="bg1"/>
                </a:solidFill>
              </a:defRPr>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edit Master text styles</a:t>
            </a:r>
          </a:p>
        </p:txBody>
      </p:sp>
      <p:sp>
        <p:nvSpPr>
          <p:cNvPr id="21" name="Text Placeholder 57">
            <a:extLst>
              <a:ext uri="{FF2B5EF4-FFF2-40B4-BE49-F238E27FC236}">
                <a16:creationId xmlns:a16="http://schemas.microsoft.com/office/drawing/2014/main" id="{E5A4543B-4EDE-48BF-921B-D2CA4C5F2C69}"/>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35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5750" y="2111671"/>
            <a:ext cx="7200899" cy="3119551"/>
          </a:xfrm>
        </p:spPr>
        <p:txBody>
          <a:bodyPr anchor="b"/>
          <a:lstStyle>
            <a:lvl1pPr>
              <a:defRPr sz="5100"/>
            </a:lvl1pPr>
          </a:lstStyle>
          <a:p>
            <a:r>
              <a:rPr lang="en-US" dirty="0"/>
              <a:t>Click to edit Master title style</a:t>
            </a:r>
          </a:p>
        </p:txBody>
      </p:sp>
      <p:sp>
        <p:nvSpPr>
          <p:cNvPr id="3" name="Text Placeholder 2"/>
          <p:cNvSpPr>
            <a:spLocks noGrp="1"/>
          </p:cNvSpPr>
          <p:nvPr>
            <p:ph type="body" idx="1"/>
          </p:nvPr>
        </p:nvSpPr>
        <p:spPr>
          <a:xfrm>
            <a:off x="285751" y="5270806"/>
            <a:ext cx="7200900" cy="1412866"/>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14935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50" y="1532821"/>
            <a:ext cx="3529013" cy="7170425"/>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7638" y="1532821"/>
            <a:ext cx="3529012" cy="7170424"/>
          </a:xfrm>
        </p:spPr>
        <p:txBody>
          <a:bodyPr>
            <a:normAutofit/>
          </a:bodyPr>
          <a:lstStyle>
            <a:lvl1pPr>
              <a:defRPr sz="1200"/>
            </a:lvl1pPr>
            <a:lvl2pPr>
              <a:defRPr sz="1200"/>
            </a:lvl2pPr>
            <a:lvl3pPr>
              <a:defRPr sz="1050"/>
            </a:lvl3pPr>
            <a:lvl4pPr>
              <a:defRPr sz="10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8">
            <a:extLst>
              <a:ext uri="{FF2B5EF4-FFF2-40B4-BE49-F238E27FC236}">
                <a16:creationId xmlns:a16="http://schemas.microsoft.com/office/drawing/2014/main" id="{33B7ACC7-989F-42D9-8935-4FF3BD9E3578}"/>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6" name="Text Placeholder 38">
            <a:extLst>
              <a:ext uri="{FF2B5EF4-FFF2-40B4-BE49-F238E27FC236}">
                <a16:creationId xmlns:a16="http://schemas.microsoft.com/office/drawing/2014/main" id="{3C75187A-8044-4724-993C-35E76774FD62}"/>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7" name="Text Placeholder 57">
            <a:extLst>
              <a:ext uri="{FF2B5EF4-FFF2-40B4-BE49-F238E27FC236}">
                <a16:creationId xmlns:a16="http://schemas.microsoft.com/office/drawing/2014/main" id="{522F17F5-FF52-4563-A611-9A4FCD95DBFE}"/>
              </a:ext>
            </a:extLst>
          </p:cNvPr>
          <p:cNvSpPr>
            <a:spLocks noGrp="1"/>
          </p:cNvSpPr>
          <p:nvPr>
            <p:ph type="body" sz="quarter" idx="27" hasCustomPrompt="1"/>
          </p:nvPr>
        </p:nvSpPr>
        <p:spPr>
          <a:xfrm>
            <a:off x="285750" y="8906218"/>
            <a:ext cx="7199888" cy="352800"/>
          </a:xfrm>
        </p:spPr>
        <p:txBody>
          <a:bodyPr lIns="0" rIns="0">
            <a:noAutofit/>
          </a:bodyPr>
          <a:lstStyle>
            <a:lvl1pPr marL="0" indent="0">
              <a:buNone/>
              <a:defRPr sz="600"/>
            </a:lvl1pPr>
            <a:lvl2pPr marL="388620" indent="0">
              <a:buNone/>
              <a:defRPr sz="1200"/>
            </a:lvl2pPr>
            <a:lvl3pPr marL="777240" indent="0">
              <a:buNone/>
              <a:defRPr sz="1050"/>
            </a:lvl3pPr>
            <a:lvl4pPr marL="1165860" indent="0">
              <a:buNone/>
              <a:defRPr sz="1000"/>
            </a:lvl4pPr>
            <a:lvl5pPr marL="1554480" indent="0">
              <a:buNone/>
              <a:defRPr sz="1000"/>
            </a:lvl5pPr>
          </a:lstStyle>
          <a:p>
            <a:pPr lvl="0"/>
            <a:r>
              <a:rPr lang="en-US" dirty="0"/>
              <a:t>Click to insert notes</a:t>
            </a:r>
          </a:p>
        </p:txBody>
      </p:sp>
    </p:spTree>
    <p:extLst>
      <p:ext uri="{BB962C8B-B14F-4D97-AF65-F5344CB8AC3E}">
        <p14:creationId xmlns:p14="http://schemas.microsoft.com/office/powerpoint/2010/main" val="7591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5751" y="1028700"/>
            <a:ext cx="2756416" cy="1988820"/>
          </a:xfrm>
        </p:spPr>
        <p:txBody>
          <a:bodyPr anchor="b">
            <a:normAutofit/>
          </a:bodyPr>
          <a:lstStyle>
            <a:lvl1pPr>
              <a:defRPr sz="200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04282" y="1532820"/>
            <a:ext cx="4182368" cy="7170425"/>
          </a:xfrm>
        </p:spPr>
        <p:txBody>
          <a:bodyPr>
            <a:normAutofit/>
          </a:bodyPr>
          <a:lstStyle>
            <a:lvl1pPr>
              <a:defRPr sz="1200"/>
            </a:lvl1pPr>
            <a:lvl2pPr>
              <a:defRPr sz="1100"/>
            </a:lvl2pPr>
            <a:lvl3pPr>
              <a:defRPr sz="1100"/>
            </a:lvl3pPr>
            <a:lvl4pPr>
              <a:defRPr sz="1000"/>
            </a:lvl4pPr>
            <a:lvl5pPr>
              <a:defRPr sz="10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5751" y="3017520"/>
            <a:ext cx="2756416" cy="5685725"/>
          </a:xfrm>
        </p:spPr>
        <p:txBody>
          <a:bodyPr>
            <a:normAutofit/>
          </a:bodyPr>
          <a:lstStyle>
            <a:lvl1pPr marL="0" indent="0">
              <a:buNone/>
              <a:defRPr sz="100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dirty="0"/>
              <a:t>Click to edit Master text styles</a:t>
            </a:r>
          </a:p>
        </p:txBody>
      </p:sp>
      <p:sp>
        <p:nvSpPr>
          <p:cNvPr id="5" name="Text Placeholder 38">
            <a:extLst>
              <a:ext uri="{FF2B5EF4-FFF2-40B4-BE49-F238E27FC236}">
                <a16:creationId xmlns:a16="http://schemas.microsoft.com/office/drawing/2014/main" id="{4F8A2F33-874D-4AFB-BDC2-76E64BA3603E}"/>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226602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667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hyperlink" Target="mailto:sales@fibrecast.com"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664372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Subtitle 2">
            <a:extLst>
              <a:ext uri="{FF2B5EF4-FFF2-40B4-BE49-F238E27FC236}">
                <a16:creationId xmlns:a16="http://schemas.microsoft.com/office/drawing/2014/main" id="{188EBC6A-54C0-425B-88E6-501A02AF7B5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16" name="Group 15">
            <a:extLst>
              <a:ext uri="{FF2B5EF4-FFF2-40B4-BE49-F238E27FC236}">
                <a16:creationId xmlns:a16="http://schemas.microsoft.com/office/drawing/2014/main" id="{37A139B4-70C9-4FBF-97D2-3034BBC00548}"/>
              </a:ext>
            </a:extLst>
          </p:cNvPr>
          <p:cNvGrpSpPr/>
          <p:nvPr userDrawn="1"/>
        </p:nvGrpSpPr>
        <p:grpSpPr>
          <a:xfrm>
            <a:off x="1202076" y="9540394"/>
            <a:ext cx="5208119" cy="45719"/>
            <a:chOff x="8458200" y="10414000"/>
            <a:chExt cx="12286556" cy="177800"/>
          </a:xfrm>
          <a:solidFill>
            <a:srgbClr val="1FB18A"/>
          </a:solidFill>
        </p:grpSpPr>
        <p:sp>
          <p:nvSpPr>
            <p:cNvPr id="17" name="Rectangle 16">
              <a:extLst>
                <a:ext uri="{FF2B5EF4-FFF2-40B4-BE49-F238E27FC236}">
                  <a16:creationId xmlns:a16="http://schemas.microsoft.com/office/drawing/2014/main" id="{634B29CF-AEC6-455A-B1EC-C9191092DEA3}"/>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8" name="Rectangle 17">
              <a:extLst>
                <a:ext uri="{FF2B5EF4-FFF2-40B4-BE49-F238E27FC236}">
                  <a16:creationId xmlns:a16="http://schemas.microsoft.com/office/drawing/2014/main" id="{9A0AFDF4-749C-40A0-B827-0441C89B9C4C}"/>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9" name="Rectangle 18">
              <a:extLst>
                <a:ext uri="{FF2B5EF4-FFF2-40B4-BE49-F238E27FC236}">
                  <a16:creationId xmlns:a16="http://schemas.microsoft.com/office/drawing/2014/main" id="{A5F05AD8-F771-48C4-B02A-4BA7AB61ED2D}"/>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20" name="Rectangle 19">
              <a:extLst>
                <a:ext uri="{FF2B5EF4-FFF2-40B4-BE49-F238E27FC236}">
                  <a16:creationId xmlns:a16="http://schemas.microsoft.com/office/drawing/2014/main" id="{8DBC8B67-DC17-423A-97F3-7C6F237DEDFF}"/>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21" name="Subtitle 2">
            <a:extLst>
              <a:ext uri="{FF2B5EF4-FFF2-40B4-BE49-F238E27FC236}">
                <a16:creationId xmlns:a16="http://schemas.microsoft.com/office/drawing/2014/main" id="{C3861E2F-8B15-4B2E-93D9-D298E0CDA27D}"/>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10"/>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0FFB5DB0-B918-4D44-9330-543353E5D263}"/>
              </a:ext>
            </a:extLst>
          </p:cNvPr>
          <p:cNvPicPr>
            <a:picLocks noChangeAspect="1"/>
          </p:cNvPicPr>
          <p:nvPr userDrawn="1"/>
        </p:nvPicPr>
        <p:blipFill rotWithShape="1">
          <a:blip r:embed="rId11">
            <a:extLst>
              <a:ext uri="{96DAC541-7B7A-43D3-8B79-37D633B846F1}">
                <asvg:svgBlip xmlns:asvg="http://schemas.microsoft.com/office/drawing/2016/SVG/main" r:embed="rId12"/>
              </a:ext>
            </a:extLst>
          </a:blip>
          <a:srcRect l="13223" t="34123" r="3376" b="35598"/>
          <a:stretch/>
        </p:blipFill>
        <p:spPr>
          <a:xfrm>
            <a:off x="258855" y="276226"/>
            <a:ext cx="3529014" cy="710134"/>
          </a:xfrm>
          <a:prstGeom prst="rect">
            <a:avLst/>
          </a:prstGeom>
        </p:spPr>
      </p:pic>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97A7D0-D6BF-5B82-1CE7-9D6D568E9000}"/>
              </a:ext>
            </a:extLst>
          </p:cNvPr>
          <p:cNvPicPr>
            <a:picLocks noChangeAspect="1"/>
          </p:cNvPicPr>
          <p:nvPr/>
        </p:nvPicPr>
        <p:blipFill>
          <a:blip r:embed="rId2"/>
          <a:stretch>
            <a:fillRect/>
          </a:stretch>
        </p:blipFill>
        <p:spPr>
          <a:xfrm>
            <a:off x="4060808" y="1281171"/>
            <a:ext cx="3711592" cy="2328030"/>
          </a:xfrm>
          <a:prstGeom prst="rect">
            <a:avLst/>
          </a:prstGeom>
        </p:spPr>
      </p:pic>
      <p:sp>
        <p:nvSpPr>
          <p:cNvPr id="27" name="Text Placeholder 26">
            <a:extLst>
              <a:ext uri="{FF2B5EF4-FFF2-40B4-BE49-F238E27FC236}">
                <a16:creationId xmlns:a16="http://schemas.microsoft.com/office/drawing/2014/main" id="{C118D890-CC2F-4482-970C-272FF5828A83}"/>
              </a:ext>
            </a:extLst>
          </p:cNvPr>
          <p:cNvSpPr>
            <a:spLocks noGrp="1"/>
          </p:cNvSpPr>
          <p:nvPr>
            <p:ph type="body" sz="quarter" idx="22"/>
          </p:nvPr>
        </p:nvSpPr>
        <p:spPr>
          <a:xfrm>
            <a:off x="285753" y="1407420"/>
            <a:ext cx="4965697" cy="1997580"/>
          </a:xfrm>
        </p:spPr>
        <p:txBody>
          <a:bodyPr/>
          <a:lstStyle/>
          <a:p>
            <a:pPr algn="just"/>
            <a:r>
              <a:rPr lang="es-CO" b="1" dirty="0">
                <a:latin typeface="Franklin Gothic Book" panose="020B0503020102020204" pitchFamily="34" charset="0"/>
              </a:rPr>
              <a:t>Las mantas FibreCast </a:t>
            </a:r>
            <a:r>
              <a:rPr lang="es-CO" dirty="0">
                <a:latin typeface="Franklin Gothic Book" panose="020B0503020102020204" pitchFamily="34" charset="0"/>
              </a:rPr>
              <a:t>son de alta temperatura y bajo contenido de “</a:t>
            </a:r>
            <a:r>
              <a:rPr lang="es-CO" dirty="0" err="1">
                <a:latin typeface="Franklin Gothic Book" panose="020B0503020102020204" pitchFamily="34" charset="0"/>
              </a:rPr>
              <a:t>shot</a:t>
            </a:r>
            <a:r>
              <a:rPr lang="es-CO" dirty="0">
                <a:latin typeface="Franklin Gothic Book" panose="020B0503020102020204" pitchFamily="34" charset="0"/>
              </a:rPr>
              <a:t>” (partículas no fibrosas), son fabricadas utilizando una tecnología de hilado única que da como resultado propiedades térmicas y mecánicas superiores. </a:t>
            </a:r>
          </a:p>
          <a:p>
            <a:pPr algn="just"/>
            <a:r>
              <a:rPr lang="es-CO" dirty="0">
                <a:latin typeface="Franklin Gothic Book" panose="020B0503020102020204" pitchFamily="34" charset="0"/>
              </a:rPr>
              <a:t>La fibra de </a:t>
            </a:r>
            <a:r>
              <a:rPr lang="es-CO" dirty="0" err="1">
                <a:latin typeface="Franklin Gothic Book" panose="020B0503020102020204" pitchFamily="34" charset="0"/>
              </a:rPr>
              <a:t>aluminosilicato</a:t>
            </a:r>
            <a:r>
              <a:rPr lang="es-CO" dirty="0">
                <a:latin typeface="Franklin Gothic Book" panose="020B0503020102020204" pitchFamily="34" charset="0"/>
              </a:rPr>
              <a:t> (</a:t>
            </a:r>
            <a:r>
              <a:rPr lang="es-CO" b="1" dirty="0">
                <a:latin typeface="Franklin Gothic Book" panose="020B0503020102020204" pitchFamily="34" charset="0"/>
              </a:rPr>
              <a:t>FC-1260/HP</a:t>
            </a:r>
            <a:r>
              <a:rPr lang="es-CO" dirty="0">
                <a:latin typeface="Franklin Gothic Book" panose="020B0503020102020204" pitchFamily="34" charset="0"/>
              </a:rPr>
              <a:t>) puede exponerse a temperaturas de hasta </a:t>
            </a:r>
            <a:r>
              <a:rPr lang="es-CO" dirty="0" err="1">
                <a:latin typeface="Franklin Gothic Book" panose="020B0503020102020204" pitchFamily="34" charset="0"/>
              </a:rPr>
              <a:t>2300°F</a:t>
            </a:r>
            <a:r>
              <a:rPr lang="es-CO" dirty="0">
                <a:latin typeface="Franklin Gothic Book" panose="020B0503020102020204" pitchFamily="34" charset="0"/>
              </a:rPr>
              <a:t> (</a:t>
            </a:r>
            <a:r>
              <a:rPr lang="es-CO" dirty="0" err="1">
                <a:latin typeface="Franklin Gothic Book" panose="020B0503020102020204" pitchFamily="34" charset="0"/>
              </a:rPr>
              <a:t>1260°C</a:t>
            </a:r>
            <a:r>
              <a:rPr lang="es-CO" dirty="0">
                <a:latin typeface="Franklin Gothic Book" panose="020B0503020102020204" pitchFamily="34" charset="0"/>
              </a:rPr>
              <a:t>), mientras que las mezclas de fibra de circonio (</a:t>
            </a:r>
            <a:r>
              <a:rPr lang="es-CO" b="1" dirty="0">
                <a:latin typeface="Franklin Gothic Book" panose="020B0503020102020204" pitchFamily="34" charset="0"/>
              </a:rPr>
              <a:t>FC-1400/ZR/</a:t>
            </a:r>
            <a:r>
              <a:rPr lang="es-CO" b="1" dirty="0" err="1">
                <a:latin typeface="Franklin Gothic Book" panose="020B0503020102020204" pitchFamily="34" charset="0"/>
              </a:rPr>
              <a:t>HTZ</a:t>
            </a:r>
            <a:r>
              <a:rPr lang="es-CO" dirty="0">
                <a:latin typeface="Franklin Gothic Book" panose="020B0503020102020204" pitchFamily="34" charset="0"/>
              </a:rPr>
              <a:t>) pueden exponerse a </a:t>
            </a:r>
            <a:r>
              <a:rPr lang="es-CO" dirty="0" err="1">
                <a:latin typeface="Franklin Gothic Book" panose="020B0503020102020204" pitchFamily="34" charset="0"/>
              </a:rPr>
              <a:t>2600°F</a:t>
            </a:r>
            <a:r>
              <a:rPr lang="es-CO" dirty="0">
                <a:latin typeface="Franklin Gothic Book" panose="020B0503020102020204" pitchFamily="34" charset="0"/>
              </a:rPr>
              <a:t> (</a:t>
            </a:r>
            <a:r>
              <a:rPr lang="es-CO" dirty="0" err="1">
                <a:latin typeface="Franklin Gothic Book" panose="020B0503020102020204" pitchFamily="34" charset="0"/>
              </a:rPr>
              <a:t>1425°C</a:t>
            </a:r>
            <a:r>
              <a:rPr lang="es-CO" dirty="0">
                <a:latin typeface="Franklin Gothic Book" panose="020B0503020102020204" pitchFamily="34" charset="0"/>
              </a:rPr>
              <a:t>). La manta de alúmina policristalina (</a:t>
            </a:r>
            <a:r>
              <a:rPr lang="es-CO" b="1" dirty="0">
                <a:latin typeface="Franklin Gothic Book" panose="020B0503020102020204" pitchFamily="34" charset="0"/>
              </a:rPr>
              <a:t>FC-1600/PC</a:t>
            </a:r>
            <a:r>
              <a:rPr lang="es-CO" dirty="0">
                <a:latin typeface="Franklin Gothic Book" panose="020B0503020102020204" pitchFamily="34" charset="0"/>
              </a:rPr>
              <a:t>) ofrece una solución para aplicaciones a </a:t>
            </a:r>
            <a:r>
              <a:rPr lang="es-CO" dirty="0" err="1">
                <a:latin typeface="Franklin Gothic Book" panose="020B0503020102020204" pitchFamily="34" charset="0"/>
              </a:rPr>
              <a:t>3000°F</a:t>
            </a:r>
            <a:r>
              <a:rPr lang="es-CO" dirty="0">
                <a:latin typeface="Franklin Gothic Book" panose="020B0503020102020204" pitchFamily="34" charset="0"/>
              </a:rPr>
              <a:t> (</a:t>
            </a:r>
            <a:r>
              <a:rPr lang="es-CO" dirty="0" err="1">
                <a:latin typeface="Franklin Gothic Book" panose="020B0503020102020204" pitchFamily="34" charset="0"/>
              </a:rPr>
              <a:t>1600°C</a:t>
            </a:r>
            <a:r>
              <a:rPr lang="es-CO" dirty="0">
                <a:latin typeface="Franklin Gothic Book" panose="020B0503020102020204" pitchFamily="34" charset="0"/>
              </a:rPr>
              <a:t>). Una manta </a:t>
            </a:r>
            <a:r>
              <a:rPr lang="es-CO" dirty="0" err="1">
                <a:latin typeface="Franklin Gothic Book" panose="020B0503020102020204" pitchFamily="34" charset="0"/>
              </a:rPr>
              <a:t>biosoluble</a:t>
            </a:r>
            <a:r>
              <a:rPr lang="es-CO" dirty="0">
                <a:latin typeface="Franklin Gothic Book" panose="020B0503020102020204" pitchFamily="34" charset="0"/>
              </a:rPr>
              <a:t> sin </a:t>
            </a:r>
            <a:r>
              <a:rPr lang="es-CO" dirty="0" err="1">
                <a:latin typeface="Franklin Gothic Book" panose="020B0503020102020204" pitchFamily="34" charset="0"/>
              </a:rPr>
              <a:t>FCR</a:t>
            </a:r>
            <a:r>
              <a:rPr lang="es-CO" dirty="0">
                <a:latin typeface="Franklin Gothic Book" panose="020B0503020102020204" pitchFamily="34" charset="0"/>
              </a:rPr>
              <a:t> (Fibra Cerámica Refractaria) es también nuestro grado de baja </a:t>
            </a:r>
            <a:r>
              <a:rPr lang="es-CO" dirty="0" err="1">
                <a:latin typeface="Franklin Gothic Book" panose="020B0503020102020204" pitchFamily="34" charset="0"/>
              </a:rPr>
              <a:t>biopersistencia</a:t>
            </a:r>
            <a:r>
              <a:rPr lang="es-CO" dirty="0">
                <a:latin typeface="Franklin Gothic Book" panose="020B0503020102020204" pitchFamily="34" charset="0"/>
              </a:rPr>
              <a:t>. </a:t>
            </a:r>
          </a:p>
          <a:p>
            <a:pPr algn="just"/>
            <a:r>
              <a:rPr lang="es-CO" dirty="0">
                <a:latin typeface="Franklin Gothic Book" panose="020B0503020102020204" pitchFamily="34" charset="0"/>
              </a:rPr>
              <a:t>Las </a:t>
            </a:r>
            <a:r>
              <a:rPr lang="es-CO" b="1" dirty="0">
                <a:latin typeface="Franklin Gothic Book" panose="020B0503020102020204" pitchFamily="34" charset="0"/>
              </a:rPr>
              <a:t>FC-Mantas </a:t>
            </a:r>
            <a:r>
              <a:rPr lang="es-CO" dirty="0">
                <a:latin typeface="Franklin Gothic Book" panose="020B0503020102020204" pitchFamily="34" charset="0"/>
              </a:rPr>
              <a:t>tienen una alta resistencia a la tracción, lo que resulta en una excelente trabajabilidad y durabilidad. Las mantas se pueden cortar en tiras o juntas personalizadas y también se pueden utilizar para la fabricación de módulos de fibra.</a:t>
            </a:r>
          </a:p>
        </p:txBody>
      </p:sp>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21"/>
          </p:nvPr>
        </p:nvSpPr>
        <p:spPr>
          <a:xfrm>
            <a:off x="3395663" y="276226"/>
            <a:ext cx="4089975" cy="754379"/>
          </a:xfrm>
        </p:spPr>
        <p:txBody>
          <a:bodyPr/>
          <a:lstStyle/>
          <a:p>
            <a:r>
              <a:rPr lang="es-CO" dirty="0">
                <a:solidFill>
                  <a:srgbClr val="000000"/>
                </a:solidFill>
              </a:rPr>
              <a:t>FC-MANTAS AISLANTES</a:t>
            </a:r>
            <a:br>
              <a:rPr lang="es-CO" dirty="0">
                <a:solidFill>
                  <a:srgbClr val="000000"/>
                </a:solidFill>
              </a:rPr>
            </a:br>
            <a:r>
              <a:rPr lang="es-CO" sz="2000" b="1" dirty="0">
                <a:solidFill>
                  <a:srgbClr val="00B0F0"/>
                </a:solidFill>
              </a:rPr>
              <a:t>FICHA TÉCNICA </a:t>
            </a:r>
          </a:p>
        </p:txBody>
      </p:sp>
      <p:sp>
        <p:nvSpPr>
          <p:cNvPr id="16" name="Text Placeholder 15">
            <a:extLst>
              <a:ext uri="{FF2B5EF4-FFF2-40B4-BE49-F238E27FC236}">
                <a16:creationId xmlns:a16="http://schemas.microsoft.com/office/drawing/2014/main" id="{2ACAAAE5-6C0A-4495-B2CE-5F5FD6A4C8E8}"/>
              </a:ext>
            </a:extLst>
          </p:cNvPr>
          <p:cNvSpPr>
            <a:spLocks noGrp="1"/>
          </p:cNvSpPr>
          <p:nvPr>
            <p:ph type="body" sz="quarter" idx="11"/>
          </p:nvPr>
        </p:nvSpPr>
        <p:spPr>
          <a:xfrm>
            <a:off x="284170" y="3241515"/>
            <a:ext cx="7200893" cy="460800"/>
          </a:xfrm>
        </p:spPr>
        <p:txBody>
          <a:bodyPr/>
          <a:lstStyle/>
          <a:p>
            <a:r>
              <a:rPr lang="es-CO" sz="1800" b="1" dirty="0">
                <a:solidFill>
                  <a:srgbClr val="00B0F0"/>
                </a:solidFill>
              </a:rPr>
              <a:t>COMPARACIÓN TÉCNICA</a:t>
            </a:r>
          </a:p>
        </p:txBody>
      </p:sp>
      <p:sp>
        <p:nvSpPr>
          <p:cNvPr id="15" name="Text Placeholder 14">
            <a:extLst>
              <a:ext uri="{FF2B5EF4-FFF2-40B4-BE49-F238E27FC236}">
                <a16:creationId xmlns:a16="http://schemas.microsoft.com/office/drawing/2014/main" id="{45CBEE9F-3ECD-481F-834B-750F69745143}"/>
              </a:ext>
            </a:extLst>
          </p:cNvPr>
          <p:cNvSpPr>
            <a:spLocks noGrp="1"/>
          </p:cNvSpPr>
          <p:nvPr>
            <p:ph type="body" sz="quarter" idx="10"/>
          </p:nvPr>
        </p:nvSpPr>
        <p:spPr>
          <a:xfrm>
            <a:off x="285753" y="1041105"/>
            <a:ext cx="3312000" cy="460800"/>
          </a:xfrm>
        </p:spPr>
        <p:txBody>
          <a:bodyPr/>
          <a:lstStyle/>
          <a:p>
            <a:r>
              <a:rPr lang="es-CO" b="1" dirty="0">
                <a:solidFill>
                  <a:srgbClr val="00B0F0"/>
                </a:solidFill>
              </a:rPr>
              <a:t>FC-MANTAS AISLANTES</a:t>
            </a:r>
          </a:p>
        </p:txBody>
      </p:sp>
      <p:sp>
        <p:nvSpPr>
          <p:cNvPr id="33" name="TextBox 32">
            <a:extLst>
              <a:ext uri="{FF2B5EF4-FFF2-40B4-BE49-F238E27FC236}">
                <a16:creationId xmlns:a16="http://schemas.microsoft.com/office/drawing/2014/main" id="{E6A8FA26-83D2-4359-9752-EE05CD58F14C}"/>
              </a:ext>
            </a:extLst>
          </p:cNvPr>
          <p:cNvSpPr txBox="1"/>
          <p:nvPr/>
        </p:nvSpPr>
        <p:spPr>
          <a:xfrm>
            <a:off x="285751" y="8958057"/>
            <a:ext cx="7200900" cy="354366"/>
          </a:xfrm>
          <a:prstGeom prst="rect">
            <a:avLst/>
          </a:prstGeom>
          <a:noFill/>
        </p:spPr>
        <p:txBody>
          <a:bodyPr wrap="square" lIns="0" tIns="36000" rIns="0" bIns="36000" rtlCol="0">
            <a:noAutofit/>
          </a:bodyPr>
          <a:lstStyle/>
          <a:p>
            <a:endParaRPr lang="en-CA" sz="500" dirty="0"/>
          </a:p>
        </p:txBody>
      </p:sp>
      <p:graphicFrame>
        <p:nvGraphicFramePr>
          <p:cNvPr id="34" name="Table 35">
            <a:extLst>
              <a:ext uri="{FF2B5EF4-FFF2-40B4-BE49-F238E27FC236}">
                <a16:creationId xmlns:a16="http://schemas.microsoft.com/office/drawing/2014/main" id="{7954D559-AB9A-42CC-B476-077AA2CF6677}"/>
              </a:ext>
            </a:extLst>
          </p:cNvPr>
          <p:cNvGraphicFramePr>
            <a:graphicFrameLocks noGrp="1"/>
          </p:cNvGraphicFramePr>
          <p:nvPr>
            <p:ph type="tbl" sz="quarter" idx="25"/>
            <p:extLst>
              <p:ext uri="{D42A27DB-BD31-4B8C-83A1-F6EECF244321}">
                <p14:modId xmlns:p14="http://schemas.microsoft.com/office/powerpoint/2010/main" val="3522576280"/>
              </p:ext>
            </p:extLst>
          </p:nvPr>
        </p:nvGraphicFramePr>
        <p:xfrm>
          <a:off x="284165" y="3620368"/>
          <a:ext cx="7200898" cy="1951800"/>
        </p:xfrm>
        <a:graphic>
          <a:graphicData uri="http://schemas.openxmlformats.org/drawingml/2006/table">
            <a:tbl>
              <a:tblPr firstRow="1" bandRow="1">
                <a:tableStyleId>{9D7B26C5-4107-4FEC-AEDC-1716B250A1EF}</a:tableStyleId>
              </a:tblPr>
              <a:tblGrid>
                <a:gridCol w="1644650">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3498">
                  <a:extLst>
                    <a:ext uri="{9D8B030D-6E8A-4147-A177-3AD203B41FA5}">
                      <a16:colId xmlns:a16="http://schemas.microsoft.com/office/drawing/2014/main" val="1760132797"/>
                    </a:ext>
                  </a:extLst>
                </a:gridCol>
              </a:tblGrid>
              <a:tr h="218998">
                <a:tc>
                  <a:txBody>
                    <a:bodyPr/>
                    <a:lstStyle/>
                    <a:p>
                      <a:pPr algn="ctr"/>
                      <a:endParaRPr lang="en-CA" sz="1200" noProof="0">
                        <a:latin typeface="+mj-lt"/>
                      </a:endParaRPr>
                    </a:p>
                  </a:txBody>
                  <a:tcPr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000" noProof="0" dirty="0">
                          <a:solidFill>
                            <a:srgbClr val="33CC33"/>
                          </a:solidFill>
                          <a:latin typeface="+mj-lt"/>
                        </a:rPr>
                        <a:t>LBP </a:t>
                      </a:r>
                      <a:r>
                        <a:rPr lang="en-CA" sz="800" b="0" noProof="0" dirty="0">
                          <a:solidFill>
                            <a:srgbClr val="33CC33"/>
                          </a:solidFill>
                          <a:latin typeface="+mj-lt"/>
                        </a:rPr>
                        <a:t>(NO </a:t>
                      </a:r>
                      <a:r>
                        <a:rPr lang="en-CA" sz="800" b="0" noProof="0" dirty="0" err="1">
                          <a:solidFill>
                            <a:srgbClr val="33CC33"/>
                          </a:solidFill>
                          <a:latin typeface="+mj-lt"/>
                        </a:rPr>
                        <a:t>FRC</a:t>
                      </a:r>
                      <a:r>
                        <a:rPr lang="en-CA" sz="800" b="0" noProof="0" dirty="0">
                          <a:solidFill>
                            <a:srgbClr val="33CC33"/>
                          </a:solidFill>
                          <a:latin typeface="+mj-lt"/>
                        </a:rPr>
                        <a:t>)</a:t>
                      </a:r>
                    </a:p>
                    <a:p>
                      <a:pPr marL="0" marR="0" lvl="0" indent="0" algn="ctr" defTabSz="777240" rtl="0" eaLnBrk="1" fontAlgn="auto" latinLnBrk="0" hangingPunct="1">
                        <a:lnSpc>
                          <a:spcPct val="100000"/>
                        </a:lnSpc>
                        <a:spcBef>
                          <a:spcPts val="0"/>
                        </a:spcBef>
                        <a:spcAft>
                          <a:spcPts val="0"/>
                        </a:spcAft>
                        <a:buClrTx/>
                        <a:buSzTx/>
                        <a:buFontTx/>
                        <a:buNone/>
                        <a:tabLst/>
                        <a:defRPr/>
                      </a:pPr>
                      <a:r>
                        <a:rPr lang="es-CO" sz="700" b="0" kern="1200" noProof="1">
                          <a:solidFill>
                            <a:srgbClr val="33CC33"/>
                          </a:solidFill>
                          <a:latin typeface="+mn-lt"/>
                          <a:ea typeface="+mn-ea"/>
                          <a:cs typeface="+mn-cs"/>
                        </a:rPr>
                        <a:t>(Low Biopersistent Fibres)</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1000" noProof="0" dirty="0">
                          <a:solidFill>
                            <a:srgbClr val="FFC000"/>
                          </a:solidFill>
                          <a:latin typeface="+mj-lt"/>
                        </a:rPr>
                        <a:t>FC-1260 / HP</a:t>
                      </a: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CA" sz="1000" b="1" noProof="0" dirty="0">
                          <a:solidFill>
                            <a:srgbClr val="00B0F0"/>
                          </a:solidFill>
                          <a:latin typeface="+mj-lt"/>
                        </a:rPr>
                        <a:t>FC-1400 / ZR / </a:t>
                      </a:r>
                      <a:r>
                        <a:rPr lang="en-CA" sz="1000" b="1" noProof="0" dirty="0" err="1">
                          <a:solidFill>
                            <a:srgbClr val="00B0F0"/>
                          </a:solidFill>
                          <a:latin typeface="+mj-lt"/>
                        </a:rPr>
                        <a:t>HTZ</a:t>
                      </a:r>
                      <a:endParaRPr lang="en-CA" sz="1000" b="1" noProof="0" dirty="0">
                        <a:solidFill>
                          <a:srgbClr val="00B0F0"/>
                        </a:solidFill>
                        <a:latin typeface="+mj-lt"/>
                      </a:endParaRP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1000" b="1" kern="1200" noProof="0" dirty="0">
                          <a:solidFill>
                            <a:schemeClr val="accent4">
                              <a:lumMod val="60000"/>
                              <a:lumOff val="40000"/>
                            </a:schemeClr>
                          </a:solidFill>
                          <a:latin typeface="+mj-lt"/>
                          <a:ea typeface="+mn-ea"/>
                          <a:cs typeface="+mn-cs"/>
                        </a:rPr>
                        <a:t>FC-1600 / PC</a:t>
                      </a:r>
                      <a:endParaRPr lang="en-CA" sz="1000" b="1" noProof="0" dirty="0">
                        <a:solidFill>
                          <a:schemeClr val="accent4">
                            <a:lumMod val="60000"/>
                            <a:lumOff val="40000"/>
                          </a:schemeClr>
                        </a:solidFill>
                        <a:latin typeface="+mj-lt"/>
                      </a:endParaRPr>
                    </a:p>
                  </a:txBody>
                  <a:tcPr marL="0" marR="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2514866"/>
                  </a:ext>
                </a:extLst>
              </a:tr>
              <a:tr h="162822">
                <a:tc>
                  <a:txBody>
                    <a:bodyPr/>
                    <a:lstStyle/>
                    <a:p>
                      <a:r>
                        <a:rPr lang="en-CA" sz="800" noProof="0" dirty="0"/>
                        <a:t>Color</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a:t>Blanco</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78452">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Grado de Temperatura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 2200°F (1205°C)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2300°F (1260°C)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2600°F (1430°C)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3000°F (1650°C)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Temperatura de funcionamiento recomendada</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2012°F (1100°C)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2150°F (1175°C)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2450°F (1343°C)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2850°F (1566°C)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54812">
                <a:tc>
                  <a:txBody>
                    <a:bodyPr/>
                    <a:lstStyle/>
                    <a:p>
                      <a:r>
                        <a:rPr lang="es-CO" sz="800" noProof="0" dirty="0"/>
                        <a:t>Punto de fusión</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2320°F (1270°C)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3200°F (1760°C)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3400°F (1870°C)</a:t>
                      </a:r>
                    </a:p>
                  </a:txBody>
                  <a:tcPr marL="0" marR="0" marT="36000" marB="3600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126558"/>
                  </a:ext>
                </a:extLst>
              </a:tr>
              <a:tr h="154812">
                <a:tc>
                  <a:txBody>
                    <a:bodyPr/>
                    <a:lstStyle/>
                    <a:p>
                      <a:r>
                        <a:rPr lang="es-CO" sz="800" noProof="0" dirty="0"/>
                        <a:t>Densidad</a:t>
                      </a:r>
                      <a:r>
                        <a:rPr lang="en-CA" sz="800" noProof="0" dirty="0"/>
                        <a:t> disponible, </a:t>
                      </a:r>
                    </a:p>
                  </a:txBody>
                  <a:tcPr marL="0" marR="0" marT="0" marB="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4, 6, 8</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4, 6, 8, 10</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4, 6, 8, 10</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6, 8</a:t>
                      </a:r>
                    </a:p>
                  </a:txBody>
                  <a:tcPr marL="0" marR="0" marT="36000" marB="36000" anchor="b">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9607001"/>
                  </a:ext>
                </a:extLst>
              </a:tr>
              <a:tr h="154812">
                <a:tc>
                  <a:txBody>
                    <a:bodyPr/>
                    <a:lstStyle/>
                    <a:p>
                      <a:r>
                        <a:rPr lang="en-CA" sz="800" dirty="0">
                          <a:effectLst/>
                          <a:latin typeface="Franklin Gothic Book" panose="020B0503020102020204" pitchFamily="34" charset="0"/>
                          <a:ea typeface="Aptos" panose="020B0004020202020204" pitchFamily="34" charset="0"/>
                          <a:cs typeface="Arial" panose="020B0604020202020204" pitchFamily="34" charset="0"/>
                        </a:rPr>
                        <a:t>lb/</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ft</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 (kg/</a:t>
                      </a:r>
                      <a:r>
                        <a:rPr lang="en-CA" sz="800" dirty="0" err="1">
                          <a:effectLst/>
                          <a:latin typeface="Franklin Gothic Book" panose="020B0503020102020204" pitchFamily="34" charset="0"/>
                          <a:ea typeface="Aptos" panose="020B0004020202020204" pitchFamily="34" charset="0"/>
                          <a:cs typeface="Arial" panose="020B0604020202020204" pitchFamily="34" charset="0"/>
                        </a:rPr>
                        <a:t>m</a:t>
                      </a:r>
                      <a:r>
                        <a:rPr lang="en-CA" sz="800" baseline="30000" dirty="0" err="1">
                          <a:effectLst/>
                          <a:latin typeface="Franklin Gothic Book" panose="020B0503020102020204" pitchFamily="34" charset="0"/>
                          <a:ea typeface="Aptos" panose="020B0004020202020204" pitchFamily="34" charset="0"/>
                          <a:cs typeface="Arial" panose="020B0604020202020204" pitchFamily="34" charset="0"/>
                        </a:rPr>
                        <a:t>3</a:t>
                      </a:r>
                      <a:r>
                        <a:rPr lang="en-CA" sz="800" dirty="0">
                          <a:effectLst/>
                          <a:latin typeface="Franklin Gothic Book" panose="020B0503020102020204" pitchFamily="34" charset="0"/>
                          <a:ea typeface="Aptos" panose="020B0004020202020204" pitchFamily="34" charset="0"/>
                          <a:cs typeface="Arial" panose="020B0604020202020204" pitchFamily="34" charset="0"/>
                        </a:rPr>
                        <a:t>)</a:t>
                      </a:r>
                      <a:endParaRPr lang="en-CA" sz="800" noProof="0" dirty="0"/>
                    </a:p>
                  </a:txBody>
                  <a:tcPr marL="0" marR="0" marT="0" marB="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(64, 96, 128)</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(64, 96, 128, 160)</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(64, 96, 128, 160)</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(96, 128)</a:t>
                      </a:r>
                    </a:p>
                  </a:txBody>
                  <a:tcPr marL="0" marR="0" marT="36000" marB="36000">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9568407"/>
                  </a:ext>
                </a:extLst>
              </a:tr>
              <a:tr h="154812">
                <a:tc rowSpan="2">
                  <a:txBody>
                    <a:bodyPr/>
                    <a:lstStyle/>
                    <a:p>
                      <a:r>
                        <a:rPr lang="es-CO" sz="800" noProof="0" dirty="0"/>
                        <a:t>Contracción lineal </a:t>
                      </a:r>
                    </a:p>
                    <a:p>
                      <a:r>
                        <a:rPr lang="es-CO" sz="800" noProof="0" dirty="0"/>
                        <a:t>(%) después de 24 horas</a:t>
                      </a:r>
                      <a:endParaRPr lang="en-CA" sz="800" noProof="0" dirty="0"/>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CA" sz="800" noProof="0"/>
                        <a:t>1832°F (1000°C)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2012°F (1100°C)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2372°F (1300°C)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a:t>2372°F (1500°C)</a:t>
                      </a:r>
                    </a:p>
                  </a:txBody>
                  <a:tcPr marL="0" marR="0" marT="36000" marB="36000" anchor="ctr">
                    <a:lnL>
                      <a:noFill/>
                    </a:lnL>
                    <a:lnR>
                      <a:noFill/>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269339"/>
                  </a:ext>
                </a:extLst>
              </a:tr>
              <a:tr h="154812">
                <a:tc vMerge="1">
                  <a:txBody>
                    <a:bodyPr/>
                    <a:lstStyle/>
                    <a:p>
                      <a:endParaRPr lang="en-US" sz="800" dirty="0"/>
                    </a:p>
                  </a:txBody>
                  <a:tcPr marL="0" marR="0" marT="0" marB="0" anchor="ctr">
                    <a:lnT w="9525"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1.2%</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1.8%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CA" sz="800" noProof="0"/>
                        <a:t>2%</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CA" sz="800" noProof="0" dirty="0"/>
                        <a:t>0.8%</a:t>
                      </a:r>
                    </a:p>
                  </a:txBody>
                  <a:tcPr marL="0" marR="0" marT="36000" marB="36000" anchor="ctr">
                    <a:lnL>
                      <a:noFill/>
                    </a:lnL>
                    <a:lnR>
                      <a:noFill/>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2883123"/>
                  </a:ext>
                </a:extLst>
              </a:tr>
            </a:tbl>
          </a:graphicData>
        </a:graphic>
      </p:graphicFrame>
      <p:graphicFrame>
        <p:nvGraphicFramePr>
          <p:cNvPr id="14" name="Table 35">
            <a:extLst>
              <a:ext uri="{FF2B5EF4-FFF2-40B4-BE49-F238E27FC236}">
                <a16:creationId xmlns:a16="http://schemas.microsoft.com/office/drawing/2014/main" id="{BEF90FD0-DCCF-9D46-9B6D-28B272BA4BA4}"/>
              </a:ext>
            </a:extLst>
          </p:cNvPr>
          <p:cNvGraphicFramePr>
            <a:graphicFrameLocks/>
          </p:cNvGraphicFramePr>
          <p:nvPr>
            <p:extLst>
              <p:ext uri="{D42A27DB-BD31-4B8C-83A1-F6EECF244321}">
                <p14:modId xmlns:p14="http://schemas.microsoft.com/office/powerpoint/2010/main" val="2735794304"/>
              </p:ext>
            </p:extLst>
          </p:nvPr>
        </p:nvGraphicFramePr>
        <p:xfrm>
          <a:off x="284165" y="5572168"/>
          <a:ext cx="7200898" cy="1358185"/>
        </p:xfrm>
        <a:graphic>
          <a:graphicData uri="http://schemas.openxmlformats.org/drawingml/2006/table">
            <a:tbl>
              <a:tblPr firstRow="1" bandRow="1">
                <a:tableStyleId>{9D7B26C5-4107-4FEC-AEDC-1716B250A1EF}</a:tableStyleId>
              </a:tblPr>
              <a:tblGrid>
                <a:gridCol w="1646235">
                  <a:extLst>
                    <a:ext uri="{9D8B030D-6E8A-4147-A177-3AD203B41FA5}">
                      <a16:colId xmlns:a16="http://schemas.microsoft.com/office/drawing/2014/main" val="3647290184"/>
                    </a:ext>
                  </a:extLst>
                </a:gridCol>
                <a:gridCol w="1390650">
                  <a:extLst>
                    <a:ext uri="{9D8B030D-6E8A-4147-A177-3AD203B41FA5}">
                      <a16:colId xmlns:a16="http://schemas.microsoft.com/office/drawing/2014/main" val="2804471609"/>
                    </a:ext>
                  </a:extLst>
                </a:gridCol>
                <a:gridCol w="1409700">
                  <a:extLst>
                    <a:ext uri="{9D8B030D-6E8A-4147-A177-3AD203B41FA5}">
                      <a16:colId xmlns:a16="http://schemas.microsoft.com/office/drawing/2014/main" val="622920296"/>
                    </a:ext>
                  </a:extLst>
                </a:gridCol>
                <a:gridCol w="1422400">
                  <a:extLst>
                    <a:ext uri="{9D8B030D-6E8A-4147-A177-3AD203B41FA5}">
                      <a16:colId xmlns:a16="http://schemas.microsoft.com/office/drawing/2014/main" val="836946954"/>
                    </a:ext>
                  </a:extLst>
                </a:gridCol>
                <a:gridCol w="1331913">
                  <a:extLst>
                    <a:ext uri="{9D8B030D-6E8A-4147-A177-3AD203B41FA5}">
                      <a16:colId xmlns:a16="http://schemas.microsoft.com/office/drawing/2014/main" val="2705741006"/>
                    </a:ext>
                  </a:extLst>
                </a:gridCol>
              </a:tblGrid>
              <a:tr h="154812">
                <a:tc>
                  <a:txBody>
                    <a:bodyPr/>
                    <a:lstStyle/>
                    <a:p>
                      <a:r>
                        <a:rPr lang="es-CO" sz="800" noProof="0" dirty="0">
                          <a:solidFill>
                            <a:srgbClr val="00B0F0"/>
                          </a:solidFill>
                        </a:rPr>
                        <a:t>COMPOSICIÓN QUÍMICA </a:t>
                      </a:r>
                      <a:endParaRPr lang="es-CO" sz="800" b="0" noProof="0" dirty="0">
                        <a:solidFill>
                          <a:srgbClr val="00B0F0"/>
                        </a:solidFill>
                      </a:endParaRPr>
                    </a:p>
                  </a:txBody>
                  <a:tcPr marL="0" marR="0" marT="0" marB="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  </a:t>
                      </a: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 </a:t>
                      </a: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 </a:t>
                      </a: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CA" sz="800" dirty="0"/>
                    </a:p>
                  </a:txBody>
                  <a:tcPr marL="0" marR="0" marT="36000" marB="36000" anchor="ct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n-US" sz="800" dirty="0"/>
                        <a:t>     Al</a:t>
                      </a:r>
                      <a:r>
                        <a:rPr lang="en-US" sz="800" baseline="-25000" dirty="0"/>
                        <a:t>2</a:t>
                      </a:r>
                      <a:r>
                        <a:rPr lang="en-US" sz="800" dirty="0"/>
                        <a:t>O</a:t>
                      </a:r>
                      <a:r>
                        <a:rPr lang="en-US" sz="800" baseline="-25000" dirty="0"/>
                        <a:t>3</a:t>
                      </a:r>
                      <a:endParaRPr lang="en-CA" sz="800" baseline="-2500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44-50%</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33-37%</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72%</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54812">
                <a:tc>
                  <a:txBody>
                    <a:bodyPr/>
                    <a:lstStyle/>
                    <a:p>
                      <a:r>
                        <a:rPr lang="en-US" sz="800" dirty="0"/>
                        <a:t>     SiO</a:t>
                      </a:r>
                      <a:r>
                        <a:rPr lang="en-US" sz="800" baseline="-25000" dirty="0"/>
                        <a:t>3</a:t>
                      </a:r>
                      <a:endParaRPr lang="en-CA" sz="80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60-70%</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50-56%</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47-51%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27%</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26558"/>
                  </a:ext>
                </a:extLst>
              </a:tr>
              <a:tr h="154812">
                <a:tc>
                  <a:txBody>
                    <a:bodyPr/>
                    <a:lstStyle/>
                    <a:p>
                      <a:r>
                        <a:rPr lang="en-US" sz="800" dirty="0"/>
                        <a:t>     MgO</a:t>
                      </a:r>
                      <a:endParaRPr lang="en-CA" sz="80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3-7%</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7434865"/>
                  </a:ext>
                </a:extLst>
              </a:tr>
              <a:tr h="154812">
                <a:tc>
                  <a:txBody>
                    <a:bodyPr/>
                    <a:lstStyle/>
                    <a:p>
                      <a:r>
                        <a:rPr lang="en-US" sz="800" dirty="0"/>
                        <a:t>     ZrO</a:t>
                      </a:r>
                      <a:r>
                        <a:rPr lang="en-US" sz="800" baseline="-25000" dirty="0"/>
                        <a:t>2</a:t>
                      </a:r>
                      <a:endParaRPr lang="en-CA" sz="80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13-19%</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9607001"/>
                  </a:ext>
                </a:extLst>
              </a:tr>
              <a:tr h="154812">
                <a:tc>
                  <a:txBody>
                    <a:bodyPr/>
                    <a:lstStyle/>
                    <a:p>
                      <a:r>
                        <a:rPr lang="en-US" sz="800" dirty="0"/>
                        <a:t>     </a:t>
                      </a:r>
                      <a:r>
                        <a:rPr lang="en-US" sz="800" dirty="0" err="1"/>
                        <a:t>CaO</a:t>
                      </a:r>
                      <a:endParaRPr lang="en-CA" sz="80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25-35%</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4799669"/>
                  </a:ext>
                </a:extLst>
              </a:tr>
              <a:tr h="154812">
                <a:tc>
                  <a:txBody>
                    <a:bodyPr/>
                    <a:lstStyle/>
                    <a:p>
                      <a:r>
                        <a:rPr lang="en-US" sz="800" dirty="0"/>
                        <a:t>     </a:t>
                      </a:r>
                      <a:r>
                        <a:rPr lang="en-US" sz="800" dirty="0" err="1"/>
                        <a:t>Otros</a:t>
                      </a:r>
                      <a:endParaRPr lang="en-CA" sz="800" dirty="0"/>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US" sz="800" dirty="0"/>
                        <a:t>&lt;1%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800" dirty="0"/>
                        <a:t>&lt;1%</a:t>
                      </a:r>
                      <a:endParaRPr lang="en-CA" sz="800" dirty="0"/>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3399405"/>
                  </a:ext>
                </a:extLst>
              </a:tr>
            </a:tbl>
          </a:graphicData>
        </a:graphic>
      </p:graphicFrame>
      <p:sp>
        <p:nvSpPr>
          <p:cNvPr id="2" name="Text Placeholder 15">
            <a:extLst>
              <a:ext uri="{FF2B5EF4-FFF2-40B4-BE49-F238E27FC236}">
                <a16:creationId xmlns:a16="http://schemas.microsoft.com/office/drawing/2014/main" id="{5CEA6ED1-EAAB-243F-A2D0-BDBA04E00FE5}"/>
              </a:ext>
            </a:extLst>
          </p:cNvPr>
          <p:cNvSpPr txBox="1">
            <a:spLocks/>
          </p:cNvSpPr>
          <p:nvPr/>
        </p:nvSpPr>
        <p:spPr>
          <a:xfrm>
            <a:off x="284165" y="6977431"/>
            <a:ext cx="1955797" cy="318601"/>
          </a:xfrm>
          <a:prstGeom prst="rect">
            <a:avLst/>
          </a:prstGeom>
        </p:spPr>
        <p:txBody>
          <a:bodyPr vert="horz" lIns="0" tIns="0" rIns="0" bIns="0" rtlCol="0" anchor="ctr">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s-CO" sz="1400" b="1" dirty="0">
                <a:solidFill>
                  <a:srgbClr val="00B0F0"/>
                </a:solidFill>
              </a:rPr>
              <a:t>APLICACIONES TÍPICAS</a:t>
            </a:r>
          </a:p>
        </p:txBody>
      </p:sp>
      <p:sp>
        <p:nvSpPr>
          <p:cNvPr id="8" name="TextBox 7">
            <a:extLst>
              <a:ext uri="{FF2B5EF4-FFF2-40B4-BE49-F238E27FC236}">
                <a16:creationId xmlns:a16="http://schemas.microsoft.com/office/drawing/2014/main" id="{70FFCE9F-3628-6C44-B7B0-26995E654EE1}"/>
              </a:ext>
            </a:extLst>
          </p:cNvPr>
          <p:cNvSpPr txBox="1"/>
          <p:nvPr/>
        </p:nvSpPr>
        <p:spPr>
          <a:xfrm>
            <a:off x="285753" y="7244758"/>
            <a:ext cx="1930160" cy="1569660"/>
          </a:xfrm>
          <a:prstGeom prst="rect">
            <a:avLst/>
          </a:prstGeom>
          <a:noFill/>
        </p:spPr>
        <p:txBody>
          <a:bodyPr wrap="square" rtlCol="0">
            <a:spAutoFit/>
          </a:bodyPr>
          <a:lstStyle/>
          <a:p>
            <a:r>
              <a:rPr lang="es-CO" sz="800" b="1" dirty="0"/>
              <a:t>FERROSO</a:t>
            </a:r>
            <a:endParaRPr lang="en-CA" sz="800" b="1" dirty="0"/>
          </a:p>
          <a:p>
            <a:r>
              <a:rPr lang="es-CO" sz="800" dirty="0"/>
              <a:t>Sellos para hornos de coque</a:t>
            </a:r>
          </a:p>
          <a:p>
            <a:r>
              <a:rPr lang="es-CO" sz="800" dirty="0"/>
              <a:t>Cubiertas para pozos de remojo</a:t>
            </a:r>
          </a:p>
          <a:p>
            <a:r>
              <a:rPr lang="es-CO" sz="800" dirty="0"/>
              <a:t>Juntas para puertas</a:t>
            </a:r>
          </a:p>
          <a:p>
            <a:r>
              <a:rPr lang="es-CO" sz="800" dirty="0"/>
              <a:t>Hornos de recalentamiento</a:t>
            </a:r>
          </a:p>
          <a:p>
            <a:r>
              <a:rPr lang="es-CO" sz="800" dirty="0"/>
              <a:t>Cubiertas para hornos cuchara </a:t>
            </a:r>
          </a:p>
          <a:p>
            <a:r>
              <a:rPr lang="es-CO" sz="800" dirty="0"/>
              <a:t>Sellos para artesas </a:t>
            </a:r>
          </a:p>
          <a:p>
            <a:r>
              <a:rPr lang="es-CO" sz="800" dirty="0"/>
              <a:t>Juntas o sellos</a:t>
            </a:r>
          </a:p>
          <a:p>
            <a:endParaRPr lang="en-CA" sz="800" dirty="0"/>
          </a:p>
          <a:p>
            <a:r>
              <a:rPr lang="es-CO" sz="800" b="1" dirty="0"/>
              <a:t>INDUSTRIA CERÁMICA</a:t>
            </a:r>
          </a:p>
          <a:p>
            <a:r>
              <a:rPr lang="es-CO" sz="800" dirty="0"/>
              <a:t>Aislamiento/Sellos para carros de horno </a:t>
            </a:r>
          </a:p>
          <a:p>
            <a:r>
              <a:rPr lang="es-CO" sz="800" dirty="0"/>
              <a:t>Hornos continuos/por lotes</a:t>
            </a:r>
          </a:p>
        </p:txBody>
      </p:sp>
      <p:sp>
        <p:nvSpPr>
          <p:cNvPr id="9" name="TextBox 8">
            <a:extLst>
              <a:ext uri="{FF2B5EF4-FFF2-40B4-BE49-F238E27FC236}">
                <a16:creationId xmlns:a16="http://schemas.microsoft.com/office/drawing/2014/main" id="{70C33DA1-AFDE-9DCB-F385-54E4A44DDBAF}"/>
              </a:ext>
            </a:extLst>
          </p:cNvPr>
          <p:cNvSpPr txBox="1"/>
          <p:nvPr/>
        </p:nvSpPr>
        <p:spPr>
          <a:xfrm>
            <a:off x="2282304" y="7282938"/>
            <a:ext cx="1871159" cy="1569660"/>
          </a:xfrm>
          <a:prstGeom prst="rect">
            <a:avLst/>
          </a:prstGeom>
          <a:noFill/>
        </p:spPr>
        <p:txBody>
          <a:bodyPr wrap="square" rtlCol="0">
            <a:spAutoFit/>
          </a:bodyPr>
          <a:lstStyle/>
          <a:p>
            <a:r>
              <a:rPr lang="es-CO" sz="800" b="1" dirty="0"/>
              <a:t>PETROQUÍMICO</a:t>
            </a:r>
          </a:p>
          <a:p>
            <a:r>
              <a:rPr lang="es-CO" sz="800" dirty="0"/>
              <a:t>Calentadores </a:t>
            </a:r>
          </a:p>
          <a:p>
            <a:r>
              <a:rPr lang="es-CO" sz="800" dirty="0"/>
              <a:t>Hornos de reformado/pirólisis</a:t>
            </a:r>
          </a:p>
          <a:p>
            <a:r>
              <a:rPr lang="es-CO" sz="800" dirty="0"/>
              <a:t>Conductos/tuberías de alta temperatura</a:t>
            </a:r>
          </a:p>
          <a:p>
            <a:r>
              <a:rPr lang="es-CO" sz="800" dirty="0"/>
              <a:t>Aislamiento de turbina</a:t>
            </a:r>
          </a:p>
          <a:p>
            <a:r>
              <a:rPr lang="es-CO" sz="800" dirty="0"/>
              <a:t>Calentadores de petróleo crudo</a:t>
            </a:r>
          </a:p>
          <a:p>
            <a:endParaRPr lang="es-CO" sz="800" dirty="0"/>
          </a:p>
          <a:p>
            <a:r>
              <a:rPr lang="es-CO" sz="800" b="1" dirty="0"/>
              <a:t>GENERACIÓN DE ENERGÍA</a:t>
            </a:r>
          </a:p>
          <a:p>
            <a:r>
              <a:rPr lang="es-CO" sz="800" dirty="0"/>
              <a:t>Puertas de calderas</a:t>
            </a:r>
          </a:p>
          <a:p>
            <a:r>
              <a:rPr lang="es-CO" sz="800" dirty="0"/>
              <a:t>Aislamiento de calderas</a:t>
            </a:r>
          </a:p>
          <a:p>
            <a:r>
              <a:rPr lang="es-CO" sz="800" dirty="0"/>
              <a:t>Recubrimientos de tuberías</a:t>
            </a:r>
          </a:p>
        </p:txBody>
      </p:sp>
      <p:sp>
        <p:nvSpPr>
          <p:cNvPr id="10" name="TextBox 9">
            <a:extLst>
              <a:ext uri="{FF2B5EF4-FFF2-40B4-BE49-F238E27FC236}">
                <a16:creationId xmlns:a16="http://schemas.microsoft.com/office/drawing/2014/main" id="{C9E0760F-7B74-1172-5829-3492743E2ACE}"/>
              </a:ext>
            </a:extLst>
          </p:cNvPr>
          <p:cNvSpPr txBox="1"/>
          <p:nvPr/>
        </p:nvSpPr>
        <p:spPr>
          <a:xfrm>
            <a:off x="3945101" y="7274248"/>
            <a:ext cx="1862136" cy="1569660"/>
          </a:xfrm>
          <a:prstGeom prst="rect">
            <a:avLst/>
          </a:prstGeom>
          <a:noFill/>
        </p:spPr>
        <p:txBody>
          <a:bodyPr wrap="square" rtlCol="0">
            <a:spAutoFit/>
          </a:bodyPr>
          <a:lstStyle/>
          <a:p>
            <a:r>
              <a:rPr lang="es-CO" sz="800" b="1" dirty="0"/>
              <a:t>NO-FERROSOS</a:t>
            </a:r>
          </a:p>
          <a:p>
            <a:r>
              <a:rPr lang="es-CO" sz="800" dirty="0"/>
              <a:t>Horno de homogeneización</a:t>
            </a:r>
          </a:p>
          <a:p>
            <a:r>
              <a:rPr lang="es-CO" sz="800" dirty="0"/>
              <a:t>Horno de recocido</a:t>
            </a:r>
          </a:p>
          <a:p>
            <a:r>
              <a:rPr lang="es-CO" sz="800" dirty="0"/>
              <a:t>Puertas de horno</a:t>
            </a:r>
          </a:p>
          <a:p>
            <a:r>
              <a:rPr lang="es-CO" sz="800" dirty="0"/>
              <a:t>Cubiertas para canales</a:t>
            </a:r>
          </a:p>
          <a:p>
            <a:endParaRPr lang="es-CO" sz="800" dirty="0"/>
          </a:p>
          <a:p>
            <a:r>
              <a:rPr lang="es-CO" sz="800" b="1" dirty="0"/>
              <a:t>OTRAS APLICACIONES</a:t>
            </a:r>
          </a:p>
          <a:p>
            <a:r>
              <a:rPr lang="es-CO" sz="800" dirty="0"/>
              <a:t>Aliviar el estrés</a:t>
            </a:r>
          </a:p>
          <a:p>
            <a:r>
              <a:rPr lang="es-CO" sz="800" dirty="0"/>
              <a:t>Revestimiento sobre refractario existente</a:t>
            </a:r>
          </a:p>
          <a:p>
            <a:r>
              <a:rPr lang="es-CO" sz="800" dirty="0"/>
              <a:t>Hornos de vidrio</a:t>
            </a:r>
          </a:p>
          <a:p>
            <a:r>
              <a:rPr lang="es-CO" sz="800" dirty="0"/>
              <a:t>Protección contra incendios</a:t>
            </a:r>
          </a:p>
        </p:txBody>
      </p:sp>
      <p:sp>
        <p:nvSpPr>
          <p:cNvPr id="3" name="TextBox 2">
            <a:extLst>
              <a:ext uri="{FF2B5EF4-FFF2-40B4-BE49-F238E27FC236}">
                <a16:creationId xmlns:a16="http://schemas.microsoft.com/office/drawing/2014/main" id="{A1960A77-5078-6E64-B46A-740D5E2C6E0B}"/>
              </a:ext>
            </a:extLst>
          </p:cNvPr>
          <p:cNvSpPr txBox="1"/>
          <p:nvPr/>
        </p:nvSpPr>
        <p:spPr>
          <a:xfrm>
            <a:off x="6400796" y="977160"/>
            <a:ext cx="1181104" cy="215444"/>
          </a:xfrm>
          <a:prstGeom prst="rect">
            <a:avLst/>
          </a:prstGeom>
          <a:noFill/>
        </p:spPr>
        <p:txBody>
          <a:bodyPr wrap="square" rtlCol="0">
            <a:spAutoFit/>
          </a:bodyPr>
          <a:lstStyle/>
          <a:p>
            <a:pPr algn="r"/>
            <a:r>
              <a:rPr lang="en-CA" sz="800" dirty="0">
                <a:solidFill>
                  <a:schemeClr val="bg2">
                    <a:lumMod val="75000"/>
                  </a:schemeClr>
                </a:solidFill>
                <a:latin typeface="Arial Narrow" panose="020B0606020202030204" pitchFamily="34" charset="0"/>
              </a:rPr>
              <a:t>REV. 02.2024</a:t>
            </a:r>
          </a:p>
        </p:txBody>
      </p:sp>
      <p:sp>
        <p:nvSpPr>
          <p:cNvPr id="5" name="TextBox 4">
            <a:extLst>
              <a:ext uri="{FF2B5EF4-FFF2-40B4-BE49-F238E27FC236}">
                <a16:creationId xmlns:a16="http://schemas.microsoft.com/office/drawing/2014/main" id="{7C20A82C-52DC-E3F4-D117-9786EC18AF28}"/>
              </a:ext>
            </a:extLst>
          </p:cNvPr>
          <p:cNvSpPr txBox="1"/>
          <p:nvPr/>
        </p:nvSpPr>
        <p:spPr>
          <a:xfrm>
            <a:off x="5575629" y="7227817"/>
            <a:ext cx="1777997" cy="1554272"/>
          </a:xfrm>
          <a:prstGeom prst="rect">
            <a:avLst/>
          </a:prstGeom>
          <a:solidFill>
            <a:schemeClr val="bg1">
              <a:lumMod val="95000"/>
            </a:schemeClr>
          </a:solidFill>
        </p:spPr>
        <p:txBody>
          <a:bodyPr wrap="square" rtlCol="0">
            <a:spAutoFit/>
          </a:bodyPr>
          <a:lstStyle/>
          <a:p>
            <a:pPr>
              <a:spcBef>
                <a:spcPts val="300"/>
              </a:spcBef>
              <a:spcAft>
                <a:spcPts val="300"/>
              </a:spcAft>
            </a:pPr>
            <a:r>
              <a:rPr lang="es-CO" sz="1100" b="1" dirty="0">
                <a:solidFill>
                  <a:srgbClr val="00B0F0"/>
                </a:solidFill>
              </a:rPr>
              <a:t>CARACTERÍSTICAS</a:t>
            </a:r>
          </a:p>
          <a:p>
            <a:pPr marL="171450" indent="-171450">
              <a:spcBef>
                <a:spcPts val="300"/>
              </a:spcBef>
              <a:spcAft>
                <a:spcPts val="300"/>
              </a:spcAft>
              <a:buClr>
                <a:srgbClr val="00B0F0"/>
              </a:buClr>
              <a:buFont typeface="Wingdings" panose="05000000000000000000" pitchFamily="2" charset="2"/>
              <a:buChar char="§"/>
            </a:pPr>
            <a:r>
              <a:rPr lang="es-CO" sz="900" dirty="0"/>
              <a:t>Baja conductividad térmica</a:t>
            </a:r>
          </a:p>
          <a:p>
            <a:pPr marL="171450" indent="-171450">
              <a:spcBef>
                <a:spcPts val="300"/>
              </a:spcBef>
              <a:spcAft>
                <a:spcPts val="300"/>
              </a:spcAft>
              <a:buClr>
                <a:srgbClr val="00B0F0"/>
              </a:buClr>
              <a:buFont typeface="Wingdings" panose="05000000000000000000" pitchFamily="2" charset="2"/>
              <a:buChar char="§"/>
            </a:pPr>
            <a:r>
              <a:rPr lang="es-CO" sz="900" dirty="0"/>
              <a:t>Alta resistencia a la tracción</a:t>
            </a:r>
          </a:p>
          <a:p>
            <a:pPr marL="171450" indent="-171450">
              <a:spcBef>
                <a:spcPts val="300"/>
              </a:spcBef>
              <a:spcAft>
                <a:spcPts val="300"/>
              </a:spcAft>
              <a:buClr>
                <a:srgbClr val="00B0F0"/>
              </a:buClr>
              <a:buFont typeface="Wingdings" panose="05000000000000000000" pitchFamily="2" charset="2"/>
              <a:buChar char="§"/>
            </a:pPr>
            <a:r>
              <a:rPr lang="es-CO" sz="900" dirty="0"/>
              <a:t>Resistente al choque térmico</a:t>
            </a:r>
          </a:p>
          <a:p>
            <a:pPr marL="171450" indent="-171450">
              <a:spcBef>
                <a:spcPts val="300"/>
              </a:spcBef>
              <a:spcAft>
                <a:spcPts val="300"/>
              </a:spcAft>
              <a:buClr>
                <a:srgbClr val="00B0F0"/>
              </a:buClr>
              <a:buFont typeface="Wingdings" panose="05000000000000000000" pitchFamily="2" charset="2"/>
              <a:buChar char="§"/>
            </a:pPr>
            <a:r>
              <a:rPr lang="es-CO" sz="900" dirty="0"/>
              <a:t>Excelente trabajabilidad</a:t>
            </a:r>
          </a:p>
          <a:p>
            <a:pPr marL="171450" indent="-171450">
              <a:spcBef>
                <a:spcPts val="300"/>
              </a:spcBef>
              <a:spcAft>
                <a:spcPts val="300"/>
              </a:spcAft>
              <a:buClr>
                <a:srgbClr val="00B0F0"/>
              </a:buClr>
              <a:buFont typeface="Wingdings" panose="05000000000000000000" pitchFamily="2" charset="2"/>
              <a:buChar char="§"/>
            </a:pPr>
            <a:r>
              <a:rPr lang="es-CO" sz="900" dirty="0"/>
              <a:t>Absorción de sonido</a:t>
            </a:r>
          </a:p>
          <a:p>
            <a:pPr marL="171450" indent="-171450">
              <a:spcBef>
                <a:spcPts val="300"/>
              </a:spcBef>
              <a:spcAft>
                <a:spcPts val="300"/>
              </a:spcAft>
              <a:buClr>
                <a:srgbClr val="00B0F0"/>
              </a:buClr>
              <a:buFont typeface="Wingdings" panose="05000000000000000000" pitchFamily="2" charset="2"/>
              <a:buChar char="§"/>
            </a:pPr>
            <a:r>
              <a:rPr lang="es-CO" sz="900" dirty="0"/>
              <a:t>No requiere secado</a:t>
            </a:r>
          </a:p>
        </p:txBody>
      </p:sp>
      <p:sp>
        <p:nvSpPr>
          <p:cNvPr id="6" name="TextBox 32">
            <a:extLst>
              <a:ext uri="{FF2B5EF4-FFF2-40B4-BE49-F238E27FC236}">
                <a16:creationId xmlns:a16="http://schemas.microsoft.com/office/drawing/2014/main" id="{E6A8FA26-83D2-4359-9752-EE05CD58F14C}"/>
              </a:ext>
            </a:extLst>
          </p:cNvPr>
          <p:cNvSpPr txBox="1"/>
          <p:nvPr/>
        </p:nvSpPr>
        <p:spPr>
          <a:xfrm>
            <a:off x="284163" y="8846747"/>
            <a:ext cx="7200900" cy="469900"/>
          </a:xfrm>
          <a:prstGeom prst="rect">
            <a:avLst/>
          </a:prstGeom>
          <a:noFill/>
        </p:spPr>
        <p:txBody>
          <a:bodyPr wrap="square" lIns="0" tIns="36000" rIns="0" bIns="36000" rtlCol="0">
            <a:noAutofit/>
          </a:bodyPr>
          <a:lstStyle/>
          <a:p>
            <a:pPr algn="just">
              <a:lnSpc>
                <a:spcPct val="107000"/>
              </a:lnSpc>
              <a:spcAft>
                <a:spcPts val="800"/>
              </a:spcAft>
            </a:pPr>
            <a:r>
              <a:rPr lang="es-CO" sz="600" kern="1200">
                <a:solidFill>
                  <a:srgbClr val="000000"/>
                </a:solidFill>
                <a:effectLst/>
                <a:latin typeface="Aptos" panose="020B0004020202020204" pitchFamily="34" charset="0"/>
                <a:ea typeface="Aptos" panose="020B0004020202020204" pitchFamily="34" charset="0"/>
                <a:cs typeface="Arial" panose="020B0604020202020204" pitchFamily="34" charset="0"/>
              </a:rPr>
              <a:t>Nota: Durante el calentamiento inicial de las FC placas y piezas, una pequeña cantidad de aglutinante orgánico comenzará a quemarse a aproximadamente 450°F/232°C. Una vez que este material se haya quemado, no se producirán más desprendimientos de gases. Una vez que este material se haya quemado, no habrá más emisiones de gases. Debe tenerse precaución durante este periodo. Existen productos sin aglutinante orgánico. La temperatura de funcionamiento recomendada viene determinada por el cambio lineal irreversible, no por el punto de fusión. Almacenar de forma que se minimice el polvo en suspensión. Los datos se basan en los resultados de pruebas realizadas en condiciones estándar. Los resultados pueden variar. Los resultados se presentan sólo como guía.</a:t>
            </a:r>
            <a:endParaRPr lang="es-CO" sz="110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27054908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1103</TotalTime>
  <Words>741</Words>
  <Application>Microsoft Office PowerPoint</Application>
  <PresentationFormat>Custom</PresentationFormat>
  <Paragraphs>129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Arial Narrow</vt:lpstr>
      <vt:lpstr>Franklin Gothic</vt:lpstr>
      <vt:lpstr>Franklin Gothic Book</vt:lpstr>
      <vt:lpstr>Franklin Gothic Medium</vt:lpstr>
      <vt:lpstr>Wingdings</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FC-BLANKETS </dc:title>
  <dc:creator>paul@pkobrien.com</dc:creator>
  <cp:keywords>FIBRECAST, BLANKETS</cp:keywords>
  <cp:lastModifiedBy>Angie Torres Cardenas</cp:lastModifiedBy>
  <cp:revision>89</cp:revision>
  <cp:lastPrinted>2021-04-15T12:50:20Z</cp:lastPrinted>
  <dcterms:created xsi:type="dcterms:W3CDTF">2021-04-06T14:57:59Z</dcterms:created>
  <dcterms:modified xsi:type="dcterms:W3CDTF">2024-02-08T20:29:20Z</dcterms:modified>
  <cp:category>TECHNICAL DATA SHEET</cp:category>
</cp:coreProperties>
</file>