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50" d="100"/>
          <a:sy n="150" d="100"/>
        </p:scale>
        <p:origin x="1428" y="-19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285751" y="1708776"/>
            <a:ext cx="2826762" cy="1674102"/>
          </a:xfrm>
        </p:spPr>
        <p:txBody>
          <a:bodyPr/>
          <a:lstStyle/>
          <a:p>
            <a:pPr algn="just"/>
            <a:r>
              <a:rPr lang="es-CO" dirty="0">
                <a:latin typeface="Franklin Gothic Book" panose="020B0503020102020204" pitchFamily="34" charset="0"/>
              </a:rPr>
              <a:t>Las </a:t>
            </a:r>
            <a:r>
              <a:rPr lang="es-CO" b="1" dirty="0">
                <a:latin typeface="Franklin Gothic Book" panose="020B0503020102020204" pitchFamily="34" charset="0"/>
              </a:rPr>
              <a:t>juntas de manta aislante </a:t>
            </a:r>
            <a:r>
              <a:rPr lang="es-CO" dirty="0">
                <a:latin typeface="Franklin Gothic Book" panose="020B0503020102020204" pitchFamily="34" charset="0"/>
              </a:rPr>
              <a:t>de </a:t>
            </a:r>
            <a:r>
              <a:rPr lang="es-CO" b="1" dirty="0">
                <a:latin typeface="Franklin Gothic Book" panose="020B0503020102020204" pitchFamily="34" charset="0"/>
              </a:rPr>
              <a:t>FibreCast </a:t>
            </a:r>
            <a:r>
              <a:rPr lang="es-CO" dirty="0">
                <a:latin typeface="Franklin Gothic Book" panose="020B0503020102020204" pitchFamily="34" charset="0"/>
              </a:rPr>
              <a:t>son para altas temperaturas, las mantas “</a:t>
            </a:r>
            <a:r>
              <a:rPr lang="es-CO" dirty="0" err="1">
                <a:latin typeface="Franklin Gothic Book" panose="020B0503020102020204" pitchFamily="34" charset="0"/>
              </a:rPr>
              <a:t>low</a:t>
            </a:r>
            <a:r>
              <a:rPr lang="es-CO" dirty="0">
                <a:latin typeface="Franklin Gothic Book" panose="020B0503020102020204" pitchFamily="34" charset="0"/>
              </a:rPr>
              <a:t> </a:t>
            </a:r>
            <a:r>
              <a:rPr lang="es-CO" dirty="0" err="1">
                <a:latin typeface="Franklin Gothic Book" panose="020B0503020102020204" pitchFamily="34" charset="0"/>
              </a:rPr>
              <a:t>shot</a:t>
            </a:r>
            <a:r>
              <a:rPr lang="es-CO" dirty="0">
                <a:latin typeface="Franklin Gothic Book" panose="020B0503020102020204" pitchFamily="34" charset="0"/>
              </a:rPr>
              <a:t>” se pueden troquelar, cortar con </a:t>
            </a:r>
            <a:r>
              <a:rPr lang="es-CO" dirty="0" err="1">
                <a:latin typeface="Franklin Gothic Book" panose="020B0503020102020204" pitchFamily="34" charset="0"/>
              </a:rPr>
              <a:t>CNC</a:t>
            </a:r>
            <a:r>
              <a:rPr lang="es-CO" dirty="0">
                <a:latin typeface="Franklin Gothic Book" panose="020B0503020102020204" pitchFamily="34" charset="0"/>
              </a:rPr>
              <a:t> o cortar con chorro de agua (</a:t>
            </a:r>
            <a:r>
              <a:rPr lang="es-CO" dirty="0" err="1">
                <a:latin typeface="Franklin Gothic Book" panose="020B0503020102020204" pitchFamily="34" charset="0"/>
              </a:rPr>
              <a:t>WaterJet</a:t>
            </a:r>
            <a:r>
              <a:rPr lang="es-CO" dirty="0">
                <a:latin typeface="Franklin Gothic Book" panose="020B0503020102020204" pitchFamily="34" charset="0"/>
              </a:rPr>
              <a:t>) en varias formas para proporcionar protección o sellado en aplicaciones de alta temperatura.</a:t>
            </a: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a:xfrm>
            <a:off x="3346669" y="276226"/>
            <a:ext cx="4138969" cy="754379"/>
          </a:xfrm>
        </p:spPr>
        <p:txBody>
          <a:bodyPr/>
          <a:lstStyle/>
          <a:p>
            <a:r>
              <a:rPr lang="es-CO" sz="2000" dirty="0">
                <a:solidFill>
                  <a:srgbClr val="000000"/>
                </a:solidFill>
              </a:rPr>
              <a:t>FC-JUNTAS DE MANTA AISLANTE </a:t>
            </a:r>
            <a:br>
              <a:rPr lang="es-CO" dirty="0">
                <a:solidFill>
                  <a:srgbClr val="000000"/>
                </a:solidFill>
              </a:rPr>
            </a:br>
            <a:r>
              <a:rPr lang="es-CO" sz="1800" b="1" dirty="0">
                <a:solidFill>
                  <a:srgbClr val="00B0F0"/>
                </a:solidFill>
              </a:rPr>
              <a:t>FICHA TÉCNICA</a:t>
            </a:r>
            <a:endParaRPr lang="es-CO" sz="2000" b="1" dirty="0">
              <a:solidFill>
                <a:srgbClr val="00B0F0"/>
              </a:solidFill>
            </a:endParaRP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285751" y="3280779"/>
            <a:ext cx="7200893" cy="460800"/>
          </a:xfrm>
        </p:spPr>
        <p:txBody>
          <a:bodyPr/>
          <a:lstStyle/>
          <a:p>
            <a:r>
              <a:rPr lang="es-CO" sz="1800" b="1" dirty="0">
                <a:solidFill>
                  <a:srgbClr val="00B0F0"/>
                </a:solidFill>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1" y="1226615"/>
            <a:ext cx="3017835" cy="424894"/>
          </a:xfrm>
        </p:spPr>
        <p:txBody>
          <a:bodyPr/>
          <a:lstStyle/>
          <a:p>
            <a:r>
              <a:rPr lang="es-CO" sz="1800" b="1" dirty="0">
                <a:solidFill>
                  <a:srgbClr val="00B0F0"/>
                </a:solidFill>
              </a:rPr>
              <a:t>FC-JUNTAS DE MANTA AISLANTE </a:t>
            </a:r>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3777109454"/>
              </p:ext>
            </p:extLst>
          </p:nvPr>
        </p:nvGraphicFramePr>
        <p:xfrm>
          <a:off x="285751" y="3650559"/>
          <a:ext cx="7200898" cy="1875600"/>
        </p:xfrm>
        <a:graphic>
          <a:graphicData uri="http://schemas.openxmlformats.org/drawingml/2006/table">
            <a:tbl>
              <a:tblPr firstRow="1" bandRow="1">
                <a:tableStyleId>{9D7B26C5-4107-4FEC-AEDC-1716B250A1EF}</a:tableStyleId>
              </a:tblPr>
              <a:tblGrid>
                <a:gridCol w="1644650">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3498">
                  <a:extLst>
                    <a:ext uri="{9D8B030D-6E8A-4147-A177-3AD203B41FA5}">
                      <a16:colId xmlns:a16="http://schemas.microsoft.com/office/drawing/2014/main" val="1760132797"/>
                    </a:ext>
                  </a:extLst>
                </a:gridCol>
              </a:tblGrid>
              <a:tr h="263850">
                <a:tc>
                  <a:txBody>
                    <a:bodyPr/>
                    <a:lstStyle/>
                    <a:p>
                      <a:pPr algn="ctr"/>
                      <a:endParaRPr lang="en-CA" sz="1200" noProof="0" dirty="0">
                        <a:latin typeface="+mj-lt"/>
                      </a:endParaRP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000" noProof="0">
                          <a:solidFill>
                            <a:srgbClr val="33CC33"/>
                          </a:solidFill>
                          <a:latin typeface="+mj-lt"/>
                        </a:rPr>
                        <a:t>LBP </a:t>
                      </a:r>
                      <a:r>
                        <a:rPr lang="en-CA" sz="800" b="0" noProof="0">
                          <a:solidFill>
                            <a:srgbClr val="33CC33"/>
                          </a:solidFill>
                          <a:latin typeface="+mj-lt"/>
                        </a:rPr>
                        <a:t>(NO-</a:t>
                      </a:r>
                      <a:r>
                        <a:rPr lang="en-CA" sz="800" b="0" noProof="0" dirty="0" err="1">
                          <a:solidFill>
                            <a:srgbClr val="33CC33"/>
                          </a:solidFill>
                          <a:latin typeface="+mj-lt"/>
                        </a:rPr>
                        <a:t>RCF</a:t>
                      </a:r>
                      <a:r>
                        <a:rPr lang="en-CA" sz="800" b="0" noProof="0" dirty="0">
                          <a:solidFill>
                            <a:srgbClr val="33CC33"/>
                          </a:solidFill>
                          <a:latin typeface="+mj-lt"/>
                        </a:rPr>
                        <a:t>)</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1000" noProof="0">
                          <a:solidFill>
                            <a:srgbClr val="FFC000"/>
                          </a:solidFill>
                          <a:latin typeface="+mj-lt"/>
                        </a:rPr>
                        <a:t>HP</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000" b="1" noProof="0">
                          <a:solidFill>
                            <a:srgbClr val="00B0F0"/>
                          </a:solidFill>
                          <a:latin typeface="+mj-lt"/>
                        </a:rPr>
                        <a:t>ZR</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1000" b="1" kern="1200" noProof="0">
                          <a:solidFill>
                            <a:schemeClr val="accent4">
                              <a:lumMod val="60000"/>
                              <a:lumOff val="40000"/>
                            </a:schemeClr>
                          </a:solidFill>
                          <a:latin typeface="+mj-lt"/>
                          <a:ea typeface="+mn-ea"/>
                          <a:cs typeface="+mn-cs"/>
                        </a:rPr>
                        <a:t>PC</a:t>
                      </a:r>
                      <a:endParaRPr lang="en-CA" sz="1000" b="1" noProof="0">
                        <a:solidFill>
                          <a:schemeClr val="accent4">
                            <a:lumMod val="60000"/>
                            <a:lumOff val="40000"/>
                          </a:schemeClr>
                        </a:solidFill>
                        <a:latin typeface="+mj-lt"/>
                      </a:endParaRP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2514866"/>
                  </a:ext>
                </a:extLst>
              </a:tr>
              <a:tr h="162822">
                <a:tc>
                  <a:txBody>
                    <a:bodyPr/>
                    <a:lstStyle/>
                    <a:p>
                      <a:r>
                        <a:rPr lang="en-CA" sz="800" noProof="0" dirty="0"/>
                        <a:t>Color</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CO" sz="800" noProof="0" dirty="0"/>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s-CO" sz="800" noProof="0" dirty="0"/>
                        <a:t>Blanco</a:t>
                      </a:r>
                      <a:endParaRPr lang="en-CA" sz="800" noProof="0" dirty="0"/>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78452">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Grado de Temperatura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 2200°F (1205°C)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2300°F (1260°C)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2600°F (1427°C)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2912°F (1600°C)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Temperatura de funcionamiento recomendada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2012°F (1100°C)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2150°F (1175°C)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2450°F (1343°C)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2912°F (1600°C)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54812">
                <a:tc>
                  <a:txBody>
                    <a:bodyPr/>
                    <a:lstStyle/>
                    <a:p>
                      <a:r>
                        <a:rPr lang="es-CO" sz="800" noProof="0" dirty="0"/>
                        <a:t>Punto de fusión</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2320°F (1270°C)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3400°F (1871°C)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126558"/>
                  </a:ext>
                </a:extLst>
              </a:tr>
              <a:tr h="154812">
                <a:tc>
                  <a:txBody>
                    <a:bodyPr/>
                    <a:lstStyle/>
                    <a:p>
                      <a:r>
                        <a:rPr lang="es-CO" sz="800" noProof="0" dirty="0"/>
                        <a:t>Densidad</a:t>
                      </a:r>
                      <a:r>
                        <a:rPr lang="en-CA" sz="800" noProof="0" dirty="0"/>
                        <a:t> disponible, </a:t>
                      </a:r>
                    </a:p>
                  </a:txBody>
                  <a:tcPr marL="0" marR="0" marT="0" marB="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4, 6, 8</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a:t>4, 6, 8, 10</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4, 6, 8, 10</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6, 8</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9607001"/>
                  </a:ext>
                </a:extLst>
              </a:tr>
              <a:tr h="154812">
                <a:tc>
                  <a:txBody>
                    <a:bodyPr/>
                    <a:lstStyle/>
                    <a:p>
                      <a:r>
                        <a:rPr lang="en-CA" sz="800" dirty="0">
                          <a:effectLst/>
                          <a:latin typeface="Franklin Gothic Book" panose="020B0503020102020204" pitchFamily="34" charset="0"/>
                          <a:ea typeface="Aptos" panose="020B0004020202020204" pitchFamily="34" charset="0"/>
                          <a:cs typeface="Arial" panose="020B0604020202020204" pitchFamily="34" charset="0"/>
                        </a:rPr>
                        <a:t>lb/</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 (kg/</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n-CA" sz="800" noProof="0" dirty="0"/>
                    </a:p>
                  </a:txBody>
                  <a:tcPr marL="0" marR="0" marT="0" marB="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(64, 96, 128)</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(64, 96, 128, 160)</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(64, 96, 128, 160)</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(96, 128)</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9568407"/>
                  </a:ext>
                </a:extLst>
              </a:tr>
              <a:tr h="154812">
                <a:tc rowSpan="2">
                  <a:txBody>
                    <a:bodyPr/>
                    <a:lstStyle/>
                    <a:p>
                      <a:r>
                        <a:rPr lang="es-CO" sz="800" noProof="0" dirty="0"/>
                        <a:t>Contracción lineal </a:t>
                      </a:r>
                    </a:p>
                    <a:p>
                      <a:r>
                        <a:rPr lang="es-CO" sz="800" noProof="0" dirty="0"/>
                        <a:t>(%) después de 24 horas</a:t>
                      </a:r>
                      <a:endParaRPr lang="en-CA" sz="8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dirty="0" err="1"/>
                        <a:t>1832°F</a:t>
                      </a:r>
                      <a:r>
                        <a:rPr lang="en-CA" sz="800" noProof="0" dirty="0"/>
                        <a:t> (</a:t>
                      </a:r>
                      <a:r>
                        <a:rPr lang="en-CA" sz="800" noProof="0" dirty="0" err="1"/>
                        <a:t>1000°C</a:t>
                      </a:r>
                      <a:r>
                        <a:rPr lang="en-CA" sz="800" noProof="0" dirty="0"/>
                        <a:t>)</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2012°F (1100°C)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2372°F (1300°C)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2372°F (1500°C)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69339"/>
                  </a:ext>
                </a:extLst>
              </a:tr>
              <a:tr h="154812">
                <a:tc vMerge="1">
                  <a:txBody>
                    <a:bodyPr/>
                    <a:lstStyle/>
                    <a:p>
                      <a:endParaRPr lang="en-US" sz="80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1.2%</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a:t>0.8%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2883123"/>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3264092027"/>
              </p:ext>
            </p:extLst>
          </p:nvPr>
        </p:nvGraphicFramePr>
        <p:xfrm>
          <a:off x="285751" y="5528791"/>
          <a:ext cx="7200898" cy="1358185"/>
        </p:xfrm>
        <a:graphic>
          <a:graphicData uri="http://schemas.openxmlformats.org/drawingml/2006/table">
            <a:tbl>
              <a:tblPr firstRow="1" bandRow="1">
                <a:tableStyleId>{9D7B26C5-4107-4FEC-AEDC-1716B250A1EF}</a:tableStyleId>
              </a:tblPr>
              <a:tblGrid>
                <a:gridCol w="1646235">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1913">
                  <a:extLst>
                    <a:ext uri="{9D8B030D-6E8A-4147-A177-3AD203B41FA5}">
                      <a16:colId xmlns:a16="http://schemas.microsoft.com/office/drawing/2014/main" val="2705741006"/>
                    </a:ext>
                  </a:extLst>
                </a:gridCol>
              </a:tblGrid>
              <a:tr h="154812">
                <a:tc>
                  <a:txBody>
                    <a:bodyPr/>
                    <a:lstStyle/>
                    <a:p>
                      <a:r>
                        <a:rPr lang="es-CO" sz="800" noProof="0" dirty="0">
                          <a:solidFill>
                            <a:srgbClr val="00B0F0"/>
                          </a:solidFill>
                        </a:rPr>
                        <a:t>COMPOSICIÓN QUÍMICA </a:t>
                      </a:r>
                      <a:endParaRPr lang="es-CO" sz="800" b="0" noProof="0" dirty="0">
                        <a:solidFill>
                          <a:srgbClr val="00B0F0"/>
                        </a:solidFill>
                      </a:endParaRPr>
                    </a:p>
                  </a:txBody>
                  <a:tcPr marL="0" marR="0" marT="0" marB="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 </a:t>
                      </a:r>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s-CO" sz="800" noProof="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noProof="0" dirty="0"/>
                        <a:t>     </a:t>
                      </a:r>
                      <a:r>
                        <a:rPr lang="es-CO" sz="800" noProof="0" dirty="0" err="1"/>
                        <a:t>Al</a:t>
                      </a:r>
                      <a:r>
                        <a:rPr lang="es-CO" sz="800" baseline="-25000" noProof="0" dirty="0" err="1"/>
                        <a:t>2</a:t>
                      </a:r>
                      <a:r>
                        <a:rPr lang="es-CO" sz="800" noProof="0" dirty="0" err="1"/>
                        <a:t>O</a:t>
                      </a:r>
                      <a:r>
                        <a:rPr lang="es-CO" sz="800" baseline="-25000" noProof="0" dirty="0" err="1"/>
                        <a:t>3</a:t>
                      </a:r>
                      <a:endParaRPr lang="es-CO" sz="800" baseline="-250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44-50%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33-37%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72%</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54812">
                <a:tc>
                  <a:txBody>
                    <a:bodyPr/>
                    <a:lstStyle/>
                    <a:p>
                      <a:r>
                        <a:rPr lang="es-CO" sz="800" noProof="0" dirty="0"/>
                        <a:t>     </a:t>
                      </a:r>
                      <a:r>
                        <a:rPr lang="es-CO" sz="800" noProof="0" dirty="0" err="1"/>
                        <a:t>SiO</a:t>
                      </a:r>
                      <a:r>
                        <a:rPr lang="es-CO" sz="800" baseline="-25000" noProof="0" dirty="0" err="1"/>
                        <a:t>3</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60-70%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50-56%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47-51%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26558"/>
                  </a:ext>
                </a:extLst>
              </a:tr>
              <a:tr h="154812">
                <a:tc>
                  <a:txBody>
                    <a:bodyPr/>
                    <a:lstStyle/>
                    <a:p>
                      <a:r>
                        <a:rPr lang="es-CO" sz="800" noProof="0" dirty="0"/>
                        <a:t>     MgO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3-7%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 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7434865"/>
                  </a:ext>
                </a:extLst>
              </a:tr>
              <a:tr h="154812">
                <a:tc>
                  <a:txBody>
                    <a:bodyPr/>
                    <a:lstStyle/>
                    <a:p>
                      <a:r>
                        <a:rPr lang="es-CO" sz="800" noProof="0" dirty="0"/>
                        <a:t>     </a:t>
                      </a:r>
                      <a:r>
                        <a:rPr lang="es-CO" sz="800" noProof="0" dirty="0" err="1"/>
                        <a:t>ZrO</a:t>
                      </a:r>
                      <a:r>
                        <a:rPr lang="es-CO" sz="800" baseline="-25000" noProof="0" dirty="0" err="1"/>
                        <a:t>2</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13-19%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9607001"/>
                  </a:ext>
                </a:extLst>
              </a:tr>
              <a:tr h="154812">
                <a:tc>
                  <a:txBody>
                    <a:bodyPr/>
                    <a:lstStyle/>
                    <a:p>
                      <a:r>
                        <a:rPr lang="es-CO" sz="800" noProof="0" dirty="0"/>
                        <a:t>     </a:t>
                      </a:r>
                      <a:r>
                        <a:rPr lang="es-CO" sz="800" noProof="0" dirty="0" err="1"/>
                        <a:t>CaO</a:t>
                      </a:r>
                      <a:endParaRPr lang="es-CO" sz="800" noProof="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25-35%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 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4799669"/>
                  </a:ext>
                </a:extLst>
              </a:tr>
              <a:tr h="154812">
                <a:tc>
                  <a:txBody>
                    <a:bodyPr/>
                    <a:lstStyle/>
                    <a:p>
                      <a:r>
                        <a:rPr lang="es-CO" sz="800" noProof="0" dirty="0"/>
                        <a:t>     Otros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&lt;1%</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399405"/>
                  </a:ext>
                </a:extLst>
              </a:tr>
            </a:tbl>
          </a:graphicData>
        </a:graphic>
      </p:graphicFrame>
      <p:sp>
        <p:nvSpPr>
          <p:cNvPr id="2" name="Text Placeholder 15">
            <a:extLst>
              <a:ext uri="{FF2B5EF4-FFF2-40B4-BE49-F238E27FC236}">
                <a16:creationId xmlns:a16="http://schemas.microsoft.com/office/drawing/2014/main" id="{5CEA6ED1-EAAB-243F-A2D0-BDBA04E00FE5}"/>
              </a:ext>
            </a:extLst>
          </p:cNvPr>
          <p:cNvSpPr txBox="1">
            <a:spLocks/>
          </p:cNvSpPr>
          <p:nvPr/>
        </p:nvSpPr>
        <p:spPr>
          <a:xfrm>
            <a:off x="285751" y="6964443"/>
            <a:ext cx="1955797" cy="318601"/>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s-CO" sz="1400" b="1" dirty="0">
                <a:solidFill>
                  <a:srgbClr val="00B0F0"/>
                </a:solidFill>
              </a:rPr>
              <a:t>APLICACIONES TÍPICAS</a:t>
            </a:r>
          </a:p>
        </p:txBody>
      </p:sp>
      <p:sp>
        <p:nvSpPr>
          <p:cNvPr id="7" name="TextBox 6">
            <a:extLst>
              <a:ext uri="{FF2B5EF4-FFF2-40B4-BE49-F238E27FC236}">
                <a16:creationId xmlns:a16="http://schemas.microsoft.com/office/drawing/2014/main" id="{081B1C80-E85D-18BA-51C1-66370E5DD5DD}"/>
              </a:ext>
            </a:extLst>
          </p:cNvPr>
          <p:cNvSpPr txBox="1"/>
          <p:nvPr/>
        </p:nvSpPr>
        <p:spPr>
          <a:xfrm>
            <a:off x="5598875" y="7123744"/>
            <a:ext cx="1777997" cy="1554272"/>
          </a:xfrm>
          <a:prstGeom prst="rect">
            <a:avLst/>
          </a:prstGeom>
          <a:solidFill>
            <a:schemeClr val="bg1">
              <a:lumMod val="95000"/>
            </a:schemeClr>
          </a:solidFill>
        </p:spPr>
        <p:txBody>
          <a:bodyPr wrap="square" rtlCol="0">
            <a:spAutoFit/>
          </a:bodyPr>
          <a:lstStyle/>
          <a:p>
            <a:pPr>
              <a:spcBef>
                <a:spcPts val="300"/>
              </a:spcBef>
              <a:spcAft>
                <a:spcPts val="300"/>
              </a:spcAft>
            </a:pPr>
            <a:r>
              <a:rPr lang="es-CO" sz="1100" b="1" dirty="0">
                <a:solidFill>
                  <a:srgbClr val="00B0F0"/>
                </a:solidFill>
              </a:rPr>
              <a:t>CARACTERÍSTICAS</a:t>
            </a:r>
          </a:p>
          <a:p>
            <a:pPr marL="171450" indent="-171450">
              <a:spcBef>
                <a:spcPts val="300"/>
              </a:spcBef>
              <a:spcAft>
                <a:spcPts val="300"/>
              </a:spcAft>
              <a:buClr>
                <a:srgbClr val="00B0F0"/>
              </a:buClr>
              <a:buFont typeface="Wingdings" panose="05000000000000000000" pitchFamily="2" charset="2"/>
              <a:buChar char="§"/>
            </a:pPr>
            <a:r>
              <a:rPr lang="es-CO" sz="900" dirty="0"/>
              <a:t>Baja conductividad térmica</a:t>
            </a:r>
          </a:p>
          <a:p>
            <a:pPr marL="171450" indent="-171450">
              <a:spcBef>
                <a:spcPts val="300"/>
              </a:spcBef>
              <a:spcAft>
                <a:spcPts val="300"/>
              </a:spcAft>
              <a:buClr>
                <a:srgbClr val="00B0F0"/>
              </a:buClr>
              <a:buFont typeface="Wingdings" panose="05000000000000000000" pitchFamily="2" charset="2"/>
              <a:buChar char="§"/>
            </a:pPr>
            <a:r>
              <a:rPr lang="es-CO" sz="900" dirty="0"/>
              <a:t>Alta resistencia a la tracción</a:t>
            </a:r>
          </a:p>
          <a:p>
            <a:pPr marL="171450" indent="-171450">
              <a:spcBef>
                <a:spcPts val="300"/>
              </a:spcBef>
              <a:spcAft>
                <a:spcPts val="300"/>
              </a:spcAft>
              <a:buClr>
                <a:srgbClr val="00B0F0"/>
              </a:buClr>
              <a:buFont typeface="Wingdings" panose="05000000000000000000" pitchFamily="2" charset="2"/>
              <a:buChar char="§"/>
            </a:pPr>
            <a:r>
              <a:rPr lang="es-CO" sz="900" dirty="0"/>
              <a:t>Resistente al choque térmico</a:t>
            </a:r>
          </a:p>
          <a:p>
            <a:pPr marL="171450" indent="-171450">
              <a:spcBef>
                <a:spcPts val="300"/>
              </a:spcBef>
              <a:spcAft>
                <a:spcPts val="300"/>
              </a:spcAft>
              <a:buClr>
                <a:srgbClr val="00B0F0"/>
              </a:buClr>
              <a:buFont typeface="Wingdings" panose="05000000000000000000" pitchFamily="2" charset="2"/>
              <a:buChar char="§"/>
            </a:pPr>
            <a:r>
              <a:rPr lang="es-CO" sz="900" dirty="0"/>
              <a:t>Excelente trabajabilidad</a:t>
            </a:r>
          </a:p>
          <a:p>
            <a:pPr marL="171450" indent="-171450">
              <a:spcBef>
                <a:spcPts val="300"/>
              </a:spcBef>
              <a:spcAft>
                <a:spcPts val="300"/>
              </a:spcAft>
              <a:buClr>
                <a:srgbClr val="00B0F0"/>
              </a:buClr>
              <a:buFont typeface="Wingdings" panose="05000000000000000000" pitchFamily="2" charset="2"/>
              <a:buChar char="§"/>
            </a:pPr>
            <a:r>
              <a:rPr lang="es-CO" sz="900" dirty="0"/>
              <a:t>Absorción de sonido</a:t>
            </a:r>
          </a:p>
          <a:p>
            <a:pPr marL="171450" indent="-171450">
              <a:spcBef>
                <a:spcPts val="300"/>
              </a:spcBef>
              <a:spcAft>
                <a:spcPts val="300"/>
              </a:spcAft>
              <a:buClr>
                <a:srgbClr val="00B0F0"/>
              </a:buClr>
              <a:buFont typeface="Wingdings" panose="05000000000000000000" pitchFamily="2" charset="2"/>
              <a:buChar char="§"/>
            </a:pPr>
            <a:r>
              <a:rPr lang="es-CO" sz="900" dirty="0"/>
              <a:t>No requiere secado</a:t>
            </a:r>
          </a:p>
        </p:txBody>
      </p:sp>
      <p:sp>
        <p:nvSpPr>
          <p:cNvPr id="8" name="TextBox 7">
            <a:extLst>
              <a:ext uri="{FF2B5EF4-FFF2-40B4-BE49-F238E27FC236}">
                <a16:creationId xmlns:a16="http://schemas.microsoft.com/office/drawing/2014/main" id="{70FFCE9F-3628-6C44-B7B0-26995E654EE1}"/>
              </a:ext>
            </a:extLst>
          </p:cNvPr>
          <p:cNvSpPr txBox="1"/>
          <p:nvPr/>
        </p:nvSpPr>
        <p:spPr>
          <a:xfrm>
            <a:off x="249756" y="7196228"/>
            <a:ext cx="1911508" cy="1446550"/>
          </a:xfrm>
          <a:prstGeom prst="rect">
            <a:avLst/>
          </a:prstGeom>
          <a:noFill/>
        </p:spPr>
        <p:txBody>
          <a:bodyPr wrap="square" rtlCol="0">
            <a:spAutoFit/>
          </a:bodyPr>
          <a:lstStyle/>
          <a:p>
            <a:r>
              <a:rPr lang="es-CO" sz="800" b="1" dirty="0"/>
              <a:t>FERROSO</a:t>
            </a:r>
          </a:p>
          <a:p>
            <a:r>
              <a:rPr lang="es-CO" sz="800" dirty="0"/>
              <a:t>Sellos para hornos de coque</a:t>
            </a:r>
          </a:p>
          <a:p>
            <a:r>
              <a:rPr lang="es-CO" sz="800" dirty="0"/>
              <a:t>Cubiertas para pozos de remojo</a:t>
            </a:r>
          </a:p>
          <a:p>
            <a:r>
              <a:rPr lang="es-CO" sz="800" dirty="0"/>
              <a:t>Hornos de recalentamiento</a:t>
            </a:r>
          </a:p>
          <a:p>
            <a:r>
              <a:rPr lang="es-CO" sz="800" dirty="0"/>
              <a:t>Cubiertas para hornos cuchara </a:t>
            </a:r>
          </a:p>
          <a:p>
            <a:r>
              <a:rPr lang="es-CO" sz="800" dirty="0"/>
              <a:t>Sellos para artesas </a:t>
            </a:r>
          </a:p>
          <a:p>
            <a:r>
              <a:rPr lang="es-CO" sz="800" dirty="0"/>
              <a:t>Juntas o sellos</a:t>
            </a:r>
          </a:p>
          <a:p>
            <a:endParaRPr lang="es-CO" sz="800" dirty="0"/>
          </a:p>
          <a:p>
            <a:r>
              <a:rPr lang="es-CO" sz="800" b="1" dirty="0"/>
              <a:t>INDUSTRIA CERÁMICA</a:t>
            </a:r>
          </a:p>
          <a:p>
            <a:r>
              <a:rPr lang="es-CO" sz="800" dirty="0"/>
              <a:t>Aislamiento/Sellos para carros de horno </a:t>
            </a:r>
          </a:p>
          <a:p>
            <a:r>
              <a:rPr lang="es-CO" sz="800" dirty="0"/>
              <a:t>Hornos continuos/por lotes</a:t>
            </a:r>
          </a:p>
        </p:txBody>
      </p:sp>
      <p:sp>
        <p:nvSpPr>
          <p:cNvPr id="9" name="TextBox 8">
            <a:extLst>
              <a:ext uri="{FF2B5EF4-FFF2-40B4-BE49-F238E27FC236}">
                <a16:creationId xmlns:a16="http://schemas.microsoft.com/office/drawing/2014/main" id="{70C33DA1-AFDE-9DCB-F385-54E4A44DDBAF}"/>
              </a:ext>
            </a:extLst>
          </p:cNvPr>
          <p:cNvSpPr txBox="1"/>
          <p:nvPr/>
        </p:nvSpPr>
        <p:spPr>
          <a:xfrm>
            <a:off x="2120346" y="7196228"/>
            <a:ext cx="1911508" cy="1569660"/>
          </a:xfrm>
          <a:prstGeom prst="rect">
            <a:avLst/>
          </a:prstGeom>
          <a:noFill/>
        </p:spPr>
        <p:txBody>
          <a:bodyPr wrap="square" rtlCol="0">
            <a:spAutoFit/>
          </a:bodyPr>
          <a:lstStyle/>
          <a:p>
            <a:r>
              <a:rPr lang="es-CO" sz="800" b="1" dirty="0"/>
              <a:t>PETROQUÍMICO</a:t>
            </a:r>
          </a:p>
          <a:p>
            <a:r>
              <a:rPr lang="es-CO" sz="800" dirty="0"/>
              <a:t>Calentadores </a:t>
            </a:r>
          </a:p>
          <a:p>
            <a:r>
              <a:rPr lang="es-CO" sz="800" dirty="0"/>
              <a:t>Hornos de reformado/pirólisis</a:t>
            </a:r>
          </a:p>
          <a:p>
            <a:r>
              <a:rPr lang="es-CO" sz="800" dirty="0"/>
              <a:t>Conductos/tuberías de alta temperatura</a:t>
            </a:r>
          </a:p>
          <a:p>
            <a:r>
              <a:rPr lang="es-CO" sz="800" dirty="0"/>
              <a:t>Aislamiento de turbina</a:t>
            </a:r>
          </a:p>
          <a:p>
            <a:r>
              <a:rPr lang="es-CO" sz="800" dirty="0"/>
              <a:t>Calentadores de petróleo crudo</a:t>
            </a:r>
          </a:p>
          <a:p>
            <a:endParaRPr lang="es-CO" sz="800" dirty="0"/>
          </a:p>
          <a:p>
            <a:r>
              <a:rPr lang="es-CO" sz="800" b="1" dirty="0"/>
              <a:t>GENERACIÓN DE ENERGÍA</a:t>
            </a:r>
          </a:p>
          <a:p>
            <a:r>
              <a:rPr lang="es-CO" sz="800" dirty="0"/>
              <a:t>Puertas de calderas</a:t>
            </a:r>
          </a:p>
          <a:p>
            <a:r>
              <a:rPr lang="es-CO" sz="800" dirty="0"/>
              <a:t>Aislamiento de calderas</a:t>
            </a:r>
          </a:p>
          <a:p>
            <a:r>
              <a:rPr lang="es-CO" sz="800" dirty="0"/>
              <a:t>Recubrimientos de tuberías</a:t>
            </a:r>
          </a:p>
        </p:txBody>
      </p:sp>
      <p:sp>
        <p:nvSpPr>
          <p:cNvPr id="10" name="TextBox 9">
            <a:extLst>
              <a:ext uri="{FF2B5EF4-FFF2-40B4-BE49-F238E27FC236}">
                <a16:creationId xmlns:a16="http://schemas.microsoft.com/office/drawing/2014/main" id="{C9E0760F-7B74-1172-5829-3492743E2ACE}"/>
              </a:ext>
            </a:extLst>
          </p:cNvPr>
          <p:cNvSpPr txBox="1"/>
          <p:nvPr/>
        </p:nvSpPr>
        <p:spPr>
          <a:xfrm>
            <a:off x="3690703" y="7196228"/>
            <a:ext cx="1955797" cy="1446550"/>
          </a:xfrm>
          <a:prstGeom prst="rect">
            <a:avLst/>
          </a:prstGeom>
          <a:noFill/>
        </p:spPr>
        <p:txBody>
          <a:bodyPr wrap="square" rtlCol="0">
            <a:spAutoFit/>
          </a:bodyPr>
          <a:lstStyle/>
          <a:p>
            <a:r>
              <a:rPr lang="es-CO" sz="800" b="1" dirty="0"/>
              <a:t>NO-FERROSOS</a:t>
            </a:r>
          </a:p>
          <a:p>
            <a:r>
              <a:rPr lang="es-CO" sz="800" dirty="0"/>
              <a:t>Horno de homogeneización</a:t>
            </a:r>
          </a:p>
          <a:p>
            <a:r>
              <a:rPr lang="es-CO" sz="800" dirty="0"/>
              <a:t>Horno de recocido</a:t>
            </a:r>
          </a:p>
          <a:p>
            <a:r>
              <a:rPr lang="es-CO" sz="800" dirty="0"/>
              <a:t>Puertas de horno</a:t>
            </a:r>
          </a:p>
          <a:p>
            <a:r>
              <a:rPr lang="es-CO" sz="800" dirty="0"/>
              <a:t>Cubiertas para canales</a:t>
            </a:r>
          </a:p>
          <a:p>
            <a:endParaRPr lang="es-CO" sz="800" dirty="0"/>
          </a:p>
          <a:p>
            <a:r>
              <a:rPr lang="es-CO" sz="800" b="1" dirty="0"/>
              <a:t>OTRAS APLICACIONES</a:t>
            </a:r>
          </a:p>
          <a:p>
            <a:r>
              <a:rPr lang="es-CO" sz="800" dirty="0"/>
              <a:t>Aliviar el estrés</a:t>
            </a:r>
          </a:p>
          <a:p>
            <a:r>
              <a:rPr lang="es-CO" sz="800" dirty="0"/>
              <a:t>Revestimiento sobre refractario existente</a:t>
            </a:r>
          </a:p>
          <a:p>
            <a:r>
              <a:rPr lang="es-CO" sz="800" dirty="0"/>
              <a:t>Hornos de vidrio</a:t>
            </a:r>
          </a:p>
          <a:p>
            <a:r>
              <a:rPr lang="es-CO" sz="800" dirty="0"/>
              <a:t>Protección contra incendios</a:t>
            </a:r>
          </a:p>
        </p:txBody>
      </p:sp>
      <p:pic>
        <p:nvPicPr>
          <p:cNvPr id="5" name="Picture 4" descr="A picture containing text&#10;&#10;Description automatically generated">
            <a:extLst>
              <a:ext uri="{FF2B5EF4-FFF2-40B4-BE49-F238E27FC236}">
                <a16:creationId xmlns:a16="http://schemas.microsoft.com/office/drawing/2014/main" id="{98DC63DF-9AB1-2898-3841-D426D6FF9D22}"/>
              </a:ext>
            </a:extLst>
          </p:cNvPr>
          <p:cNvPicPr>
            <a:picLocks noChangeAspect="1"/>
          </p:cNvPicPr>
          <p:nvPr/>
        </p:nvPicPr>
        <p:blipFill>
          <a:blip r:embed="rId2"/>
          <a:stretch>
            <a:fillRect/>
          </a:stretch>
        </p:blipFill>
        <p:spPr>
          <a:xfrm>
            <a:off x="3346670" y="1214922"/>
            <a:ext cx="4089975" cy="2299870"/>
          </a:xfrm>
          <a:prstGeom prst="rect">
            <a:avLst/>
          </a:prstGeom>
        </p:spPr>
      </p:pic>
      <p:sp>
        <p:nvSpPr>
          <p:cNvPr id="3" name="TextBox 2">
            <a:extLst>
              <a:ext uri="{FF2B5EF4-FFF2-40B4-BE49-F238E27FC236}">
                <a16:creationId xmlns:a16="http://schemas.microsoft.com/office/drawing/2014/main" id="{7D10B30C-6DA4-FE03-17D1-087C98317354}"/>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sp>
        <p:nvSpPr>
          <p:cNvPr id="4" name="TextBox 32">
            <a:extLst>
              <a:ext uri="{FF2B5EF4-FFF2-40B4-BE49-F238E27FC236}">
                <a16:creationId xmlns:a16="http://schemas.microsoft.com/office/drawing/2014/main" id="{E6A8FA26-83D2-4359-9752-EE05CD58F14C}"/>
              </a:ext>
            </a:extLst>
          </p:cNvPr>
          <p:cNvSpPr txBox="1"/>
          <p:nvPr/>
        </p:nvSpPr>
        <p:spPr>
          <a:xfrm>
            <a:off x="285751" y="8824561"/>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450°F</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a:t>
            </a:r>
            <a:r>
              <a:rPr lang="es-CO" sz="600" kern="1200" dirty="0" err="1">
                <a:solidFill>
                  <a:srgbClr val="000000"/>
                </a:solidFill>
                <a:effectLst/>
                <a:latin typeface="Aptos" panose="020B0004020202020204" pitchFamily="34" charset="0"/>
                <a:ea typeface="Aptos" panose="020B0004020202020204" pitchFamily="34" charset="0"/>
                <a:cs typeface="Arial" panose="020B0604020202020204" pitchFamily="34" charset="0"/>
              </a:rPr>
              <a:t>232°C</a:t>
            </a:r>
            <a:r>
              <a:rPr lang="es-CO" sz="600" kern="1200" dirty="0">
                <a:solidFill>
                  <a:srgbClr val="000000"/>
                </a:solidFill>
                <a:effectLst/>
                <a:latin typeface="Aptos" panose="020B0004020202020204" pitchFamily="34" charset="0"/>
                <a:ea typeface="Aptos" panose="020B0004020202020204" pitchFamily="34" charset="0"/>
                <a:cs typeface="Arial" panose="020B0604020202020204" pitchFamily="34" charset="0"/>
              </a:rPr>
              <a:t>.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1518</TotalTime>
  <Words>609</Words>
  <Application>Microsoft Office PowerPoint</Application>
  <PresentationFormat>Custom</PresentationFormat>
  <Paragraphs>125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Arial Narrow</vt:lpstr>
      <vt:lpstr>Franklin Gothic</vt:lpstr>
      <vt:lpstr>Franklin Gothic Book</vt:lpstr>
      <vt:lpstr>Franklin Gothic Medium</vt:lpstr>
      <vt:lpstr>Wingdings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FC-BLANKET GASKETS </dc:title>
  <dc:creator>paul@pkobrien.com</dc:creator>
  <cp:keywords>FIBRECAST, BLANKET, GASKETS</cp:keywords>
  <cp:lastModifiedBy>Angie Torres Cardenas</cp:lastModifiedBy>
  <cp:revision>102</cp:revision>
  <cp:lastPrinted>2021-04-15T12:50:20Z</cp:lastPrinted>
  <dcterms:created xsi:type="dcterms:W3CDTF">2021-04-06T14:57:59Z</dcterms:created>
  <dcterms:modified xsi:type="dcterms:W3CDTF">2024-02-12T18:10:03Z</dcterms:modified>
  <cp:category>TECHNICAL DATA SHEET</cp:category>
</cp:coreProperties>
</file>