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sldIdLst>
    <p:sldId id="259" r:id="rId2"/>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81D"/>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0" autoAdjust="0"/>
    <p:restoredTop sz="96327"/>
  </p:normalViewPr>
  <p:slideViewPr>
    <p:cSldViewPr snapToGrid="0" snapToObjects="1" showGuides="1">
      <p:cViewPr>
        <p:scale>
          <a:sx n="150" d="100"/>
          <a:sy n="150" d="100"/>
        </p:scale>
        <p:origin x="1428" y="10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32821"/>
            <a:ext cx="7200900" cy="7170425"/>
          </a:xfrm>
        </p:spPr>
        <p:txBody>
          <a:bodyPr lIns="0" rIns="0">
            <a:noAutofit/>
          </a:bodyPr>
          <a:lstStyle>
            <a:lvl1pPr marL="0" indent="0">
              <a:buNone/>
              <a:defRPr sz="12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Text Placeholder 57">
            <a:extLst>
              <a:ext uri="{FF2B5EF4-FFF2-40B4-BE49-F238E27FC236}">
                <a16:creationId xmlns:a16="http://schemas.microsoft.com/office/drawing/2014/main" id="{E1C659FC-1AA9-4D3B-A51A-170D8C378A53}"/>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15803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m">
    <p:spTree>
      <p:nvGrpSpPr>
        <p:cNvPr id="1" name=""/>
        <p:cNvGrpSpPr/>
        <p:nvPr/>
      </p:nvGrpSpPr>
      <p:grpSpPr>
        <a:xfrm>
          <a:off x="0" y="0"/>
          <a:ext cx="0" cy="0"/>
          <a:chOff x="0" y="0"/>
          <a:chExt cx="0" cy="0"/>
        </a:xfrm>
      </p:grpSpPr>
      <p:sp>
        <p:nvSpPr>
          <p:cNvPr id="3" name="Table Placeholder 2">
            <a:extLst>
              <a:ext uri="{FF2B5EF4-FFF2-40B4-BE49-F238E27FC236}">
                <a16:creationId xmlns:a16="http://schemas.microsoft.com/office/drawing/2014/main" id="{AE544B28-5CBA-4424-9483-20556516BC19}"/>
              </a:ext>
            </a:extLst>
          </p:cNvPr>
          <p:cNvSpPr>
            <a:spLocks noGrp="1"/>
          </p:cNvSpPr>
          <p:nvPr>
            <p:ph type="tbl" sz="quarter" idx="25" hasCustomPrompt="1"/>
          </p:nvPr>
        </p:nvSpPr>
        <p:spPr>
          <a:xfrm>
            <a:off x="285750" y="3652092"/>
            <a:ext cx="7199887" cy="2821071"/>
          </a:xfrm>
        </p:spPr>
        <p:txBody>
          <a:bodyPr>
            <a:normAutofit/>
          </a:bodyPr>
          <a:lstStyle>
            <a:lvl1pPr marL="0" indent="0" algn="ctr">
              <a:buNone/>
              <a:defRPr sz="1000">
                <a:solidFill>
                  <a:schemeClr val="tx2"/>
                </a:solidFill>
              </a:defRPr>
            </a:lvl1pPr>
          </a:lstStyle>
          <a:p>
            <a:r>
              <a:rPr lang="en-CA" dirty="0"/>
              <a:t>Click to insert table</a:t>
            </a:r>
          </a:p>
        </p:txBody>
      </p:sp>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20629"/>
            <a:ext cx="3312000" cy="1679118"/>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4379"/>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6" name="Picture Placeholder 43">
            <a:extLst>
              <a:ext uri="{FF2B5EF4-FFF2-40B4-BE49-F238E27FC236}">
                <a16:creationId xmlns:a16="http://schemas.microsoft.com/office/drawing/2014/main" id="{C01AC837-5434-4934-98EA-535A4E5DC1C5}"/>
              </a:ext>
            </a:extLst>
          </p:cNvPr>
          <p:cNvSpPr>
            <a:spLocks noGrp="1"/>
          </p:cNvSpPr>
          <p:nvPr>
            <p:ph type="pic" sz="quarter" idx="16" hasCustomPrompt="1"/>
          </p:nvPr>
        </p:nvSpPr>
        <p:spPr>
          <a:xfrm>
            <a:off x="5477097" y="6782026"/>
            <a:ext cx="2008541" cy="2015637"/>
          </a:xfrm>
        </p:spPr>
        <p:txBody>
          <a:bodyPr>
            <a:normAutofit/>
          </a:bodyPr>
          <a:lstStyle>
            <a:lvl1pPr marL="0" indent="0" algn="ctr">
              <a:buNone/>
              <a:defRPr sz="1000">
                <a:solidFill>
                  <a:schemeClr val="tx2"/>
                </a:solidFill>
              </a:defRPr>
            </a:lvl1pPr>
          </a:lstStyle>
          <a:p>
            <a:r>
              <a:rPr lang="en-CA" dirty="0"/>
              <a:t>insert picture</a:t>
            </a:r>
          </a:p>
        </p:txBody>
      </p:sp>
      <p:sp>
        <p:nvSpPr>
          <p:cNvPr id="47" name="Text Placeholder 38">
            <a:extLst>
              <a:ext uri="{FF2B5EF4-FFF2-40B4-BE49-F238E27FC236}">
                <a16:creationId xmlns:a16="http://schemas.microsoft.com/office/drawing/2014/main" id="{3350514B-457A-4449-9569-39731C328830}"/>
              </a:ext>
            </a:extLst>
          </p:cNvPr>
          <p:cNvSpPr>
            <a:spLocks noGrp="1"/>
          </p:cNvSpPr>
          <p:nvPr>
            <p:ph type="body" sz="quarter" idx="17" hasCustomPrompt="1"/>
          </p:nvPr>
        </p:nvSpPr>
        <p:spPr>
          <a:xfrm>
            <a:off x="3748722"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5" name="Picture Placeholder 43">
            <a:extLst>
              <a:ext uri="{FF2B5EF4-FFF2-40B4-BE49-F238E27FC236}">
                <a16:creationId xmlns:a16="http://schemas.microsoft.com/office/drawing/2014/main" id="{55AC6182-5EA8-4E99-BE20-983789034E35}"/>
              </a:ext>
            </a:extLst>
          </p:cNvPr>
          <p:cNvSpPr>
            <a:spLocks noGrp="1"/>
          </p:cNvSpPr>
          <p:nvPr>
            <p:ph type="pic" sz="quarter" idx="15" hasCustomPrompt="1"/>
          </p:nvPr>
        </p:nvSpPr>
        <p:spPr>
          <a:xfrm>
            <a:off x="5704650" y="1338565"/>
            <a:ext cx="1782000" cy="1666800"/>
          </a:xfrm>
        </p:spPr>
        <p:txBody>
          <a:bodyPr>
            <a:normAutofit/>
          </a:bodyPr>
          <a:lstStyle>
            <a:lvl1pPr marL="0" indent="0" algn="ctr">
              <a:buNone/>
              <a:defRPr sz="1000">
                <a:solidFill>
                  <a:schemeClr val="tx2"/>
                </a:solidFill>
              </a:defRPr>
            </a:lvl1pPr>
          </a:lstStyle>
          <a:p>
            <a:r>
              <a:rPr lang="en-CA" dirty="0"/>
              <a:t>insert picture</a:t>
            </a:r>
          </a:p>
        </p:txBody>
      </p:sp>
      <p:sp>
        <p:nvSpPr>
          <p:cNvPr id="44" name="Picture Placeholder 43">
            <a:extLst>
              <a:ext uri="{FF2B5EF4-FFF2-40B4-BE49-F238E27FC236}">
                <a16:creationId xmlns:a16="http://schemas.microsoft.com/office/drawing/2014/main" id="{54E789C2-5666-4D6B-A001-690F47C2B3E4}"/>
              </a:ext>
            </a:extLst>
          </p:cNvPr>
          <p:cNvSpPr>
            <a:spLocks noGrp="1"/>
          </p:cNvSpPr>
          <p:nvPr>
            <p:ph type="pic" sz="quarter" idx="14" hasCustomPrompt="1"/>
          </p:nvPr>
        </p:nvSpPr>
        <p:spPr>
          <a:xfrm>
            <a:off x="3749417" y="1338565"/>
            <a:ext cx="1782000" cy="1666800"/>
          </a:xfrm>
        </p:spPr>
        <p:txBody>
          <a:bodyPr>
            <a:normAutofit/>
          </a:bodyPr>
          <a:lstStyle>
            <a:lvl1pPr marL="0" indent="0" algn="ctr">
              <a:buNone/>
              <a:defRPr sz="1000">
                <a:solidFill>
                  <a:schemeClr val="tx2"/>
                </a:solidFill>
              </a:defRPr>
            </a:lvl1pPr>
          </a:lstStyle>
          <a:p>
            <a:r>
              <a:rPr lang="en-CA" dirty="0"/>
              <a:t>insert picture</a:t>
            </a:r>
          </a:p>
        </p:txBody>
      </p:sp>
      <p:sp>
        <p:nvSpPr>
          <p:cNvPr id="42" name="Text Placeholder 38">
            <a:extLst>
              <a:ext uri="{FF2B5EF4-FFF2-40B4-BE49-F238E27FC236}">
                <a16:creationId xmlns:a16="http://schemas.microsoft.com/office/drawing/2014/main" id="{83A46CCF-90C0-4873-9D3D-9AAA95F57A4A}"/>
              </a:ext>
            </a:extLst>
          </p:cNvPr>
          <p:cNvSpPr>
            <a:spLocks noGrp="1"/>
          </p:cNvSpPr>
          <p:nvPr>
            <p:ph type="body" sz="quarter" idx="13" hasCustomPrompt="1"/>
          </p:nvPr>
        </p:nvSpPr>
        <p:spPr>
          <a:xfrm>
            <a:off x="285749" y="78143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1" name="Text Placeholder 38">
            <a:extLst>
              <a:ext uri="{FF2B5EF4-FFF2-40B4-BE49-F238E27FC236}">
                <a16:creationId xmlns:a16="http://schemas.microsoft.com/office/drawing/2014/main" id="{CB52BB56-5B23-4F4C-8A0A-CB2D0C61E851}"/>
              </a:ext>
            </a:extLst>
          </p:cNvPr>
          <p:cNvSpPr>
            <a:spLocks noGrp="1"/>
          </p:cNvSpPr>
          <p:nvPr>
            <p:ph type="body" sz="quarter" idx="12" hasCustomPrompt="1"/>
          </p:nvPr>
        </p:nvSpPr>
        <p:spPr>
          <a:xfrm>
            <a:off x="285749" y="66459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0" name="Text Placeholder 38">
            <a:extLst>
              <a:ext uri="{FF2B5EF4-FFF2-40B4-BE49-F238E27FC236}">
                <a16:creationId xmlns:a16="http://schemas.microsoft.com/office/drawing/2014/main" id="{F027EBEA-E26B-4B85-BA30-E49C0E34CAB5}"/>
              </a:ext>
            </a:extLst>
          </p:cNvPr>
          <p:cNvSpPr>
            <a:spLocks noGrp="1"/>
          </p:cNvSpPr>
          <p:nvPr>
            <p:ph type="body" sz="quarter" idx="11" hasCustomPrompt="1"/>
          </p:nvPr>
        </p:nvSpPr>
        <p:spPr>
          <a:xfrm>
            <a:off x="285749" y="3202727"/>
            <a:ext cx="7200893"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331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8" name="Text Placeholder 38">
            <a:extLst>
              <a:ext uri="{FF2B5EF4-FFF2-40B4-BE49-F238E27FC236}">
                <a16:creationId xmlns:a16="http://schemas.microsoft.com/office/drawing/2014/main" id="{FAB3F249-6E9D-4F68-9B20-6F75291F9C98}"/>
              </a:ext>
            </a:extLst>
          </p:cNvPr>
          <p:cNvSpPr>
            <a:spLocks noGrp="1"/>
          </p:cNvSpPr>
          <p:nvPr>
            <p:ph type="body" sz="quarter" idx="18" hasCustomPrompt="1"/>
          </p:nvPr>
        </p:nvSpPr>
        <p:spPr>
          <a:xfrm>
            <a:off x="5703955"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9" name="Text Placeholder 38">
            <a:extLst>
              <a:ext uri="{FF2B5EF4-FFF2-40B4-BE49-F238E27FC236}">
                <a16:creationId xmlns:a16="http://schemas.microsoft.com/office/drawing/2014/main" id="{4E23D755-77E4-44EB-A582-6089DEA2A587}"/>
              </a:ext>
            </a:extLst>
          </p:cNvPr>
          <p:cNvSpPr>
            <a:spLocks noGrp="1"/>
          </p:cNvSpPr>
          <p:nvPr>
            <p:ph type="body" sz="quarter" idx="19" hasCustomPrompt="1"/>
          </p:nvPr>
        </p:nvSpPr>
        <p:spPr>
          <a:xfrm>
            <a:off x="3748722"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50" name="Text Placeholder 38">
            <a:extLst>
              <a:ext uri="{FF2B5EF4-FFF2-40B4-BE49-F238E27FC236}">
                <a16:creationId xmlns:a16="http://schemas.microsoft.com/office/drawing/2014/main" id="{9206FD68-B5EB-4BB3-8100-8ED09892BD1C}"/>
              </a:ext>
            </a:extLst>
          </p:cNvPr>
          <p:cNvSpPr>
            <a:spLocks noGrp="1"/>
          </p:cNvSpPr>
          <p:nvPr>
            <p:ph type="body" sz="quarter" idx="20" hasCustomPrompt="1"/>
          </p:nvPr>
        </p:nvSpPr>
        <p:spPr>
          <a:xfrm>
            <a:off x="5703955"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15" name="Text Placeholder 57">
            <a:extLst>
              <a:ext uri="{FF2B5EF4-FFF2-40B4-BE49-F238E27FC236}">
                <a16:creationId xmlns:a16="http://schemas.microsoft.com/office/drawing/2014/main" id="{21DA9B07-2206-40DF-BBB2-4CC98C9DF2E9}"/>
              </a:ext>
            </a:extLst>
          </p:cNvPr>
          <p:cNvSpPr>
            <a:spLocks noGrp="1"/>
          </p:cNvSpPr>
          <p:nvPr>
            <p:ph type="body" sz="quarter" idx="23"/>
          </p:nvPr>
        </p:nvSpPr>
        <p:spPr>
          <a:xfrm>
            <a:off x="285750" y="7118545"/>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6" name="Text Placeholder 57">
            <a:extLst>
              <a:ext uri="{FF2B5EF4-FFF2-40B4-BE49-F238E27FC236}">
                <a16:creationId xmlns:a16="http://schemas.microsoft.com/office/drawing/2014/main" id="{1E597BE8-FFD0-4996-A0C9-29B10155B05C}"/>
              </a:ext>
            </a:extLst>
          </p:cNvPr>
          <p:cNvSpPr>
            <a:spLocks noGrp="1"/>
          </p:cNvSpPr>
          <p:nvPr>
            <p:ph type="body" sz="quarter" idx="24"/>
          </p:nvPr>
        </p:nvSpPr>
        <p:spPr>
          <a:xfrm>
            <a:off x="285750" y="8275151"/>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Tree>
    <p:extLst>
      <p:ext uri="{BB962C8B-B14F-4D97-AF65-F5344CB8AC3E}">
        <p14:creationId xmlns:p14="http://schemas.microsoft.com/office/powerpoint/2010/main" val="2365693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0" name="Table Placeholder 19">
            <a:extLst>
              <a:ext uri="{FF2B5EF4-FFF2-40B4-BE49-F238E27FC236}">
                <a16:creationId xmlns:a16="http://schemas.microsoft.com/office/drawing/2014/main" id="{0EEF14FA-EB9C-452E-AE20-8AB369B7C7E7}"/>
              </a:ext>
            </a:extLst>
          </p:cNvPr>
          <p:cNvSpPr>
            <a:spLocks noGrp="1"/>
          </p:cNvSpPr>
          <p:nvPr>
            <p:ph type="tbl" sz="quarter" idx="26" hasCustomPrompt="1"/>
          </p:nvPr>
        </p:nvSpPr>
        <p:spPr>
          <a:xfrm>
            <a:off x="285751" y="4474958"/>
            <a:ext cx="3671886" cy="4228287"/>
          </a:xfrm>
        </p:spPr>
        <p:txBody>
          <a:bodyPr>
            <a:normAutofit/>
          </a:bodyPr>
          <a:lstStyle>
            <a:lvl1pPr marL="0" indent="0" algn="ctr">
              <a:buNone/>
              <a:defRPr sz="1000">
                <a:solidFill>
                  <a:schemeClr val="tx2"/>
                </a:solidFill>
              </a:defRPr>
            </a:lvl1pPr>
          </a:lstStyle>
          <a:p>
            <a:r>
              <a:rPr lang="en-CA" dirty="0"/>
              <a:t>Click to insert table</a:t>
            </a:r>
          </a:p>
        </p:txBody>
      </p:sp>
      <p:sp>
        <p:nvSpPr>
          <p:cNvPr id="16" name="Text Placeholder 38">
            <a:extLst>
              <a:ext uri="{FF2B5EF4-FFF2-40B4-BE49-F238E27FC236}">
                <a16:creationId xmlns:a16="http://schemas.microsoft.com/office/drawing/2014/main" id="{7AF5CB10-542E-40EA-B6CA-656D164EE983}"/>
              </a:ext>
            </a:extLst>
          </p:cNvPr>
          <p:cNvSpPr>
            <a:spLocks noGrp="1"/>
          </p:cNvSpPr>
          <p:nvPr>
            <p:ph type="body" sz="quarter" idx="24" hasCustomPrompt="1"/>
          </p:nvPr>
        </p:nvSpPr>
        <p:spPr>
          <a:xfrm>
            <a:off x="285750" y="4014158"/>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38">
            <a:extLst>
              <a:ext uri="{FF2B5EF4-FFF2-40B4-BE49-F238E27FC236}">
                <a16:creationId xmlns:a16="http://schemas.microsoft.com/office/drawing/2014/main" id="{1A0C58A3-4D76-42F1-BA69-3745584AC277}"/>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8" name="Text Placeholder 38">
            <a:extLst>
              <a:ext uri="{FF2B5EF4-FFF2-40B4-BE49-F238E27FC236}">
                <a16:creationId xmlns:a16="http://schemas.microsoft.com/office/drawing/2014/main" id="{47C72CA1-5C62-431D-A8B2-C746EDDD1C40}"/>
              </a:ext>
            </a:extLst>
          </p:cNvPr>
          <p:cNvSpPr>
            <a:spLocks noGrp="1"/>
          </p:cNvSpPr>
          <p:nvPr>
            <p:ph type="body" sz="quarter" idx="10" hasCustomPrompt="1"/>
          </p:nvPr>
        </p:nvSpPr>
        <p:spPr>
          <a:xfrm>
            <a:off x="285750" y="1058965"/>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15" name="Text Placeholder 57">
            <a:extLst>
              <a:ext uri="{FF2B5EF4-FFF2-40B4-BE49-F238E27FC236}">
                <a16:creationId xmlns:a16="http://schemas.microsoft.com/office/drawing/2014/main" id="{ED9E73AA-7F59-420F-82F9-A4589980582C}"/>
              </a:ext>
            </a:extLst>
          </p:cNvPr>
          <p:cNvSpPr>
            <a:spLocks noGrp="1"/>
          </p:cNvSpPr>
          <p:nvPr>
            <p:ph type="body" sz="quarter" idx="23"/>
          </p:nvPr>
        </p:nvSpPr>
        <p:spPr>
          <a:xfrm>
            <a:off x="285750" y="1520629"/>
            <a:ext cx="3671888" cy="2200192"/>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8" name="Text Placeholder 57">
            <a:extLst>
              <a:ext uri="{FF2B5EF4-FFF2-40B4-BE49-F238E27FC236}">
                <a16:creationId xmlns:a16="http://schemas.microsoft.com/office/drawing/2014/main" id="{F018E05D-5E03-4E94-B5F8-749947DC8657}"/>
              </a:ext>
            </a:extLst>
          </p:cNvPr>
          <p:cNvSpPr>
            <a:spLocks noGrp="1"/>
          </p:cNvSpPr>
          <p:nvPr>
            <p:ph type="body" sz="quarter" idx="25"/>
          </p:nvPr>
        </p:nvSpPr>
        <p:spPr>
          <a:xfrm>
            <a:off x="4339238" y="1200149"/>
            <a:ext cx="3146400" cy="7503096"/>
          </a:xfrm>
          <a:solidFill>
            <a:schemeClr val="accent3"/>
          </a:solidFill>
        </p:spPr>
        <p:txBody>
          <a:bodyPr lIns="144000" rIns="144000">
            <a:noAutofit/>
          </a:bodyPr>
          <a:lstStyle>
            <a:lvl1pPr marL="0" indent="0">
              <a:lnSpc>
                <a:spcPct val="100000"/>
              </a:lnSpc>
              <a:spcBef>
                <a:spcPts val="0"/>
              </a:spcBef>
              <a:buNone/>
              <a:defRPr sz="1000">
                <a:solidFill>
                  <a:schemeClr val="bg1"/>
                </a:solidFill>
              </a:defRPr>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21" name="Text Placeholder 57">
            <a:extLst>
              <a:ext uri="{FF2B5EF4-FFF2-40B4-BE49-F238E27FC236}">
                <a16:creationId xmlns:a16="http://schemas.microsoft.com/office/drawing/2014/main" id="{E5A4543B-4EDE-48BF-921B-D2CA4C5F2C69}"/>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5131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5750" y="2111671"/>
            <a:ext cx="7200899" cy="3119551"/>
          </a:xfrm>
        </p:spPr>
        <p:txBody>
          <a:bodyPr anchor="b"/>
          <a:lstStyle>
            <a:lvl1pPr>
              <a:defRPr sz="5100"/>
            </a:lvl1pPr>
          </a:lstStyle>
          <a:p>
            <a:r>
              <a:rPr lang="en-US" dirty="0"/>
              <a:t>Click to edit Master title style</a:t>
            </a:r>
          </a:p>
        </p:txBody>
      </p:sp>
      <p:sp>
        <p:nvSpPr>
          <p:cNvPr id="3" name="Text Placeholder 2"/>
          <p:cNvSpPr>
            <a:spLocks noGrp="1"/>
          </p:cNvSpPr>
          <p:nvPr>
            <p:ph type="body" idx="1"/>
          </p:nvPr>
        </p:nvSpPr>
        <p:spPr>
          <a:xfrm>
            <a:off x="285751" y="5270806"/>
            <a:ext cx="7200900" cy="1412866"/>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714935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85750" y="1532821"/>
            <a:ext cx="3529013" cy="7170425"/>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957638" y="1532821"/>
            <a:ext cx="3529012" cy="7170424"/>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8">
            <a:extLst>
              <a:ext uri="{FF2B5EF4-FFF2-40B4-BE49-F238E27FC236}">
                <a16:creationId xmlns:a16="http://schemas.microsoft.com/office/drawing/2014/main" id="{33B7ACC7-989F-42D9-8935-4FF3BD9E357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6" name="Text Placeholder 38">
            <a:extLst>
              <a:ext uri="{FF2B5EF4-FFF2-40B4-BE49-F238E27FC236}">
                <a16:creationId xmlns:a16="http://schemas.microsoft.com/office/drawing/2014/main" id="{3C75187A-8044-4724-993C-35E76774FD62}"/>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57">
            <a:extLst>
              <a:ext uri="{FF2B5EF4-FFF2-40B4-BE49-F238E27FC236}">
                <a16:creationId xmlns:a16="http://schemas.microsoft.com/office/drawing/2014/main" id="{522F17F5-FF52-4563-A611-9A4FCD95DBFE}"/>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759156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5751" y="1028700"/>
            <a:ext cx="2756416" cy="1988820"/>
          </a:xfrm>
        </p:spPr>
        <p:txBody>
          <a:bodyPr anchor="b">
            <a:normAutofit/>
          </a:bodyPr>
          <a:lstStyle>
            <a:lvl1pPr>
              <a:defRPr sz="2000">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04282" y="1532820"/>
            <a:ext cx="4182368" cy="7170425"/>
          </a:xfrm>
        </p:spPr>
        <p:txBody>
          <a:bodyPr>
            <a:normAutofit/>
          </a:bodyPr>
          <a:lstStyle>
            <a:lvl1pPr>
              <a:defRPr sz="1200"/>
            </a:lvl1pPr>
            <a:lvl2pPr>
              <a:defRPr sz="1100"/>
            </a:lvl2pPr>
            <a:lvl3pPr>
              <a:defRPr sz="1100"/>
            </a:lvl3pPr>
            <a:lvl4pPr>
              <a:defRPr sz="1000"/>
            </a:lvl4pPr>
            <a:lvl5pPr>
              <a:defRPr sz="10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85751" y="3017520"/>
            <a:ext cx="2756416" cy="5685725"/>
          </a:xfrm>
        </p:spPr>
        <p:txBody>
          <a:bodyPr>
            <a:normAutofit/>
          </a:bodyPr>
          <a:lstStyle>
            <a:lvl1pPr marL="0" indent="0">
              <a:buNone/>
              <a:defRPr sz="100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dirty="0"/>
              <a:t>Click to edit Master text styles</a:t>
            </a:r>
          </a:p>
        </p:txBody>
      </p:sp>
      <p:sp>
        <p:nvSpPr>
          <p:cNvPr id="5" name="Text Placeholder 38">
            <a:extLst>
              <a:ext uri="{FF2B5EF4-FFF2-40B4-BE49-F238E27FC236}">
                <a16:creationId xmlns:a16="http://schemas.microsoft.com/office/drawing/2014/main" id="{4F8A2F33-874D-4AFB-BDC2-76E64BA3603E}"/>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226602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667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hyperlink" Target="mailto:sales@fibrecast.com" TargetMode="Externa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664372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Subtitle 2">
            <a:extLst>
              <a:ext uri="{FF2B5EF4-FFF2-40B4-BE49-F238E27FC236}">
                <a16:creationId xmlns:a16="http://schemas.microsoft.com/office/drawing/2014/main" id="{188EBC6A-54C0-425B-88E6-501A02AF7B5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16" name="Group 15">
            <a:extLst>
              <a:ext uri="{FF2B5EF4-FFF2-40B4-BE49-F238E27FC236}">
                <a16:creationId xmlns:a16="http://schemas.microsoft.com/office/drawing/2014/main" id="{37A139B4-70C9-4FBF-97D2-3034BBC00548}"/>
              </a:ext>
            </a:extLst>
          </p:cNvPr>
          <p:cNvGrpSpPr/>
          <p:nvPr userDrawn="1"/>
        </p:nvGrpSpPr>
        <p:grpSpPr>
          <a:xfrm>
            <a:off x="1202076" y="9540394"/>
            <a:ext cx="5208119" cy="45719"/>
            <a:chOff x="8458200" y="10414000"/>
            <a:chExt cx="12286556" cy="177800"/>
          </a:xfrm>
          <a:solidFill>
            <a:srgbClr val="1FB18A"/>
          </a:solidFill>
        </p:grpSpPr>
        <p:sp>
          <p:nvSpPr>
            <p:cNvPr id="17" name="Rectangle 16">
              <a:extLst>
                <a:ext uri="{FF2B5EF4-FFF2-40B4-BE49-F238E27FC236}">
                  <a16:creationId xmlns:a16="http://schemas.microsoft.com/office/drawing/2014/main" id="{634B29CF-AEC6-455A-B1EC-C9191092DEA3}"/>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8" name="Rectangle 17">
              <a:extLst>
                <a:ext uri="{FF2B5EF4-FFF2-40B4-BE49-F238E27FC236}">
                  <a16:creationId xmlns:a16="http://schemas.microsoft.com/office/drawing/2014/main" id="{9A0AFDF4-749C-40A0-B827-0441C89B9C4C}"/>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9" name="Rectangle 18">
              <a:extLst>
                <a:ext uri="{FF2B5EF4-FFF2-40B4-BE49-F238E27FC236}">
                  <a16:creationId xmlns:a16="http://schemas.microsoft.com/office/drawing/2014/main" id="{A5F05AD8-F771-48C4-B02A-4BA7AB61ED2D}"/>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20" name="Rectangle 19">
              <a:extLst>
                <a:ext uri="{FF2B5EF4-FFF2-40B4-BE49-F238E27FC236}">
                  <a16:creationId xmlns:a16="http://schemas.microsoft.com/office/drawing/2014/main" id="{8DBC8B67-DC17-423A-97F3-7C6F237DEDFF}"/>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21" name="Subtitle 2">
            <a:extLst>
              <a:ext uri="{FF2B5EF4-FFF2-40B4-BE49-F238E27FC236}">
                <a16:creationId xmlns:a16="http://schemas.microsoft.com/office/drawing/2014/main" id="{C3861E2F-8B15-4B2E-93D9-D298E0CDA27D}"/>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10"/>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Graphic 12">
            <a:extLst>
              <a:ext uri="{FF2B5EF4-FFF2-40B4-BE49-F238E27FC236}">
                <a16:creationId xmlns:a16="http://schemas.microsoft.com/office/drawing/2014/main" id="{0FFB5DB0-B918-4D44-9330-543353E5D263}"/>
              </a:ext>
            </a:extLst>
          </p:cNvPr>
          <p:cNvPicPr>
            <a:picLocks noChangeAspect="1"/>
          </p:cNvPicPr>
          <p:nvPr userDrawn="1"/>
        </p:nvPicPr>
        <p:blipFill rotWithShape="1">
          <a:blip r:embed="rId11">
            <a:extLst>
              <a:ext uri="{96DAC541-7B7A-43D3-8B79-37D633B846F1}">
                <asvg:svgBlip xmlns:asvg="http://schemas.microsoft.com/office/drawing/2016/SVG/main" r:embed="rId12"/>
              </a:ext>
            </a:extLst>
          </a:blip>
          <a:srcRect l="13223" t="34123" r="3376" b="35598"/>
          <a:stretch/>
        </p:blipFill>
        <p:spPr>
          <a:xfrm>
            <a:off x="258855" y="276226"/>
            <a:ext cx="3529014" cy="710134"/>
          </a:xfrm>
          <a:prstGeom prst="rect">
            <a:avLst/>
          </a:prstGeom>
        </p:spPr>
      </p:pic>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Placeholder 26">
            <a:extLst>
              <a:ext uri="{FF2B5EF4-FFF2-40B4-BE49-F238E27FC236}">
                <a16:creationId xmlns:a16="http://schemas.microsoft.com/office/drawing/2014/main" id="{C118D890-CC2F-4482-970C-272FF5828A83}"/>
              </a:ext>
            </a:extLst>
          </p:cNvPr>
          <p:cNvSpPr>
            <a:spLocks noGrp="1"/>
          </p:cNvSpPr>
          <p:nvPr>
            <p:ph type="body" sz="quarter" idx="22"/>
          </p:nvPr>
        </p:nvSpPr>
        <p:spPr>
          <a:xfrm>
            <a:off x="309173" y="1587501"/>
            <a:ext cx="3312000" cy="2640193"/>
          </a:xfrm>
        </p:spPr>
        <p:txBody>
          <a:bodyPr/>
          <a:lstStyle/>
          <a:p>
            <a:pPr algn="just"/>
            <a:r>
              <a:rPr lang="es-CO" dirty="0">
                <a:latin typeface="Franklin Gothic Book" panose="020B0503020102020204" pitchFamily="34" charset="0"/>
              </a:rPr>
              <a:t>Los productos </a:t>
            </a:r>
            <a:r>
              <a:rPr lang="es-CO" b="1" dirty="0">
                <a:latin typeface="Franklin Gothic Book" panose="020B0503020102020204" pitchFamily="34" charset="0"/>
              </a:rPr>
              <a:t>FC-2600</a:t>
            </a:r>
            <a:r>
              <a:rPr lang="es-CO" dirty="0">
                <a:latin typeface="Franklin Gothic Book" panose="020B0503020102020204" pitchFamily="34" charset="0"/>
              </a:rPr>
              <a:t> son fabricados en un proceso de formación al vacío húmedo utilizando mezcla de fibras de </a:t>
            </a:r>
            <a:r>
              <a:rPr lang="es-CO" dirty="0" err="1">
                <a:latin typeface="Franklin Gothic Book" panose="020B0503020102020204" pitchFamily="34" charset="0"/>
              </a:rPr>
              <a:t>aluminosilicato</a:t>
            </a:r>
            <a:r>
              <a:rPr lang="es-CO" dirty="0">
                <a:latin typeface="Franklin Gothic Book" panose="020B0503020102020204" pitchFamily="34" charset="0"/>
              </a:rPr>
              <a:t> y circonio y aglutinantes a granel, diseñadas para usarse hasta </a:t>
            </a:r>
            <a:r>
              <a:rPr lang="es-CO" dirty="0" err="1">
                <a:latin typeface="Franklin Gothic Book" panose="020B0503020102020204" pitchFamily="34" charset="0"/>
              </a:rPr>
              <a:t>2600°F</a:t>
            </a:r>
            <a:r>
              <a:rPr lang="es-CO" dirty="0">
                <a:latin typeface="Franklin Gothic Book" panose="020B0503020102020204" pitchFamily="34" charset="0"/>
              </a:rPr>
              <a:t> (</a:t>
            </a:r>
            <a:r>
              <a:rPr lang="es-CO" dirty="0" err="1">
                <a:latin typeface="Franklin Gothic Book" panose="020B0503020102020204" pitchFamily="34" charset="0"/>
              </a:rPr>
              <a:t>1427°C</a:t>
            </a:r>
            <a:r>
              <a:rPr lang="es-CO" dirty="0">
                <a:latin typeface="Franklin Gothic Book" panose="020B0503020102020204" pitchFamily="34" charset="0"/>
              </a:rPr>
              <a:t>).</a:t>
            </a:r>
          </a:p>
          <a:p>
            <a:pPr algn="just"/>
            <a:r>
              <a:rPr lang="es-CO" dirty="0">
                <a:latin typeface="Franklin Gothic Book" panose="020B0503020102020204" pitchFamily="34" charset="0"/>
              </a:rPr>
              <a:t>Las</a:t>
            </a:r>
            <a:r>
              <a:rPr lang="es-CO" b="1" dirty="0">
                <a:latin typeface="Franklin Gothic Book" panose="020B0503020102020204" pitchFamily="34" charset="0"/>
              </a:rPr>
              <a:t> </a:t>
            </a:r>
            <a:r>
              <a:rPr lang="es-CO" dirty="0">
                <a:latin typeface="Franklin Gothic Book" panose="020B0503020102020204" pitchFamily="34" charset="0"/>
              </a:rPr>
              <a:t>placas </a:t>
            </a:r>
            <a:r>
              <a:rPr lang="es-CO" b="1" dirty="0">
                <a:latin typeface="Franklin Gothic Book" panose="020B0503020102020204" pitchFamily="34" charset="0"/>
              </a:rPr>
              <a:t>FC-2600</a:t>
            </a:r>
            <a:r>
              <a:rPr lang="es-CO" dirty="0">
                <a:latin typeface="Franklin Gothic Book" panose="020B0503020102020204" pitchFamily="34" charset="0"/>
              </a:rPr>
              <a:t> son relativamente livianas, autoportantes y fáciles de mecanizar y cortar. Todas son cepilladas suavemente por ambos lados con bordes mecanizados. </a:t>
            </a:r>
            <a:r>
              <a:rPr lang="es-CO" b="1" dirty="0" err="1">
                <a:latin typeface="Franklin Gothic Book" panose="020B0503020102020204" pitchFamily="34" charset="0"/>
              </a:rPr>
              <a:t>FibreCast</a:t>
            </a:r>
            <a:r>
              <a:rPr lang="es-CO" dirty="0">
                <a:latin typeface="Franklin Gothic Book" panose="020B0503020102020204" pitchFamily="34" charset="0"/>
              </a:rPr>
              <a:t> puede personalizar fácilmente estas placas con agujeros, ranuras o cortes con nuestro equipo de </a:t>
            </a:r>
            <a:r>
              <a:rPr lang="es-CO" dirty="0" err="1">
                <a:latin typeface="Franklin Gothic Book" panose="020B0503020102020204" pitchFamily="34" charset="0"/>
              </a:rPr>
              <a:t>CNC</a:t>
            </a:r>
            <a:r>
              <a:rPr lang="es-CO" dirty="0">
                <a:latin typeface="Franklin Gothic Book" panose="020B0503020102020204" pitchFamily="34" charset="0"/>
              </a:rPr>
              <a:t> o </a:t>
            </a:r>
            <a:r>
              <a:rPr lang="es-CO" dirty="0" err="1">
                <a:latin typeface="Franklin Gothic Book" panose="020B0503020102020204" pitchFamily="34" charset="0"/>
              </a:rPr>
              <a:t>Waterjet</a:t>
            </a:r>
            <a:r>
              <a:rPr lang="es-CO" dirty="0">
                <a:latin typeface="Franklin Gothic Book" panose="020B0503020102020204" pitchFamily="34" charset="0"/>
              </a:rPr>
              <a:t>.</a:t>
            </a:r>
          </a:p>
          <a:p>
            <a:pPr algn="just"/>
            <a:r>
              <a:rPr lang="es-CO" dirty="0">
                <a:latin typeface="Franklin Gothic Book" panose="020B0503020102020204" pitchFamily="34" charset="0"/>
              </a:rPr>
              <a:t>Las piezas </a:t>
            </a:r>
            <a:r>
              <a:rPr lang="es-CO" b="1" dirty="0">
                <a:latin typeface="Franklin Gothic Book" panose="020B0503020102020204" pitchFamily="34" charset="0"/>
              </a:rPr>
              <a:t>FC-2600 </a:t>
            </a:r>
            <a:r>
              <a:rPr lang="es-CO" dirty="0">
                <a:latin typeface="Franklin Gothic Book" panose="020B0503020102020204" pitchFamily="34" charset="0"/>
              </a:rPr>
              <a:t>usan</a:t>
            </a:r>
            <a:r>
              <a:rPr lang="es-CO" b="1" dirty="0">
                <a:latin typeface="Franklin Gothic Book" panose="020B0503020102020204" pitchFamily="34" charset="0"/>
              </a:rPr>
              <a:t> </a:t>
            </a:r>
            <a:r>
              <a:rPr lang="es-CO" dirty="0">
                <a:latin typeface="Franklin Gothic Book" panose="020B0503020102020204" pitchFamily="34" charset="0"/>
              </a:rPr>
              <a:t>los mismos procesos de fabricación que las placas, pero usando herramientas especializadas. Las capacidades internas de fabricación de moldes e impresión </a:t>
            </a:r>
            <a:r>
              <a:rPr lang="es-CO" dirty="0" err="1">
                <a:latin typeface="Franklin Gothic Book" panose="020B0503020102020204" pitchFamily="34" charset="0"/>
              </a:rPr>
              <a:t>3D</a:t>
            </a:r>
            <a:r>
              <a:rPr lang="es-CO" dirty="0">
                <a:latin typeface="Franklin Gothic Book" panose="020B0503020102020204" pitchFamily="34" charset="0"/>
              </a:rPr>
              <a:t> de </a:t>
            </a:r>
            <a:r>
              <a:rPr lang="es-CO" b="1" dirty="0" err="1">
                <a:latin typeface="Franklin Gothic Book" panose="020B0503020102020204" pitchFamily="34" charset="0"/>
              </a:rPr>
              <a:t>FibreCast</a:t>
            </a:r>
            <a:r>
              <a:rPr lang="es-CO" dirty="0">
                <a:latin typeface="Franklin Gothic Book" panose="020B0503020102020204" pitchFamily="34" charset="0"/>
              </a:rPr>
              <a:t> pueden crear fácilmente piezas personalizadas según las especificaciones del cliente, desde cámaras de combustión y conos de extracción, hasta piezas con herrajes y estructuras de acero incrustados, como vasos de muestra.</a:t>
            </a:r>
            <a:r>
              <a:rPr lang="en-CA" b="1" dirty="0">
                <a:latin typeface="Franklin Gothic Book" panose="020B0503020102020204" pitchFamily="34" charset="0"/>
              </a:rPr>
              <a:t> </a:t>
            </a:r>
          </a:p>
          <a:p>
            <a:pPr algn="just"/>
            <a:endParaRPr lang="es-CO" dirty="0"/>
          </a:p>
        </p:txBody>
      </p:sp>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21"/>
          </p:nvPr>
        </p:nvSpPr>
        <p:spPr/>
        <p:txBody>
          <a:bodyPr/>
          <a:lstStyle/>
          <a:p>
            <a:r>
              <a:rPr lang="es-CO" sz="2000" dirty="0">
                <a:solidFill>
                  <a:srgbClr val="000000"/>
                </a:solidFill>
                <a:latin typeface="Franklin Gothic Book" panose="020B0503020102020204" pitchFamily="34" charset="0"/>
              </a:rPr>
              <a:t>FC-2600 PLACAS Y PIEZAS</a:t>
            </a:r>
            <a:br>
              <a:rPr lang="es-CO" dirty="0">
                <a:solidFill>
                  <a:srgbClr val="000000"/>
                </a:solidFill>
              </a:rPr>
            </a:br>
            <a:r>
              <a:rPr lang="es-CO" sz="1800" b="1" dirty="0">
                <a:solidFill>
                  <a:srgbClr val="00B0F0"/>
                </a:solidFill>
                <a:latin typeface="Franklin Gothic Book" panose="020B0503020102020204" pitchFamily="34" charset="0"/>
              </a:rPr>
              <a:t>FICHA TÉCNICA</a:t>
            </a:r>
          </a:p>
        </p:txBody>
      </p:sp>
      <p:sp>
        <p:nvSpPr>
          <p:cNvPr id="16" name="Text Placeholder 15">
            <a:extLst>
              <a:ext uri="{FF2B5EF4-FFF2-40B4-BE49-F238E27FC236}">
                <a16:creationId xmlns:a16="http://schemas.microsoft.com/office/drawing/2014/main" id="{2ACAAAE5-6C0A-4495-B2CE-5F5FD6A4C8E8}"/>
              </a:ext>
            </a:extLst>
          </p:cNvPr>
          <p:cNvSpPr>
            <a:spLocks noGrp="1"/>
          </p:cNvSpPr>
          <p:nvPr>
            <p:ph type="body" sz="quarter" idx="11"/>
          </p:nvPr>
        </p:nvSpPr>
        <p:spPr>
          <a:xfrm>
            <a:off x="311137" y="4434733"/>
            <a:ext cx="7200893" cy="300563"/>
          </a:xfrm>
        </p:spPr>
        <p:txBody>
          <a:bodyPr/>
          <a:lstStyle/>
          <a:p>
            <a:r>
              <a:rPr lang="es-CO" sz="1600" b="1" dirty="0">
                <a:solidFill>
                  <a:srgbClr val="00B0F0"/>
                </a:solidFill>
                <a:latin typeface="Franklin Gothic Book" panose="020B0503020102020204" pitchFamily="34" charset="0"/>
              </a:rPr>
              <a:t>COMPARACIÓN TÉCNICA</a:t>
            </a:r>
          </a:p>
        </p:txBody>
      </p:sp>
      <p:sp>
        <p:nvSpPr>
          <p:cNvPr id="15" name="Text Placeholder 14">
            <a:extLst>
              <a:ext uri="{FF2B5EF4-FFF2-40B4-BE49-F238E27FC236}">
                <a16:creationId xmlns:a16="http://schemas.microsoft.com/office/drawing/2014/main" id="{45CBEE9F-3ECD-481F-834B-750F69745143}"/>
              </a:ext>
            </a:extLst>
          </p:cNvPr>
          <p:cNvSpPr>
            <a:spLocks noGrp="1"/>
          </p:cNvSpPr>
          <p:nvPr>
            <p:ph type="body" sz="quarter" idx="10"/>
          </p:nvPr>
        </p:nvSpPr>
        <p:spPr>
          <a:xfrm>
            <a:off x="285750" y="1126701"/>
            <a:ext cx="3312000" cy="460800"/>
          </a:xfrm>
        </p:spPr>
        <p:txBody>
          <a:bodyPr/>
          <a:lstStyle/>
          <a:p>
            <a:r>
              <a:rPr lang="es-CO" sz="1800" b="1" dirty="0">
                <a:solidFill>
                  <a:srgbClr val="00B0F0"/>
                </a:solidFill>
                <a:latin typeface="Franklin Gothic Book" panose="020B0503020102020204" pitchFamily="34" charset="0"/>
              </a:rPr>
              <a:t>FC-2600 PLACAS Y PIEZAS</a:t>
            </a:r>
          </a:p>
        </p:txBody>
      </p:sp>
      <p:graphicFrame>
        <p:nvGraphicFramePr>
          <p:cNvPr id="34" name="Table 35">
            <a:extLst>
              <a:ext uri="{FF2B5EF4-FFF2-40B4-BE49-F238E27FC236}">
                <a16:creationId xmlns:a16="http://schemas.microsoft.com/office/drawing/2014/main" id="{7954D559-AB9A-42CC-B476-077AA2CF6677}"/>
              </a:ext>
            </a:extLst>
          </p:cNvPr>
          <p:cNvGraphicFramePr>
            <a:graphicFrameLocks noGrp="1"/>
          </p:cNvGraphicFramePr>
          <p:nvPr>
            <p:ph type="tbl" sz="quarter" idx="25"/>
            <p:extLst>
              <p:ext uri="{D42A27DB-BD31-4B8C-83A1-F6EECF244321}">
                <p14:modId xmlns:p14="http://schemas.microsoft.com/office/powerpoint/2010/main" val="281930153"/>
              </p:ext>
            </p:extLst>
          </p:nvPr>
        </p:nvGraphicFramePr>
        <p:xfrm>
          <a:off x="311137" y="4735296"/>
          <a:ext cx="7200900" cy="3017040"/>
        </p:xfrm>
        <a:graphic>
          <a:graphicData uri="http://schemas.openxmlformats.org/drawingml/2006/table">
            <a:tbl>
              <a:tblPr firstRow="1" bandRow="1">
                <a:tableStyleId>{9D7B26C5-4107-4FEC-AEDC-1716B250A1EF}</a:tableStyleId>
              </a:tblPr>
              <a:tblGrid>
                <a:gridCol w="1621226">
                  <a:extLst>
                    <a:ext uri="{9D8B030D-6E8A-4147-A177-3AD203B41FA5}">
                      <a16:colId xmlns:a16="http://schemas.microsoft.com/office/drawing/2014/main" val="3647290184"/>
                    </a:ext>
                  </a:extLst>
                </a:gridCol>
                <a:gridCol w="841694">
                  <a:extLst>
                    <a:ext uri="{9D8B030D-6E8A-4147-A177-3AD203B41FA5}">
                      <a16:colId xmlns:a16="http://schemas.microsoft.com/office/drawing/2014/main" val="2804471609"/>
                    </a:ext>
                  </a:extLst>
                </a:gridCol>
                <a:gridCol w="961706">
                  <a:extLst>
                    <a:ext uri="{9D8B030D-6E8A-4147-A177-3AD203B41FA5}">
                      <a16:colId xmlns:a16="http://schemas.microsoft.com/office/drawing/2014/main" val="2648636258"/>
                    </a:ext>
                  </a:extLst>
                </a:gridCol>
                <a:gridCol w="933486">
                  <a:extLst>
                    <a:ext uri="{9D8B030D-6E8A-4147-A177-3AD203B41FA5}">
                      <a16:colId xmlns:a16="http://schemas.microsoft.com/office/drawing/2014/main" val="622920296"/>
                    </a:ext>
                  </a:extLst>
                </a:gridCol>
                <a:gridCol w="947596">
                  <a:extLst>
                    <a:ext uri="{9D8B030D-6E8A-4147-A177-3AD203B41FA5}">
                      <a16:colId xmlns:a16="http://schemas.microsoft.com/office/drawing/2014/main" val="3796486099"/>
                    </a:ext>
                  </a:extLst>
                </a:gridCol>
                <a:gridCol w="947596">
                  <a:extLst>
                    <a:ext uri="{9D8B030D-6E8A-4147-A177-3AD203B41FA5}">
                      <a16:colId xmlns:a16="http://schemas.microsoft.com/office/drawing/2014/main" val="836946954"/>
                    </a:ext>
                  </a:extLst>
                </a:gridCol>
                <a:gridCol w="947596">
                  <a:extLst>
                    <a:ext uri="{9D8B030D-6E8A-4147-A177-3AD203B41FA5}">
                      <a16:colId xmlns:a16="http://schemas.microsoft.com/office/drawing/2014/main" val="3132804758"/>
                    </a:ext>
                  </a:extLst>
                </a:gridCol>
              </a:tblGrid>
              <a:tr h="218998">
                <a:tc>
                  <a:txBody>
                    <a:bodyPr/>
                    <a:lstStyle/>
                    <a:p>
                      <a:pPr algn="ctr"/>
                      <a:endParaRPr lang="en-CA" sz="1200" dirty="0">
                        <a:latin typeface="+mj-lt"/>
                      </a:endParaRPr>
                    </a:p>
                  </a:txBody>
                  <a:tcPr anchor="b"/>
                </a:tc>
                <a:tc gridSpan="2">
                  <a:txBody>
                    <a:bodyPr/>
                    <a:lstStyle/>
                    <a:p>
                      <a:pPr algn="ctr"/>
                      <a:r>
                        <a:rPr lang="en-US" sz="1000" dirty="0">
                          <a:latin typeface="+mj-lt"/>
                        </a:rPr>
                        <a:t>FC-2600-LD</a:t>
                      </a:r>
                      <a:endParaRPr lang="en-CA" sz="1000" dirty="0">
                        <a:latin typeface="+mj-lt"/>
                      </a:endParaRPr>
                    </a:p>
                  </a:txBody>
                  <a:tcPr marL="0" marR="0" anchor="b">
                    <a:solidFill>
                      <a:schemeClr val="tx2">
                        <a:lumMod val="20000"/>
                        <a:lumOff val="80000"/>
                      </a:schemeClr>
                    </a:solidFill>
                  </a:tcPr>
                </a:tc>
                <a:tc hMerge="1">
                  <a:txBody>
                    <a:bodyPr/>
                    <a:lstStyle/>
                    <a:p>
                      <a:endParaRPr lang="en-CA"/>
                    </a:p>
                  </a:txBody>
                  <a:tcPr/>
                </a:tc>
                <a:tc gridSpan="2">
                  <a:txBody>
                    <a:bodyPr/>
                    <a:lstStyle/>
                    <a:p>
                      <a:pPr algn="ctr"/>
                      <a:r>
                        <a:rPr lang="en-US" sz="1000" dirty="0">
                          <a:latin typeface="+mj-lt"/>
                        </a:rPr>
                        <a:t>FC-2600-HD</a:t>
                      </a:r>
                      <a:endParaRPr lang="en-CA" sz="1000" dirty="0">
                        <a:latin typeface="+mj-lt"/>
                      </a:endParaRPr>
                    </a:p>
                  </a:txBody>
                  <a:tcPr marL="0" marR="0" anchor="b"/>
                </a:tc>
                <a:tc hMerge="1">
                  <a:txBody>
                    <a:bodyPr/>
                    <a:lstStyle/>
                    <a:p>
                      <a:endParaRPr lang="en-CA"/>
                    </a:p>
                  </a:txBody>
                  <a:tcPr/>
                </a:tc>
                <a:tc gridSpan="2">
                  <a:txBody>
                    <a:bodyPr/>
                    <a:lstStyle/>
                    <a:p>
                      <a:pPr algn="ctr"/>
                      <a:r>
                        <a:rPr lang="en-US" sz="1000" dirty="0">
                          <a:latin typeface="+mj-lt"/>
                        </a:rPr>
                        <a:t>FC-2600-HD 45</a:t>
                      </a:r>
                      <a:endParaRPr lang="en-CA" sz="1000" dirty="0">
                        <a:latin typeface="+mj-lt"/>
                      </a:endParaRPr>
                    </a:p>
                  </a:txBody>
                  <a:tcPr marL="0" marR="0" anchor="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1532514866"/>
                  </a:ext>
                </a:extLst>
              </a:tr>
              <a:tr h="154812">
                <a:tc>
                  <a:txBody>
                    <a:bodyPr/>
                    <a:lstStyle/>
                    <a:p>
                      <a:r>
                        <a:rPr lang="en-CA" sz="800" noProof="0" dirty="0"/>
                        <a:t>Color</a:t>
                      </a:r>
                    </a:p>
                  </a:txBody>
                  <a:tcPr marL="0" marR="0" marT="0" marB="0" anchor="ctr">
                    <a:lnB w="9525" cap="flat" cmpd="sng" algn="ctr">
                      <a:solidFill>
                        <a:schemeClr val="tx1"/>
                      </a:solidFill>
                      <a:prstDash val="solid"/>
                      <a:round/>
                      <a:headEnd type="none" w="med" len="med"/>
                      <a:tailEnd type="none" w="med" len="med"/>
                    </a:lnB>
                    <a:noFill/>
                  </a:tcPr>
                </a:tc>
                <a:tc gridSpan="2">
                  <a:txBody>
                    <a:bodyPr/>
                    <a:lstStyle/>
                    <a:p>
                      <a:pPr algn="ctr"/>
                      <a:r>
                        <a:rPr lang="en-CA" sz="800" noProof="0" dirty="0"/>
                        <a:t>Blanco</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algn="ctr"/>
                      <a:r>
                        <a:rPr lang="en-CA" sz="800" noProof="0" dirty="0"/>
                        <a:t>Blanco</a:t>
                      </a:r>
                    </a:p>
                  </a:txBody>
                  <a:tcPr marL="0" marR="0" marT="36000" marB="36000" anchor="ctr">
                    <a:lnB w="9525" cap="flat" cmpd="sng" algn="ctr">
                      <a:solidFill>
                        <a:schemeClr val="tx1"/>
                      </a:solidFill>
                      <a:prstDash val="solid"/>
                      <a:round/>
                      <a:headEnd type="none" w="med" len="med"/>
                      <a:tailEnd type="none" w="med" len="med"/>
                    </a:lnB>
                    <a:noFill/>
                  </a:tcPr>
                </a:tc>
                <a:tc hMerge="1">
                  <a:txBody>
                    <a:bodyPr/>
                    <a:lstStyle/>
                    <a:p>
                      <a:endParaRPr lang="en-CA"/>
                    </a:p>
                  </a:txBody>
                  <a:tcPr/>
                </a:tc>
                <a:tc gridSpan="2">
                  <a:txBody>
                    <a:bodyPr/>
                    <a:lstStyle/>
                    <a:p>
                      <a:pPr algn="ctr"/>
                      <a:r>
                        <a:rPr lang="en-CA" sz="800" noProof="0" dirty="0"/>
                        <a:t>Blanco</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2373966592"/>
                  </a:ext>
                </a:extLst>
              </a:tr>
              <a:tr h="154812">
                <a:tc>
                  <a:txBody>
                    <a:bodyPr/>
                    <a:lstStyle/>
                    <a:p>
                      <a:r>
                        <a:rPr lang="es-CO" sz="800" noProof="0" dirty="0"/>
                        <a:t>Grado de Temperatura</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n-CA" sz="800" noProof="0"/>
                        <a:t> 2600°F (1427°C)</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algn="ctr"/>
                      <a:r>
                        <a:rPr lang="en-CA" sz="800" noProof="0"/>
                        <a:t>2600°F (1427°C)</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CA"/>
                    </a:p>
                  </a:txBody>
                  <a:tcPr/>
                </a:tc>
                <a:tc gridSpan="2">
                  <a:txBody>
                    <a:bodyPr/>
                    <a:lstStyle/>
                    <a:p>
                      <a:pPr algn="ctr"/>
                      <a:r>
                        <a:rPr lang="en-CA" sz="800" noProof="0"/>
                        <a:t>2600°F (1427°C)</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1331888447"/>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t>Temperatura de funcionamiento recomendada</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n-CA" sz="800" noProof="0"/>
                        <a:t>2450°F (1343°C)</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algn="ctr"/>
                      <a:r>
                        <a:rPr lang="en-CA" sz="800" noProof="0"/>
                        <a:t>2450°F (1343°C)</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CA"/>
                    </a:p>
                  </a:txBody>
                  <a:tcPr/>
                </a:tc>
                <a:tc gridSpan="2">
                  <a:txBody>
                    <a:bodyPr/>
                    <a:lstStyle/>
                    <a:p>
                      <a:pPr algn="ctr"/>
                      <a:r>
                        <a:rPr lang="en-CA" sz="800" noProof="0"/>
                        <a:t>2450°F (1343°C)</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1996237394"/>
                  </a:ext>
                </a:extLst>
              </a:tr>
              <a:tr h="154812">
                <a:tc>
                  <a:txBody>
                    <a:bodyPr/>
                    <a:lstStyle/>
                    <a:p>
                      <a:r>
                        <a:rPr lang="es-CO" sz="800" noProof="0" dirty="0"/>
                        <a:t>Punto de fusión</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3200°F (1760°C)</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3200°F (1760°C)</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CA"/>
                    </a:p>
                  </a:txBody>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3200°F (1760°C)</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261126558"/>
                  </a:ext>
                </a:extLst>
              </a:tr>
              <a:tr h="154812">
                <a:tc>
                  <a:txBody>
                    <a:bodyPr/>
                    <a:lstStyle/>
                    <a:p>
                      <a:pPr>
                        <a:lnSpc>
                          <a:spcPct val="107000"/>
                        </a:lnSpc>
                        <a:spcAft>
                          <a:spcPts val="800"/>
                        </a:spcAft>
                      </a:pPr>
                      <a:r>
                        <a:rPr lang="es-CO" sz="800" dirty="0">
                          <a:effectLst/>
                          <a:latin typeface="Franklin Gothic Book" panose="020B0503020102020204" pitchFamily="34" charset="0"/>
                          <a:ea typeface="Aptos" panose="020B0004020202020204" pitchFamily="34" charset="0"/>
                          <a:cs typeface="Arial" panose="020B0604020202020204" pitchFamily="34" charset="0"/>
                        </a:rPr>
                        <a:t>Densidad</a:t>
                      </a:r>
                      <a:r>
                        <a:rPr lang="en-CA" sz="800" dirty="0">
                          <a:effectLst/>
                          <a:latin typeface="Franklin Gothic Book" panose="020B0503020102020204" pitchFamily="34" charset="0"/>
                          <a:ea typeface="Aptos" panose="020B0004020202020204" pitchFamily="34" charset="0"/>
                          <a:cs typeface="Arial" panose="020B0604020202020204" pitchFamily="34" charset="0"/>
                        </a:rPr>
                        <a:t>, lb/</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ft</a:t>
                      </a:r>
                      <a:r>
                        <a:rPr lang="en-CA" sz="800" baseline="30000" dirty="0" err="1">
                          <a:effectLst/>
                          <a:latin typeface="Franklin Gothic Book" panose="020B0503020102020204" pitchFamily="34" charset="0"/>
                          <a:ea typeface="Aptos" panose="020B0004020202020204" pitchFamily="34" charset="0"/>
                          <a:cs typeface="Arial" panose="020B0604020202020204" pitchFamily="34" charset="0"/>
                        </a:rPr>
                        <a:t>3</a:t>
                      </a:r>
                      <a:r>
                        <a:rPr lang="en-CA" sz="800" dirty="0">
                          <a:effectLst/>
                          <a:latin typeface="Franklin Gothic Book" panose="020B0503020102020204" pitchFamily="34" charset="0"/>
                          <a:ea typeface="Aptos" panose="020B0004020202020204" pitchFamily="34" charset="0"/>
                          <a:cs typeface="Arial" panose="020B0604020202020204" pitchFamily="34" charset="0"/>
                        </a:rPr>
                        <a:t> (kg/</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m</a:t>
                      </a:r>
                      <a:r>
                        <a:rPr lang="en-CA" sz="800" baseline="30000" dirty="0" err="1">
                          <a:effectLst/>
                          <a:latin typeface="Franklin Gothic Book" panose="020B0503020102020204" pitchFamily="34" charset="0"/>
                          <a:ea typeface="Aptos" panose="020B0004020202020204" pitchFamily="34" charset="0"/>
                          <a:cs typeface="Arial" panose="020B0604020202020204" pitchFamily="34" charset="0"/>
                        </a:rPr>
                        <a:t>3</a:t>
                      </a:r>
                      <a:r>
                        <a:rPr lang="en-CA" sz="800" dirty="0">
                          <a:effectLst/>
                          <a:latin typeface="Franklin Gothic Book" panose="020B0503020102020204" pitchFamily="34" charset="0"/>
                          <a:ea typeface="Aptos" panose="020B0004020202020204" pitchFamily="34" charset="0"/>
                          <a:cs typeface="Arial" panose="020B0604020202020204" pitchFamily="34" charset="0"/>
                        </a:rPr>
                        <a:t>)</a:t>
                      </a:r>
                      <a:endParaRPr lang="es-CO" sz="1100" dirty="0">
                        <a:effectLst/>
                        <a:latin typeface="Aptos" panose="020B0004020202020204" pitchFamily="34" charset="0"/>
                        <a:ea typeface="Aptos" panose="020B0004020202020204" pitchFamily="34" charset="0"/>
                        <a:cs typeface="Arial" panose="020B0604020202020204" pitchFamily="34" charset="0"/>
                      </a:endParaRP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n-CA" sz="800" noProof="0"/>
                        <a:t>16 - 20  (256 - 320)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algn="ctr"/>
                      <a:r>
                        <a:rPr lang="en-CA" sz="800" noProof="0"/>
                        <a:t>24 - 26  (384 - 416)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CA"/>
                    </a:p>
                  </a:txBody>
                  <a:tcPr/>
                </a:tc>
                <a:tc gridSpan="2">
                  <a:txBody>
                    <a:bodyPr/>
                    <a:lstStyle/>
                    <a:p>
                      <a:pPr algn="ctr"/>
                      <a:r>
                        <a:rPr lang="en-CA" sz="800" noProof="0"/>
                        <a:t>40 - 45  (640 - 720)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3859607001"/>
                  </a:ext>
                </a:extLst>
              </a:tr>
              <a:tr h="154812">
                <a:tc>
                  <a:txBody>
                    <a:bodyPr/>
                    <a:lstStyle/>
                    <a:p>
                      <a:r>
                        <a:rPr lang="es-CO" sz="800" noProof="0" dirty="0"/>
                        <a:t>Módulo de ruptura (</a:t>
                      </a:r>
                      <a:r>
                        <a:rPr lang="es-CO" sz="800" noProof="0" dirty="0" err="1"/>
                        <a:t>MR</a:t>
                      </a:r>
                      <a:r>
                        <a:rPr lang="es-CO" sz="800" noProof="0" dirty="0"/>
                        <a:t>), PSI </a:t>
                      </a:r>
                    </a:p>
                    <a:p>
                      <a:r>
                        <a:rPr lang="es-CO" sz="800" noProof="0" dirty="0"/>
                        <a:t>24 horas a </a:t>
                      </a:r>
                      <a:r>
                        <a:rPr lang="es-CO" sz="800" noProof="0" dirty="0" err="1"/>
                        <a:t>2100°F</a:t>
                      </a:r>
                      <a:r>
                        <a:rPr lang="es-CO" sz="800" noProof="0" dirty="0"/>
                        <a:t> (</a:t>
                      </a:r>
                      <a:r>
                        <a:rPr lang="es-CO" sz="800" noProof="0" dirty="0" err="1"/>
                        <a:t>1149°C</a:t>
                      </a:r>
                      <a:r>
                        <a:rPr lang="es-CO" sz="800" noProof="0" dirty="0"/>
                        <a:t>)</a:t>
                      </a:r>
                    </a:p>
                  </a:txBody>
                  <a:tcPr marL="0" marR="0" marT="0" marB="0" anchor="ct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CA" sz="800" noProof="0"/>
                        <a:t>110</a:t>
                      </a:r>
                    </a:p>
                  </a:txBody>
                  <a:tcPr marL="0" marR="0" marT="36000" marB="36000" anchor="ct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algn="ctr"/>
                      <a:r>
                        <a:rPr lang="en-CA" sz="800" noProof="0"/>
                        <a:t>125</a:t>
                      </a:r>
                    </a:p>
                  </a:txBody>
                  <a:tcPr marL="0" marR="0" marT="36000" marB="36000" anchor="ct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CA"/>
                    </a:p>
                  </a:txBody>
                  <a:tcPr/>
                </a:tc>
                <a:tc gridSpan="2">
                  <a:txBody>
                    <a:bodyPr/>
                    <a:lstStyle/>
                    <a:p>
                      <a:pPr algn="ctr"/>
                      <a:r>
                        <a:rPr lang="en-CA" sz="800" noProof="0"/>
                        <a:t>227</a:t>
                      </a:r>
                    </a:p>
                  </a:txBody>
                  <a:tcPr marL="0" marR="0" marT="36000" marB="36000" anchor="ct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3723399405"/>
                  </a:ext>
                </a:extLst>
              </a:tr>
              <a:tr h="161879">
                <a:tc>
                  <a:txBody>
                    <a:bodyPr/>
                    <a:lstStyle/>
                    <a:p>
                      <a:r>
                        <a:rPr lang="es-CO" sz="800" b="1" noProof="0" dirty="0">
                          <a:solidFill>
                            <a:srgbClr val="00B0F0"/>
                          </a:solidFill>
                        </a:rPr>
                        <a:t>CONDUCTIVIDAD TÉRMICA</a:t>
                      </a:r>
                    </a:p>
                  </a:txBody>
                  <a:tcPr marL="0" marR="0" marT="0" marB="0" anchor="ct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b="0" noProof="0" dirty="0"/>
                        <a:t>Temperatura</a:t>
                      </a:r>
                    </a:p>
                  </a:txBody>
                  <a:tcPr marL="0" marR="0" marT="36000" marB="36000" anchor="ct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a:lnSpc>
                          <a:spcPct val="107000"/>
                        </a:lnSpc>
                        <a:spcAft>
                          <a:spcPts val="800"/>
                        </a:spcAft>
                      </a:pPr>
                      <a:r>
                        <a:rPr lang="en-CA" sz="700" dirty="0" err="1">
                          <a:effectLst/>
                          <a:latin typeface="Franklin Gothic Book" panose="020B0503020102020204" pitchFamily="34" charset="0"/>
                          <a:ea typeface="Aptos" panose="020B0004020202020204" pitchFamily="34" charset="0"/>
                          <a:cs typeface="Arial" panose="020B0604020202020204" pitchFamily="34" charset="0"/>
                        </a:rPr>
                        <a:t>BTU·in</a:t>
                      </a:r>
                      <a:r>
                        <a:rPr lang="en-CA" sz="700" dirty="0">
                          <a:effectLst/>
                          <a:latin typeface="Franklin Gothic Book" panose="020B0503020102020204" pitchFamily="34" charset="0"/>
                          <a:ea typeface="Aptos" panose="020B0004020202020204" pitchFamily="34" charset="0"/>
                          <a:cs typeface="Arial" panose="020B0604020202020204" pitchFamily="34" charset="0"/>
                        </a:rPr>
                        <a:t>/</a:t>
                      </a:r>
                      <a:r>
                        <a:rPr lang="en-CA" sz="700" dirty="0" err="1">
                          <a:effectLst/>
                          <a:latin typeface="Franklin Gothic Book" panose="020B0503020102020204" pitchFamily="34" charset="0"/>
                          <a:ea typeface="Aptos" panose="020B0004020202020204" pitchFamily="34" charset="0"/>
                          <a:cs typeface="Arial" panose="020B0604020202020204" pitchFamily="34" charset="0"/>
                        </a:rPr>
                        <a:t>hr·ft²</a:t>
                      </a:r>
                      <a:r>
                        <a:rPr lang="en-CA" sz="700" dirty="0">
                          <a:effectLst/>
                          <a:latin typeface="Franklin Gothic Book" panose="020B0503020102020204" pitchFamily="34" charset="0"/>
                          <a:ea typeface="Aptos" panose="020B0004020202020204" pitchFamily="34" charset="0"/>
                          <a:cs typeface="Arial" panose="020B0604020202020204" pitchFamily="34" charset="0"/>
                        </a:rPr>
                        <a:t> °F(W/</a:t>
                      </a:r>
                      <a:r>
                        <a:rPr lang="en-CA" sz="700" dirty="0" err="1">
                          <a:effectLst/>
                          <a:latin typeface="Franklin Gothic Book" panose="020B0503020102020204" pitchFamily="34" charset="0"/>
                          <a:ea typeface="Aptos" panose="020B0004020202020204" pitchFamily="34" charset="0"/>
                          <a:cs typeface="Arial" panose="020B0604020202020204" pitchFamily="34" charset="0"/>
                        </a:rPr>
                        <a:t>m·K</a:t>
                      </a:r>
                      <a:r>
                        <a:rPr lang="en-CA" sz="700" dirty="0">
                          <a:effectLst/>
                          <a:latin typeface="Franklin Gothic Book" panose="020B0503020102020204" pitchFamily="34" charset="0"/>
                          <a:ea typeface="Aptos" panose="020B0004020202020204" pitchFamily="34" charset="0"/>
                          <a:cs typeface="Arial" panose="020B0604020202020204" pitchFamily="34" charset="0"/>
                        </a:rPr>
                        <a:t>)</a:t>
                      </a:r>
                      <a:endParaRPr lang="es-CO" sz="1050" dirty="0">
                        <a:effectLst/>
                        <a:latin typeface="Aptos" panose="020B0004020202020204" pitchFamily="34" charset="0"/>
                        <a:ea typeface="Aptos" panose="020B0004020202020204" pitchFamily="34" charset="0"/>
                        <a:cs typeface="Arial" panose="020B0604020202020204" pitchFamily="34" charset="0"/>
                      </a:endParaRPr>
                    </a:p>
                  </a:txBody>
                  <a:tcPr marL="0" marR="0" marT="36000" marB="36000" anchor="ct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dirty="0"/>
                        <a:t>Temperatura</a:t>
                      </a:r>
                    </a:p>
                  </a:txBody>
                  <a:tcPr marL="0" marR="0" marT="36000" marB="36000" anchor="ct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nSpc>
                          <a:spcPct val="107000"/>
                        </a:lnSpc>
                        <a:spcAft>
                          <a:spcPts val="800"/>
                        </a:spcAft>
                      </a:pPr>
                      <a:r>
                        <a:rPr lang="en-CA" sz="700" dirty="0" err="1">
                          <a:effectLst/>
                          <a:latin typeface="Franklin Gothic Book" panose="020B0503020102020204" pitchFamily="34" charset="0"/>
                          <a:ea typeface="Aptos" panose="020B0004020202020204" pitchFamily="34" charset="0"/>
                          <a:cs typeface="Arial" panose="020B0604020202020204" pitchFamily="34" charset="0"/>
                        </a:rPr>
                        <a:t>BTU·in</a:t>
                      </a:r>
                      <a:r>
                        <a:rPr lang="en-CA" sz="700" dirty="0">
                          <a:effectLst/>
                          <a:latin typeface="Franklin Gothic Book" panose="020B0503020102020204" pitchFamily="34" charset="0"/>
                          <a:ea typeface="Aptos" panose="020B0004020202020204" pitchFamily="34" charset="0"/>
                          <a:cs typeface="Arial" panose="020B0604020202020204" pitchFamily="34" charset="0"/>
                        </a:rPr>
                        <a:t>/</a:t>
                      </a:r>
                      <a:r>
                        <a:rPr lang="en-CA" sz="700" dirty="0" err="1">
                          <a:effectLst/>
                          <a:latin typeface="Franklin Gothic Book" panose="020B0503020102020204" pitchFamily="34" charset="0"/>
                          <a:ea typeface="Aptos" panose="020B0004020202020204" pitchFamily="34" charset="0"/>
                          <a:cs typeface="Arial" panose="020B0604020202020204" pitchFamily="34" charset="0"/>
                        </a:rPr>
                        <a:t>hr·ft²</a:t>
                      </a:r>
                      <a:r>
                        <a:rPr lang="en-CA" sz="700" dirty="0">
                          <a:effectLst/>
                          <a:latin typeface="Franklin Gothic Book" panose="020B0503020102020204" pitchFamily="34" charset="0"/>
                          <a:ea typeface="Aptos" panose="020B0004020202020204" pitchFamily="34" charset="0"/>
                          <a:cs typeface="Arial" panose="020B0604020202020204" pitchFamily="34" charset="0"/>
                        </a:rPr>
                        <a:t> °F(W/</a:t>
                      </a:r>
                      <a:r>
                        <a:rPr lang="en-CA" sz="700" dirty="0" err="1">
                          <a:effectLst/>
                          <a:latin typeface="Franklin Gothic Book" panose="020B0503020102020204" pitchFamily="34" charset="0"/>
                          <a:ea typeface="Aptos" panose="020B0004020202020204" pitchFamily="34" charset="0"/>
                          <a:cs typeface="Arial" panose="020B0604020202020204" pitchFamily="34" charset="0"/>
                        </a:rPr>
                        <a:t>m·K</a:t>
                      </a:r>
                      <a:r>
                        <a:rPr lang="en-CA" sz="700" dirty="0">
                          <a:effectLst/>
                          <a:latin typeface="Franklin Gothic Book" panose="020B0503020102020204" pitchFamily="34" charset="0"/>
                          <a:ea typeface="Aptos" panose="020B0004020202020204" pitchFamily="34" charset="0"/>
                          <a:cs typeface="Arial" panose="020B0604020202020204" pitchFamily="34" charset="0"/>
                        </a:rPr>
                        <a:t>)</a:t>
                      </a:r>
                      <a:endParaRPr lang="es-CO" sz="1050" dirty="0">
                        <a:effectLst/>
                        <a:latin typeface="Aptos" panose="020B0004020202020204" pitchFamily="34" charset="0"/>
                        <a:ea typeface="Aptos" panose="020B0004020202020204" pitchFamily="34" charset="0"/>
                        <a:cs typeface="Arial" panose="020B0604020202020204" pitchFamily="34" charset="0"/>
                      </a:endParaRPr>
                    </a:p>
                  </a:txBody>
                  <a:tcPr marL="0" marR="0" marT="36000" marB="36000" anchor="ct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dirty="0"/>
                        <a:t>Temperatura</a:t>
                      </a:r>
                    </a:p>
                  </a:txBody>
                  <a:tcPr marL="0" marR="0" marT="36000" marB="36000" anchor="ct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a:lnSpc>
                          <a:spcPct val="107000"/>
                        </a:lnSpc>
                        <a:spcAft>
                          <a:spcPts val="800"/>
                        </a:spcAft>
                      </a:pPr>
                      <a:r>
                        <a:rPr lang="en-CA" sz="700" dirty="0" err="1">
                          <a:effectLst/>
                          <a:latin typeface="Franklin Gothic Book" panose="020B0503020102020204" pitchFamily="34" charset="0"/>
                          <a:ea typeface="Aptos" panose="020B0004020202020204" pitchFamily="34" charset="0"/>
                          <a:cs typeface="Arial" panose="020B0604020202020204" pitchFamily="34" charset="0"/>
                        </a:rPr>
                        <a:t>BTU·in</a:t>
                      </a:r>
                      <a:r>
                        <a:rPr lang="en-CA" sz="700" dirty="0">
                          <a:effectLst/>
                          <a:latin typeface="Franklin Gothic Book" panose="020B0503020102020204" pitchFamily="34" charset="0"/>
                          <a:ea typeface="Aptos" panose="020B0004020202020204" pitchFamily="34" charset="0"/>
                          <a:cs typeface="Arial" panose="020B0604020202020204" pitchFamily="34" charset="0"/>
                        </a:rPr>
                        <a:t>/</a:t>
                      </a:r>
                      <a:r>
                        <a:rPr lang="en-CA" sz="700" dirty="0" err="1">
                          <a:effectLst/>
                          <a:latin typeface="Franklin Gothic Book" panose="020B0503020102020204" pitchFamily="34" charset="0"/>
                          <a:ea typeface="Aptos" panose="020B0004020202020204" pitchFamily="34" charset="0"/>
                          <a:cs typeface="Arial" panose="020B0604020202020204" pitchFamily="34" charset="0"/>
                        </a:rPr>
                        <a:t>hr·ft²</a:t>
                      </a:r>
                      <a:r>
                        <a:rPr lang="en-CA" sz="700" dirty="0">
                          <a:effectLst/>
                          <a:latin typeface="Franklin Gothic Book" panose="020B0503020102020204" pitchFamily="34" charset="0"/>
                          <a:ea typeface="Aptos" panose="020B0004020202020204" pitchFamily="34" charset="0"/>
                          <a:cs typeface="Arial" panose="020B0604020202020204" pitchFamily="34" charset="0"/>
                        </a:rPr>
                        <a:t> °F(W/</a:t>
                      </a:r>
                      <a:r>
                        <a:rPr lang="en-CA" sz="700" dirty="0" err="1">
                          <a:effectLst/>
                          <a:latin typeface="Franklin Gothic Book" panose="020B0503020102020204" pitchFamily="34" charset="0"/>
                          <a:ea typeface="Aptos" panose="020B0004020202020204" pitchFamily="34" charset="0"/>
                          <a:cs typeface="Arial" panose="020B0604020202020204" pitchFamily="34" charset="0"/>
                        </a:rPr>
                        <a:t>m·K</a:t>
                      </a:r>
                      <a:r>
                        <a:rPr lang="en-CA" sz="700" dirty="0">
                          <a:effectLst/>
                          <a:latin typeface="Franklin Gothic Book" panose="020B0503020102020204" pitchFamily="34" charset="0"/>
                          <a:ea typeface="Aptos" panose="020B0004020202020204" pitchFamily="34" charset="0"/>
                          <a:cs typeface="Arial" panose="020B0604020202020204" pitchFamily="34" charset="0"/>
                        </a:rPr>
                        <a:t>)</a:t>
                      </a:r>
                      <a:endParaRPr lang="es-CO" sz="1050" dirty="0">
                        <a:effectLst/>
                        <a:latin typeface="Aptos" panose="020B0004020202020204" pitchFamily="34" charset="0"/>
                        <a:ea typeface="Aptos" panose="020B0004020202020204" pitchFamily="34" charset="0"/>
                        <a:cs typeface="Arial" panose="020B0604020202020204" pitchFamily="34" charset="0"/>
                      </a:endParaRPr>
                    </a:p>
                  </a:txBody>
                  <a:tcPr marL="0" marR="0" marT="36000" marB="36000" anchor="ct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93269339"/>
                  </a:ext>
                </a:extLst>
              </a:tr>
              <a:tr h="154812">
                <a:tc>
                  <a:txBody>
                    <a:bodyPr/>
                    <a:lstStyle/>
                    <a:p>
                      <a:endParaRPr lang="es-CO" sz="800" noProof="0" dirty="0"/>
                    </a:p>
                  </a:txBody>
                  <a:tcPr marL="0" marR="0" marT="0" marB="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r>
                        <a:rPr lang="en-CA" sz="800" noProof="0"/>
                        <a:t>500°F/260°C</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algn="ctr"/>
                      <a:r>
                        <a:rPr lang="en-CA" sz="800" noProof="0"/>
                        <a:t>0.45 (0.065)</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600°F/316°C</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r>
                        <a:rPr lang="en-CA" sz="800" noProof="0" dirty="0"/>
                        <a:t>0.62 (0.089)</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500°F/260°C</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1.01 (0.145)</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06171539"/>
                  </a:ext>
                </a:extLst>
              </a:tr>
              <a:tr h="154812">
                <a:tc>
                  <a:txBody>
                    <a:bodyPr/>
                    <a:lstStyle/>
                    <a:p>
                      <a:endParaRPr lang="en-CA" sz="800" noProof="0" dirty="0"/>
                    </a:p>
                  </a:txBody>
                  <a:tcPr marL="0" marR="0" marT="0" marB="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1000°F/538°C</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algn="ctr"/>
                      <a:r>
                        <a:rPr lang="en-CA" sz="800" noProof="0"/>
                        <a:t>0.67 (0.097)</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1000°F/538°C</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r>
                        <a:rPr lang="en-CA" sz="800" noProof="0"/>
                        <a:t>0.85 (0.123)</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1000°F/538°C</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algn="ctr"/>
                      <a:r>
                        <a:rPr lang="en-CA" sz="800" noProof="0"/>
                        <a:t>0.95 (0.137)</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292883123"/>
                  </a:ext>
                </a:extLst>
              </a:tr>
              <a:tr h="157920">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endParaRPr lang="en-CA" sz="800" noProof="0"/>
                    </a:p>
                  </a:txBody>
                  <a:tcPr marL="0" marR="0" marT="0" marB="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1500°F/815°C</a:t>
                      </a:r>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a:t>1.01 (0.146)</a:t>
                      </a:r>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dirty="0" err="1"/>
                        <a:t>1400°F</a:t>
                      </a:r>
                      <a:r>
                        <a:rPr lang="en-CA" sz="800" noProof="0" dirty="0"/>
                        <a:t>/</a:t>
                      </a:r>
                      <a:r>
                        <a:rPr lang="en-CA" sz="800" noProof="0" dirty="0" err="1"/>
                        <a:t>760°C</a:t>
                      </a:r>
                      <a:endParaRPr lang="en-CA" sz="800" noProof="0" dirty="0"/>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1.14 (0.164)</a:t>
                      </a:r>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1500°F/815°C</a:t>
                      </a:r>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a:t>1.16 (0.167)</a:t>
                      </a:r>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175011784"/>
                  </a:ext>
                </a:extLst>
              </a:tr>
              <a:tr h="157920">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endParaRPr lang="en-CA" sz="800" noProof="0"/>
                    </a:p>
                  </a:txBody>
                  <a:tcPr marL="0" marR="0" marT="0" marB="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2000°F/1093°C</a:t>
                      </a:r>
                    </a:p>
                  </a:txBody>
                  <a:tcPr marL="0" marR="0" marT="36000" marB="3600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1.49 (0.215)</a:t>
                      </a:r>
                    </a:p>
                  </a:txBody>
                  <a:tcPr marL="0" marR="0" marT="36000" marB="3600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1800°F/982°C</a:t>
                      </a:r>
                    </a:p>
                  </a:txBody>
                  <a:tcPr marL="0" marR="0" marT="36000" marB="3600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1.55 (0.223)</a:t>
                      </a:r>
                    </a:p>
                  </a:txBody>
                  <a:tcPr marL="0" marR="0" marT="36000" marB="3600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2000°F/1093°C</a:t>
                      </a:r>
                    </a:p>
                  </a:txBody>
                  <a:tcPr marL="0" marR="0" marT="36000" marB="3600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1.72 (0.248)</a:t>
                      </a:r>
                    </a:p>
                  </a:txBody>
                  <a:tcPr marL="0" marR="0" marT="36000" marB="3600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853854803"/>
                  </a:ext>
                </a:extLst>
              </a:tr>
              <a:tr h="154812">
                <a:tc>
                  <a:txBody>
                    <a:bodyPr/>
                    <a:lstStyle/>
                    <a:p>
                      <a:r>
                        <a:rPr lang="es-CO" sz="800" noProof="0" dirty="0"/>
                        <a:t>Contracción (%) después de 24 horas</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a:t>2450°F/1343°C</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a:t>1.5%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2300°F/1260°C</a:t>
                      </a:r>
                    </a:p>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2100°F/1149°C</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a:t>&lt;4.0%</a:t>
                      </a:r>
                    </a:p>
                    <a:p>
                      <a:pPr algn="ctr"/>
                      <a:r>
                        <a:rPr lang="en-CA" sz="800" noProof="0"/>
                        <a:t>1.9%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2300°F/1260°C</a:t>
                      </a:r>
                    </a:p>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2000°F/1093°C</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a:t>4.5%</a:t>
                      </a:r>
                    </a:p>
                    <a:p>
                      <a:pPr algn="ctr"/>
                      <a:r>
                        <a:rPr lang="en-CA" sz="800" noProof="0"/>
                        <a:t>1.8%</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2247006"/>
                  </a:ext>
                </a:extLst>
              </a:tr>
              <a:tr h="154812">
                <a:tc>
                  <a:txBody>
                    <a:bodyPr/>
                    <a:lstStyle/>
                    <a:p>
                      <a:r>
                        <a:rPr lang="es-CO" sz="800" noProof="0" dirty="0"/>
                        <a:t>Pérdida por ignición</a:t>
                      </a:r>
                    </a:p>
                  </a:txBody>
                  <a:tcPr marL="0" marR="0" marT="0" marB="0" anchor="ct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b="0" noProof="0"/>
                        <a:t>4 - 5%</a:t>
                      </a:r>
                    </a:p>
                  </a:txBody>
                  <a:tcPr marL="0" marR="0" marT="36000" marB="36000" anchor="ct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800" b="0" dirty="0"/>
                        <a:t>4 - 5%</a:t>
                      </a:r>
                      <a:endParaRPr lang="en-CA" sz="800" b="0" dirty="0"/>
                    </a:p>
                    <a:p>
                      <a:pPr algn="ct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b="0" noProof="0"/>
                        <a:t>4 - 5%</a:t>
                      </a:r>
                    </a:p>
                  </a:txBody>
                  <a:tcPr marL="0" marR="0" marT="36000" marB="36000" anchor="ct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b="0" noProof="0" dirty="0"/>
                        <a:t>4.4%</a:t>
                      </a:r>
                    </a:p>
                  </a:txBody>
                  <a:tcPr marL="0" marR="0" marT="36000" marB="36000" anchor="ct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algn="ct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791314874"/>
                  </a:ext>
                </a:extLst>
              </a:tr>
            </a:tbl>
          </a:graphicData>
        </a:graphic>
      </p:graphicFrame>
      <p:graphicFrame>
        <p:nvGraphicFramePr>
          <p:cNvPr id="14" name="Table 35">
            <a:extLst>
              <a:ext uri="{FF2B5EF4-FFF2-40B4-BE49-F238E27FC236}">
                <a16:creationId xmlns:a16="http://schemas.microsoft.com/office/drawing/2014/main" id="{BEF90FD0-DCCF-9D46-9B6D-28B272BA4BA4}"/>
              </a:ext>
            </a:extLst>
          </p:cNvPr>
          <p:cNvGraphicFramePr>
            <a:graphicFrameLocks/>
          </p:cNvGraphicFramePr>
          <p:nvPr>
            <p:extLst>
              <p:ext uri="{D42A27DB-BD31-4B8C-83A1-F6EECF244321}">
                <p14:modId xmlns:p14="http://schemas.microsoft.com/office/powerpoint/2010/main" val="1781191837"/>
              </p:ext>
            </p:extLst>
          </p:nvPr>
        </p:nvGraphicFramePr>
        <p:xfrm>
          <a:off x="311138" y="7750409"/>
          <a:ext cx="7200899" cy="970345"/>
        </p:xfrm>
        <a:graphic>
          <a:graphicData uri="http://schemas.openxmlformats.org/drawingml/2006/table">
            <a:tbl>
              <a:tblPr firstRow="1" bandRow="1">
                <a:tableStyleId>{9D7B26C5-4107-4FEC-AEDC-1716B250A1EF}</a:tableStyleId>
              </a:tblPr>
              <a:tblGrid>
                <a:gridCol w="1625613">
                  <a:extLst>
                    <a:ext uri="{9D8B030D-6E8A-4147-A177-3AD203B41FA5}">
                      <a16:colId xmlns:a16="http://schemas.microsoft.com/office/drawing/2014/main" val="3647290184"/>
                    </a:ext>
                  </a:extLst>
                </a:gridCol>
                <a:gridCol w="1797050">
                  <a:extLst>
                    <a:ext uri="{9D8B030D-6E8A-4147-A177-3AD203B41FA5}">
                      <a16:colId xmlns:a16="http://schemas.microsoft.com/office/drawing/2014/main" val="2804471609"/>
                    </a:ext>
                  </a:extLst>
                </a:gridCol>
                <a:gridCol w="1883044">
                  <a:extLst>
                    <a:ext uri="{9D8B030D-6E8A-4147-A177-3AD203B41FA5}">
                      <a16:colId xmlns:a16="http://schemas.microsoft.com/office/drawing/2014/main" val="622920296"/>
                    </a:ext>
                  </a:extLst>
                </a:gridCol>
                <a:gridCol w="1895192">
                  <a:extLst>
                    <a:ext uri="{9D8B030D-6E8A-4147-A177-3AD203B41FA5}">
                      <a16:colId xmlns:a16="http://schemas.microsoft.com/office/drawing/2014/main" val="836946954"/>
                    </a:ext>
                  </a:extLst>
                </a:gridCol>
              </a:tblGrid>
              <a:tr h="154812">
                <a:tc>
                  <a:txBody>
                    <a:bodyPr/>
                    <a:lstStyle/>
                    <a:p>
                      <a:r>
                        <a:rPr lang="es-CO" sz="800" b="1" noProof="0" dirty="0">
                          <a:solidFill>
                            <a:srgbClr val="00B0F0"/>
                          </a:solidFill>
                        </a:rPr>
                        <a:t>COMPOSICIÓN QUÍMICA </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  </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 </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 </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331888447"/>
                  </a:ext>
                </a:extLst>
              </a:tr>
              <a:tr h="194665">
                <a:tc>
                  <a:txBody>
                    <a:bodyPr/>
                    <a:lstStyle/>
                    <a:p>
                      <a:r>
                        <a:rPr lang="es-CO" sz="800" noProof="0" dirty="0"/>
                        <a:t>     </a:t>
                      </a:r>
                      <a:r>
                        <a:rPr lang="es-CO" sz="800" noProof="0" dirty="0" err="1"/>
                        <a:t>Al</a:t>
                      </a:r>
                      <a:r>
                        <a:rPr lang="es-CO" sz="800" baseline="-25000" noProof="0" dirty="0" err="1"/>
                        <a:t>2</a:t>
                      </a:r>
                      <a:r>
                        <a:rPr lang="es-CO" sz="800" noProof="0" dirty="0" err="1"/>
                        <a:t>O</a:t>
                      </a:r>
                      <a:r>
                        <a:rPr lang="es-CO" sz="800" baseline="-25000" noProof="0" dirty="0" err="1"/>
                        <a:t>3</a:t>
                      </a:r>
                      <a:endParaRPr lang="es-CO" sz="800" baseline="-250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50%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44%</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25%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996237394"/>
                  </a:ext>
                </a:extLst>
              </a:tr>
              <a:tr h="154812">
                <a:tc>
                  <a:txBody>
                    <a:bodyPr/>
                    <a:lstStyle/>
                    <a:p>
                      <a:r>
                        <a:rPr lang="es-CO" sz="800" noProof="0" dirty="0"/>
                        <a:t>     </a:t>
                      </a:r>
                      <a:r>
                        <a:rPr lang="es-CO" sz="800" noProof="0" dirty="0" err="1"/>
                        <a:t>SiO</a:t>
                      </a:r>
                      <a:r>
                        <a:rPr lang="es-CO" sz="800" baseline="-25000" noProof="0" dirty="0" err="1"/>
                        <a:t>3</a:t>
                      </a:r>
                      <a:endParaRPr lang="es-CO"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34%</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70%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1126558"/>
                  </a:ext>
                </a:extLst>
              </a:tr>
              <a:tr h="154812">
                <a:tc>
                  <a:txBody>
                    <a:bodyPr/>
                    <a:lstStyle/>
                    <a:p>
                      <a:r>
                        <a:rPr lang="es-CO" sz="800" noProof="0" dirty="0"/>
                        <a:t>     </a:t>
                      </a:r>
                      <a:r>
                        <a:rPr lang="es-CO" sz="800" noProof="0" dirty="0" err="1"/>
                        <a:t>ZrO</a:t>
                      </a:r>
                      <a:r>
                        <a:rPr lang="es-CO" sz="800" baseline="-25000" noProof="0" dirty="0" err="1"/>
                        <a:t>2</a:t>
                      </a:r>
                      <a:endParaRPr lang="es-CO"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15%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859607001"/>
                  </a:ext>
                </a:extLst>
              </a:tr>
              <a:tr h="154812">
                <a:tc>
                  <a:txBody>
                    <a:bodyPr/>
                    <a:lstStyle/>
                    <a:p>
                      <a:r>
                        <a:rPr lang="es-CO" sz="800" noProof="0" dirty="0"/>
                        <a:t>     Otros</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&lt;1%</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&lt;1%</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723399405"/>
                  </a:ext>
                </a:extLst>
              </a:tr>
            </a:tbl>
          </a:graphicData>
        </a:graphic>
      </p:graphicFrame>
      <p:pic>
        <p:nvPicPr>
          <p:cNvPr id="18" name="Picture Placeholder 17" descr="A picture containing indoor, set&#10;&#10;Description automatically generated">
            <a:extLst>
              <a:ext uri="{FF2B5EF4-FFF2-40B4-BE49-F238E27FC236}">
                <a16:creationId xmlns:a16="http://schemas.microsoft.com/office/drawing/2014/main" id="{6B7293C4-AECC-4D60-2E5D-D4668062B401}"/>
              </a:ext>
              <a:ext uri="{C183D7F6-B498-43B3-948B-1728B52AA6E4}">
                <adec:decorative xmlns:adec="http://schemas.microsoft.com/office/drawing/2017/decorative" val="0"/>
              </a:ext>
            </a:extLst>
          </p:cNvPr>
          <p:cNvPicPr>
            <a:picLocks noGrp="1" noChangeAspect="1"/>
          </p:cNvPicPr>
          <p:nvPr>
            <p:ph type="pic" sz="quarter" idx="14"/>
          </p:nvPr>
        </p:nvPicPr>
        <p:blipFill rotWithShape="1">
          <a:blip r:embed="rId2"/>
          <a:srcRect l="1" r="114"/>
          <a:stretch/>
        </p:blipFill>
        <p:spPr>
          <a:xfrm>
            <a:off x="4174652" y="1199478"/>
            <a:ext cx="2962275" cy="1666800"/>
          </a:xfrm>
        </p:spPr>
      </p:pic>
      <p:pic>
        <p:nvPicPr>
          <p:cNvPr id="21" name="Picture 20">
            <a:extLst>
              <a:ext uri="{FF2B5EF4-FFF2-40B4-BE49-F238E27FC236}">
                <a16:creationId xmlns:a16="http://schemas.microsoft.com/office/drawing/2014/main" id="{1F776CC1-5181-C586-B0A4-A4B15B5DEA2E}"/>
              </a:ext>
            </a:extLst>
          </p:cNvPr>
          <p:cNvPicPr>
            <a:picLocks noChangeAspect="1"/>
          </p:cNvPicPr>
          <p:nvPr/>
        </p:nvPicPr>
        <p:blipFill>
          <a:blip r:embed="rId3"/>
          <a:srcRect/>
          <a:stretch/>
        </p:blipFill>
        <p:spPr>
          <a:xfrm>
            <a:off x="4177381" y="2981380"/>
            <a:ext cx="2956815" cy="1662673"/>
          </a:xfrm>
          <a:prstGeom prst="rect">
            <a:avLst/>
          </a:prstGeom>
        </p:spPr>
      </p:pic>
      <p:sp>
        <p:nvSpPr>
          <p:cNvPr id="2" name="TextBox 1">
            <a:extLst>
              <a:ext uri="{FF2B5EF4-FFF2-40B4-BE49-F238E27FC236}">
                <a16:creationId xmlns:a16="http://schemas.microsoft.com/office/drawing/2014/main" id="{5BA8DE6C-41A7-D065-F4D1-978BB0FA87CC}"/>
              </a:ext>
            </a:extLst>
          </p:cNvPr>
          <p:cNvSpPr txBox="1"/>
          <p:nvPr/>
        </p:nvSpPr>
        <p:spPr>
          <a:xfrm>
            <a:off x="6400796" y="977160"/>
            <a:ext cx="1181104" cy="215444"/>
          </a:xfrm>
          <a:prstGeom prst="rect">
            <a:avLst/>
          </a:prstGeom>
          <a:noFill/>
        </p:spPr>
        <p:txBody>
          <a:bodyPr wrap="square" rtlCol="0">
            <a:spAutoFit/>
          </a:bodyPr>
          <a:lstStyle/>
          <a:p>
            <a:pPr algn="r"/>
            <a:r>
              <a:rPr lang="en-CA" sz="800" dirty="0">
                <a:solidFill>
                  <a:schemeClr val="bg2">
                    <a:lumMod val="75000"/>
                  </a:schemeClr>
                </a:solidFill>
                <a:latin typeface="Arial Narrow" panose="020B0606020202030204" pitchFamily="34" charset="0"/>
              </a:rPr>
              <a:t>REV. 02.2024</a:t>
            </a:r>
          </a:p>
        </p:txBody>
      </p:sp>
      <p:sp>
        <p:nvSpPr>
          <p:cNvPr id="3" name="TextBox 32">
            <a:extLst>
              <a:ext uri="{FF2B5EF4-FFF2-40B4-BE49-F238E27FC236}">
                <a16:creationId xmlns:a16="http://schemas.microsoft.com/office/drawing/2014/main" id="{E6A8FA26-83D2-4359-9752-EE05CD58F14C}"/>
              </a:ext>
            </a:extLst>
          </p:cNvPr>
          <p:cNvSpPr txBox="1"/>
          <p:nvPr/>
        </p:nvSpPr>
        <p:spPr>
          <a:xfrm>
            <a:off x="309173" y="8775700"/>
            <a:ext cx="7200900" cy="469900"/>
          </a:xfrm>
          <a:prstGeom prst="rect">
            <a:avLst/>
          </a:prstGeom>
          <a:noFill/>
        </p:spPr>
        <p:txBody>
          <a:bodyPr wrap="square" lIns="0" tIns="36000" rIns="0" bIns="36000" rtlCol="0">
            <a:noAutofit/>
          </a:bodyPr>
          <a:lstStyle/>
          <a:p>
            <a:pPr algn="just">
              <a:lnSpc>
                <a:spcPct val="107000"/>
              </a:lnSpc>
              <a:spcAft>
                <a:spcPts val="800"/>
              </a:spcAft>
            </a:pPr>
            <a:r>
              <a:rPr lang="es-CO" sz="600" kern="1200" dirty="0">
                <a:solidFill>
                  <a:srgbClr val="000000"/>
                </a:solidFill>
                <a:effectLst/>
                <a:latin typeface="Aptos" panose="020B0004020202020204" pitchFamily="34" charset="0"/>
                <a:ea typeface="Aptos" panose="020B0004020202020204" pitchFamily="34" charset="0"/>
                <a:cs typeface="Arial" panose="020B0604020202020204" pitchFamily="34" charset="0"/>
              </a:rPr>
              <a:t>Nota: Durante el calentamiento inicial de las FC placas y piezas, una pequeña cantidad de aglutinante orgánico comenzará a quemarse a aproximadamente </a:t>
            </a:r>
            <a:r>
              <a:rPr lang="es-CO" sz="600" kern="1200" dirty="0" err="1">
                <a:solidFill>
                  <a:srgbClr val="000000"/>
                </a:solidFill>
                <a:effectLst/>
                <a:latin typeface="Aptos" panose="020B0004020202020204" pitchFamily="34" charset="0"/>
                <a:ea typeface="Aptos" panose="020B0004020202020204" pitchFamily="34" charset="0"/>
                <a:cs typeface="Arial" panose="020B0604020202020204" pitchFamily="34" charset="0"/>
              </a:rPr>
              <a:t>450°F</a:t>
            </a:r>
            <a:r>
              <a:rPr lang="es-CO" sz="600" kern="1200" dirty="0">
                <a:solidFill>
                  <a:srgbClr val="000000"/>
                </a:solidFill>
                <a:effectLst/>
                <a:latin typeface="Aptos" panose="020B0004020202020204" pitchFamily="34" charset="0"/>
                <a:ea typeface="Aptos" panose="020B0004020202020204" pitchFamily="34" charset="0"/>
                <a:cs typeface="Arial" panose="020B0604020202020204" pitchFamily="34" charset="0"/>
              </a:rPr>
              <a:t>/</a:t>
            </a:r>
            <a:r>
              <a:rPr lang="es-CO" sz="600" kern="1200" dirty="0" err="1">
                <a:solidFill>
                  <a:srgbClr val="000000"/>
                </a:solidFill>
                <a:effectLst/>
                <a:latin typeface="Aptos" panose="020B0004020202020204" pitchFamily="34" charset="0"/>
                <a:ea typeface="Aptos" panose="020B0004020202020204" pitchFamily="34" charset="0"/>
                <a:cs typeface="Arial" panose="020B0604020202020204" pitchFamily="34" charset="0"/>
              </a:rPr>
              <a:t>232°C</a:t>
            </a:r>
            <a:r>
              <a:rPr lang="es-CO" sz="600" kern="1200" dirty="0">
                <a:solidFill>
                  <a:srgbClr val="000000"/>
                </a:solidFill>
                <a:effectLst/>
                <a:latin typeface="Aptos" panose="020B0004020202020204" pitchFamily="34" charset="0"/>
                <a:ea typeface="Aptos" panose="020B0004020202020204" pitchFamily="34" charset="0"/>
                <a:cs typeface="Arial" panose="020B0604020202020204" pitchFamily="34" charset="0"/>
              </a:rPr>
              <a:t>. Una vez que este material se haya quemado, no se producirán más desprendimientos de gases. Una vez que este material se haya quemado, no habrá más emisiones de gases. Debe tenerse precaución durante este periodo. Existen productos sin aglutinante orgánico. La temperatura de funcionamiento recomendada viene determinada por el cambio lineal irreversible, no por el punto de fusión. Almacenar de forma que se minimice el polvo en suspensión. Los datos se basan en los resultados de pruebas realizadas en condiciones estándar. Los resultados pueden variar. Los resultados se presentan sólo como guía.</a:t>
            </a:r>
            <a:endParaRPr lang="es-CO" sz="1100" dirty="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270549081"/>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817</TotalTime>
  <Words>735</Words>
  <Application>Microsoft Office PowerPoint</Application>
  <PresentationFormat>Custom</PresentationFormat>
  <Paragraphs>102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Arial Narrow</vt:lpstr>
      <vt:lpstr>Franklin Gothic</vt:lpstr>
      <vt:lpstr>Franklin Gothic Book</vt:lpstr>
      <vt:lpstr>Franklin Gothic Medium</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FC-2600 BOARDS &amp; SHAPES</dc:title>
  <dc:creator>paul@pkobrien.com</dc:creator>
  <cp:keywords>FIBRECAST, BOARDS</cp:keywords>
  <cp:lastModifiedBy>Angie Torres Cardenas</cp:lastModifiedBy>
  <cp:revision>87</cp:revision>
  <cp:lastPrinted>2023-03-06T14:53:57Z</cp:lastPrinted>
  <dcterms:created xsi:type="dcterms:W3CDTF">2021-04-06T14:57:59Z</dcterms:created>
  <dcterms:modified xsi:type="dcterms:W3CDTF">2024-02-08T20:00:51Z</dcterms:modified>
  <cp:category>TECHNICAL DATA SHEET</cp:category>
</cp:coreProperties>
</file>