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1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25" d="100"/>
          <a:sy n="125" d="100"/>
        </p:scale>
        <p:origin x="2040" y="9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a:t>Refractories • Vacuum-Forming • Engineering • </a:t>
            </a:r>
            <a:r>
              <a:rPr lang="en-US" sz="105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a:t>Contact Us </a:t>
            </a:r>
            <a:r>
              <a:rPr lang="en-US" sz="1050">
                <a:hlinkClick r:id="rId10"/>
              </a:rPr>
              <a:t>sales@fibrecast.com</a:t>
            </a:r>
            <a:r>
              <a:rPr lang="en-US" sz="1050"/>
              <a:t> • +1 (905) 319-1080 • 3264 Mainway, Burlington, Ontario Canada L7M 1A7</a:t>
            </a:r>
            <a:endParaRPr lang="en-US" sz="105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311144" y="1454698"/>
            <a:ext cx="3600450" cy="3026881"/>
          </a:xfrm>
        </p:spPr>
        <p:txBody>
          <a:bodyPr/>
          <a:lstStyle/>
          <a:p>
            <a:pPr algn="just"/>
            <a:r>
              <a:rPr lang="es-ES" dirty="0"/>
              <a:t>Los productos </a:t>
            </a:r>
            <a:r>
              <a:rPr lang="es-ES" b="1" dirty="0"/>
              <a:t>FC-Tablas</a:t>
            </a:r>
            <a:r>
              <a:rPr lang="es-ES" dirty="0"/>
              <a:t> se fabrican mediante un proceso de conformado en vacío húmedo utilizando fibras a granel y aglutinantes. </a:t>
            </a:r>
            <a:r>
              <a:rPr lang="es-CO" dirty="0">
                <a:latin typeface="Franklin Gothic Book" panose="020B0503020102020204" pitchFamily="34" charset="0"/>
              </a:rPr>
              <a:t>Las </a:t>
            </a:r>
            <a:r>
              <a:rPr lang="es-ES" b="1" dirty="0"/>
              <a:t>FC-Tablas</a:t>
            </a:r>
            <a:r>
              <a:rPr lang="es-CO" b="1" dirty="0">
                <a:latin typeface="Franklin Gothic Book" panose="020B0503020102020204" pitchFamily="34" charset="0"/>
              </a:rPr>
              <a:t> </a:t>
            </a:r>
            <a:r>
              <a:rPr lang="es-CO" dirty="0">
                <a:latin typeface="Franklin Gothic Book" panose="020B0503020102020204" pitchFamily="34" charset="0"/>
              </a:rPr>
              <a:t>son relativamente livianas, autoportantes y fáciles de mecanizar y cortar. Todas las tablas o placas, son pulidas suavemente por ambos lados con bordes mecanizados. </a:t>
            </a:r>
            <a:r>
              <a:rPr lang="es-CO" b="1" dirty="0">
                <a:latin typeface="Franklin Gothic Book" panose="020B0503020102020204" pitchFamily="34" charset="0"/>
              </a:rPr>
              <a:t>FibreCast </a:t>
            </a:r>
            <a:r>
              <a:rPr lang="es-ES" dirty="0"/>
              <a:t>puede personalizar fácilmente estas tablas para que tengan agujeros, ranuras o muescas mecanizadas con nuestras capacidades de </a:t>
            </a:r>
            <a:r>
              <a:rPr lang="es-ES" dirty="0" err="1"/>
              <a:t>CNC</a:t>
            </a:r>
            <a:r>
              <a:rPr lang="es-ES" dirty="0"/>
              <a:t> </a:t>
            </a:r>
            <a:r>
              <a:rPr lang="es-CO" dirty="0">
                <a:latin typeface="Franklin Gothic Book" panose="020B0503020102020204" pitchFamily="34" charset="0"/>
              </a:rPr>
              <a:t>o </a:t>
            </a:r>
            <a:r>
              <a:rPr lang="es-CO" dirty="0" err="1">
                <a:latin typeface="Franklin Gothic Book" panose="020B0503020102020204" pitchFamily="34" charset="0"/>
              </a:rPr>
              <a:t>WaterJet</a:t>
            </a:r>
            <a:r>
              <a:rPr lang="es-CO" dirty="0">
                <a:latin typeface="Franklin Gothic Book" panose="020B0503020102020204" pitchFamily="34" charset="0"/>
              </a:rPr>
              <a:t>.</a:t>
            </a:r>
            <a:endParaRPr lang="es-CO" b="1" dirty="0">
              <a:latin typeface="Franklin Gothic Book" panose="020B0503020102020204" pitchFamily="34" charset="0"/>
            </a:endParaRPr>
          </a:p>
          <a:p>
            <a:pPr algn="just"/>
            <a:r>
              <a:rPr lang="es-CO" dirty="0">
                <a:latin typeface="Franklin Gothic Book" panose="020B0503020102020204" pitchFamily="34" charset="0"/>
              </a:rPr>
              <a:t>Las </a:t>
            </a:r>
            <a:r>
              <a:rPr lang="es-CO" b="1" dirty="0">
                <a:latin typeface="Franklin Gothic Book" panose="020B0503020102020204" pitchFamily="34" charset="0"/>
              </a:rPr>
              <a:t>FC-Piezas </a:t>
            </a:r>
            <a:r>
              <a:rPr lang="es-ES" dirty="0"/>
              <a:t>utilizan el mismo proceso de fabricación que las tablas, pero con herramientas especializadas. Las capacidades internas de fabricación de moldes </a:t>
            </a:r>
            <a:r>
              <a:rPr lang="es-CO" dirty="0">
                <a:latin typeface="Franklin Gothic Book" panose="020B0503020102020204" pitchFamily="34" charset="0"/>
              </a:rPr>
              <a:t>e impresión </a:t>
            </a:r>
            <a:r>
              <a:rPr lang="es-CO" dirty="0" err="1">
                <a:latin typeface="Franklin Gothic Book" panose="020B0503020102020204" pitchFamily="34" charset="0"/>
              </a:rPr>
              <a:t>3D</a:t>
            </a:r>
            <a:r>
              <a:rPr lang="es-CO" dirty="0">
                <a:latin typeface="Franklin Gothic Book" panose="020B0503020102020204" pitchFamily="34" charset="0"/>
              </a:rPr>
              <a:t> de </a:t>
            </a:r>
            <a:r>
              <a:rPr lang="es-CO" b="1" dirty="0">
                <a:latin typeface="Franklin Gothic Book" panose="020B0503020102020204" pitchFamily="34" charset="0"/>
              </a:rPr>
              <a:t>FibreCast</a:t>
            </a:r>
            <a:r>
              <a:rPr lang="es-CO" dirty="0">
                <a:latin typeface="Franklin Gothic Book" panose="020B0503020102020204" pitchFamily="34" charset="0"/>
              </a:rPr>
              <a:t> pueden crear fácilmente formas personalizadas según las especificaciones del cliente, desde cámaras de combustión y conos de extracción, </a:t>
            </a:r>
            <a:r>
              <a:rPr lang="es-ES" dirty="0"/>
              <a:t>pasando por formas con hardware y estructuras de acero incorporadas, como los vasos de muestra. </a:t>
            </a:r>
          </a:p>
          <a:p>
            <a:pPr algn="just"/>
            <a:r>
              <a:rPr lang="es-CO" b="1" dirty="0">
                <a:latin typeface="Franklin Gothic Book" panose="020B0503020102020204" pitchFamily="34" charset="0"/>
              </a:rPr>
              <a:t>FC-2300</a:t>
            </a:r>
            <a:r>
              <a:rPr lang="es-CO" dirty="0">
                <a:latin typeface="Franklin Gothic Book" panose="020B0503020102020204" pitchFamily="34" charset="0"/>
              </a:rPr>
              <a:t> </a:t>
            </a:r>
            <a:r>
              <a:rPr lang="es-ES" dirty="0"/>
              <a:t>está disponible en una variedad de formulaciones especializadas diseñadas para su uso a temperaturas de hasta </a:t>
            </a:r>
            <a:r>
              <a:rPr lang="es-ES" dirty="0" err="1"/>
              <a:t>2300°F</a:t>
            </a:r>
            <a:r>
              <a:rPr lang="es-ES" dirty="0"/>
              <a:t> (</a:t>
            </a:r>
            <a:r>
              <a:rPr lang="es-ES" dirty="0" err="1"/>
              <a:t>1260°C</a:t>
            </a:r>
            <a:r>
              <a:rPr lang="es-ES" dirty="0"/>
              <a:t>).</a:t>
            </a:r>
            <a:endParaRPr lang="en-US" dirty="0"/>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p:txBody>
          <a:bodyPr/>
          <a:lstStyle/>
          <a:p>
            <a:r>
              <a:rPr lang="es-CO" sz="2000" noProof="1">
                <a:solidFill>
                  <a:srgbClr val="000000"/>
                </a:solidFill>
                <a:latin typeface="Franklin Gothic Book" panose="020B0503020102020204" pitchFamily="34" charset="0"/>
              </a:rPr>
              <a:t>FC-2300 TABLAS Y PIEZAS</a:t>
            </a:r>
            <a:br>
              <a:rPr lang="es-CO" noProof="1">
                <a:solidFill>
                  <a:srgbClr val="000000"/>
                </a:solidFill>
              </a:rPr>
            </a:br>
            <a:r>
              <a:rPr lang="es-CO" sz="1800" b="1" noProof="1">
                <a:solidFill>
                  <a:srgbClr val="FFB81D"/>
                </a:solidFill>
                <a:latin typeface="Franklin Gothic Book" panose="020B0503020102020204" pitchFamily="34" charset="0"/>
              </a:rPr>
              <a:t>FICHA TÉCNICA</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311144" y="4395836"/>
            <a:ext cx="7200893" cy="322920"/>
          </a:xfrm>
        </p:spPr>
        <p:txBody>
          <a:bodyPr/>
          <a:lstStyle/>
          <a:p>
            <a:r>
              <a:rPr lang="es-CO" sz="1600" b="1" dirty="0">
                <a:solidFill>
                  <a:srgbClr val="FFB81D"/>
                </a:solidFill>
                <a:latin typeface="Franklin Gothic Book" panose="020B0503020102020204" pitchFamily="34" charset="0"/>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0" y="1020277"/>
            <a:ext cx="3312000" cy="460800"/>
          </a:xfrm>
        </p:spPr>
        <p:txBody>
          <a:bodyPr/>
          <a:lstStyle/>
          <a:p>
            <a:r>
              <a:rPr lang="es-CO" sz="1800" b="1" dirty="0">
                <a:solidFill>
                  <a:srgbClr val="FFB81D"/>
                </a:solidFill>
                <a:latin typeface="Franklin Gothic Book" panose="020B0503020102020204" pitchFamily="34" charset="0"/>
              </a:rPr>
              <a:t>FC-2300 TABLAS Y PIEZAS</a:t>
            </a: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1703851385"/>
              </p:ext>
            </p:extLst>
          </p:nvPr>
        </p:nvGraphicFramePr>
        <p:xfrm>
          <a:off x="307217" y="4706523"/>
          <a:ext cx="7196979" cy="3056726"/>
        </p:xfrm>
        <a:graphic>
          <a:graphicData uri="http://schemas.openxmlformats.org/drawingml/2006/table">
            <a:tbl>
              <a:tblPr firstRow="1" bandRow="1">
                <a:tableStyleId>{9D7B26C5-4107-4FEC-AEDC-1716B250A1EF}</a:tableStyleId>
              </a:tblPr>
              <a:tblGrid>
                <a:gridCol w="1891619">
                  <a:extLst>
                    <a:ext uri="{9D8B030D-6E8A-4147-A177-3AD203B41FA5}">
                      <a16:colId xmlns:a16="http://schemas.microsoft.com/office/drawing/2014/main" val="3647290184"/>
                    </a:ext>
                  </a:extLst>
                </a:gridCol>
                <a:gridCol w="868129">
                  <a:extLst>
                    <a:ext uri="{9D8B030D-6E8A-4147-A177-3AD203B41FA5}">
                      <a16:colId xmlns:a16="http://schemas.microsoft.com/office/drawing/2014/main" val="2804471609"/>
                    </a:ext>
                  </a:extLst>
                </a:gridCol>
                <a:gridCol w="896592">
                  <a:extLst>
                    <a:ext uri="{9D8B030D-6E8A-4147-A177-3AD203B41FA5}">
                      <a16:colId xmlns:a16="http://schemas.microsoft.com/office/drawing/2014/main" val="2648636258"/>
                    </a:ext>
                  </a:extLst>
                </a:gridCol>
                <a:gridCol w="808830">
                  <a:extLst>
                    <a:ext uri="{9D8B030D-6E8A-4147-A177-3AD203B41FA5}">
                      <a16:colId xmlns:a16="http://schemas.microsoft.com/office/drawing/2014/main" val="622920296"/>
                    </a:ext>
                  </a:extLst>
                </a:gridCol>
                <a:gridCol w="962017">
                  <a:extLst>
                    <a:ext uri="{9D8B030D-6E8A-4147-A177-3AD203B41FA5}">
                      <a16:colId xmlns:a16="http://schemas.microsoft.com/office/drawing/2014/main" val="3796486099"/>
                    </a:ext>
                  </a:extLst>
                </a:gridCol>
                <a:gridCol w="884896">
                  <a:extLst>
                    <a:ext uri="{9D8B030D-6E8A-4147-A177-3AD203B41FA5}">
                      <a16:colId xmlns:a16="http://schemas.microsoft.com/office/drawing/2014/main" val="836946954"/>
                    </a:ext>
                  </a:extLst>
                </a:gridCol>
                <a:gridCol w="884896">
                  <a:extLst>
                    <a:ext uri="{9D8B030D-6E8A-4147-A177-3AD203B41FA5}">
                      <a16:colId xmlns:a16="http://schemas.microsoft.com/office/drawing/2014/main" val="3132804758"/>
                    </a:ext>
                  </a:extLst>
                </a:gridCol>
              </a:tblGrid>
              <a:tr h="267011">
                <a:tc>
                  <a:txBody>
                    <a:bodyPr/>
                    <a:lstStyle/>
                    <a:p>
                      <a:pPr algn="ctr"/>
                      <a:endParaRPr lang="es-CO" sz="1200" noProof="0" dirty="0">
                        <a:latin typeface="+mj-lt"/>
                      </a:endParaRP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s-CO" sz="1000" b="0" noProof="0" dirty="0">
                          <a:latin typeface="+mj-lt"/>
                        </a:rPr>
                        <a:t>FC-2300 </a:t>
                      </a:r>
                      <a:r>
                        <a:rPr lang="es-CO" sz="1000" b="0" noProof="0" dirty="0" err="1">
                          <a:latin typeface="+mj-lt"/>
                        </a:rPr>
                        <a:t>LD</a:t>
                      </a:r>
                      <a:endParaRPr lang="es-CO" sz="1000" b="0" noProof="0" dirty="0">
                        <a:latin typeface="+mj-lt"/>
                      </a:endParaRP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algn="ctr"/>
                      <a:r>
                        <a:rPr lang="es-CO" sz="1000" b="0" noProof="0" dirty="0">
                          <a:latin typeface="+mj-lt"/>
                        </a:rPr>
                        <a:t>FC-2300 HD</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gridSpan="2">
                  <a:txBody>
                    <a:bodyPr/>
                    <a:lstStyle/>
                    <a:p>
                      <a:pPr algn="ctr"/>
                      <a:r>
                        <a:rPr lang="es-CO" sz="1000" b="0" noProof="0" dirty="0">
                          <a:latin typeface="+mj-lt"/>
                        </a:rPr>
                        <a:t>FC-2300 HD 45</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532514866"/>
                  </a:ext>
                </a:extLst>
              </a:tr>
              <a:tr h="188753">
                <a:tc>
                  <a:txBody>
                    <a:bodyPr/>
                    <a:lstStyle/>
                    <a:p>
                      <a:r>
                        <a:rPr lang="es-CO" sz="800" noProof="0" dirty="0"/>
                        <a:t>Color</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s-CO"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algn="ctr"/>
                      <a:r>
                        <a:rPr lang="es-CO"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CA"/>
                    </a:p>
                  </a:txBody>
                  <a:tcPr/>
                </a:tc>
                <a:tc gridSpan="2">
                  <a:txBody>
                    <a:bodyPr/>
                    <a:lstStyle/>
                    <a:p>
                      <a:pPr algn="ctr"/>
                      <a:r>
                        <a:rPr lang="es-CO"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373966592"/>
                  </a:ext>
                </a:extLst>
              </a:tr>
              <a:tr h="188753">
                <a:tc>
                  <a:txBody>
                    <a:bodyPr/>
                    <a:lstStyle/>
                    <a:p>
                      <a:r>
                        <a:rPr lang="es-CO" sz="800" noProof="0" dirty="0"/>
                        <a:t>Grado de Temperatura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s-CO" sz="800" noProof="0" dirty="0"/>
                        <a:t> </a:t>
                      </a:r>
                      <a:r>
                        <a:rPr lang="es-CO" sz="800" noProof="0" dirty="0" err="1"/>
                        <a:t>2300°F</a:t>
                      </a:r>
                      <a:r>
                        <a:rPr lang="es-CO" sz="800" noProof="0" dirty="0"/>
                        <a:t> (</a:t>
                      </a:r>
                      <a:r>
                        <a:rPr lang="es-CO" sz="800" noProof="0" dirty="0" err="1"/>
                        <a:t>1260°C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algn="ctr"/>
                      <a:r>
                        <a:rPr lang="es-CO" sz="800" noProof="0" dirty="0" err="1"/>
                        <a:t>2300°F</a:t>
                      </a:r>
                      <a:r>
                        <a:rPr lang="es-CO" sz="800" noProof="0" dirty="0"/>
                        <a:t> (</a:t>
                      </a:r>
                      <a:r>
                        <a:rPr lang="es-CO" sz="800" noProof="0" dirty="0" err="1"/>
                        <a:t>1260°C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CA"/>
                    </a:p>
                  </a:txBody>
                  <a:tcPr/>
                </a:tc>
                <a:tc gridSpan="2">
                  <a:txBody>
                    <a:bodyPr/>
                    <a:lstStyle/>
                    <a:p>
                      <a:pPr algn="ctr"/>
                      <a:r>
                        <a:rPr lang="es-CO" sz="800" noProof="0" dirty="0" err="1"/>
                        <a:t>2300°F</a:t>
                      </a:r>
                      <a:r>
                        <a:rPr lang="es-CO" sz="800" noProof="0" dirty="0"/>
                        <a:t> (</a:t>
                      </a:r>
                      <a:r>
                        <a:rPr lang="es-CO" sz="800" noProof="0" dirty="0" err="1"/>
                        <a:t>1260°C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331888447"/>
                  </a:ext>
                </a:extLst>
              </a:tr>
              <a:tr h="233606">
                <a:tc>
                  <a:txBody>
                    <a:bodyPr/>
                    <a:lstStyle/>
                    <a:p>
                      <a:r>
                        <a:rPr lang="es-ES" sz="800" dirty="0"/>
                        <a:t>Temperatura de operación recomendada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s-CO" sz="800" noProof="0" dirty="0" err="1"/>
                        <a:t>2150°F</a:t>
                      </a:r>
                      <a:r>
                        <a:rPr lang="es-CO" sz="800" noProof="0" dirty="0"/>
                        <a:t> (</a:t>
                      </a:r>
                      <a:r>
                        <a:rPr lang="es-CO" sz="800" noProof="0" dirty="0" err="1"/>
                        <a:t>1170°C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algn="ctr"/>
                      <a:r>
                        <a:rPr lang="es-CO" sz="800" noProof="0" dirty="0" err="1"/>
                        <a:t>2150°F</a:t>
                      </a:r>
                      <a:r>
                        <a:rPr lang="es-CO" sz="800" noProof="0" dirty="0"/>
                        <a:t> (</a:t>
                      </a:r>
                      <a:r>
                        <a:rPr lang="es-CO" sz="800" noProof="0" dirty="0" err="1"/>
                        <a:t>1170°C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CA"/>
                    </a:p>
                  </a:txBody>
                  <a:tcPr/>
                </a:tc>
                <a:tc gridSpan="2">
                  <a:txBody>
                    <a:bodyPr/>
                    <a:lstStyle/>
                    <a:p>
                      <a:pPr algn="ctr"/>
                      <a:r>
                        <a:rPr lang="es-CO" sz="800" noProof="0" dirty="0" err="1"/>
                        <a:t>2150°F</a:t>
                      </a:r>
                      <a:r>
                        <a:rPr lang="es-CO" sz="800" noProof="0" dirty="0"/>
                        <a:t> (</a:t>
                      </a:r>
                      <a:r>
                        <a:rPr lang="es-CO" sz="800" noProof="0" dirty="0" err="1"/>
                        <a:t>1170°C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996237394"/>
                  </a:ext>
                </a:extLst>
              </a:tr>
              <a:tr h="188753">
                <a:tc>
                  <a:txBody>
                    <a:bodyPr/>
                    <a:lstStyle/>
                    <a:p>
                      <a:r>
                        <a:rPr lang="es-CO" sz="800" noProof="0" dirty="0"/>
                        <a:t>Punto de fusión</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3200°F</a:t>
                      </a:r>
                      <a:r>
                        <a:rPr lang="es-CO" sz="800" noProof="0" dirty="0"/>
                        <a:t> (</a:t>
                      </a:r>
                      <a:r>
                        <a:rPr lang="es-CO" sz="800" noProof="0" dirty="0" err="1"/>
                        <a:t>1760°C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3200°F</a:t>
                      </a:r>
                      <a:r>
                        <a:rPr lang="es-CO" sz="800" noProof="0" dirty="0"/>
                        <a:t> (</a:t>
                      </a:r>
                      <a:r>
                        <a:rPr lang="es-CO" sz="800" noProof="0" dirty="0" err="1"/>
                        <a:t>1760°C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3200°F</a:t>
                      </a:r>
                      <a:r>
                        <a:rPr lang="es-CO" sz="800" noProof="0" dirty="0"/>
                        <a:t> (</a:t>
                      </a:r>
                      <a:r>
                        <a:rPr lang="es-CO" sz="800" noProof="0" dirty="0" err="1"/>
                        <a:t>1760°C</a:t>
                      </a: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61126558"/>
                  </a:ext>
                </a:extLst>
              </a:tr>
              <a:tr h="188753">
                <a:tc>
                  <a:txBody>
                    <a:bodyPr/>
                    <a:lstStyle/>
                    <a:p>
                      <a:r>
                        <a:rPr lang="es-CO" sz="800" noProof="0" dirty="0"/>
                        <a:t>Densidad, lb/</a:t>
                      </a:r>
                      <a:r>
                        <a:rPr lang="es-CO" sz="800" noProof="0" dirty="0" err="1"/>
                        <a:t>ft.</a:t>
                      </a:r>
                      <a:r>
                        <a:rPr lang="es-CO" sz="800" baseline="30000" noProof="0" dirty="0" err="1"/>
                        <a:t>3</a:t>
                      </a:r>
                      <a:r>
                        <a:rPr lang="es-CO" sz="800" noProof="0" dirty="0"/>
                        <a:t> (kg/</a:t>
                      </a:r>
                      <a:r>
                        <a:rPr lang="es-CO" sz="800" noProof="0" dirty="0" err="1"/>
                        <a:t>m</a:t>
                      </a:r>
                      <a:r>
                        <a:rPr lang="es-CO" sz="800" baseline="30000" noProof="0" dirty="0" err="1"/>
                        <a:t>3</a:t>
                      </a:r>
                      <a:r>
                        <a:rPr lang="es-CO" sz="800" noProof="0" dirty="0"/>
                        <a:t>)</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s-CO" sz="800" noProof="0" dirty="0"/>
                        <a:t>14 - 18  (224 - 288)</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algn="ctr"/>
                      <a:r>
                        <a:rPr lang="es-CO" sz="800" noProof="0" dirty="0"/>
                        <a:t>22 - 26  (352 - 416)</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CA"/>
                    </a:p>
                  </a:txBody>
                  <a:tcPr/>
                </a:tc>
                <a:tc gridSpan="2">
                  <a:txBody>
                    <a:bodyPr/>
                    <a:lstStyle/>
                    <a:p>
                      <a:pPr algn="ctr"/>
                      <a:r>
                        <a:rPr lang="es-CO" sz="800" noProof="0" dirty="0"/>
                        <a:t>40 - 45  (640 - 720)</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859607001"/>
                  </a:ext>
                </a:extLst>
              </a:tr>
              <a:tr h="237344">
                <a:tc>
                  <a:txBody>
                    <a:bodyPr/>
                    <a:lstStyle/>
                    <a:p>
                      <a:r>
                        <a:rPr lang="es-CO" sz="800" noProof="0" dirty="0"/>
                        <a:t>Módulo </a:t>
                      </a:r>
                      <a:r>
                        <a:rPr lang="es-CO" sz="800" noProof="0"/>
                        <a:t>de Ruptura </a:t>
                      </a:r>
                      <a:r>
                        <a:rPr lang="es-CO" sz="800" noProof="0" dirty="0"/>
                        <a:t>(</a:t>
                      </a:r>
                      <a:r>
                        <a:rPr lang="es-CO" sz="800" noProof="0" dirty="0" err="1"/>
                        <a:t>MR</a:t>
                      </a:r>
                      <a:r>
                        <a:rPr lang="es-CO" sz="800" noProof="0" dirty="0"/>
                        <a:t>), PSI </a:t>
                      </a:r>
                    </a:p>
                    <a:p>
                      <a:r>
                        <a:rPr lang="es-CO" sz="800" noProof="0" dirty="0"/>
                        <a:t>24 horas a </a:t>
                      </a:r>
                      <a:r>
                        <a:rPr lang="es-CO" sz="800" noProof="0" dirty="0" err="1"/>
                        <a:t>2100°F</a:t>
                      </a:r>
                      <a:r>
                        <a:rPr lang="es-CO" sz="800" noProof="0" dirty="0"/>
                        <a:t> (</a:t>
                      </a:r>
                      <a:r>
                        <a:rPr lang="es-CO" sz="800" noProof="0" dirty="0" err="1"/>
                        <a:t>1149°C</a:t>
                      </a:r>
                      <a:r>
                        <a:rPr lang="es-CO" sz="800" noProof="0" dirty="0"/>
                        <a:t>)</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s-CO" sz="800" noProof="0" dirty="0"/>
                        <a:t>48</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tc gridSpan="2">
                  <a:txBody>
                    <a:bodyPr/>
                    <a:lstStyle/>
                    <a:p>
                      <a:pPr algn="ctr"/>
                      <a:r>
                        <a:rPr lang="es-CO" sz="800" noProof="0" dirty="0"/>
                        <a:t>125</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CA"/>
                    </a:p>
                  </a:txBody>
                  <a:tcPr/>
                </a:tc>
                <a:tc gridSpan="2">
                  <a:txBody>
                    <a:bodyPr/>
                    <a:lstStyle/>
                    <a:p>
                      <a:pPr algn="ctr"/>
                      <a:r>
                        <a:rPr lang="es-CO" sz="800" noProof="0" dirty="0"/>
                        <a:t>400 - 500</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723399405"/>
                  </a:ext>
                </a:extLst>
              </a:tr>
              <a:tr h="188644">
                <a:tc>
                  <a:txBody>
                    <a:bodyPr/>
                    <a:lstStyle/>
                    <a:p>
                      <a:pPr marL="0" algn="l" defTabSz="777240" rtl="0" eaLnBrk="1" latinLnBrk="0" hangingPunct="1"/>
                      <a:r>
                        <a:rPr lang="es-CO" sz="800" b="1" kern="1200" noProof="0" dirty="0">
                          <a:solidFill>
                            <a:srgbClr val="FFB81D"/>
                          </a:solidFill>
                          <a:latin typeface="+mn-lt"/>
                          <a:ea typeface="+mn-ea"/>
                          <a:cs typeface="+mn-cs"/>
                        </a:rPr>
                        <a:t>CONDUCTIVIDAD TÉRMICA</a:t>
                      </a:r>
                    </a:p>
                    <a:p>
                      <a:endParaRPr lang="es-CO" sz="800" b="1" noProof="0" dirty="0"/>
                    </a:p>
                  </a:txBody>
                  <a:tcPr marL="0" marR="0" marT="0" marB="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b="0" noProof="0" dirty="0"/>
                        <a:t>Temperatura</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de-DE" sz="700" b="0" noProof="0" dirty="0"/>
                        <a:t>BTU·in/hr·ft²°F(W/m·K)</a:t>
                      </a:r>
                      <a:endParaRPr lang="es-CO" sz="700" b="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Temperatura</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de-DE" sz="700" b="0" noProof="0" dirty="0"/>
                        <a:t>BTU·in/hr·ft²°F(W/m·K)</a:t>
                      </a:r>
                      <a:endParaRPr lang="es-CO" sz="700" b="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Temperatura</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de-DE" sz="700" b="0" noProof="0" dirty="0"/>
                        <a:t>BTU·in/hr·ft²°F(W/m·K)</a:t>
                      </a:r>
                      <a:endParaRPr lang="es-CO" sz="700" b="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93269339"/>
                  </a:ext>
                </a:extLst>
              </a:tr>
              <a:tr h="188753">
                <a:tc>
                  <a:txBody>
                    <a:bodyPr/>
                    <a:lstStyle/>
                    <a:p>
                      <a:endParaRPr lang="es-CO" sz="800" b="1" noProof="0" dirty="0"/>
                    </a:p>
                  </a:txBody>
                  <a:tcPr marL="0" marR="0" marT="0" marB="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500°F</a:t>
                      </a:r>
                      <a:r>
                        <a:rPr lang="es-CO" sz="800" noProof="0" dirty="0"/>
                        <a:t>/</a:t>
                      </a:r>
                      <a:r>
                        <a:rPr lang="es-CO" sz="800" noProof="0" dirty="0" err="1"/>
                        <a:t>260°C</a:t>
                      </a:r>
                      <a:endParaRPr lang="es-CO" sz="800" noProof="0" dirty="0"/>
                    </a:p>
                  </a:txBody>
                  <a:tcPr marL="0" marR="0" marT="36000" marB="3600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0.59 (0.085)</a:t>
                      </a:r>
                    </a:p>
                  </a:txBody>
                  <a:tcPr marL="0" marR="0" marT="36000" marB="3600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600°F</a:t>
                      </a:r>
                      <a:r>
                        <a:rPr lang="es-CO" sz="800" noProof="0" dirty="0"/>
                        <a:t>/</a:t>
                      </a:r>
                      <a:r>
                        <a:rPr lang="es-CO" sz="800" noProof="0" dirty="0" err="1"/>
                        <a:t>316°C</a:t>
                      </a:r>
                      <a:endParaRPr lang="es-CO" sz="800" noProof="0" dirty="0"/>
                    </a:p>
                  </a:txBody>
                  <a:tcPr marL="0" marR="0" marT="36000" marB="3600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0.62 (0.089)</a:t>
                      </a:r>
                    </a:p>
                  </a:txBody>
                  <a:tcPr marL="0" marR="0" marT="36000" marB="3600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500°F</a:t>
                      </a:r>
                      <a:r>
                        <a:rPr lang="es-CO" sz="800" noProof="0" dirty="0"/>
                        <a:t>/</a:t>
                      </a:r>
                      <a:r>
                        <a:rPr lang="es-CO" sz="800" noProof="0" dirty="0" err="1"/>
                        <a:t>260°C</a:t>
                      </a:r>
                      <a:endParaRPr lang="es-CO" sz="800" noProof="0" dirty="0"/>
                    </a:p>
                  </a:txBody>
                  <a:tcPr marL="0" marR="0" marT="36000" marB="3600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1.01 (0.145)</a:t>
                      </a:r>
                    </a:p>
                  </a:txBody>
                  <a:tcPr marL="0" marR="0" marT="36000" marB="36000" anchor="ctr">
                    <a:lnL>
                      <a:noFill/>
                    </a:lnL>
                    <a:lnR>
                      <a:noFill/>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4132529483"/>
                  </a:ext>
                </a:extLst>
              </a:tr>
              <a:tr h="188753">
                <a:tc>
                  <a:txBody>
                    <a:bodyPr/>
                    <a:lstStyle/>
                    <a:p>
                      <a:r>
                        <a:rPr lang="es-CO" sz="800" noProof="0" dirty="0"/>
                        <a:t>     </a:t>
                      </a:r>
                    </a:p>
                  </a:txBody>
                  <a:tcPr marL="0" marR="0" marT="0" marB="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1000°F</a:t>
                      </a:r>
                      <a:r>
                        <a:rPr lang="es-CO" sz="800" noProof="0" dirty="0"/>
                        <a:t>/</a:t>
                      </a:r>
                      <a:r>
                        <a:rPr lang="es-CO" sz="800" noProof="0" dirty="0" err="1"/>
                        <a:t>538°C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0.80 (0.115)</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1000°F</a:t>
                      </a:r>
                      <a:r>
                        <a:rPr lang="es-CO" sz="800" noProof="0" dirty="0"/>
                        <a:t>/</a:t>
                      </a:r>
                      <a:r>
                        <a:rPr lang="es-CO" sz="800" noProof="0" dirty="0" err="1"/>
                        <a:t>538°C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0.85 (0.123)</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1000°F</a:t>
                      </a:r>
                      <a:r>
                        <a:rPr lang="es-CO" sz="800" noProof="0" dirty="0"/>
                        <a:t>/</a:t>
                      </a:r>
                      <a:r>
                        <a:rPr lang="es-CO" sz="800" noProof="0" dirty="0" err="1"/>
                        <a:t>538°C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0.95 (0.137)</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292883123"/>
                  </a:ext>
                </a:extLst>
              </a:tr>
              <a:tr h="188753">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     </a:t>
                      </a:r>
                    </a:p>
                  </a:txBody>
                  <a:tcPr marL="0" marR="0" marT="0" marB="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1500°F</a:t>
                      </a:r>
                      <a:r>
                        <a:rPr lang="es-CO" sz="800" noProof="0" dirty="0"/>
                        <a:t>/</a:t>
                      </a:r>
                      <a:r>
                        <a:rPr lang="es-CO" sz="800" noProof="0" dirty="0" err="1"/>
                        <a:t>815°C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1.13 (0.163)</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1400°F</a:t>
                      </a:r>
                      <a:r>
                        <a:rPr lang="es-CO" sz="800" noProof="0" dirty="0"/>
                        <a:t>/</a:t>
                      </a:r>
                      <a:r>
                        <a:rPr lang="es-CO" sz="800" noProof="0" dirty="0" err="1"/>
                        <a:t>760°C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1.14 (0.164)</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1500°F</a:t>
                      </a:r>
                      <a:r>
                        <a:rPr lang="es-CO" sz="800" noProof="0" dirty="0"/>
                        <a:t>/</a:t>
                      </a:r>
                      <a:r>
                        <a:rPr lang="es-CO" sz="800" noProof="0" dirty="0" err="1"/>
                        <a:t>815°C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1.16 (0.167)</a:t>
                      </a:r>
                    </a:p>
                  </a:txBody>
                  <a:tcPr marL="0" marR="0" marT="36000" marB="36000" anchor="ctr">
                    <a:lnL>
                      <a:noFill/>
                    </a:lnL>
                    <a:lnR>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800590788"/>
                  </a:ext>
                </a:extLst>
              </a:tr>
              <a:tr h="188753">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s-CO" sz="800" noProof="0" dirty="0"/>
                    </a:p>
                  </a:txBody>
                  <a:tcPr marL="0" marR="0" marT="0" marB="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2000°F</a:t>
                      </a:r>
                      <a:r>
                        <a:rPr lang="es-CO" sz="800" noProof="0" dirty="0"/>
                        <a:t>/</a:t>
                      </a:r>
                      <a:r>
                        <a:rPr lang="es-CO" sz="800" noProof="0" dirty="0" err="1"/>
                        <a:t>1093°C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1.58 (0.228)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1800°F</a:t>
                      </a:r>
                      <a:r>
                        <a:rPr lang="es-CO" sz="800" noProof="0" dirty="0"/>
                        <a:t>/</a:t>
                      </a:r>
                      <a:r>
                        <a:rPr lang="es-CO" sz="800" noProof="0" dirty="0" err="1"/>
                        <a:t>982°C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1.55 (0.223)</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2000°F</a:t>
                      </a:r>
                      <a:r>
                        <a:rPr lang="es-CO" sz="800" noProof="0" dirty="0"/>
                        <a:t>/</a:t>
                      </a:r>
                      <a:r>
                        <a:rPr lang="es-CO" sz="800" noProof="0" dirty="0" err="1"/>
                        <a:t>1093°C</a:t>
                      </a:r>
                      <a:endParaRPr lang="es-CO" sz="800" noProof="0" dirty="0"/>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1.72 (0.248)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175011784"/>
                  </a:ext>
                </a:extLst>
              </a:tr>
              <a:tr h="307425">
                <a:tc>
                  <a:txBody>
                    <a:bodyPr/>
                    <a:lstStyle/>
                    <a:p>
                      <a:r>
                        <a:rPr lang="es-CO" sz="800" noProof="0" dirty="0"/>
                        <a:t>Contracción (%) después de 24 horas</a:t>
                      </a:r>
                    </a:p>
                  </a:txBody>
                  <a:tcPr marL="0" marR="0" marT="0" marB="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err="1"/>
                        <a:t>2100°F</a:t>
                      </a:r>
                      <a:r>
                        <a:rPr lang="es-CO" sz="800" noProof="0" dirty="0"/>
                        <a:t>/</a:t>
                      </a:r>
                      <a:r>
                        <a:rPr lang="es-CO" sz="800" noProof="0" dirty="0" err="1"/>
                        <a:t>1149°C</a:t>
                      </a:r>
                      <a:endParaRPr lang="es-CO"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3.0%</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2300°F</a:t>
                      </a:r>
                      <a:r>
                        <a:rPr lang="es-CO" sz="800" noProof="0" dirty="0"/>
                        <a:t>/</a:t>
                      </a:r>
                      <a:r>
                        <a:rPr lang="es-CO" sz="800" noProof="0" dirty="0" err="1"/>
                        <a:t>1260°C</a:t>
                      </a:r>
                      <a:endParaRPr lang="es-CO" sz="800" noProof="0" dirty="0"/>
                    </a:p>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2100°F</a:t>
                      </a:r>
                      <a:r>
                        <a:rPr lang="es-CO" sz="800" noProof="0" dirty="0"/>
                        <a:t>/</a:t>
                      </a:r>
                      <a:r>
                        <a:rPr lang="es-CO" sz="800" noProof="0" dirty="0" err="1"/>
                        <a:t>1149°C</a:t>
                      </a:r>
                      <a:endParaRPr lang="es-CO"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4.5%</a:t>
                      </a:r>
                    </a:p>
                    <a:p>
                      <a:pPr algn="ctr"/>
                      <a:r>
                        <a:rPr lang="es-CO" sz="800" noProof="0" dirty="0"/>
                        <a:t>2.4%</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2300°F</a:t>
                      </a:r>
                      <a:r>
                        <a:rPr lang="es-CO" sz="800" noProof="0" dirty="0"/>
                        <a:t>/</a:t>
                      </a:r>
                      <a:r>
                        <a:rPr lang="es-CO" sz="800" noProof="0" dirty="0" err="1"/>
                        <a:t>1260°C</a:t>
                      </a:r>
                      <a:endParaRPr lang="es-CO" sz="800" noProof="0" dirty="0"/>
                    </a:p>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2100°F</a:t>
                      </a:r>
                      <a:r>
                        <a:rPr lang="es-CO" sz="800" noProof="0" dirty="0"/>
                        <a:t>/</a:t>
                      </a:r>
                      <a:r>
                        <a:rPr lang="es-CO" sz="800" noProof="0" dirty="0" err="1"/>
                        <a:t>1149°C</a:t>
                      </a:r>
                      <a:endParaRPr lang="es-CO"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4.5%</a:t>
                      </a:r>
                    </a:p>
                    <a:p>
                      <a:pPr algn="ctr"/>
                      <a:r>
                        <a:rPr lang="es-CO" sz="800" noProof="0" dirty="0"/>
                        <a:t>2.0%</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72247006"/>
                  </a:ext>
                </a:extLst>
              </a:tr>
              <a:tr h="188753">
                <a:tc>
                  <a:txBody>
                    <a:bodyPr/>
                    <a:lstStyle/>
                    <a:p>
                      <a:r>
                        <a:rPr lang="es-CO" sz="800" noProof="0" dirty="0"/>
                        <a:t>Pérdida por ignición</a:t>
                      </a:r>
                    </a:p>
                  </a:txBody>
                  <a:tcPr marL="0" marR="0" marT="0" marB="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4 - 5%</a:t>
                      </a:r>
                    </a:p>
                  </a:txBody>
                  <a:tcPr marL="0" marR="0" marT="36000" marB="36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lang="en-CA" sz="800" dirty="0"/>
                    </a:p>
                  </a:txBody>
                  <a:tcPr marL="0" marR="0" marT="36000" marB="360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4 - 5%</a:t>
                      </a:r>
                    </a:p>
                  </a:txBody>
                  <a:tcPr marL="0" marR="0" marT="36000" marB="36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CA" sz="800" dirty="0"/>
                    </a:p>
                  </a:txBody>
                  <a:tcPr marL="0" marR="0" marT="36000" marB="360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4.4%</a:t>
                      </a:r>
                    </a:p>
                  </a:txBody>
                  <a:tcPr marL="0" marR="0" marT="36000" marB="36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lang="en-CA" sz="800" dirty="0"/>
                    </a:p>
                  </a:txBody>
                  <a:tcPr marL="0" marR="0" marT="36000" marB="360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110122828"/>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3906654923"/>
              </p:ext>
            </p:extLst>
          </p:nvPr>
        </p:nvGraphicFramePr>
        <p:xfrm>
          <a:off x="311144" y="7766457"/>
          <a:ext cx="7200899" cy="970345"/>
        </p:xfrm>
        <a:graphic>
          <a:graphicData uri="http://schemas.openxmlformats.org/drawingml/2006/table">
            <a:tbl>
              <a:tblPr firstRow="1" bandRow="1">
                <a:tableStyleId>{9D7B26C5-4107-4FEC-AEDC-1716B250A1EF}</a:tableStyleId>
              </a:tblPr>
              <a:tblGrid>
                <a:gridCol w="1892313">
                  <a:extLst>
                    <a:ext uri="{9D8B030D-6E8A-4147-A177-3AD203B41FA5}">
                      <a16:colId xmlns:a16="http://schemas.microsoft.com/office/drawing/2014/main" val="3647290184"/>
                    </a:ext>
                  </a:extLst>
                </a:gridCol>
                <a:gridCol w="1758950">
                  <a:extLst>
                    <a:ext uri="{9D8B030D-6E8A-4147-A177-3AD203B41FA5}">
                      <a16:colId xmlns:a16="http://schemas.microsoft.com/office/drawing/2014/main" val="2804471609"/>
                    </a:ext>
                  </a:extLst>
                </a:gridCol>
                <a:gridCol w="1778000">
                  <a:extLst>
                    <a:ext uri="{9D8B030D-6E8A-4147-A177-3AD203B41FA5}">
                      <a16:colId xmlns:a16="http://schemas.microsoft.com/office/drawing/2014/main" val="622920296"/>
                    </a:ext>
                  </a:extLst>
                </a:gridCol>
                <a:gridCol w="1771636">
                  <a:extLst>
                    <a:ext uri="{9D8B030D-6E8A-4147-A177-3AD203B41FA5}">
                      <a16:colId xmlns:a16="http://schemas.microsoft.com/office/drawing/2014/main" val="836946954"/>
                    </a:ext>
                  </a:extLst>
                </a:gridCol>
              </a:tblGrid>
              <a:tr h="154812">
                <a:tc>
                  <a:txBody>
                    <a:bodyPr/>
                    <a:lstStyle/>
                    <a:p>
                      <a:r>
                        <a:rPr lang="es-CO" sz="800" b="1" noProof="0" dirty="0">
                          <a:solidFill>
                            <a:srgbClr val="FFB81D"/>
                          </a:solidFill>
                        </a:rPr>
                        <a:t>COMPOSICIÓN QUÍMICA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  </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 </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 </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331888447"/>
                  </a:ext>
                </a:extLst>
              </a:tr>
              <a:tr h="194665">
                <a:tc>
                  <a:txBody>
                    <a:bodyPr/>
                    <a:lstStyle/>
                    <a:p>
                      <a:r>
                        <a:rPr lang="es-CO" sz="800" noProof="0" dirty="0"/>
                        <a:t>     </a:t>
                      </a:r>
                      <a:r>
                        <a:rPr lang="es-CO" sz="800" noProof="0" dirty="0" err="1"/>
                        <a:t>Al</a:t>
                      </a:r>
                      <a:r>
                        <a:rPr lang="es-CO" sz="800" baseline="-25000" noProof="0" dirty="0" err="1"/>
                        <a:t>2</a:t>
                      </a:r>
                      <a:r>
                        <a:rPr lang="es-CO" sz="800" noProof="0" dirty="0" err="1"/>
                        <a:t>O</a:t>
                      </a:r>
                      <a:r>
                        <a:rPr lang="es-CO" sz="800" baseline="-25000" noProof="0" dirty="0" err="1"/>
                        <a:t>3</a:t>
                      </a:r>
                      <a:endParaRPr lang="es-CO" sz="800" baseline="-250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45%</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38%</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25%</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996237394"/>
                  </a:ext>
                </a:extLst>
              </a:tr>
              <a:tr h="154812">
                <a:tc>
                  <a:txBody>
                    <a:bodyPr/>
                    <a:lstStyle/>
                    <a:p>
                      <a:r>
                        <a:rPr lang="es-CO" sz="800" noProof="0" dirty="0"/>
                        <a:t>     </a:t>
                      </a:r>
                      <a:r>
                        <a:rPr lang="es-CO" sz="800" noProof="0" dirty="0" err="1"/>
                        <a:t>SiO</a:t>
                      </a:r>
                      <a:r>
                        <a:rPr lang="es-CO" sz="800" baseline="-25000" noProof="0" dirty="0" err="1"/>
                        <a:t>3</a:t>
                      </a:r>
                      <a:endParaRPr lang="es-CO" sz="8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53%</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60%</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72%</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61126558"/>
                  </a:ext>
                </a:extLst>
              </a:tr>
              <a:tr h="154812">
                <a:tc>
                  <a:txBody>
                    <a:bodyPr/>
                    <a:lstStyle/>
                    <a:p>
                      <a:r>
                        <a:rPr lang="es-CO" sz="800" noProof="0" dirty="0"/>
                        <a:t>     </a:t>
                      </a:r>
                      <a:r>
                        <a:rPr lang="es-CO" sz="800" noProof="0" dirty="0" err="1"/>
                        <a:t>ZrO</a:t>
                      </a:r>
                      <a:r>
                        <a:rPr lang="es-CO" sz="800" baseline="-25000" noProof="0" dirty="0" err="1"/>
                        <a:t>2</a:t>
                      </a:r>
                      <a:endParaRPr lang="es-CO" sz="8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859607001"/>
                  </a:ext>
                </a:extLst>
              </a:tr>
              <a:tr h="154812">
                <a:tc>
                  <a:txBody>
                    <a:bodyPr/>
                    <a:lstStyle/>
                    <a:p>
                      <a:r>
                        <a:rPr lang="es-CO" sz="800" noProof="0" dirty="0"/>
                        <a:t>     Otros</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2%</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2%</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3%</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723399405"/>
                  </a:ext>
                </a:extLst>
              </a:tr>
            </a:tbl>
          </a:graphicData>
        </a:graphic>
      </p:graphicFrame>
      <p:pic>
        <p:nvPicPr>
          <p:cNvPr id="18" name="Picture Placeholder 17" descr="A picture containing indoor, set&#10;&#10;Description automatically generated">
            <a:extLst>
              <a:ext uri="{FF2B5EF4-FFF2-40B4-BE49-F238E27FC236}">
                <a16:creationId xmlns:a16="http://schemas.microsoft.com/office/drawing/2014/main" id="{6B7293C4-AECC-4D60-2E5D-D4668062B401}"/>
              </a:ext>
              <a:ext uri="{C183D7F6-B498-43B3-948B-1728B52AA6E4}">
                <adec:decorative xmlns:adec="http://schemas.microsoft.com/office/drawing/2017/decorative" val="0"/>
              </a:ext>
            </a:extLst>
          </p:cNvPr>
          <p:cNvPicPr>
            <a:picLocks noGrp="1" noChangeAspect="1"/>
          </p:cNvPicPr>
          <p:nvPr>
            <p:ph type="pic" sz="quarter" idx="14"/>
          </p:nvPr>
        </p:nvPicPr>
        <p:blipFill rotWithShape="1">
          <a:blip r:embed="rId2"/>
          <a:srcRect l="1" r="114"/>
          <a:stretch/>
        </p:blipFill>
        <p:spPr>
          <a:xfrm>
            <a:off x="4377852" y="1213395"/>
            <a:ext cx="2962275" cy="1666800"/>
          </a:xfrm>
        </p:spPr>
      </p:pic>
      <p:pic>
        <p:nvPicPr>
          <p:cNvPr id="21" name="Picture 20">
            <a:extLst>
              <a:ext uri="{FF2B5EF4-FFF2-40B4-BE49-F238E27FC236}">
                <a16:creationId xmlns:a16="http://schemas.microsoft.com/office/drawing/2014/main" id="{1F776CC1-5181-C586-B0A4-A4B15B5DEA2E}"/>
              </a:ext>
            </a:extLst>
          </p:cNvPr>
          <p:cNvPicPr>
            <a:picLocks noChangeAspect="1"/>
          </p:cNvPicPr>
          <p:nvPr/>
        </p:nvPicPr>
        <p:blipFill>
          <a:blip r:embed="rId3"/>
          <a:srcRect/>
          <a:stretch/>
        </p:blipFill>
        <p:spPr>
          <a:xfrm>
            <a:off x="4377852" y="2968139"/>
            <a:ext cx="2956815" cy="1662673"/>
          </a:xfrm>
          <a:prstGeom prst="rect">
            <a:avLst/>
          </a:prstGeom>
        </p:spPr>
      </p:pic>
      <p:sp>
        <p:nvSpPr>
          <p:cNvPr id="2" name="TextBox 1">
            <a:extLst>
              <a:ext uri="{FF2B5EF4-FFF2-40B4-BE49-F238E27FC236}">
                <a16:creationId xmlns:a16="http://schemas.microsoft.com/office/drawing/2014/main" id="{B243ED21-3940-AB0B-06BF-9211565E9A9E}"/>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sp>
        <p:nvSpPr>
          <p:cNvPr id="4" name="TextBox 32">
            <a:extLst>
              <a:ext uri="{FF2B5EF4-FFF2-40B4-BE49-F238E27FC236}">
                <a16:creationId xmlns:a16="http://schemas.microsoft.com/office/drawing/2014/main" id="{E6A8FA26-83D2-4359-9752-EE05CD58F14C}"/>
              </a:ext>
            </a:extLst>
          </p:cNvPr>
          <p:cNvSpPr txBox="1"/>
          <p:nvPr/>
        </p:nvSpPr>
        <p:spPr>
          <a:xfrm>
            <a:off x="311144" y="8803173"/>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450°F</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232°C</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1131</TotalTime>
  <Words>737</Words>
  <Application>Microsoft Office PowerPoint</Application>
  <PresentationFormat>Custom</PresentationFormat>
  <Paragraphs>104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Narrow</vt:lpstr>
      <vt:lpstr>Franklin Gothic</vt:lpstr>
      <vt:lpstr>Franklin Gothic Book</vt:lpstr>
      <vt:lpstr>Franklin Gothic Medium</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F-2300 BOARDS &amp; SHAPES</dc:title>
  <dc:creator>paul@pkobrien.com</dc:creator>
  <cp:keywords>FIBRECAST, BOARDS, SHAPES</cp:keywords>
  <cp:lastModifiedBy>Angie Torres Cardenas</cp:lastModifiedBy>
  <cp:revision>97</cp:revision>
  <cp:lastPrinted>2021-04-15T12:50:20Z</cp:lastPrinted>
  <dcterms:created xsi:type="dcterms:W3CDTF">2021-04-06T14:57:59Z</dcterms:created>
  <dcterms:modified xsi:type="dcterms:W3CDTF">2025-02-05T14:57:40Z</dcterms:modified>
  <cp:category>TECHNICAL DATA SHEET</cp:category>
</cp:coreProperties>
</file>