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1"/>
  </p:notesMasterIdLst>
  <p:sldIdLst>
    <p:sldId id="259" r:id="rId4"/>
    <p:sldId id="260" r:id="rId5"/>
    <p:sldId id="261" r:id="rId6"/>
    <p:sldId id="262" r:id="rId7"/>
    <p:sldId id="263" r:id="rId8"/>
    <p:sldId id="266" r:id="rId9"/>
    <p:sldId id="267" r:id="rId10"/>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436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4/5/2024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4/5/2024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4/5/2024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4/5/2024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6762" y="2011359"/>
            <a:ext cx="7200900" cy="2998145"/>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Identificador del producto utilizado en la etiqueta:</a:t>
            </a:r>
            <a:r>
              <a:rPr lang="es-CO" sz="1000" dirty="0">
                <a:solidFill>
                  <a:schemeClr val="tx1"/>
                </a:solidFill>
              </a:rPr>
              <a:t> FC-2300 Steelboard </a:t>
            </a:r>
            <a:r>
              <a:rPr lang="es-CO" sz="1000" dirty="0" err="1">
                <a:solidFill>
                  <a:schemeClr val="tx1"/>
                </a:solidFill>
              </a:rPr>
              <a:t>XS</a:t>
            </a:r>
            <a:endParaRPr lang="es-CO"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a:t>
            </a:r>
            <a:r>
              <a:rPr lang="es-CO" sz="1000" dirty="0">
                <a:solidFill>
                  <a:schemeClr val="tx1"/>
                </a:solidFill>
              </a:rPr>
              <a:t> Producto aislante </a:t>
            </a:r>
            <a:r>
              <a:rPr lang="es-CO" sz="1000" dirty="0" err="1">
                <a:solidFill>
                  <a:schemeClr val="tx1"/>
                </a:solidFill>
              </a:rPr>
              <a:t>FCR</a:t>
            </a:r>
            <a:r>
              <a:rPr lang="es-CO" sz="1000" dirty="0">
                <a:solidFill>
                  <a:schemeClr val="tx1"/>
                </a:solidFill>
              </a:rPr>
              <a:t> de alta temperatura formado al vacío; tablillas y formas cerámicas aislantes de alta temperatura formadas al vacío; producto aislante de alta temperatura como mezcla de fibras cerámicas refractarias y aglutinantes; fibra cerámica refractaria (</a:t>
            </a:r>
            <a:r>
              <a:rPr lang="es-CO" sz="1000" dirty="0" err="1">
                <a:solidFill>
                  <a:schemeClr val="tx1"/>
                </a:solidFill>
              </a:rPr>
              <a:t>FCR</a:t>
            </a:r>
            <a:r>
              <a:rPr lang="es-CO" sz="1000" dirty="0">
                <a:solidFill>
                  <a:schemeClr val="tx1"/>
                </a:solidFill>
              </a:rPr>
              <a:t>); lana cerámica; fibra vítrea artificial (</a:t>
            </a:r>
            <a:r>
              <a:rPr lang="es-CO" sz="1000" dirty="0" err="1">
                <a:solidFill>
                  <a:schemeClr val="tx1"/>
                </a:solidFill>
              </a:rPr>
              <a:t>MMVF</a:t>
            </a:r>
            <a:r>
              <a:rPr lang="es-CO" sz="1000" dirty="0">
                <a:solidFill>
                  <a:schemeClr val="tx1"/>
                </a:solidFill>
              </a:rPr>
              <a:t>); lana aislante de alta temperatura (</a:t>
            </a:r>
            <a:r>
              <a:rPr lang="es-CO" sz="1000" dirty="0" err="1">
                <a:solidFill>
                  <a:schemeClr val="tx1"/>
                </a:solidFill>
              </a:rPr>
              <a:t>HTIW</a:t>
            </a:r>
            <a:r>
              <a:rPr lang="es-CO" sz="1000" dirty="0">
                <a:solidFill>
                  <a:schemeClr val="tx1"/>
                </a:solidFill>
              </a:rPr>
              <a:t>).</a:t>
            </a:r>
          </a:p>
          <a:p>
            <a:pPr marL="228600" indent="-228600" algn="just" defTabSz="228600">
              <a:buClr>
                <a:schemeClr val="accent2"/>
              </a:buClr>
              <a:buFont typeface="+mj-lt"/>
              <a:buAutoNum type="alphaLcPeriod"/>
              <a:tabLst>
                <a:tab pos="118872" algn="l"/>
              </a:tabLst>
            </a:pPr>
            <a:r>
              <a:rPr lang="es-ES"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2"/>
              </a:buClr>
              <a:buFont typeface="Wingdings" panose="05000000000000000000" pitchFamily="2" charset="2"/>
              <a:buChar char="§"/>
              <a:tabLst>
                <a:tab pos="118872" algn="l"/>
              </a:tabLst>
            </a:pPr>
            <a:r>
              <a:rPr lang="es-ES" sz="1000" u="sng" dirty="0">
                <a:solidFill>
                  <a:schemeClr val="tx1"/>
                </a:solidFill>
                <a:latin typeface="+mj-lt"/>
              </a:rPr>
              <a:t>Uso principal</a:t>
            </a:r>
            <a:r>
              <a:rPr lang="es-ES" sz="1000" dirty="0">
                <a:solidFill>
                  <a:schemeClr val="tx1"/>
                </a:solidFill>
                <a:latin typeface="+mj-lt"/>
              </a:rPr>
              <a:t>: Los materiales de fibra cerámica refractaria (</a:t>
            </a:r>
            <a:r>
              <a:rPr lang="es-ES" sz="1000" dirty="0" err="1">
                <a:solidFill>
                  <a:schemeClr val="tx1"/>
                </a:solidFill>
                <a:latin typeface="+mj-lt"/>
              </a:rPr>
              <a:t>FCR</a:t>
            </a:r>
            <a:r>
              <a:rPr lang="es-ES" sz="1000" dirty="0">
                <a:solidFill>
                  <a:schemeClr val="tx1"/>
                </a:solidFill>
                <a:latin typeface="+mj-lt"/>
              </a:rPr>
              <a:t>) se utilizan principalmente en aplicaciones industriales de aislamiento a alta temperatura. Los ejemplos incluyen aislamiento de respaldo para cucharas de acero fundido, hornos de arco eléctrico, carros torpedos, artesas, escudos térmicos, contención de calor, juntas de expansión, hornos industriales, hornos, calderas y otros equipos de proceso en aplicaciones de hasta </a:t>
            </a:r>
            <a:r>
              <a:rPr lang="es-ES" sz="1000" dirty="0" err="1">
                <a:solidFill>
                  <a:schemeClr val="tx1"/>
                </a:solidFill>
                <a:latin typeface="+mj-lt"/>
              </a:rPr>
              <a:t>1260°C</a:t>
            </a:r>
            <a:r>
              <a:rPr lang="es-ES" sz="1000" dirty="0">
                <a:solidFill>
                  <a:schemeClr val="tx1"/>
                </a:solidFill>
                <a:latin typeface="+mj-lt"/>
              </a:rPr>
              <a:t> (</a:t>
            </a:r>
            <a:r>
              <a:rPr lang="es-ES" sz="1000" dirty="0" err="1">
                <a:solidFill>
                  <a:schemeClr val="tx1"/>
                </a:solidFill>
                <a:latin typeface="+mj-lt"/>
              </a:rPr>
              <a:t>2300°F</a:t>
            </a:r>
            <a:r>
              <a:rPr lang="es-ES" sz="1000" dirty="0">
                <a:solidFill>
                  <a:schemeClr val="tx1"/>
                </a:solidFill>
                <a:latin typeface="+mj-lt"/>
              </a:rPr>
              <a:t>). El punto de fusión del producto es de </a:t>
            </a:r>
            <a:r>
              <a:rPr lang="es-ES" sz="1000" dirty="0" err="1">
                <a:solidFill>
                  <a:schemeClr val="tx1"/>
                </a:solidFill>
                <a:latin typeface="+mj-lt"/>
              </a:rPr>
              <a:t>1760°C</a:t>
            </a:r>
            <a:r>
              <a:rPr lang="es-ES" sz="1000" dirty="0">
                <a:solidFill>
                  <a:schemeClr val="tx1"/>
                </a:solidFill>
                <a:latin typeface="+mj-lt"/>
              </a:rPr>
              <a:t> o </a:t>
            </a:r>
            <a:r>
              <a:rPr lang="es-ES" sz="1000" dirty="0" err="1">
                <a:solidFill>
                  <a:schemeClr val="tx1"/>
                </a:solidFill>
                <a:latin typeface="+mj-lt"/>
              </a:rPr>
              <a:t>3200°F</a:t>
            </a:r>
            <a:r>
              <a:rPr lang="es-ES" sz="1000" dirty="0">
                <a:solidFill>
                  <a:schemeClr val="tx1"/>
                </a:solidFill>
                <a:latin typeface="+mj-lt"/>
              </a:rPr>
              <a:t>. Los productos a base de fibra cerámica no están destinados a la venta directa al público en general. Aunque la fibra cerámica se utiliza en la fabricación de algunos productos de consumo, como las alfombrillas catalizadoras y las estufas de leña, los materiales están contenidos, encapsulados o adheridos dentro de las unidades.</a:t>
            </a:r>
          </a:p>
          <a:p>
            <a:pPr marL="560070" lvl="1" indent="-171450" algn="just" defTabSz="228600">
              <a:buClr>
                <a:schemeClr val="accent2"/>
              </a:buClr>
              <a:buFont typeface="Wingdings" panose="05000000000000000000" pitchFamily="2" charset="2"/>
              <a:buChar char="§"/>
              <a:tabLst>
                <a:tab pos="118872" algn="l"/>
              </a:tabLst>
            </a:pPr>
            <a:r>
              <a:rPr lang="es-ES" sz="1000" u="sng" dirty="0">
                <a:latin typeface="+mj-lt"/>
              </a:rPr>
              <a:t>Uso terciario: </a:t>
            </a:r>
            <a:r>
              <a:rPr lang="es-ES" sz="1000" dirty="0">
                <a:latin typeface="+mj-lt"/>
              </a:rPr>
              <a:t>Instalación, retirada (industrial y profesional) / Mantenimiento y vida útil (industrial y profesional)</a:t>
            </a:r>
          </a:p>
          <a:p>
            <a:pPr marL="560070" lvl="1" indent="-171450" algn="just" defTabSz="228600">
              <a:buClr>
                <a:schemeClr val="accent2"/>
              </a:buClr>
              <a:buFont typeface="Wingdings" panose="05000000000000000000" pitchFamily="2" charset="2"/>
              <a:buChar char="§"/>
              <a:tabLst>
                <a:tab pos="118872" algn="l"/>
              </a:tabLst>
            </a:pPr>
            <a:r>
              <a:rPr lang="es-ES" sz="1000" u="sng" dirty="0">
                <a:solidFill>
                  <a:schemeClr val="tx1"/>
                </a:solidFill>
                <a:latin typeface="+mj-lt"/>
              </a:rPr>
              <a:t>Usos no recomendados: </a:t>
            </a:r>
            <a:r>
              <a:rPr lang="es-ES" sz="1000" dirty="0">
                <a:solidFill>
                  <a:schemeClr val="tx1"/>
                </a:solidFill>
                <a:latin typeface="+mj-lt"/>
              </a:rPr>
              <a:t>Desmontaje del producto para otras aplicaciones. </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 </a:t>
            </a:r>
            <a:r>
              <a:rPr lang="es-CO" sz="1000" dirty="0" err="1">
                <a:solidFill>
                  <a:schemeClr val="tx1"/>
                </a:solidFill>
              </a:rPr>
              <a:t>CHEMTREC</a:t>
            </a:r>
            <a:r>
              <a:rPr lang="es-CO" sz="1000" dirty="0">
                <a:solidFill>
                  <a:schemeClr val="tx1"/>
                </a:solidFill>
              </a:rPr>
              <a:t> prestará asistencia en caso de emergencias químicas 1-800-424-9300.</a:t>
            </a:r>
          </a:p>
          <a:p>
            <a:pPr lvl="0" algn="just"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pPr>
              <a:lnSpc>
                <a:spcPct val="100000"/>
              </a:lnSpc>
            </a:pPr>
            <a:r>
              <a:rPr lang="es-CO" sz="2000" b="1" dirty="0"/>
              <a:t>FICHA DE DATOS DE SEGURIDAD</a:t>
            </a:r>
          </a:p>
          <a:p>
            <a:pPr>
              <a:spcBef>
                <a:spcPts val="0"/>
              </a:spcBef>
            </a:pPr>
            <a:r>
              <a:rPr lang="en-US" sz="1200" dirty="0">
                <a:solidFill>
                  <a:schemeClr val="tx2"/>
                </a:solidFill>
              </a:rPr>
              <a:t>FDS FC-2300 STEELBOARD XS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6762" y="1140904"/>
            <a:ext cx="7199888" cy="346230"/>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FC-2300 STEELBOARD </a:t>
            </a:r>
            <a:r>
              <a:rPr lang="es-CO" sz="1600" b="1" dirty="0" err="1">
                <a:solidFill>
                  <a:schemeClr val="bg1"/>
                </a:solidFill>
                <a:latin typeface="+mj-lt"/>
              </a:rPr>
              <a:t>XS</a:t>
            </a:r>
            <a:r>
              <a:rPr lang="es-CO" sz="1600" b="1" dirty="0">
                <a:solidFill>
                  <a:schemeClr val="bg1"/>
                </a:solidFill>
                <a:latin typeface="+mj-lt"/>
              </a:rPr>
              <a:t>  </a:t>
            </a:r>
            <a:r>
              <a:rPr lang="es-CO" sz="1600" dirty="0">
                <a:solidFill>
                  <a:schemeClr val="bg1"/>
                </a:solidFill>
              </a:rPr>
              <a:t>               		       </a:t>
            </a:r>
            <a:r>
              <a:rPr lang="es-CO" sz="1400" dirty="0">
                <a:solidFill>
                  <a:schemeClr val="bg1"/>
                </a:solidFill>
              </a:rPr>
              <a:t>Fecha de vigencia: Febrero 11</a:t>
            </a:r>
            <a:r>
              <a:rPr lang="es-CO" sz="1400" baseline="30000" dirty="0">
                <a:solidFill>
                  <a:schemeClr val="bg1"/>
                </a:solidFill>
              </a:rPr>
              <a:t> </a:t>
            </a:r>
            <a:r>
              <a:rPr lang="es-CO" sz="1400" dirty="0">
                <a:solidFill>
                  <a:schemeClr val="bg1"/>
                </a:solidFill>
              </a:rPr>
              <a:t>del 2020</a:t>
            </a:r>
          </a:p>
        </p:txBody>
      </p:sp>
      <p:sp>
        <p:nvSpPr>
          <p:cNvPr id="2" name="Rectangle 1">
            <a:extLst>
              <a:ext uri="{FF2B5EF4-FFF2-40B4-BE49-F238E27FC236}">
                <a16:creationId xmlns:a16="http://schemas.microsoft.com/office/drawing/2014/main" id="{FC27E18B-F55D-0B6B-1C39-4E246738F3BC}"/>
              </a:ext>
            </a:extLst>
          </p:cNvPr>
          <p:cNvSpPr/>
          <p:nvPr/>
        </p:nvSpPr>
        <p:spPr>
          <a:xfrm>
            <a:off x="287774" y="156628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8786" y="510834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7774" y="5566783"/>
            <a:ext cx="7200900" cy="4173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ES" sz="1000" b="1" dirty="0">
                <a:solidFill>
                  <a:schemeClr val="tx1"/>
                </a:solidFill>
              </a:rPr>
              <a:t>La clasificación del producto químico se basa en Canadá en la 5ª edición revisada del Sistema Globalmente Armonizado de Clasificación y Etiquetado de Productos Químicos de la Comisión Económica para Europa de las Naciones Unidas y en EE.UU., se basa en las Normas de Comunicación de Peligros de la Administración de Seguridad y Salud Ocupacional de EE.UU. de 2012.</a:t>
            </a:r>
            <a:r>
              <a:rPr lang="es-CO" sz="1000" b="1" dirty="0">
                <a:solidFill>
                  <a:schemeClr val="tx1"/>
                </a:solidFill>
              </a:rPr>
              <a:t> </a:t>
            </a:r>
            <a:r>
              <a:rPr lang="es-ES" sz="1000" dirty="0">
                <a:solidFill>
                  <a:schemeClr val="tx1"/>
                </a:solidFill>
              </a:rPr>
              <a:t>Estas normas indican que el producto se considera del grupo </a:t>
            </a:r>
            <a:r>
              <a:rPr lang="es-ES" sz="1000" dirty="0" err="1">
                <a:solidFill>
                  <a:schemeClr val="tx1"/>
                </a:solidFill>
              </a:rPr>
              <a:t>2B</a:t>
            </a:r>
            <a:r>
              <a:rPr lang="es-ES" sz="1000" dirty="0">
                <a:solidFill>
                  <a:schemeClr val="tx1"/>
                </a:solidFill>
              </a:rPr>
              <a:t> de la </a:t>
            </a:r>
            <a:r>
              <a:rPr lang="es-ES" sz="1000" dirty="0" err="1">
                <a:solidFill>
                  <a:schemeClr val="tx1"/>
                </a:solidFill>
              </a:rPr>
              <a:t>IARC</a:t>
            </a:r>
            <a:r>
              <a:rPr lang="es-ES" sz="1000" dirty="0">
                <a:solidFill>
                  <a:schemeClr val="tx1"/>
                </a:solidFill>
              </a:rPr>
              <a:t>, lo que corresponde a una clasificación de carcinógeno de categoría 2.</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ES" sz="1000" b="1" dirty="0">
                <a:solidFill>
                  <a:schemeClr val="tx1"/>
                </a:solidFill>
              </a:rPr>
              <a:t>Palabra de advertencia, indicación(es) de peligro, símbolo(s) y consejos de prudencia de conformidad con el párrafo (f) de §1910.1200. </a:t>
            </a:r>
            <a:r>
              <a:rPr lang="es-ES" sz="1000" dirty="0">
                <a:solidFill>
                  <a:schemeClr val="tx1"/>
                </a:solidFill>
              </a:rPr>
              <a:t>La fibra cerámica está clasificada como carcinógeno de categoría 2.</a:t>
            </a:r>
            <a:endParaRPr lang="es-CO" sz="1000" dirty="0">
              <a:solidFill>
                <a:schemeClr val="tx1"/>
              </a:solidFill>
            </a:endParaRPr>
          </a:p>
          <a:p>
            <a:pPr lvl="1" algn="just" defTabSz="228600">
              <a:buClr>
                <a:schemeClr val="accent1"/>
              </a:buClr>
              <a:tabLst>
                <a:tab pos="118872" algn="l"/>
              </a:tabLst>
            </a:pPr>
            <a:r>
              <a:rPr lang="es-CO" sz="1000" b="1" dirty="0">
                <a:solidFill>
                  <a:schemeClr val="tx1"/>
                </a:solidFill>
                <a:latin typeface="+mj-lt"/>
              </a:rPr>
              <a:t>Pictograma de peligro</a:t>
            </a:r>
          </a:p>
          <a:p>
            <a:pPr lvl="1" algn="just" defTabSz="228600">
              <a:buClr>
                <a:schemeClr val="accent1"/>
              </a:buClr>
              <a:tabLst>
                <a:tab pos="118872" algn="l"/>
              </a:tabLst>
            </a:pPr>
            <a:endParaRPr lang="es-CO" sz="1000" b="1" dirty="0">
              <a:solidFill>
                <a:schemeClr val="tx1"/>
              </a:solidFill>
              <a:latin typeface="+mj-lt"/>
            </a:endParaRPr>
          </a:p>
          <a:p>
            <a:pPr lvl="1" algn="just" defTabSz="228600">
              <a:buClr>
                <a:schemeClr val="accent1"/>
              </a:buClr>
              <a:tabLst>
                <a:tab pos="118872" algn="l"/>
              </a:tabLst>
            </a:pPr>
            <a:endParaRPr lang="es-CO" sz="1000" b="1" dirty="0">
              <a:solidFill>
                <a:schemeClr val="tx1"/>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spcBef>
                <a:spcPts val="0"/>
              </a:spcBef>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endParaRPr lang="es-CO" sz="1000" b="1"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Palabra de señal: ADVERTENCIA</a:t>
            </a:r>
          </a:p>
          <a:p>
            <a:pPr lvl="1" algn="just" defTabSz="320040">
              <a:buClr>
                <a:schemeClr val="accent1"/>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causa cáncer por inhalación.</a:t>
            </a:r>
            <a:endParaRPr lang="en-CA" sz="1000" dirty="0">
              <a:solidFill>
                <a:srgbClr val="0F1919"/>
              </a:solidFill>
              <a:latin typeface="+mj-lt"/>
            </a:endParaRPr>
          </a:p>
          <a:p>
            <a:pPr lvl="1" algn="just" defTabSz="320040">
              <a:buClr>
                <a:schemeClr val="accent1"/>
              </a:buClr>
              <a:tabLst>
                <a:tab pos="118872" algn="l"/>
              </a:tabLst>
            </a:pPr>
            <a:r>
              <a:rPr lang="es-CO" sz="1000" b="1" dirty="0">
                <a:solidFill>
                  <a:srgbClr val="0F1919"/>
                </a:solidFill>
                <a:latin typeface="+mj-lt"/>
              </a:rPr>
              <a:t>Declaraciones de precaución: </a:t>
            </a:r>
            <a:r>
              <a:rPr lang="es-CO" sz="1000" dirty="0">
                <a:solidFill>
                  <a:srgbClr val="0F1919"/>
                </a:solidFill>
                <a:latin typeface="+mj-lt"/>
              </a:rPr>
              <a:t>No lo manipule hasta que se hayan leído y comprendido todas las instrucciones de seguridad. Utilice protección respiratoria según sea necesario; ver sección 8 de la Ficha de Datos de Seguridad. Si le preocupa la exposición, busque atención médica. Almacenar de manera que se minimice el polvo en suspensión. Eliminar los residuos de acuerdo con las regulaciones locales, provinciales o estatales y federales</a:t>
            </a:r>
            <a:r>
              <a:rPr lang="en-US" sz="1000" dirty="0">
                <a:solidFill>
                  <a:srgbClr val="0F1919"/>
                </a:solidFill>
                <a:latin typeface="+mj-lt"/>
              </a:rPr>
              <a:t>.</a:t>
            </a:r>
          </a:p>
          <a:p>
            <a:pPr lvl="1" algn="just" defTabSz="320040">
              <a:buClr>
                <a:schemeClr val="accent1"/>
              </a:buClr>
              <a:tabLst>
                <a:tab pos="118872" algn="l"/>
              </a:tabLst>
            </a:pPr>
            <a:r>
              <a:rPr lang="es-CO" sz="1000" b="1" dirty="0">
                <a:solidFill>
                  <a:srgbClr val="0F1919"/>
                </a:solidFill>
                <a:latin typeface="+mj-lt"/>
              </a:rPr>
              <a:t>Información suplementaria: </a:t>
            </a:r>
            <a:r>
              <a:rPr lang="es-CO" sz="1000" dirty="0">
                <a:solidFill>
                  <a:srgbClr val="0F1919"/>
                </a:solidFill>
                <a:latin typeface="+mj-lt"/>
              </a:rPr>
              <a:t>Puede causar irritación mecánica temporal en los ojos, la piel o las vías respiratorias expuestos. Minimizar la exposición al polvo en suspensión</a:t>
            </a:r>
            <a:r>
              <a:rPr lang="en-CA" sz="1000" dirty="0">
                <a:solidFill>
                  <a:srgbClr val="0F1919"/>
                </a:solidFill>
                <a:latin typeface="+mj-lt"/>
              </a:rPr>
              <a:t>.</a:t>
            </a:r>
          </a:p>
          <a:p>
            <a:pPr marL="228600" indent="-228600" algn="just" defTabSz="228600">
              <a:buClr>
                <a:schemeClr val="accent2"/>
              </a:buClr>
              <a:buFont typeface="+mj-lt"/>
              <a:buAutoNum type="alphaLcPeriod"/>
              <a:tabLst>
                <a:tab pos="118872" algn="l"/>
              </a:tabLst>
            </a:pPr>
            <a:r>
              <a:rPr lang="es-ES" sz="1000" b="1" dirty="0">
                <a:solidFill>
                  <a:srgbClr val="0F1919"/>
                </a:solidFill>
              </a:rPr>
              <a:t>Describa cualquier peligro no clasificado que se haya identificado durante el proceso de clasificación: </a:t>
            </a:r>
            <a:r>
              <a:rPr lang="es-ES" sz="1000" dirty="0">
                <a:solidFill>
                  <a:srgbClr val="0F1919"/>
                </a:solidFill>
              </a:rPr>
              <a:t>La exposición puede provocar irritaciones mecánicas leves en la piel, los ojos y las vías respiratorias superiores. Estos efectos suelen ser temporales.</a:t>
            </a:r>
          </a:p>
          <a:p>
            <a:pPr marL="228600" indent="-228600" algn="just" defTabSz="228600">
              <a:buClr>
                <a:schemeClr val="accent2"/>
              </a:buClr>
              <a:buFont typeface="+mj-lt"/>
              <a:buAutoNum type="alphaLcPeriod"/>
              <a:tabLst>
                <a:tab pos="118872" algn="l"/>
              </a:tabLst>
            </a:pPr>
            <a:r>
              <a:rPr lang="es-ES" sz="1000" b="1" dirty="0">
                <a:solidFill>
                  <a:srgbClr val="0F1919"/>
                </a:solidFill>
              </a:rPr>
              <a:t>Regla de mezcla: </a:t>
            </a:r>
            <a:r>
              <a:rPr lang="es-ES" sz="1000" dirty="0">
                <a:solidFill>
                  <a:srgbClr val="0F1919"/>
                </a:solidFill>
              </a:rPr>
              <a:t>No aplicable.</a:t>
            </a:r>
          </a:p>
          <a:p>
            <a:pPr algn="just" defTabSz="320040">
              <a:tabLst>
                <a:tab pos="118872" algn="l"/>
              </a:tabLst>
            </a:pPr>
            <a:endParaRPr lang="es-CO" sz="1000" b="1" dirty="0">
              <a:solidFill>
                <a:srgbClr val="0F1919"/>
              </a:solidFill>
            </a:endParaRPr>
          </a:p>
          <a:p>
            <a:pPr algn="just" defTabSz="320040">
              <a:tabLst>
                <a:tab pos="118872" algn="l"/>
              </a:tabLst>
            </a:pPr>
            <a:endParaRPr lang="es-CO" sz="1000" b="1" dirty="0">
              <a:solidFill>
                <a:srgbClr val="0F1919"/>
              </a:solidFill>
            </a:endParaRPr>
          </a:p>
        </p:txBody>
      </p:sp>
      <p:pic>
        <p:nvPicPr>
          <p:cNvPr id="6" name="Picture 5">
            <a:extLst>
              <a:ext uri="{FF2B5EF4-FFF2-40B4-BE49-F238E27FC236}">
                <a16:creationId xmlns:a16="http://schemas.microsoft.com/office/drawing/2014/main" id="{2BBF8E96-81BD-7DA3-515B-F5DD015B7ADA}"/>
              </a:ext>
            </a:extLst>
          </p:cNvPr>
          <p:cNvPicPr>
            <a:picLocks noChangeAspect="1"/>
          </p:cNvPicPr>
          <p:nvPr/>
        </p:nvPicPr>
        <p:blipFill>
          <a:blip r:embed="rId2"/>
          <a:srcRect/>
          <a:stretch/>
        </p:blipFill>
        <p:spPr>
          <a:xfrm>
            <a:off x="3326130" y="6594731"/>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FC-2300 STEELBOARD XS 23 04 </a:t>
            </a:r>
          </a:p>
          <a:p>
            <a:endParaRPr lang="en-US" sz="1200" dirty="0">
              <a:solidFill>
                <a:schemeClr val="tx2"/>
              </a:solidFill>
            </a:endParaRP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351113601"/>
              </p:ext>
            </p:extLst>
          </p:nvPr>
        </p:nvGraphicFramePr>
        <p:xfrm>
          <a:off x="285751" y="1624070"/>
          <a:ext cx="7205663" cy="119285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Refractarios, Fibras </a:t>
                      </a:r>
                      <a:r>
                        <a:rPr lang="es-CO" sz="800" noProof="0" dirty="0" err="1"/>
                        <a:t>Aluminosilicato</a:t>
                      </a:r>
                      <a:endParaRPr lang="es-CO" sz="800" noProof="0" dirty="0"/>
                    </a:p>
                    <a:p>
                      <a:pPr marL="108000"/>
                      <a:r>
                        <a:rPr lang="es-CO" sz="800" noProof="0" dirty="0"/>
                        <a:t>Sinónimos: </a:t>
                      </a:r>
                      <a:r>
                        <a:rPr lang="es-CO" sz="800" noProof="0" dirty="0" err="1"/>
                        <a:t>FCR</a:t>
                      </a:r>
                      <a:r>
                        <a:rPr lang="es-CO" sz="800" noProof="0" dirty="0"/>
                        <a:t>; fibra cerámica; lana de </a:t>
                      </a:r>
                      <a:r>
                        <a:rPr lang="es-CO" sz="800" noProof="0" dirty="0" err="1"/>
                        <a:t>aluminosilicato</a:t>
                      </a:r>
                      <a:r>
                        <a:rPr lang="es-CO" sz="800" noProof="0" dirty="0"/>
                        <a:t> (</a:t>
                      </a:r>
                      <a:r>
                        <a:rPr lang="es-CO" sz="800" noProof="0" dirty="0" err="1"/>
                        <a:t>ASW</a:t>
                      </a:r>
                      <a:r>
                        <a:rPr lang="es-CO" sz="800" noProof="0" dirty="0"/>
                        <a:t>); fibra vítrea sintética (</a:t>
                      </a:r>
                      <a:r>
                        <a:rPr lang="es-CO" sz="800" noProof="0" dirty="0" err="1"/>
                        <a:t>SVF</a:t>
                      </a:r>
                      <a:r>
                        <a:rPr lang="es-CO" sz="800" noProof="0" dirty="0"/>
                        <a:t>); fibra vítrea artificial (</a:t>
                      </a:r>
                      <a:r>
                        <a:rPr lang="es-CO" sz="800" noProof="0" dirty="0" err="1"/>
                        <a:t>MMFV</a:t>
                      </a:r>
                      <a:r>
                        <a:rPr lang="es-CO" sz="800" noProof="0" dirty="0"/>
                        <a:t>); fibra mineral artificial (</a:t>
                      </a:r>
                      <a:r>
                        <a:rPr lang="es-CO" sz="800" noProof="0" dirty="0" err="1"/>
                        <a:t>MMMF</a:t>
                      </a:r>
                      <a:r>
                        <a:rPr lang="es-CO" sz="800" noProof="0" dirty="0"/>
                        <a:t>); lana aislante de alta temperatura (</a:t>
                      </a:r>
                      <a:r>
                        <a:rPr lang="es-CO" sz="800" noProof="0" dirty="0" err="1"/>
                        <a:t>HTIW</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n-CA" sz="800" noProof="0" dirty="0"/>
                        <a:t>142844-00-66</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45 a 70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r>
                        <a:rPr lang="es-CO" sz="800" noProof="0" dirty="0"/>
                        <a:t>Dióxido de silicio (cuarzo)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14808-60-7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7 a 13</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n-CA"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CA"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9976" y="117250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3. COMPOSICIÓN / INFORMACIÓN SOBRE LOS INGREDIENTES</a:t>
            </a:r>
          </a:p>
        </p:txBody>
      </p:sp>
      <p:sp>
        <p:nvSpPr>
          <p:cNvPr id="8" name="Rectangle 7">
            <a:extLst>
              <a:ext uri="{FF2B5EF4-FFF2-40B4-BE49-F238E27FC236}">
                <a16:creationId xmlns:a16="http://schemas.microsoft.com/office/drawing/2014/main" id="{AC688840-93F8-525B-E8E8-32CB59B8BD1F}"/>
              </a:ext>
            </a:extLst>
          </p:cNvPr>
          <p:cNvSpPr/>
          <p:nvPr/>
        </p:nvSpPr>
        <p:spPr>
          <a:xfrm>
            <a:off x="293548" y="320441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4.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84738" y="566443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5. MEDIDAS DE LUCHA CONTRA INCENDIOS</a:t>
            </a:r>
          </a:p>
        </p:txBody>
      </p:sp>
      <p:sp>
        <p:nvSpPr>
          <p:cNvPr id="12" name="Rectangle 11">
            <a:extLst>
              <a:ext uri="{FF2B5EF4-FFF2-40B4-BE49-F238E27FC236}">
                <a16:creationId xmlns:a16="http://schemas.microsoft.com/office/drawing/2014/main" id="{DC1EC396-F141-CD8A-6DD6-AA19DCB39A9C}"/>
              </a:ext>
            </a:extLst>
          </p:cNvPr>
          <p:cNvSpPr/>
          <p:nvPr/>
        </p:nvSpPr>
        <p:spPr>
          <a:xfrm>
            <a:off x="293548" y="81002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6. MEDIDAS EN CASO DE VERTIDO ACCIDENTAL</a:t>
            </a:r>
          </a:p>
        </p:txBody>
      </p:sp>
      <p:sp>
        <p:nvSpPr>
          <p:cNvPr id="2" name="Text Placeholder 25">
            <a:extLst>
              <a:ext uri="{FF2B5EF4-FFF2-40B4-BE49-F238E27FC236}">
                <a16:creationId xmlns:a16="http://schemas.microsoft.com/office/drawing/2014/main" id="{DB88734B-03C1-82B1-9272-774233E2AB42}"/>
              </a:ext>
            </a:extLst>
          </p:cNvPr>
          <p:cNvSpPr txBox="1">
            <a:spLocks/>
          </p:cNvSpPr>
          <p:nvPr/>
        </p:nvSpPr>
        <p:spPr>
          <a:xfrm>
            <a:off x="292536" y="289271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ES" sz="1000" b="1" dirty="0">
                <a:solidFill>
                  <a:schemeClr val="tx1"/>
                </a:solidFill>
              </a:rPr>
              <a:t>Impurezas y aditivos estabilizantes: </a:t>
            </a:r>
            <a:r>
              <a:rPr lang="es-ES" sz="1000" dirty="0">
                <a:solidFill>
                  <a:schemeClr val="tx1"/>
                </a:solidFill>
              </a:rPr>
              <a:t>No aplicable.</a:t>
            </a:r>
            <a:endParaRPr lang="es-CO" sz="1000" dirty="0">
              <a:solidFill>
                <a:srgbClr val="0F1919"/>
              </a:solidFill>
            </a:endParaRPr>
          </a:p>
        </p:txBody>
      </p:sp>
      <p:sp>
        <p:nvSpPr>
          <p:cNvPr id="14" name="Text Placeholder 25">
            <a:extLst>
              <a:ext uri="{FF2B5EF4-FFF2-40B4-BE49-F238E27FC236}">
                <a16:creationId xmlns:a16="http://schemas.microsoft.com/office/drawing/2014/main" id="{E837BD46-6912-7EE5-39A1-16EA134D5265}"/>
              </a:ext>
            </a:extLst>
          </p:cNvPr>
          <p:cNvSpPr txBox="1">
            <a:spLocks/>
          </p:cNvSpPr>
          <p:nvPr/>
        </p:nvSpPr>
        <p:spPr>
          <a:xfrm>
            <a:off x="284738" y="3647056"/>
            <a:ext cx="7200900" cy="190318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Piel:</a:t>
            </a:r>
            <a:r>
              <a:rPr lang="es-CO" sz="1000" dirty="0">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latin typeface="+mj-lt"/>
            </a:endParaRP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Ojos:</a:t>
            </a:r>
            <a:r>
              <a:rPr lang="es-CO" sz="1000" dirty="0">
                <a:latin typeface="+mj-lt"/>
              </a:rPr>
              <a:t> En caso de contacto con los ojos, enjuagar abundantemente con agua; tener baño para ojos disponible. No se frote los ojos.</a:t>
            </a:r>
            <a:r>
              <a:rPr lang="en-US" sz="1000" dirty="0">
                <a:latin typeface="+mj-lt"/>
              </a:rPr>
              <a:t> </a:t>
            </a:r>
          </a:p>
          <a:p>
            <a:pPr marL="617220" lvl="1" indent="-228600" algn="just" defTabSz="228600">
              <a:spcBef>
                <a:spcPts val="0"/>
              </a:spcBef>
              <a:buClr>
                <a:schemeClr val="accent2"/>
              </a:buClr>
              <a:buFont typeface="Wingdings" panose="05000000000000000000" pitchFamily="2" charset="2"/>
              <a:buChar char="§"/>
              <a:tabLst>
                <a:tab pos="118872" algn="l"/>
              </a:tabLst>
            </a:pPr>
            <a:r>
              <a:rPr lang="es-CO" sz="1000" u="sng" dirty="0">
                <a:latin typeface="+mj-lt"/>
              </a:rPr>
              <a:t>Nariz y garganta</a:t>
            </a:r>
            <a:r>
              <a:rPr lang="es-CO" sz="1000" dirty="0">
                <a:latin typeface="+mj-lt"/>
              </a:rPr>
              <a:t>: si se irritan, vaya a un área libre de polvo, beba agua y suénese la nariz. Si los síntomas persisten, busque atención médica</a:t>
            </a:r>
            <a:r>
              <a:rPr lang="en-US" sz="1000" dirty="0">
                <a:latin typeface="+mj-lt"/>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p>
          <a:p>
            <a:pPr marL="228600" indent="-228600" algn="just" defTabSz="228600">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p>
          <a:p>
            <a:pPr defTabSz="320040">
              <a:tabLst>
                <a:tab pos="118872" algn="l"/>
              </a:tabLst>
            </a:pPr>
            <a:endParaRPr lang="es-CO" sz="1000" b="1" dirty="0">
              <a:solidFill>
                <a:srgbClr val="0F1919"/>
              </a:solidFill>
            </a:endParaRPr>
          </a:p>
        </p:txBody>
      </p:sp>
      <p:sp>
        <p:nvSpPr>
          <p:cNvPr id="15" name="Text Placeholder 25">
            <a:extLst>
              <a:ext uri="{FF2B5EF4-FFF2-40B4-BE49-F238E27FC236}">
                <a16:creationId xmlns:a16="http://schemas.microsoft.com/office/drawing/2014/main" id="{A4237661-D595-99A0-D047-501DA599B31F}"/>
              </a:ext>
            </a:extLst>
          </p:cNvPr>
          <p:cNvSpPr txBox="1">
            <a:spLocks/>
          </p:cNvSpPr>
          <p:nvPr/>
        </p:nvSpPr>
        <p:spPr>
          <a:xfrm>
            <a:off x="278964" y="6116295"/>
            <a:ext cx="7200900" cy="184795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ES" sz="1000" b="1" dirty="0">
                <a:solidFill>
                  <a:schemeClr val="tx1"/>
                </a:solidFill>
              </a:rPr>
              <a:t>Medios de extinción adecuados (e inadecuados): </a:t>
            </a:r>
            <a:r>
              <a:rPr lang="es-ES" sz="1000" dirty="0">
                <a:solidFill>
                  <a:schemeClr val="tx1"/>
                </a:solidFill>
              </a:rPr>
              <a:t>Utilizar agente extintor adecuado para los materiales combustibles circundantes.</a:t>
            </a:r>
          </a:p>
          <a:p>
            <a:pPr marL="228600" indent="-228600" algn="just" defTabSz="228600">
              <a:buClr>
                <a:schemeClr val="accent2"/>
              </a:buClr>
              <a:buFont typeface="+mj-lt"/>
              <a:buAutoNum type="alphaLcPeriod"/>
              <a:tabLst>
                <a:tab pos="118872" algn="l"/>
              </a:tabLst>
            </a:pPr>
            <a:r>
              <a:rPr lang="es-ES" sz="1000" b="1" dirty="0">
                <a:solidFill>
                  <a:schemeClr val="tx1"/>
                </a:solidFill>
              </a:rPr>
              <a:t>Peligros específicos derivados del producto químico (por ejemplo, naturaleza de cualquier producto de combustión peligroso): </a:t>
            </a:r>
            <a:r>
              <a:rPr lang="es-ES" sz="1000" dirty="0">
                <a:solidFill>
                  <a:schemeClr val="tx1"/>
                </a:solidFill>
              </a:rPr>
              <a:t>Productos no combustibles, clase de reacción al fuego cero. El embalaje y los materiales circundantes pueden ser combustibles. </a:t>
            </a:r>
            <a:r>
              <a:rPr lang="es-ES" sz="1000" u="sng" dirty="0">
                <a:solidFill>
                  <a:schemeClr val="tx1"/>
                </a:solidFill>
              </a:rPr>
              <a:t>Calor inicial</a:t>
            </a:r>
            <a:r>
              <a:rPr lang="es-ES" sz="1000" dirty="0">
                <a:solidFill>
                  <a:schemeClr val="tx1"/>
                </a:solidFill>
              </a:rPr>
              <a:t>: Durante el calentamiento inicial del producto, se producirá cierta descomposición térmica del aglutinante orgánico a unos </a:t>
            </a:r>
            <a:r>
              <a:rPr lang="es-ES" sz="1000" dirty="0" err="1">
                <a:solidFill>
                  <a:schemeClr val="tx1"/>
                </a:solidFill>
              </a:rPr>
              <a:t>232°C</a:t>
            </a:r>
            <a:r>
              <a:rPr lang="es-ES" sz="1000" dirty="0">
                <a:solidFill>
                  <a:schemeClr val="tx1"/>
                </a:solidFill>
              </a:rPr>
              <a:t> (</a:t>
            </a:r>
            <a:r>
              <a:rPr lang="es-ES" sz="1000" dirty="0" err="1">
                <a:solidFill>
                  <a:schemeClr val="tx1"/>
                </a:solidFill>
              </a:rPr>
              <a:t>450°F</a:t>
            </a:r>
            <a:r>
              <a:rPr lang="es-ES" sz="1000" dirty="0">
                <a:solidFill>
                  <a:schemeClr val="tx1"/>
                </a:solidFill>
              </a:rPr>
              <a:t>) de este primer calor del producto. Esto puede liberar humo, monóxido de carbono y dióxido de carbono. Utilizar ventilación adecuada u otras precauciones para eliminar la exposición a los vapores resultantes de la descomposición térmica del ligante. La exposición a los vapores de descomposición térmica puede causar irritación de las vías respiratorias, hiperreactividad bronquial o una respuesta de tipo asmático. El producto que ha estado en servicio a 1800 °F o más puede sufrir una conversión parcial a cristobalita, una forma cristalina de sílice.</a:t>
            </a:r>
          </a:p>
          <a:p>
            <a:pPr marL="228600" indent="-228600" defTabSz="320040">
              <a:buClr>
                <a:schemeClr val="accent2"/>
              </a:buClr>
              <a:buFont typeface="+mj-lt"/>
              <a:buAutoNum type="alphaLcPeriod"/>
              <a:tabLst>
                <a:tab pos="118872" algn="l"/>
              </a:tabLst>
            </a:pPr>
            <a:r>
              <a:rPr lang="es-ES" sz="1000" b="1" dirty="0">
                <a:solidFill>
                  <a:schemeClr val="tx1"/>
                </a:solidFill>
              </a:rPr>
              <a:t>Equipos de protección especiales y precauciones para bomberos:		 									Códigos </a:t>
            </a:r>
            <a:r>
              <a:rPr lang="es-ES" sz="1000" b="1" dirty="0" err="1">
                <a:solidFill>
                  <a:schemeClr val="tx1"/>
                </a:solidFill>
              </a:rPr>
              <a:t>NFPA</a:t>
            </a:r>
            <a:r>
              <a:rPr lang="es-ES" sz="1000" b="1" dirty="0">
                <a:solidFill>
                  <a:schemeClr val="tx1"/>
                </a:solidFill>
              </a:rPr>
              <a:t>:*		Inflamabilidad: </a:t>
            </a:r>
            <a:r>
              <a:rPr lang="es-ES" sz="1000" dirty="0">
                <a:solidFill>
                  <a:schemeClr val="tx1"/>
                </a:solidFill>
              </a:rPr>
              <a:t>0</a:t>
            </a:r>
            <a:r>
              <a:rPr lang="es-ES" sz="1000" b="1" dirty="0">
                <a:solidFill>
                  <a:schemeClr val="tx1"/>
                </a:solidFill>
              </a:rPr>
              <a:t> 		Salud: </a:t>
            </a:r>
            <a:r>
              <a:rPr lang="es-ES" sz="1000" dirty="0">
                <a:solidFill>
                  <a:schemeClr val="tx1"/>
                </a:solidFill>
              </a:rPr>
              <a:t>1</a:t>
            </a:r>
            <a:r>
              <a:rPr lang="es-ES" sz="1000" b="1" dirty="0">
                <a:solidFill>
                  <a:schemeClr val="tx1"/>
                </a:solidFill>
              </a:rPr>
              <a:t> 		Reactividad: </a:t>
            </a:r>
            <a:r>
              <a:rPr lang="es-ES" sz="1000" dirty="0">
                <a:solidFill>
                  <a:schemeClr val="tx1"/>
                </a:solidFill>
              </a:rPr>
              <a:t>0</a:t>
            </a:r>
            <a:r>
              <a:rPr lang="es-ES" sz="1000" b="1" dirty="0">
                <a:solidFill>
                  <a:schemeClr val="tx1"/>
                </a:solidFill>
              </a:rPr>
              <a:t> 		Especial: </a:t>
            </a:r>
            <a:r>
              <a:rPr lang="es-ES" sz="1000" dirty="0">
                <a:solidFill>
                  <a:schemeClr val="tx1"/>
                </a:solidFill>
              </a:rPr>
              <a:t>0</a:t>
            </a:r>
            <a:br>
              <a:rPr lang="es-ES" sz="1000" b="1" dirty="0">
                <a:solidFill>
                  <a:schemeClr val="tx1"/>
                </a:solidFill>
              </a:rPr>
            </a:br>
            <a:r>
              <a:rPr lang="es-ES" sz="1000" baseline="-25000" dirty="0">
                <a:solidFill>
                  <a:schemeClr val="tx1"/>
                </a:solidFill>
              </a:rPr>
              <a:t>*Opuesto a las clasificaciones </a:t>
            </a:r>
            <a:r>
              <a:rPr lang="es-ES" sz="1000" baseline="-25000" dirty="0" err="1">
                <a:solidFill>
                  <a:schemeClr val="tx1"/>
                </a:solidFill>
              </a:rPr>
              <a:t>WHMIS</a:t>
            </a:r>
            <a:r>
              <a:rPr lang="es-ES" sz="1000" baseline="-25000" dirty="0">
                <a:solidFill>
                  <a:schemeClr val="tx1"/>
                </a:solidFill>
              </a:rPr>
              <a:t> 2015</a:t>
            </a:r>
          </a:p>
          <a:p>
            <a:pPr algn="just" defTabSz="320040">
              <a:tabLst>
                <a:tab pos="118872" algn="l"/>
              </a:tabLst>
            </a:pPr>
            <a:endParaRPr lang="es-CO" sz="1000" b="1" dirty="0">
              <a:solidFill>
                <a:srgbClr val="0F1919"/>
              </a:solidFill>
            </a:endParaRPr>
          </a:p>
        </p:txBody>
      </p:sp>
      <p:sp>
        <p:nvSpPr>
          <p:cNvPr id="16" name="Text Placeholder 25">
            <a:extLst>
              <a:ext uri="{FF2B5EF4-FFF2-40B4-BE49-F238E27FC236}">
                <a16:creationId xmlns:a16="http://schemas.microsoft.com/office/drawing/2014/main" id="{B7B60D0C-027F-854A-BD1E-5A25E4AECD54}"/>
              </a:ext>
            </a:extLst>
          </p:cNvPr>
          <p:cNvSpPr txBox="1">
            <a:spLocks/>
          </p:cNvSpPr>
          <p:nvPr/>
        </p:nvSpPr>
        <p:spPr>
          <a:xfrm>
            <a:off x="277952" y="8530298"/>
            <a:ext cx="7200900" cy="100744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ES" sz="1000" dirty="0">
                <a:solidFill>
                  <a:schemeClr val="tx1"/>
                </a:solidFill>
              </a:rPr>
              <a:t>Minimizar el polvo en suspensión. No debe utilizarse aire comprimido o barrido en seco para la limpieza. Ver Sección 8 "Controles de exposición / Protección personal" para las directrices de exposición</a:t>
            </a:r>
            <a:r>
              <a:rPr lang="en-US" sz="1000" dirty="0">
                <a:solidFill>
                  <a:schemeClr val="tx1"/>
                </a:solidFill>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ES" sz="1000" dirty="0">
                <a:solidFill>
                  <a:schemeClr val="tx1"/>
                </a:solidFill>
              </a:rPr>
              <a:t>Limpie con frecuencia la zona de trabajo con una aspiradora de alta eficacia o barriendo en húmedo para minimizar la acumulación de residuos. No utilice aire comprimido para la limpieza, ya que la mayoría de las jurisdicciones limitan el uso de aire comprimido con fines de limpieza.</a:t>
            </a:r>
            <a:endParaRPr lang="en-US" sz="1000" dirty="0">
              <a:solidFill>
                <a:schemeClr val="tx1"/>
              </a:solidFill>
            </a:endParaRPr>
          </a:p>
          <a:p>
            <a:pPr algn="just"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XS 23 04</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282051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8. CONTROLES DE EXPOSICIÓN / PROTECCIÓN PERSONAL</a:t>
            </a:r>
          </a:p>
        </p:txBody>
      </p:sp>
      <p:sp>
        <p:nvSpPr>
          <p:cNvPr id="3" name="Rectangle 2">
            <a:extLst>
              <a:ext uri="{FF2B5EF4-FFF2-40B4-BE49-F238E27FC236}">
                <a16:creationId xmlns:a16="http://schemas.microsoft.com/office/drawing/2014/main" id="{B2E4481B-98AA-8140-129D-18053C7776EA}"/>
              </a:ext>
            </a:extLst>
          </p:cNvPr>
          <p:cNvSpPr/>
          <p:nvPr/>
        </p:nvSpPr>
        <p:spPr>
          <a:xfrm>
            <a:off x="277952" y="1182465"/>
            <a:ext cx="7199888" cy="3456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7. MANIPULACIÓN Y ALMACENAMIENTO</a:t>
            </a:r>
          </a:p>
        </p:txBody>
      </p:sp>
      <p:sp>
        <p:nvSpPr>
          <p:cNvPr id="5" name="Text Placeholder 25">
            <a:extLst>
              <a:ext uri="{FF2B5EF4-FFF2-40B4-BE49-F238E27FC236}">
                <a16:creationId xmlns:a16="http://schemas.microsoft.com/office/drawing/2014/main" id="{E413B873-C722-1D5C-D89D-700F8889F170}"/>
              </a:ext>
            </a:extLst>
          </p:cNvPr>
          <p:cNvSpPr txBox="1">
            <a:spLocks/>
          </p:cNvSpPr>
          <p:nvPr/>
        </p:nvSpPr>
        <p:spPr>
          <a:xfrm>
            <a:off x="276940" y="1609881"/>
            <a:ext cx="7200900" cy="111916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ES" sz="1000" dirty="0">
                <a:solidFill>
                  <a:schemeClr val="tx1"/>
                </a:solidFill>
              </a:rPr>
              <a:t>Manipular el producto con cuidado para minimizar el polvo en suspensión. Limitar el uso de herramientas eléctricas a menos que se utilicen con ventilación local por aspiración. Utilizar herramientas manuales siempre que sea posible.</a:t>
            </a:r>
            <a:endParaRPr lang="es-CO"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
        <p:nvSpPr>
          <p:cNvPr id="9" name="Text Placeholder 25">
            <a:extLst>
              <a:ext uri="{FF2B5EF4-FFF2-40B4-BE49-F238E27FC236}">
                <a16:creationId xmlns:a16="http://schemas.microsoft.com/office/drawing/2014/main" id="{F99C461A-F92C-818B-8EFD-670545782837}"/>
              </a:ext>
            </a:extLst>
          </p:cNvPr>
          <p:cNvSpPr txBox="1">
            <a:spLocks/>
          </p:cNvSpPr>
          <p:nvPr/>
        </p:nvSpPr>
        <p:spPr>
          <a:xfrm>
            <a:off x="286256" y="3279118"/>
            <a:ext cx="7200900" cy="56216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ES" sz="1000" b="1" dirty="0">
                <a:solidFill>
                  <a:schemeClr val="tx1"/>
                </a:solidFill>
              </a:rPr>
              <a:t> </a:t>
            </a:r>
            <a:r>
              <a:rPr lang="es-ES" sz="1000" dirty="0">
                <a:solidFill>
                  <a:schemeClr val="tx1"/>
                </a:solidFill>
              </a:rPr>
              <a:t>Los </a:t>
            </a:r>
            <a:r>
              <a:rPr lang="es-ES" sz="1000" dirty="0" err="1">
                <a:solidFill>
                  <a:schemeClr val="tx1"/>
                </a:solidFill>
              </a:rPr>
              <a:t>OEL</a:t>
            </a:r>
            <a:r>
              <a:rPr lang="es-ES" sz="1000" dirty="0">
                <a:solidFill>
                  <a:schemeClr val="tx1"/>
                </a:solidFill>
              </a:rPr>
              <a:t> provinciales canadienses (</a:t>
            </a:r>
            <a:r>
              <a:rPr lang="es-ES" sz="1000" dirty="0" err="1">
                <a:solidFill>
                  <a:schemeClr val="tx1"/>
                </a:solidFill>
              </a:rPr>
              <a:t>TWAEV</a:t>
            </a:r>
            <a:r>
              <a:rPr lang="es-ES" sz="1000" dirty="0">
                <a:solidFill>
                  <a:schemeClr val="tx1"/>
                </a:solidFill>
              </a:rPr>
              <a:t>) para fibra cerámica oscilan entre 0,2 y 1,0 f/</a:t>
            </a:r>
            <a:r>
              <a:rPr lang="es-ES" sz="1000" dirty="0" err="1">
                <a:solidFill>
                  <a:schemeClr val="tx1"/>
                </a:solidFill>
              </a:rPr>
              <a:t>cc</a:t>
            </a:r>
            <a:r>
              <a:rPr lang="es-ES" sz="1000" dirty="0">
                <a:solidFill>
                  <a:schemeClr val="tx1"/>
                </a:solidFill>
              </a:rPr>
              <a:t>, según la provincia. En Ontario, </a:t>
            </a:r>
            <a:r>
              <a:rPr lang="es-ES" sz="1000" b="1" dirty="0">
                <a:solidFill>
                  <a:schemeClr val="tx1"/>
                </a:solidFill>
              </a:rPr>
              <a:t>el </a:t>
            </a:r>
            <a:r>
              <a:rPr lang="es-ES" sz="1000" b="1" dirty="0" err="1">
                <a:solidFill>
                  <a:schemeClr val="tx1"/>
                </a:solidFill>
              </a:rPr>
              <a:t>TWAEV</a:t>
            </a:r>
            <a:r>
              <a:rPr lang="es-ES" sz="1000" b="1" dirty="0">
                <a:solidFill>
                  <a:schemeClr val="tx1"/>
                </a:solidFill>
              </a:rPr>
              <a:t> de Ontario para </a:t>
            </a:r>
            <a:r>
              <a:rPr lang="es-ES" sz="1000" b="1" dirty="0" err="1">
                <a:solidFill>
                  <a:schemeClr val="tx1"/>
                </a:solidFill>
              </a:rPr>
              <a:t>FCR</a:t>
            </a:r>
            <a:r>
              <a:rPr lang="es-ES" sz="1000" b="1" dirty="0">
                <a:solidFill>
                  <a:schemeClr val="tx1"/>
                </a:solidFill>
              </a:rPr>
              <a:t> </a:t>
            </a:r>
            <a:r>
              <a:rPr lang="es-ES" sz="1000" dirty="0">
                <a:solidFill>
                  <a:schemeClr val="tx1"/>
                </a:solidFill>
              </a:rPr>
              <a:t>(fibra cerámica refractaria) es de </a:t>
            </a:r>
            <a:r>
              <a:rPr lang="es-ES" sz="1000" b="1" dirty="0">
                <a:solidFill>
                  <a:schemeClr val="tx1"/>
                </a:solidFill>
              </a:rPr>
              <a:t>0,5 f/</a:t>
            </a:r>
            <a:r>
              <a:rPr lang="es-ES" sz="1000" b="1" dirty="0" err="1">
                <a:solidFill>
                  <a:schemeClr val="tx1"/>
                </a:solidFill>
              </a:rPr>
              <a:t>cc</a:t>
            </a:r>
            <a:r>
              <a:rPr lang="es-ES" sz="1000" b="1" dirty="0">
                <a:solidFill>
                  <a:schemeClr val="tx1"/>
                </a:solidFill>
              </a:rPr>
              <a:t>, 8 horas</a:t>
            </a:r>
            <a:r>
              <a:rPr lang="es-ES" sz="1000" dirty="0">
                <a:solidFill>
                  <a:schemeClr val="tx1"/>
                </a:solidFill>
              </a:rPr>
              <a:t>. Los objetivos y criterios subyacentes a cada una de estas decisiones </a:t>
            </a:r>
            <a:r>
              <a:rPr lang="es-ES" sz="1000" dirty="0" err="1">
                <a:solidFill>
                  <a:schemeClr val="tx1"/>
                </a:solidFill>
              </a:rPr>
              <a:t>OEL</a:t>
            </a:r>
            <a:r>
              <a:rPr lang="es-ES" sz="1000" dirty="0">
                <a:solidFill>
                  <a:schemeClr val="tx1"/>
                </a:solidFill>
              </a:rPr>
              <a:t> también varían. La evaluación de los límites de exposición ocupacional y la determinación de su aplicabilidad relativa al lugar de trabajo se realiza mejor, caso por caso, por parte de un higienista industrial calificado.</a:t>
            </a:r>
          </a:p>
          <a:p>
            <a:pPr algn="just" defTabSz="228600">
              <a:buClr>
                <a:schemeClr val="accent2"/>
              </a:buClr>
              <a:tabLst>
                <a:tab pos="118872" algn="l"/>
              </a:tabLst>
            </a:pPr>
            <a:endParaRPr lang="es-CO" sz="1000" dirty="0">
              <a:solidFill>
                <a:schemeClr val="tx1"/>
              </a:solidFill>
            </a:endParaRPr>
          </a:p>
          <a:p>
            <a:pPr marL="228600" indent="-228600" algn="just" defTabSz="228600">
              <a:buClr>
                <a:schemeClr val="accent2"/>
              </a:buClr>
              <a:buFont typeface="+mj-lt"/>
              <a:buAutoNum type="alphaLcPeriod"/>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buClr>
                <a:schemeClr val="accent1"/>
              </a:buClr>
              <a:tabLst>
                <a:tab pos="118872" algn="l"/>
              </a:tabLst>
            </a:pPr>
            <a:endParaRPr lang="es-CO" sz="1000" dirty="0">
              <a:solidFill>
                <a:schemeClr val="tx1"/>
              </a:solidFill>
            </a:endParaRPr>
          </a:p>
          <a:p>
            <a:pPr algn="just" defTabSz="228600">
              <a:spcBef>
                <a:spcPts val="0"/>
              </a:spcBef>
              <a:buClr>
                <a:schemeClr val="accent1"/>
              </a:buClr>
              <a:tabLst>
                <a:tab pos="118872" algn="l"/>
              </a:tabLst>
            </a:pPr>
            <a:r>
              <a:rPr lang="es-CO" sz="1000" dirty="0">
                <a:solidFill>
                  <a:schemeClr val="tx1"/>
                </a:solidFill>
              </a:rPr>
              <a:t>	</a:t>
            </a:r>
          </a:p>
          <a:p>
            <a:pPr marL="228600" indent="-228600" algn="just" defTabSz="228600">
              <a:buClr>
                <a:schemeClr val="accent2"/>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defTabSz="228600">
              <a:buClr>
                <a:schemeClr val="accent2"/>
              </a:buClr>
              <a:buFont typeface="+mj-lt"/>
              <a:buAutoNum type="alphaLcPeriod" startAt="2"/>
              <a:tabLst>
                <a:tab pos="118872" algn="l"/>
              </a:tabLst>
            </a:pPr>
            <a:r>
              <a:rPr lang="es-ES" sz="1000" b="1" dirty="0">
                <a:solidFill>
                  <a:schemeClr val="tx1"/>
                </a:solidFill>
              </a:rPr>
              <a:t>Medidas de protección individual, como equipos de protección personal:</a:t>
            </a:r>
          </a:p>
          <a:p>
            <a:pPr marL="628650" lvl="1" indent="-266700" algn="just" defTabSz="228600">
              <a:buClr>
                <a:schemeClr val="accent2"/>
              </a:buClr>
              <a:buFont typeface="Wingdings" panose="05000000000000000000" pitchFamily="2" charset="2"/>
              <a:buChar char="§"/>
              <a:tabLst>
                <a:tab pos="118872" algn="l"/>
              </a:tabLst>
            </a:pPr>
            <a:r>
              <a:rPr lang="es-ES" sz="1000" b="1" dirty="0">
                <a:solidFill>
                  <a:schemeClr val="tx1"/>
                </a:solidFill>
                <a:latin typeface="+mj-lt"/>
              </a:rPr>
              <a:t>Protección de la piel: </a:t>
            </a:r>
            <a:r>
              <a:rPr lang="es-ES" sz="1000" dirty="0">
                <a:solidFill>
                  <a:schemeClr val="tx1"/>
                </a:solidFill>
                <a:latin typeface="+mj-lt"/>
              </a:rPr>
              <a:t>Use equipo de protección personal (por ejemplo, guantes, cubrecabezas),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fuera del trabajo (por ejemplo, aspirar la ropa antes de salir del área de trabajo, lavar la ropa de trabajo por separado y enjuagar la lavadora antes de lavar otra ropa del hogar).</a:t>
            </a:r>
          </a:p>
          <a:p>
            <a:pPr marL="628650" lvl="1" indent="-26670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r>
              <a:rPr lang="en-US" sz="1000" dirty="0">
                <a:solidFill>
                  <a:schemeClr val="tx1"/>
                </a:solidFill>
                <a:latin typeface="+mj-lt"/>
              </a:rPr>
              <a:t>.</a:t>
            </a:r>
          </a:p>
          <a:p>
            <a:pPr marL="628650" lvl="1" indent="-26670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a:t>
            </a:r>
            <a:r>
              <a:rPr lang="en-US" sz="1000" b="1" dirty="0">
                <a:solidFill>
                  <a:srgbClr val="0F1919"/>
                </a:solidFill>
                <a:latin typeface="+mj-lt"/>
              </a:rPr>
              <a:t>:</a:t>
            </a:r>
            <a:r>
              <a:rPr lang="en-US" sz="1000" b="1" dirty="0">
                <a:latin typeface="+mj-lt"/>
              </a:rPr>
              <a:t> </a:t>
            </a:r>
            <a:r>
              <a:rPr lang="es-ES" sz="1000" dirty="0">
                <a:solidFill>
                  <a:srgbClr val="0F1919"/>
                </a:solidFill>
                <a:latin typeface="+mj-lt"/>
              </a:rPr>
              <a:t>Cuando los controles de ingeniería y/o administrativos son insuficientes para mantener las concentraciones en el lugar de trabajo por debajo del límite de exposición recomendado (</a:t>
            </a:r>
            <a:r>
              <a:rPr lang="es-ES" sz="1000" dirty="0" err="1">
                <a:solidFill>
                  <a:srgbClr val="0F1919"/>
                </a:solidFill>
                <a:latin typeface="+mj-lt"/>
              </a:rPr>
              <a:t>REL</a:t>
            </a:r>
            <a:r>
              <a:rPr lang="es-ES" sz="1000" dirty="0">
                <a:solidFill>
                  <a:srgbClr val="0F1919"/>
                </a:solidFill>
                <a:latin typeface="+mj-lt"/>
              </a:rPr>
              <a:t>) de 0,5 f/</a:t>
            </a:r>
            <a:r>
              <a:rPr lang="es-ES" sz="1000" dirty="0" err="1">
                <a:solidFill>
                  <a:srgbClr val="0F1919"/>
                </a:solidFill>
                <a:latin typeface="+mj-lt"/>
              </a:rPr>
              <a:t>cc</a:t>
            </a:r>
            <a:r>
              <a:rPr lang="es-ES" sz="1000" dirty="0">
                <a:solidFill>
                  <a:srgbClr val="0F1919"/>
                </a:solidFill>
                <a:latin typeface="+mj-lt"/>
              </a:rPr>
              <a:t>, se recomienda el uso de protección respiratoria adecuada. Se debe utilizar un respirador certificado por </a:t>
            </a:r>
            <a:r>
              <a:rPr lang="es-ES" sz="1000" dirty="0" err="1">
                <a:solidFill>
                  <a:srgbClr val="0F1919"/>
                </a:solidFill>
                <a:latin typeface="+mj-lt"/>
              </a:rPr>
              <a:t>NIOSH</a:t>
            </a:r>
            <a:r>
              <a:rPr lang="es-ES" sz="1000" dirty="0">
                <a:solidFill>
                  <a:srgbClr val="0F1919"/>
                </a:solidFill>
                <a:latin typeface="+mj-lt"/>
              </a:rPr>
              <a:t> con una eficiencia de filtrado de al menos el 95 %. La recomendación de eficiencia del filtro del 95 % se basa en la secuencia lógica de selección de respiradores de </a:t>
            </a:r>
            <a:r>
              <a:rPr lang="es-ES" sz="1000" dirty="0" err="1">
                <a:solidFill>
                  <a:srgbClr val="0F1919"/>
                </a:solidFill>
                <a:latin typeface="+mj-lt"/>
              </a:rPr>
              <a:t>NIOSH</a:t>
            </a:r>
            <a:r>
              <a:rPr lang="es-ES" sz="1000" dirty="0">
                <a:solidFill>
                  <a:srgbClr val="0F1919"/>
                </a:solidFill>
                <a:latin typeface="+mj-lt"/>
              </a:rPr>
              <a:t> para exposición a fibras minerales artificiales. Los trabajadores deben someterse a una prueba de ajuste antes de usar un respirador purificador de aire específico.</a:t>
            </a:r>
          </a:p>
          <a:p>
            <a:pPr marL="628650" lvl="1" algn="just" defTabSz="228600">
              <a:buClr>
                <a:schemeClr val="accent2"/>
              </a:buClr>
              <a:tabLst>
                <a:tab pos="118872" algn="l"/>
              </a:tabLst>
            </a:pPr>
            <a:r>
              <a:rPr lang="es-ES" sz="1000" dirty="0">
                <a:solidFill>
                  <a:srgbClr val="0F1919"/>
                </a:solidFill>
                <a:latin typeface="+mj-lt"/>
              </a:rPr>
              <a:t>La evaluación de los riesgos en el lugar de trabajo y la identificación de la protección respiratoria adecuada la realiza mejor, caso por caso, un higienista industrial calificado.</a:t>
            </a:r>
            <a:endParaRPr lang="es-CO" sz="1000" dirty="0">
              <a:solidFill>
                <a:srgbClr val="0F1919"/>
              </a:solidFill>
              <a:latin typeface="+mj-lt"/>
            </a:endParaRPr>
          </a:p>
          <a:p>
            <a:pPr algn="just" defTabSz="228600">
              <a:tabLst>
                <a:tab pos="118872" algn="l"/>
              </a:tabLst>
            </a:pPr>
            <a:r>
              <a:rPr lang="es-ES" sz="1000" b="1" dirty="0">
                <a:solidFill>
                  <a:srgbClr val="0F1919"/>
                </a:solidFill>
              </a:rPr>
              <a:t>Otra información: </a:t>
            </a:r>
            <a:r>
              <a:rPr lang="es-ES" sz="1000" dirty="0">
                <a:solidFill>
                  <a:srgbClr val="0F1919"/>
                </a:solidFill>
              </a:rPr>
              <a:t>Concentraciones basadas en un promedio ponderado en el tiempo (TWA) de ocho horas según lo determinado por muestras de aire recolectadas y analizadas de acuerdo con el método </a:t>
            </a:r>
            <a:r>
              <a:rPr lang="es-ES" sz="1000" dirty="0" err="1">
                <a:solidFill>
                  <a:srgbClr val="0F1919"/>
                </a:solidFill>
              </a:rPr>
              <a:t>NIOSH</a:t>
            </a:r>
            <a:r>
              <a:rPr lang="es-ES" sz="1000" dirty="0">
                <a:solidFill>
                  <a:srgbClr val="0F1919"/>
                </a:solidFill>
              </a:rPr>
              <a:t> 7400 (B) para fibras en el aire. El fabricante recomienda el uso de un respirador purificador de aire que cubra toda la cara, equipado con un cartucho de filtro de partículas apropiado durante los eventos de arranque del horno y eliminación de </a:t>
            </a:r>
            <a:r>
              <a:rPr lang="es-ES" sz="1000" dirty="0" err="1">
                <a:solidFill>
                  <a:srgbClr val="0F1919"/>
                </a:solidFill>
              </a:rPr>
              <a:t>FCR</a:t>
            </a:r>
            <a:r>
              <a:rPr lang="es-ES" sz="1000" dirty="0">
                <a:solidFill>
                  <a:srgbClr val="0F1919"/>
                </a:solidFill>
              </a:rPr>
              <a:t>.</a:t>
            </a:r>
            <a:endParaRPr lang="es-CO" sz="1000" dirty="0">
              <a:solidFill>
                <a:srgbClr val="0F1919"/>
              </a:solidFill>
            </a:endParaRPr>
          </a:p>
        </p:txBody>
      </p:sp>
      <p:graphicFrame>
        <p:nvGraphicFramePr>
          <p:cNvPr id="7" name="Table 2">
            <a:extLst>
              <a:ext uri="{FF2B5EF4-FFF2-40B4-BE49-F238E27FC236}">
                <a16:creationId xmlns:a16="http://schemas.microsoft.com/office/drawing/2014/main" id="{4E33B167-9394-8F37-3F9D-F490462FEAA8}"/>
              </a:ext>
            </a:extLst>
          </p:cNvPr>
          <p:cNvGraphicFramePr>
            <a:graphicFrameLocks noGrp="1"/>
          </p:cNvGraphicFramePr>
          <p:nvPr>
            <p:extLst>
              <p:ext uri="{D42A27DB-BD31-4B8C-83A1-F6EECF244321}">
                <p14:modId xmlns:p14="http://schemas.microsoft.com/office/powerpoint/2010/main" val="3903081345"/>
              </p:ext>
            </p:extLst>
          </p:nvPr>
        </p:nvGraphicFramePr>
        <p:xfrm>
          <a:off x="516642" y="4029780"/>
          <a:ext cx="6968996" cy="1066800"/>
        </p:xfrm>
        <a:graphic>
          <a:graphicData uri="http://schemas.openxmlformats.org/drawingml/2006/table">
            <a:tbl>
              <a:tblPr firstRow="1" bandRow="1"/>
              <a:tblGrid>
                <a:gridCol w="1790602">
                  <a:extLst>
                    <a:ext uri="{9D8B030D-6E8A-4147-A177-3AD203B41FA5}">
                      <a16:colId xmlns:a16="http://schemas.microsoft.com/office/drawing/2014/main" val="3694911790"/>
                    </a:ext>
                  </a:extLst>
                </a:gridCol>
                <a:gridCol w="5178394">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TWAEV</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Fibra cerámica refractaria (</a:t>
                      </a:r>
                      <a:r>
                        <a:rPr lang="es-CO" sz="800" noProof="0" dirty="0" err="1"/>
                        <a:t>FCR</a:t>
                      </a:r>
                      <a:r>
                        <a:rPr lang="es-CO" sz="800" noProof="0" dirty="0"/>
                        <a:t>)</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0.5 f/</a:t>
                      </a:r>
                      <a:r>
                        <a:rPr lang="es-CO" sz="800" noProof="0" dirty="0" err="1">
                          <a:solidFill>
                            <a:schemeClr val="tx1"/>
                          </a:solidFill>
                        </a:rPr>
                        <a:t>cc</a:t>
                      </a:r>
                      <a:r>
                        <a:rPr lang="es-CO" sz="800" noProof="0" dirty="0">
                          <a:solidFill>
                            <a:schemeClr val="tx1"/>
                          </a:solidFill>
                        </a:rPr>
                        <a:t>, 8-horas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800" noProof="0" dirty="0"/>
                        <a:t>Dióxido de silicio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r h="194179">
                <a:tc>
                  <a:txBody>
                    <a:bodyPr/>
                    <a:lstStyle/>
                    <a:p>
                      <a:r>
                        <a:rPr lang="es-CO" sz="800" noProof="0" dirty="0"/>
                        <a:t>Sílice coloidal</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inhalables;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3046020288"/>
              </p:ext>
            </p:extLst>
          </p:nvPr>
        </p:nvGraphicFramePr>
        <p:xfrm>
          <a:off x="286256" y="1646388"/>
          <a:ext cx="7199888" cy="1755268"/>
        </p:xfrm>
        <a:graphic>
          <a:graphicData uri="http://schemas.openxmlformats.org/drawingml/2006/table">
            <a:tbl>
              <a:tblPr firstRow="1" bandRow="1">
                <a:tableStyleId>{9D7B26C5-4107-4FEC-AEDC-1716B250A1EF}</a:tableStyleId>
              </a:tblPr>
              <a:tblGrid>
                <a:gridCol w="3504694">
                  <a:extLst>
                    <a:ext uri="{9D8B030D-6E8A-4147-A177-3AD203B41FA5}">
                      <a16:colId xmlns:a16="http://schemas.microsoft.com/office/drawing/2014/main" val="3647290184"/>
                    </a:ext>
                  </a:extLst>
                </a:gridCol>
                <a:gridCol w="369519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ES" sz="800" b="0" noProof="0" dirty="0"/>
                        <a:t>Material fibroso de color blanquecino fabricado en forma modular</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LÍMITES DE INFLAMABILIDAD/EXPLOSIVO </a:t>
                      </a:r>
                      <a:r>
                        <a:rPr lang="es-ES" sz="800" b="0" noProof="0" dirty="0"/>
                        <a:t>No aplicable</a:t>
                      </a:r>
                      <a:endParaRPr lang="fr-CA"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Sin olor</a:t>
                      </a:r>
                      <a:endParaRPr lang="es-CO" sz="80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PRESIÓN DE VAPOR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ES" sz="800" b="1" noProof="0" dirty="0"/>
                        <a:t>UMBRAL DE OLOR </a:t>
                      </a:r>
                      <a:r>
                        <a:rPr lang="es-ES" sz="800" b="0" noProof="0" dirty="0"/>
                        <a:t>No aplicable</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ES" sz="800" b="1" noProof="0" dirty="0"/>
                        <a:t>DENSIDAD DE VAPOR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ES" sz="800" b="0" noProof="0" dirty="0"/>
                        <a:t>No aplicable</a:t>
                      </a:r>
                      <a:endParaRPr lang="fr-CA" sz="80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85</a:t>
                      </a:r>
                      <a:r>
                        <a:rPr lang="fr-CA" sz="800" noProof="0" dirty="0"/>
                        <a:t>#/ft</a:t>
                      </a:r>
                      <a:r>
                        <a:rPr lang="fr-CA" sz="800" baseline="30000" noProof="0" dirty="0"/>
                        <a:t>3</a:t>
                      </a:r>
                      <a:r>
                        <a:rPr lang="fr-CA" sz="800" noProof="0" dirty="0"/>
                        <a:t> </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fr-CA" sz="800" b="1" noProof="0" dirty="0"/>
                        <a:t>PUNTO DE FUSION </a:t>
                      </a:r>
                      <a:r>
                        <a:rPr lang="fr-CA" sz="800" noProof="0" dirty="0" err="1"/>
                        <a:t>1760°C</a:t>
                      </a:r>
                      <a:r>
                        <a:rPr lang="fr-CA" sz="800" noProof="0" dirty="0"/>
                        <a:t> (3200°F) </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 </a:t>
                      </a:r>
                      <a:r>
                        <a:rPr lang="es-CO" sz="800" b="0" noProof="0" dirty="0"/>
                        <a:t>Insoluble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ES" sz="800" b="1" noProof="0" dirty="0"/>
                        <a:t>PUNTO DE EBULLICIÓN INICIAL E RANGO DE EBULLICIÓN </a:t>
                      </a:r>
                      <a:r>
                        <a:rPr lang="es-ES" sz="800" b="0" noProof="0" dirty="0"/>
                        <a:t>No aplicable</a:t>
                      </a:r>
                      <a:endParaRPr lang="fr-CA" sz="800" b="0"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COEFICIENTE DE PARTICIÓN: n-</a:t>
                      </a:r>
                      <a:r>
                        <a:rPr lang="es-ES" sz="800" b="1" noProof="0" dirty="0" err="1"/>
                        <a:t>octanol</a:t>
                      </a:r>
                      <a:r>
                        <a:rPr lang="es-ES" sz="800" b="1" noProof="0" dirty="0"/>
                        <a:t>/agua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PUNTO DE INFLAMACIÓN </a:t>
                      </a:r>
                      <a:r>
                        <a:rPr lang="es-CO" sz="800" b="0" noProof="0" dirty="0"/>
                        <a:t>No aplicable</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AUTOIGNICIÓN </a:t>
                      </a:r>
                      <a:r>
                        <a:rPr lang="es-ES"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TASA DE EVAPORACIÓN </a:t>
                      </a:r>
                      <a:r>
                        <a:rPr lang="es-CO" sz="800" b="0" noProof="0" dirty="0"/>
                        <a:t>No aplicable</a:t>
                      </a:r>
                      <a:endParaRPr lang="es-CO" sz="800" b="1" noProof="0" dirty="0"/>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ES" sz="800" b="1" noProof="0" dirty="0"/>
                        <a:t>TEMPERATURA DE DESCOMPOSICIÓN </a:t>
                      </a:r>
                      <a:r>
                        <a:rPr lang="es-ES" sz="800" b="0" noProof="0" dirty="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INFLAMABILIDAD </a:t>
                      </a:r>
                      <a:r>
                        <a:rPr lang="es-CO" sz="800" b="0" noProof="0" dirty="0"/>
                        <a:t>No aplicable</a:t>
                      </a:r>
                    </a:p>
                  </a:txBody>
                  <a:tcPr marL="0" marR="0" marT="0" marB="0"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VISCOSIDAD </a:t>
                      </a:r>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FC-2300 STEELBOARD XS 23 04</a:t>
            </a:r>
            <a:endParaRPr lang="en-CA" sz="1200" dirty="0">
              <a:solidFill>
                <a:schemeClr val="tx2"/>
              </a:solidFill>
            </a:endParaRP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95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5750" y="354197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6256" y="588214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6310083"/>
            <a:ext cx="7200900" cy="33139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ES" sz="1000" dirty="0">
                <a:solidFill>
                  <a:srgbClr val="0F1919"/>
                </a:solidFill>
              </a:rPr>
              <a:t>La exposición es predominantemente por inhalación o ingestión. No se ha demostrado que las fibras vítreas artificiales de un tamaño similar a la fibra cerámica migren desde el pulmón y/o el intestino y no se ubiquen en otros órganos del cuerpo.</a:t>
            </a:r>
            <a:endParaRPr lang="es-CO" sz="1000" dirty="0">
              <a:solidFill>
                <a:srgbClr val="0F1919"/>
              </a:solidFill>
            </a:endParaRPr>
          </a:p>
          <a:p>
            <a:pPr algn="just" defTabSz="320040">
              <a:tabLst>
                <a:tab pos="118872" algn="l"/>
              </a:tabLst>
            </a:pPr>
            <a:r>
              <a:rPr lang="es-ES" sz="1000" b="1" dirty="0">
                <a:solidFill>
                  <a:srgbClr val="0F1919"/>
                </a:solidFill>
              </a:rPr>
              <a:t>Datos toxicológicos humanos/datos epidemiológicos</a:t>
            </a:r>
            <a:r>
              <a:rPr lang="es-CO" sz="1000" b="1" dirty="0">
                <a:solidFill>
                  <a:srgbClr val="0F1919"/>
                </a:solidFill>
              </a:rPr>
              <a:t>: </a:t>
            </a:r>
            <a:r>
              <a:rPr lang="es-ES" sz="1000" dirty="0">
                <a:solidFill>
                  <a:srgbClr val="0F1919"/>
                </a:solidFill>
              </a:rPr>
              <a:t>Para determinar los posibles efectos en la salud humana después de la exposición a la fibra cerámica, la Universidad de Cincinnati ha estado realizando estudios de vigilancia médica en trabajadores de </a:t>
            </a:r>
            <a:r>
              <a:rPr lang="es-ES" sz="1000" dirty="0" err="1">
                <a:solidFill>
                  <a:srgbClr val="0F1919"/>
                </a:solidFill>
              </a:rPr>
              <a:t>FCR</a:t>
            </a:r>
            <a:r>
              <a:rPr lang="es-ES" sz="1000" dirty="0">
                <a:solidFill>
                  <a:srgbClr val="0F1919"/>
                </a:solidFill>
              </a:rPr>
              <a:t> en los EE. UU.; este estudio epidemiológico ha estado en curso durante más de 30 años y continúa la vigilancia médica de los trabajadores de </a:t>
            </a:r>
            <a:r>
              <a:rPr lang="es-ES" sz="1000" dirty="0" err="1">
                <a:solidFill>
                  <a:srgbClr val="0F1919"/>
                </a:solidFill>
              </a:rPr>
              <a:t>FCR</a:t>
            </a:r>
            <a:r>
              <a:rPr lang="es-CO" sz="1000" dirty="0">
                <a:solidFill>
                  <a:srgbClr val="0F1919"/>
                </a:solidFill>
              </a:rPr>
              <a:t>. </a:t>
            </a:r>
            <a:r>
              <a:rPr lang="es-ES" sz="1000" dirty="0">
                <a:solidFill>
                  <a:srgbClr val="0F1919"/>
                </a:solidFill>
              </a:rPr>
              <a:t>También se están realizando estudios de vigilancia médica de los trabajadores de </a:t>
            </a:r>
            <a:r>
              <a:rPr lang="es-ES" sz="1000" dirty="0" err="1">
                <a:solidFill>
                  <a:srgbClr val="0F1919"/>
                </a:solidFill>
              </a:rPr>
              <a:t>FCR</a:t>
            </a:r>
            <a:r>
              <a:rPr lang="es-ES"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En el estudio longitudinal de EE.UU. se evidenció una correlación estadísticamente significativa entre las placas pleurales y la exposición acumulada al </a:t>
            </a:r>
            <a:r>
              <a:rPr lang="es-ES" sz="1000" dirty="0" err="1">
                <a:solidFill>
                  <a:srgbClr val="0F1919"/>
                </a:solidFill>
              </a:rPr>
              <a:t>FCR</a:t>
            </a:r>
            <a:r>
              <a:rPr lang="es-ES" sz="1000" dirty="0">
                <a:solidFill>
                  <a:srgbClr val="0F1919"/>
                </a:solidFill>
              </a:rPr>
              <a:t>. El estudio de mortalidad de EE.UU. no mostró un exceso de mortalidad relacionado con todas las muertes, todos los cánceres o neoplasias malignas.</a:t>
            </a:r>
            <a:endParaRPr lang="es-CO" sz="1000" dirty="0">
              <a:solidFill>
                <a:srgbClr val="0F1919"/>
              </a:solidFill>
            </a:endParaRPr>
          </a:p>
          <a:p>
            <a:pPr algn="just" defTabSz="320040">
              <a:tabLst>
                <a:tab pos="118872" algn="l"/>
              </a:tabLst>
            </a:pPr>
            <a:r>
              <a:rPr lang="es-CO" sz="1000" b="1" dirty="0">
                <a:solidFill>
                  <a:srgbClr val="0F1919"/>
                </a:solidFill>
              </a:rPr>
              <a:t>Propiedades irritantes: </a:t>
            </a:r>
            <a:r>
              <a:rPr lang="es-ES" sz="1000" dirty="0">
                <a:solidFill>
                  <a:srgbClr val="0F1919"/>
                </a:solidFill>
              </a:rPr>
              <a:t>Los datos en humanos confirman que en los humanos sólo se produce irritación mecánica, que produce picazón. Los análisis realizados en las plantas de los fabricantes en el Reino Unido no han demostrado ningún caso humano de afecciones de la piel relacionadas con la exposición a la fibra.</a:t>
            </a:r>
            <a:endParaRPr lang="es-CO" sz="1000" dirty="0">
              <a:solidFill>
                <a:srgbClr val="0F1919"/>
              </a:solidFill>
            </a:endParaRPr>
          </a:p>
          <a:p>
            <a:pPr defTabSz="320040">
              <a:tabLst>
                <a:tab pos="118872" algn="l"/>
              </a:tabLst>
            </a:pPr>
            <a:r>
              <a:rPr lang="es-ES" sz="1000" b="1" dirty="0">
                <a:solidFill>
                  <a:srgbClr val="0F1919"/>
                </a:solidFill>
              </a:rPr>
              <a:t>Agencia Internacional para la Investigación del Cáncer y Programa Nacional de </a:t>
            </a:r>
            <a:r>
              <a:rPr lang="es-ES" sz="1000" b="1" dirty="0" err="1">
                <a:solidFill>
                  <a:srgbClr val="0F1919"/>
                </a:solidFill>
              </a:rPr>
              <a:t>Toxicología:</a:t>
            </a:r>
            <a:r>
              <a:rPr lang="es-ES" sz="1000" dirty="0" err="1">
                <a:solidFill>
                  <a:srgbClr val="0F1919"/>
                </a:solidFill>
              </a:rPr>
              <a:t>La</a:t>
            </a:r>
            <a:r>
              <a:rPr lang="es-ES" sz="1000" dirty="0">
                <a:solidFill>
                  <a:srgbClr val="0F1919"/>
                </a:solidFill>
              </a:rPr>
              <a:t> </a:t>
            </a:r>
            <a:r>
              <a:rPr lang="es-ES" sz="1000" dirty="0" err="1">
                <a:solidFill>
                  <a:srgbClr val="0F1919"/>
                </a:solidFill>
              </a:rPr>
              <a:t>IARC</a:t>
            </a:r>
            <a:r>
              <a:rPr lang="es-ES" sz="1000" dirty="0">
                <a:solidFill>
                  <a:srgbClr val="0F1919"/>
                </a:solidFill>
              </a:rPr>
              <a:t> clasificó el </a:t>
            </a:r>
            <a:r>
              <a:rPr lang="es-ES" sz="1000" dirty="0" err="1">
                <a:solidFill>
                  <a:srgbClr val="0F1919"/>
                </a:solidFill>
              </a:rPr>
              <a:t>FCR</a:t>
            </a:r>
            <a:r>
              <a:rPr lang="es-ES" sz="1000" dirty="0">
                <a:solidFill>
                  <a:srgbClr val="0F1919"/>
                </a:solidFill>
              </a:rPr>
              <a:t> como posiblemente cancerígeno para los seres humanos (grupo </a:t>
            </a:r>
            <a:r>
              <a:rPr lang="es-ES" sz="1000" dirty="0" err="1">
                <a:solidFill>
                  <a:srgbClr val="0F1919"/>
                </a:solidFill>
              </a:rPr>
              <a:t>2B</a:t>
            </a:r>
            <a:r>
              <a:rPr lang="es-ES" sz="1000" dirty="0">
                <a:solidFill>
                  <a:srgbClr val="0F1919"/>
                </a:solidFill>
              </a:rPr>
              <a:t>). La </a:t>
            </a:r>
            <a:r>
              <a:rPr lang="es-ES" sz="1000" dirty="0" err="1">
                <a:solidFill>
                  <a:srgbClr val="0F1919"/>
                </a:solidFill>
              </a:rPr>
              <a:t>IARC</a:t>
            </a:r>
            <a:r>
              <a:rPr lang="es-ES" sz="1000" dirty="0">
                <a:solidFill>
                  <a:srgbClr val="0F1919"/>
                </a:solidFill>
              </a:rPr>
              <a:t> evaluó los posibles efectos del </a:t>
            </a:r>
            <a:r>
              <a:rPr lang="es-ES" sz="1000" dirty="0" err="1">
                <a:solidFill>
                  <a:srgbClr val="0F1919"/>
                </a:solidFill>
              </a:rPr>
              <a:t>FCR</a:t>
            </a:r>
            <a:r>
              <a:rPr lang="es-ES" sz="1000" dirty="0">
                <a:solidFill>
                  <a:srgbClr val="0F1919"/>
                </a:solidFill>
              </a:rPr>
              <a:t> sobre la salud de la siguiente manera: No hay pruebas suficientes en humanos de la carcinogenicidad del </a:t>
            </a:r>
            <a:r>
              <a:rPr lang="es-ES" sz="1000" dirty="0" err="1">
                <a:solidFill>
                  <a:srgbClr val="0F1919"/>
                </a:solidFill>
              </a:rPr>
              <a:t>FCR</a:t>
            </a:r>
            <a:r>
              <a:rPr lang="es-ES" sz="1000" dirty="0">
                <a:solidFill>
                  <a:srgbClr val="0F1919"/>
                </a:solidFill>
              </a:rPr>
              <a:t>. Existen pruebas suficientes de la carcinogenicidad del </a:t>
            </a:r>
            <a:r>
              <a:rPr lang="es-ES" sz="1000" dirty="0" err="1">
                <a:solidFill>
                  <a:srgbClr val="0F1919"/>
                </a:solidFill>
              </a:rPr>
              <a:t>FCR</a:t>
            </a:r>
            <a:r>
              <a:rPr lang="es-ES" sz="1000" dirty="0">
                <a:solidFill>
                  <a:srgbClr val="0F1919"/>
                </a:solidFill>
              </a:rPr>
              <a:t> en animales de experimentación. El Informe anual sobre carcinógenos clasificó el </a:t>
            </a:r>
            <a:r>
              <a:rPr lang="es-ES" sz="1000" dirty="0" err="1">
                <a:solidFill>
                  <a:srgbClr val="0F1919"/>
                </a:solidFill>
              </a:rPr>
              <a:t>FCR</a:t>
            </a:r>
            <a:r>
              <a:rPr lang="es-ES" sz="1000" dirty="0">
                <a:solidFill>
                  <a:srgbClr val="0F1919"/>
                </a:solidFill>
              </a:rPr>
              <a:t> respirable como "razonablemente previsible" como carcinógeno.</a:t>
            </a:r>
            <a:endParaRPr lang="en-US" sz="1000" dirty="0">
              <a:solidFill>
                <a:srgbClr val="0F1919"/>
              </a:solidFill>
            </a:endParaRPr>
          </a:p>
          <a:p>
            <a:pPr defTabSz="320040">
              <a:tabLst>
                <a:tab pos="118872" algn="l"/>
              </a:tabLst>
            </a:pPr>
            <a:endParaRPr lang="en-CA" sz="1000" b="1" dirty="0">
              <a:solidFill>
                <a:srgbClr val="0F1919"/>
              </a:solidFill>
            </a:endParaRPr>
          </a:p>
        </p:txBody>
      </p:sp>
      <p:graphicFrame>
        <p:nvGraphicFramePr>
          <p:cNvPr id="3" name="Table 35">
            <a:extLst>
              <a:ext uri="{FF2B5EF4-FFF2-40B4-BE49-F238E27FC236}">
                <a16:creationId xmlns:a16="http://schemas.microsoft.com/office/drawing/2014/main" id="{2B225FE9-C63B-DFFE-4B99-3102D9591903}"/>
              </a:ext>
            </a:extLst>
          </p:cNvPr>
          <p:cNvGraphicFramePr>
            <a:graphicFrameLocks/>
          </p:cNvGraphicFramePr>
          <p:nvPr>
            <p:extLst>
              <p:ext uri="{D42A27DB-BD31-4B8C-83A1-F6EECF244321}">
                <p14:modId xmlns:p14="http://schemas.microsoft.com/office/powerpoint/2010/main" val="3063095614"/>
              </p:ext>
            </p:extLst>
          </p:nvPr>
        </p:nvGraphicFramePr>
        <p:xfrm>
          <a:off x="286256" y="3997496"/>
          <a:ext cx="7199382" cy="1775355"/>
        </p:xfrm>
        <a:graphic>
          <a:graphicData uri="http://schemas.openxmlformats.org/drawingml/2006/table">
            <a:tbl>
              <a:tblPr firstRow="1" bandRow="1">
                <a:tableStyleId>{9D7B26C5-4107-4FEC-AEDC-1716B250A1EF}</a:tableStyleId>
              </a:tblPr>
              <a:tblGrid>
                <a:gridCol w="2252226">
                  <a:extLst>
                    <a:ext uri="{9D8B030D-6E8A-4147-A177-3AD203B41FA5}">
                      <a16:colId xmlns:a16="http://schemas.microsoft.com/office/drawing/2014/main" val="3647290184"/>
                    </a:ext>
                  </a:extLst>
                </a:gridCol>
                <a:gridCol w="4947156">
                  <a:extLst>
                    <a:ext uri="{9D8B030D-6E8A-4147-A177-3AD203B41FA5}">
                      <a16:colId xmlns:a16="http://schemas.microsoft.com/office/drawing/2014/main" val="622920296"/>
                    </a:ext>
                  </a:extLst>
                </a:gridCol>
              </a:tblGrid>
              <a:tr h="164496">
                <a:tc>
                  <a:txBody>
                    <a:bodyPr/>
                    <a:lstStyle/>
                    <a:p>
                      <a:pPr algn="just"/>
                      <a:r>
                        <a:rPr lang="es-CO" sz="800" b="1" noProof="0" dirty="0"/>
                        <a:t>REACTIVIDAD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La fibra cerámica no es reactiva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r>
                        <a:rPr lang="es-CO" sz="800" b="1" noProof="0" dirty="0"/>
                        <a:t>ESTABILIDAD QUÍMICA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El producto suministrado es estable e inerte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POSIBILIDAD DE REACCIONES PELIGROSAS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CONDICIONES PARA EVITAR</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ES" sz="800" b="0" noProof="0" dirty="0"/>
                        <a:t>Consulte los consejos sobre manipulación y almacenamiento en la Sección 7</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MATERIALES INCOMPATIBLES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Ninguno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lnSpc>
                          <a:spcPct val="150000"/>
                        </a:lnSpc>
                      </a:pPr>
                      <a:r>
                        <a:rPr lang="es-CO" sz="800" b="1" noProof="0" dirty="0"/>
                        <a:t>PRODUCTOS DE DESCOMPOSICIÓN PELIGROSOS</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ES" sz="800" b="0" noProof="0" dirty="0"/>
                        <a:t>Durante el calentamiento inicial del producto, se producirá cierta descomposición térmica del aglutinante a unos </a:t>
                      </a:r>
                      <a:r>
                        <a:rPr lang="es-ES" sz="800" b="0" noProof="0" dirty="0" err="1"/>
                        <a:t>232°C</a:t>
                      </a:r>
                      <a:r>
                        <a:rPr lang="es-ES" sz="800" b="0" noProof="0" dirty="0"/>
                        <a:t> (</a:t>
                      </a:r>
                      <a:r>
                        <a:rPr lang="es-ES" sz="800" b="0" noProof="0" dirty="0" err="1"/>
                        <a:t>450°F</a:t>
                      </a:r>
                      <a:r>
                        <a:rPr lang="es-ES" sz="800" b="0" noProof="0" dirty="0"/>
                        <a:t>) del primer calentamiento del producto. Esto puede liberar humo, monóxido de carbono y dióxido de carbono. Utilice una ventilación adecuada u otras precauciones para eliminar la exposición a los vapores resultantes de la descomposición térmica del aglutinante. La exposición a los vapores de descomposición térmica puede causar irritación de las vías respiratorias, hiperreactividad bronquial o una respuesta de tipo asmático.</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XS 23 04</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300426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13. CONSIDERACIONES DE ELIMINACIÓN (No obligatorias)</a:t>
            </a:r>
          </a:p>
        </p:txBody>
      </p:sp>
      <p:sp>
        <p:nvSpPr>
          <p:cNvPr id="14" name="Rectangle 13">
            <a:extLst>
              <a:ext uri="{FF2B5EF4-FFF2-40B4-BE49-F238E27FC236}">
                <a16:creationId xmlns:a16="http://schemas.microsoft.com/office/drawing/2014/main" id="{D0C8AE89-A542-BD73-93EF-FA252FF618DA}"/>
              </a:ext>
            </a:extLst>
          </p:cNvPr>
          <p:cNvSpPr/>
          <p:nvPr/>
        </p:nvSpPr>
        <p:spPr>
          <a:xfrm>
            <a:off x="290810" y="466386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14. INFORMACIÓN DE TRANSPORTE (No obligatoria)</a:t>
            </a:r>
          </a:p>
        </p:txBody>
      </p:sp>
      <p:sp>
        <p:nvSpPr>
          <p:cNvPr id="16" name="Rectangle 15">
            <a:extLst>
              <a:ext uri="{FF2B5EF4-FFF2-40B4-BE49-F238E27FC236}">
                <a16:creationId xmlns:a16="http://schemas.microsoft.com/office/drawing/2014/main" id="{3CB1F3FE-FA7D-6279-C911-E726DE98E2F6}"/>
              </a:ext>
            </a:extLst>
          </p:cNvPr>
          <p:cNvSpPr/>
          <p:nvPr/>
        </p:nvSpPr>
        <p:spPr>
          <a:xfrm>
            <a:off x="284232" y="707103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ES" sz="1200" b="1" dirty="0">
                <a:solidFill>
                  <a:schemeClr val="accent2"/>
                </a:solidFill>
                <a:latin typeface="+mj-lt"/>
              </a:rPr>
              <a:t>15. INFORMACIÓN REGULATORIA (No obligatoria)</a:t>
            </a:r>
          </a:p>
        </p:txBody>
      </p:sp>
      <p:graphicFrame>
        <p:nvGraphicFramePr>
          <p:cNvPr id="4" name="Table 35">
            <a:extLst>
              <a:ext uri="{FF2B5EF4-FFF2-40B4-BE49-F238E27FC236}">
                <a16:creationId xmlns:a16="http://schemas.microsoft.com/office/drawing/2014/main" id="{D9B4AF1D-CCA4-3DD1-376C-8BBCF67F7990}"/>
              </a:ext>
            </a:extLst>
          </p:cNvPr>
          <p:cNvGraphicFramePr>
            <a:graphicFrameLocks/>
          </p:cNvGraphicFramePr>
          <p:nvPr>
            <p:extLst>
              <p:ext uri="{D42A27DB-BD31-4B8C-83A1-F6EECF244321}">
                <p14:modId xmlns:p14="http://schemas.microsoft.com/office/powerpoint/2010/main" val="717757657"/>
              </p:ext>
            </p:extLst>
          </p:nvPr>
        </p:nvGraphicFramePr>
        <p:xfrm>
          <a:off x="284738" y="1593058"/>
          <a:ext cx="7199382" cy="1221193"/>
        </p:xfrm>
        <a:graphic>
          <a:graphicData uri="http://schemas.openxmlformats.org/drawingml/2006/table">
            <a:tbl>
              <a:tblPr firstRow="1" bandRow="1">
                <a:tableStyleId>{9D7B26C5-4107-4FEC-AEDC-1716B250A1EF}</a:tableStyleId>
              </a:tblPr>
              <a:tblGrid>
                <a:gridCol w="3017262">
                  <a:extLst>
                    <a:ext uri="{9D8B030D-6E8A-4147-A177-3AD203B41FA5}">
                      <a16:colId xmlns:a16="http://schemas.microsoft.com/office/drawing/2014/main" val="3647290184"/>
                    </a:ext>
                  </a:extLst>
                </a:gridCol>
                <a:gridCol w="4182120">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7200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5" name="Text Placeholder 25">
            <a:extLst>
              <a:ext uri="{FF2B5EF4-FFF2-40B4-BE49-F238E27FC236}">
                <a16:creationId xmlns:a16="http://schemas.microsoft.com/office/drawing/2014/main" id="{0AACD279-DCF2-BA19-3931-525AA2E407A5}"/>
              </a:ext>
            </a:extLst>
          </p:cNvPr>
          <p:cNvSpPr txBox="1">
            <a:spLocks/>
          </p:cNvSpPr>
          <p:nvPr/>
        </p:nvSpPr>
        <p:spPr>
          <a:xfrm>
            <a:off x="287268" y="3435479"/>
            <a:ext cx="7200900" cy="112298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ES" sz="1000" b="1" dirty="0">
                <a:solidFill>
                  <a:schemeClr val="tx1"/>
                </a:solidFill>
              </a:rPr>
              <a:t>MANEJO DE RESIDUOS: </a:t>
            </a:r>
            <a:r>
              <a:rPr lang="es-ES" sz="1000" dirty="0">
                <a:solidFill>
                  <a:schemeClr val="tx1"/>
                </a:solidFill>
              </a:rPr>
              <a:t>Para evitar que los materiales de desecho se transporten por el aire durante el almacenamiento, transporte y eliminación de desechos, se recomienda un contenedor cubierto o una bolsa de plástico.</a:t>
            </a:r>
            <a:endParaRPr lang="en-US" sz="1000" dirty="0">
              <a:solidFill>
                <a:schemeClr val="tx1"/>
              </a:solidFill>
            </a:endParaRPr>
          </a:p>
          <a:p>
            <a:pPr algn="just" defTabSz="228600">
              <a:tabLst>
                <a:tab pos="118872" algn="l"/>
              </a:tabLst>
            </a:pPr>
            <a:r>
              <a:rPr lang="es-ES" sz="1000" b="1" dirty="0">
                <a:solidFill>
                  <a:schemeClr val="tx1"/>
                </a:solidFill>
              </a:rPr>
              <a:t>ELIMINACIÓN: </a:t>
            </a:r>
            <a:r>
              <a:rPr lang="es-ES" sz="1000" dirty="0">
                <a:solidFill>
                  <a:schemeClr val="tx1"/>
                </a:solidFill>
              </a:rPr>
              <a:t>Este producto, tal como se fabrica, no está clasificado como desecho peligroso según las regulaciones federales.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320040">
              <a:tabLst>
                <a:tab pos="118872" algn="l"/>
              </a:tabLst>
            </a:pPr>
            <a:endParaRPr lang="en-CA" sz="1000" b="1" dirty="0">
              <a:solidFill>
                <a:srgbClr val="0F1919"/>
              </a:solidFill>
            </a:endParaRPr>
          </a:p>
        </p:txBody>
      </p:sp>
      <p:graphicFrame>
        <p:nvGraphicFramePr>
          <p:cNvPr id="9" name="Table 35">
            <a:extLst>
              <a:ext uri="{FF2B5EF4-FFF2-40B4-BE49-F238E27FC236}">
                <a16:creationId xmlns:a16="http://schemas.microsoft.com/office/drawing/2014/main" id="{2CF0643A-1535-CF93-B09B-A6D7D818C642}"/>
              </a:ext>
            </a:extLst>
          </p:cNvPr>
          <p:cNvGraphicFramePr>
            <a:graphicFrameLocks/>
          </p:cNvGraphicFramePr>
          <p:nvPr>
            <p:extLst>
              <p:ext uri="{D42A27DB-BD31-4B8C-83A1-F6EECF244321}">
                <p14:modId xmlns:p14="http://schemas.microsoft.com/office/powerpoint/2010/main" val="529778872"/>
              </p:ext>
            </p:extLst>
          </p:nvPr>
        </p:nvGraphicFramePr>
        <p:xfrm>
          <a:off x="288280" y="5123200"/>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18" name="Text Placeholder 25">
            <a:extLst>
              <a:ext uri="{FF2B5EF4-FFF2-40B4-BE49-F238E27FC236}">
                <a16:creationId xmlns:a16="http://schemas.microsoft.com/office/drawing/2014/main" id="{6C05EBE0-33CD-D4B2-1F2B-4694DDDBF9BB}"/>
              </a:ext>
            </a:extLst>
          </p:cNvPr>
          <p:cNvSpPr txBox="1">
            <a:spLocks/>
          </p:cNvSpPr>
          <p:nvPr/>
        </p:nvSpPr>
        <p:spPr>
          <a:xfrm>
            <a:off x="287268" y="6732445"/>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
        <p:nvSpPr>
          <p:cNvPr id="19" name="Text Placeholder 25">
            <a:extLst>
              <a:ext uri="{FF2B5EF4-FFF2-40B4-BE49-F238E27FC236}">
                <a16:creationId xmlns:a16="http://schemas.microsoft.com/office/drawing/2014/main" id="{F258F0A7-BABD-FF51-5833-688904EB882D}"/>
              </a:ext>
            </a:extLst>
          </p:cNvPr>
          <p:cNvSpPr txBox="1">
            <a:spLocks/>
          </p:cNvSpPr>
          <p:nvPr/>
        </p:nvSpPr>
        <p:spPr>
          <a:xfrm>
            <a:off x="284738" y="7543378"/>
            <a:ext cx="7200900" cy="99744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p>
          <a:p>
            <a:pPr defTabSz="228600">
              <a:spcBef>
                <a:spcPts val="0"/>
              </a:spcBef>
              <a:tabLst>
                <a:tab pos="118872" algn="l"/>
              </a:tabLst>
            </a:pPr>
            <a:endParaRPr lang="es-CO" sz="1000" dirty="0">
              <a:solidFill>
                <a:schemeClr val="tx1"/>
              </a:solidFill>
            </a:endParaRPr>
          </a:p>
        </p:txBody>
      </p:sp>
      <p:graphicFrame>
        <p:nvGraphicFramePr>
          <p:cNvPr id="20" name="Table 35">
            <a:extLst>
              <a:ext uri="{FF2B5EF4-FFF2-40B4-BE49-F238E27FC236}">
                <a16:creationId xmlns:a16="http://schemas.microsoft.com/office/drawing/2014/main" id="{E8B384C9-E65C-DC2C-F33F-9E35AB2A02BB}"/>
              </a:ext>
            </a:extLst>
          </p:cNvPr>
          <p:cNvGraphicFramePr>
            <a:graphicFrameLocks/>
          </p:cNvGraphicFramePr>
          <p:nvPr>
            <p:extLst>
              <p:ext uri="{D42A27DB-BD31-4B8C-83A1-F6EECF244321}">
                <p14:modId xmlns:p14="http://schemas.microsoft.com/office/powerpoint/2010/main" val="3096476064"/>
              </p:ext>
            </p:extLst>
          </p:nvPr>
        </p:nvGraphicFramePr>
        <p:xfrm>
          <a:off x="287268" y="8560620"/>
          <a:ext cx="7199888" cy="119136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es-CO" sz="800" b="1" noProof="0" dirty="0" err="1"/>
                        <a:t>OSHA</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a:t>
                      </a:r>
                      <a:r>
                        <a:rPr lang="es-CO" sz="800" b="0" noProof="0" dirty="0"/>
                        <a:t> 29 </a:t>
                      </a:r>
                      <a:r>
                        <a:rPr lang="es-CO" sz="800" b="0" noProof="0" dirty="0" err="1"/>
                        <a:t>CFR</a:t>
                      </a:r>
                      <a:r>
                        <a:rPr lang="es-CO" sz="800" b="0" noProof="0" dirty="0"/>
                        <a:t> 1910.134 y 29 </a:t>
                      </a:r>
                      <a:r>
                        <a:rPr lang="es-CO" sz="800" b="0" noProof="0" dirty="0" err="1"/>
                        <a:t>CFR</a:t>
                      </a:r>
                      <a:r>
                        <a:rPr lang="es-CO" sz="800" b="0" noProof="0" dirty="0"/>
                        <a:t> 1926.103.</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Las “fibras cerámicas (partículas transportadas por el aire de tamaño respirable)” figuran en la </a:t>
                      </a:r>
                      <a:r>
                        <a:rPr lang="es-CO" sz="800" b="1" noProof="0" dirty="0"/>
                        <a:t>Proposición 65, Ley de control de sustancias tóxicas y agua potable segura de 1986</a:t>
                      </a:r>
                      <a:r>
                        <a:rPr lang="es-CO" sz="800" b="0" noProof="0" dirty="0"/>
                        <a:t>, como una sustancia química que el estado de California considera causante de cáncer.</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9863985"/>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se sabe que los productos que contienen </a:t>
                      </a:r>
                      <a:r>
                        <a:rPr lang="es-CO" sz="800" b="0" noProof="0" dirty="0" err="1"/>
                        <a:t>RCF</a:t>
                      </a:r>
                      <a:r>
                        <a:rPr lang="es-CO" sz="800" b="0" noProof="0" dirty="0"/>
                        <a:t> estén regulados por otros estados además de California; Sin embargo, es posible que se apliquen a estos productos las regulaciones locales y estatales de </a:t>
                      </a:r>
                      <a:r>
                        <a:rPr lang="es-CO" sz="800" b="0" noProof="0" dirty="0" err="1"/>
                        <a:t>OSHA</a:t>
                      </a:r>
                      <a:r>
                        <a:rPr lang="es-CO" sz="800" b="0" noProof="0" dirty="0"/>
                        <a:t> y EPA. En caso de duda, comuníquese con su agencia reguladora local.</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6256" y="116038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5244" y="1566970"/>
            <a:ext cx="7200900" cy="29810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Desvitrificación</a:t>
            </a:r>
          </a:p>
          <a:p>
            <a:pPr algn="just" defTabSz="228600">
              <a:spcBef>
                <a:spcPts val="0"/>
              </a:spcBef>
              <a:tabLst>
                <a:tab pos="118872" algn="l"/>
              </a:tabLst>
            </a:pPr>
            <a:r>
              <a:rPr lang="es-CO" sz="1000" dirty="0">
                <a:solidFill>
                  <a:schemeClr val="tx1"/>
                </a:solidFill>
              </a:rPr>
              <a:t>Medidas de precaución que deben tomarse después del servicio al retirarla: La lana aislante de alta temperatura (</a:t>
            </a:r>
            <a:r>
              <a:rPr lang="es-CO" sz="1000" dirty="0" err="1">
                <a:solidFill>
                  <a:schemeClr val="tx1"/>
                </a:solidFill>
              </a:rPr>
              <a:t>HTIW</a:t>
            </a:r>
            <a:r>
              <a:rPr lang="es-CO" sz="1000" dirty="0">
                <a:solidFill>
                  <a:schemeClr val="tx1"/>
                </a:solidFill>
              </a:rPr>
              <a:t>) se utiliza normalmente en aplicaciones de aislamiento para mantener la temperatura de exposición a </a:t>
            </a:r>
            <a:r>
              <a:rPr lang="es-CO" sz="1000" dirty="0" err="1">
                <a:solidFill>
                  <a:schemeClr val="tx1"/>
                </a:solidFill>
              </a:rPr>
              <a:t>900°C</a:t>
            </a:r>
            <a:r>
              <a:rPr lang="es-CO" sz="1000" dirty="0">
                <a:solidFill>
                  <a:schemeClr val="tx1"/>
                </a:solidFill>
              </a:rPr>
              <a:t> o más en un espacio cerrado. La temperatura máxima de exposición se produce en la superficie de la cara caliente del aislamiento. La exposición al calor en el aislamiento disminuye de la cara caliente a la cara fría a medida que el aislamiento "se aísla a sí mismo". </a:t>
            </a:r>
            <a:r>
              <a:rPr lang="es-ES" sz="1000" dirty="0">
                <a:solidFill>
                  <a:schemeClr val="tx1"/>
                </a:solidFill>
              </a:rPr>
              <a:t>Como resultado, sólo se desvitrifican las capas finas de la superficie de la cara caliente del aislamiento y el polvo respirable generado durante las operaciones de retirada no suele contener niveles detectables de sílice cristalina. La evaluación toxicológica del efecto de la presencia de sílice cristalina en el material </a:t>
            </a:r>
            <a:r>
              <a:rPr lang="es-ES" sz="1000" dirty="0" err="1">
                <a:solidFill>
                  <a:schemeClr val="tx1"/>
                </a:solidFill>
              </a:rPr>
              <a:t>HTIW</a:t>
            </a:r>
            <a:r>
              <a:rPr lang="es-ES" sz="1000" dirty="0">
                <a:solidFill>
                  <a:schemeClr val="tx1"/>
                </a:solidFill>
              </a:rPr>
              <a:t> calentado artificialmente no ha mostrado ningún aumento de la toxicidad in vitro e in vivo.</a:t>
            </a:r>
            <a:r>
              <a:rPr lang="es-CO" sz="1000" dirty="0">
                <a:solidFill>
                  <a:schemeClr val="tx1"/>
                </a:solidFill>
              </a:rPr>
              <a:t> </a:t>
            </a:r>
            <a:r>
              <a:rPr lang="es-ES" sz="1000" dirty="0">
                <a:solidFill>
                  <a:schemeClr val="tx1"/>
                </a:solidFill>
              </a:rPr>
              <a:t>Los resultados de diferentes combinaciones de factores, como el aumento de la fragilidad de las fibras o los microcristales incrustados en la estructura de vidrio de la fibra y, por tanto, no biológicamente disponibles, pueden explicar la falta de efectos toxicológicos. La evaluación de la </a:t>
            </a:r>
            <a:r>
              <a:rPr lang="es-ES" sz="1000" dirty="0" err="1">
                <a:solidFill>
                  <a:schemeClr val="tx1"/>
                </a:solidFill>
              </a:rPr>
              <a:t>IARC</a:t>
            </a:r>
            <a:r>
              <a:rPr lang="es-ES" sz="1000" dirty="0">
                <a:solidFill>
                  <a:schemeClr val="tx1"/>
                </a:solidFill>
              </a:rPr>
              <a:t> que figura en la Monografía 68 no es pertinente, ya que la sílice cristalina no está biológicamente disponible en las </a:t>
            </a:r>
            <a:r>
              <a:rPr lang="es-ES" sz="1000" dirty="0" err="1">
                <a:solidFill>
                  <a:schemeClr val="tx1"/>
                </a:solidFill>
              </a:rPr>
              <a:t>HTIW</a:t>
            </a:r>
            <a:r>
              <a:rPr lang="es-ES" sz="1000" dirty="0">
                <a:solidFill>
                  <a:schemeClr val="tx1"/>
                </a:solidFill>
              </a:rPr>
              <a:t> después del servicio</a:t>
            </a:r>
            <a:r>
              <a:rPr lang="en-US" sz="1000" dirty="0">
                <a:solidFill>
                  <a:schemeClr val="tx1"/>
                </a:solidFill>
              </a:rPr>
              <a:t>.</a:t>
            </a:r>
          </a:p>
          <a:p>
            <a:pPr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ES" sz="1000" b="1" dirty="0">
                <a:solidFill>
                  <a:schemeClr val="tx1"/>
                </a:solidFill>
              </a:rPr>
              <a:t>Sistema de identificación de materiales peligrosos</a:t>
            </a:r>
          </a:p>
          <a:p>
            <a:pPr algn="just" defTabSz="228600">
              <a:spcBef>
                <a:spcPts val="0"/>
              </a:spcBef>
              <a:tabLst>
                <a:tab pos="118872" algn="l"/>
              </a:tabLst>
            </a:pPr>
            <a:r>
              <a:rPr lang="es-ES" sz="1000" dirty="0">
                <a:solidFill>
                  <a:schemeClr val="tx1"/>
                </a:solidFill>
              </a:rPr>
              <a:t>Esta clasificación de peligros (</a:t>
            </a:r>
            <a:r>
              <a:rPr lang="es-ES" sz="1000" dirty="0" err="1">
                <a:solidFill>
                  <a:schemeClr val="tx1"/>
                </a:solidFill>
              </a:rPr>
              <a:t>HMIS</a:t>
            </a:r>
            <a:r>
              <a:rPr lang="es-ES" sz="1000" dirty="0">
                <a:solidFill>
                  <a:schemeClr val="tx1"/>
                </a:solidFill>
              </a:rPr>
              <a:t>) [este sistema de clasificación se remonta a principios de los años 60].</a:t>
            </a:r>
          </a:p>
          <a:p>
            <a:pPr algn="just"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r>
              <a:rPr lang="es-CO" sz="1000" dirty="0" err="1">
                <a:solidFill>
                  <a:schemeClr val="tx1"/>
                </a:solidFill>
              </a:rPr>
              <a:t>HMIS</a:t>
            </a:r>
            <a:r>
              <a:rPr lang="es-CO" sz="1000" dirty="0">
                <a:solidFill>
                  <a:schemeClr val="tx1"/>
                </a:solidFill>
              </a:rPr>
              <a:t> Inflamabilidad 0; </a:t>
            </a:r>
            <a:r>
              <a:rPr lang="es-CO" sz="1000" dirty="0" err="1">
                <a:solidFill>
                  <a:schemeClr val="tx1"/>
                </a:solidFill>
              </a:rPr>
              <a:t>HMIS</a:t>
            </a:r>
            <a:r>
              <a:rPr lang="es-CO" sz="1000" dirty="0">
                <a:solidFill>
                  <a:schemeClr val="tx1"/>
                </a:solidFill>
              </a:rPr>
              <a:t> Reactividad 0; </a:t>
            </a:r>
            <a:r>
              <a:rPr lang="es-CO" sz="1000" dirty="0" err="1">
                <a:solidFill>
                  <a:schemeClr val="tx1"/>
                </a:solidFill>
              </a:rPr>
              <a:t>HMIS</a:t>
            </a:r>
            <a:r>
              <a:rPr lang="es-CO" sz="1000" dirty="0">
                <a:solidFill>
                  <a:schemeClr val="tx1"/>
                </a:solidFill>
              </a:rPr>
              <a:t> Equipo de protección individual X (A determinar por el usuario).</a:t>
            </a:r>
            <a:endParaRPr lang="es-CO" sz="1000" b="1" dirty="0">
              <a:solidFill>
                <a:schemeClr val="tx1"/>
              </a:solidFill>
            </a:endParaRPr>
          </a:p>
          <a:p>
            <a:pPr algn="just" defTabSz="228600">
              <a:spcBef>
                <a:spcPts val="0"/>
              </a:spcBef>
              <a:tabLst>
                <a:tab pos="118872" algn="l"/>
              </a:tabLst>
            </a:pPr>
            <a:endParaRPr lang="en-US"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Febrero 11 del 2020</a:t>
            </a:r>
          </a:p>
          <a:p>
            <a:pPr defTabSz="228600">
              <a:spcBef>
                <a:spcPts val="0"/>
              </a:spcBef>
              <a:tabLst>
                <a:tab pos="118872" algn="l"/>
              </a:tabLst>
            </a:pPr>
            <a:r>
              <a:rPr lang="es-CO" sz="1000" b="1" dirty="0">
                <a:solidFill>
                  <a:schemeClr val="tx1"/>
                </a:solidFill>
              </a:rPr>
              <a:t>FDS </a:t>
            </a:r>
            <a:r>
              <a:rPr lang="es-CO" sz="1000" b="1" dirty="0" err="1">
                <a:solidFill>
                  <a:schemeClr val="tx1"/>
                </a:solidFill>
              </a:rPr>
              <a:t>Prepared</a:t>
            </a:r>
            <a:r>
              <a:rPr lang="es-CO" sz="1000" b="1" dirty="0">
                <a:solidFill>
                  <a:schemeClr val="tx1"/>
                </a:solidFill>
              </a:rPr>
              <a:t> </a:t>
            </a:r>
            <a:r>
              <a:rPr lang="es-CO" sz="1000" b="1" dirty="0" err="1">
                <a:solidFill>
                  <a:schemeClr val="tx1"/>
                </a:solidFill>
              </a:rPr>
              <a:t>By</a:t>
            </a:r>
            <a:r>
              <a:rPr lang="es-CO" sz="1000" b="1" dirty="0">
                <a:solidFill>
                  <a:schemeClr val="tx1"/>
                </a:solidFill>
              </a:rPr>
              <a:t>: </a:t>
            </a:r>
            <a:r>
              <a:rPr lang="en-US" sz="1000" dirty="0">
                <a:solidFill>
                  <a:schemeClr val="tx1"/>
                </a:solidFill>
              </a:rPr>
              <a:t>G.E. Menzies P. Eng. ROH</a:t>
            </a:r>
            <a:endParaRPr lang="en-CA" sz="1000" dirty="0">
              <a:solidFill>
                <a:srgbClr val="0F1919"/>
              </a:solidFill>
            </a:endParaRP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XS 23 04</a:t>
            </a:r>
          </a:p>
        </p:txBody>
      </p:sp>
      <p:sp>
        <p:nvSpPr>
          <p:cNvPr id="2" name="Rectangle 1">
            <a:extLst>
              <a:ext uri="{FF2B5EF4-FFF2-40B4-BE49-F238E27FC236}">
                <a16:creationId xmlns:a16="http://schemas.microsoft.com/office/drawing/2014/main" id="{269533A3-27BB-0C3B-947E-3BF6B5F33945}"/>
              </a:ext>
            </a:extLst>
          </p:cNvPr>
          <p:cNvSpPr/>
          <p:nvPr/>
        </p:nvSpPr>
        <p:spPr>
          <a:xfrm>
            <a:off x="278894" y="458883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chemeClr val="accent2"/>
                </a:solidFill>
                <a:latin typeface="+mj-lt"/>
              </a:rPr>
              <a:t>DEFINICIONES</a:t>
            </a:r>
          </a:p>
        </p:txBody>
      </p:sp>
      <p:graphicFrame>
        <p:nvGraphicFramePr>
          <p:cNvPr id="3" name="Table 35">
            <a:extLst>
              <a:ext uri="{FF2B5EF4-FFF2-40B4-BE49-F238E27FC236}">
                <a16:creationId xmlns:a16="http://schemas.microsoft.com/office/drawing/2014/main" id="{814A9DD1-F5F2-10C2-95E2-234A800CAFD8}"/>
              </a:ext>
            </a:extLst>
          </p:cNvPr>
          <p:cNvGraphicFramePr>
            <a:graphicFrameLocks/>
          </p:cNvGraphicFramePr>
          <p:nvPr>
            <p:extLst>
              <p:ext uri="{D42A27DB-BD31-4B8C-83A1-F6EECF244321}">
                <p14:modId xmlns:p14="http://schemas.microsoft.com/office/powerpoint/2010/main" val="749200161"/>
              </p:ext>
            </p:extLst>
          </p:nvPr>
        </p:nvGraphicFramePr>
        <p:xfrm>
          <a:off x="277376" y="5016721"/>
          <a:ext cx="7199889" cy="1559770"/>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7119">
                  <a:extLst>
                    <a:ext uri="{9D8B030D-6E8A-4147-A177-3AD203B41FA5}">
                      <a16:colId xmlns:a16="http://schemas.microsoft.com/office/drawing/2014/main" val="622920296"/>
                    </a:ext>
                  </a:extLst>
                </a:gridCol>
                <a:gridCol w="3285344">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5400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bl>
          </a:graphicData>
        </a:graphic>
      </p:graphicFrame>
      <p:graphicFrame>
        <p:nvGraphicFramePr>
          <p:cNvPr id="6" name="Table 5">
            <a:extLst>
              <a:ext uri="{FF2B5EF4-FFF2-40B4-BE49-F238E27FC236}">
                <a16:creationId xmlns:a16="http://schemas.microsoft.com/office/drawing/2014/main" id="{3C190C04-DA2F-9326-2E5F-5B6B4C9EE8F9}"/>
              </a:ext>
            </a:extLst>
          </p:cNvPr>
          <p:cNvGraphicFramePr>
            <a:graphicFrameLocks noGrp="1"/>
          </p:cNvGraphicFramePr>
          <p:nvPr>
            <p:extLst>
              <p:ext uri="{D42A27DB-BD31-4B8C-83A1-F6EECF244321}">
                <p14:modId xmlns:p14="http://schemas.microsoft.com/office/powerpoint/2010/main" val="787425537"/>
              </p:ext>
            </p:extLst>
          </p:nvPr>
        </p:nvGraphicFramePr>
        <p:xfrm>
          <a:off x="278157" y="6578615"/>
          <a:ext cx="7199889" cy="5839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2137924001"/>
                    </a:ext>
                  </a:extLst>
                </a:gridCol>
                <a:gridCol w="2927856">
                  <a:extLst>
                    <a:ext uri="{9D8B030D-6E8A-4147-A177-3AD203B41FA5}">
                      <a16:colId xmlns:a16="http://schemas.microsoft.com/office/drawing/2014/main" val="2323178489"/>
                    </a:ext>
                  </a:extLst>
                </a:gridCol>
                <a:gridCol w="3284607">
                  <a:extLst>
                    <a:ext uri="{9D8B030D-6E8A-4147-A177-3AD203B41FA5}">
                      <a16:colId xmlns:a16="http://schemas.microsoft.com/office/drawing/2014/main" val="4085273813"/>
                    </a:ext>
                  </a:extLst>
                </a:gridCol>
              </a:tblGrid>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5854028"/>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4550354"/>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479781"/>
                  </a:ext>
                </a:extLst>
              </a:tr>
            </a:tbl>
          </a:graphicData>
        </a:graphic>
      </p:graphicFrame>
      <p:graphicFrame>
        <p:nvGraphicFramePr>
          <p:cNvPr id="11" name="Table 10">
            <a:extLst>
              <a:ext uri="{FF2B5EF4-FFF2-40B4-BE49-F238E27FC236}">
                <a16:creationId xmlns:a16="http://schemas.microsoft.com/office/drawing/2014/main" id="{8DB494FB-5018-E66D-4A80-1CD6CFF06136}"/>
              </a:ext>
            </a:extLst>
          </p:cNvPr>
          <p:cNvGraphicFramePr>
            <a:graphicFrameLocks noGrp="1"/>
          </p:cNvGraphicFramePr>
          <p:nvPr>
            <p:extLst>
              <p:ext uri="{D42A27DB-BD31-4B8C-83A1-F6EECF244321}">
                <p14:modId xmlns:p14="http://schemas.microsoft.com/office/powerpoint/2010/main" val="984568470"/>
              </p:ext>
            </p:extLst>
          </p:nvPr>
        </p:nvGraphicFramePr>
        <p:xfrm>
          <a:off x="278525" y="7357275"/>
          <a:ext cx="7199889" cy="194665"/>
        </p:xfrm>
        <a:graphic>
          <a:graphicData uri="http://schemas.openxmlformats.org/drawingml/2006/table">
            <a:tbl>
              <a:tblPr firstRow="1" bandRow="1">
                <a:tableStyleId>{9D7B26C5-4107-4FEC-AEDC-1716B250A1EF}</a:tableStyleId>
              </a:tblPr>
              <a:tblGrid>
                <a:gridCol w="986046">
                  <a:extLst>
                    <a:ext uri="{9D8B030D-6E8A-4147-A177-3AD203B41FA5}">
                      <a16:colId xmlns:a16="http://schemas.microsoft.com/office/drawing/2014/main" val="3877969740"/>
                    </a:ext>
                  </a:extLst>
                </a:gridCol>
                <a:gridCol w="2930550">
                  <a:extLst>
                    <a:ext uri="{9D8B030D-6E8A-4147-A177-3AD203B41FA5}">
                      <a16:colId xmlns:a16="http://schemas.microsoft.com/office/drawing/2014/main" val="3303139435"/>
                    </a:ext>
                  </a:extLst>
                </a:gridCol>
                <a:gridCol w="3283293">
                  <a:extLst>
                    <a:ext uri="{9D8B030D-6E8A-4147-A177-3AD203B41FA5}">
                      <a16:colId xmlns:a16="http://schemas.microsoft.com/office/drawing/2014/main" val="1307413947"/>
                    </a:ext>
                  </a:extLst>
                </a:gridCol>
              </a:tblGrid>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82280784"/>
                  </a:ext>
                </a:extLst>
              </a:tr>
            </a:tbl>
          </a:graphicData>
        </a:graphic>
      </p:graphicFrame>
      <p:graphicFrame>
        <p:nvGraphicFramePr>
          <p:cNvPr id="12" name="Table 11">
            <a:extLst>
              <a:ext uri="{FF2B5EF4-FFF2-40B4-BE49-F238E27FC236}">
                <a16:creationId xmlns:a16="http://schemas.microsoft.com/office/drawing/2014/main" id="{DAF25D4E-5B19-BA71-EF64-A530CA2B4D8C}"/>
              </a:ext>
            </a:extLst>
          </p:cNvPr>
          <p:cNvGraphicFramePr>
            <a:graphicFrameLocks noGrp="1"/>
          </p:cNvGraphicFramePr>
          <p:nvPr>
            <p:extLst>
              <p:ext uri="{D42A27DB-BD31-4B8C-83A1-F6EECF244321}">
                <p14:modId xmlns:p14="http://schemas.microsoft.com/office/powerpoint/2010/main" val="2890399174"/>
              </p:ext>
            </p:extLst>
          </p:nvPr>
        </p:nvGraphicFramePr>
        <p:xfrm>
          <a:off x="277376" y="7162610"/>
          <a:ext cx="7199889" cy="19466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463091591"/>
                    </a:ext>
                  </a:extLst>
                </a:gridCol>
                <a:gridCol w="2930294">
                  <a:extLst>
                    <a:ext uri="{9D8B030D-6E8A-4147-A177-3AD203B41FA5}">
                      <a16:colId xmlns:a16="http://schemas.microsoft.com/office/drawing/2014/main" val="4010894147"/>
                    </a:ext>
                  </a:extLst>
                </a:gridCol>
                <a:gridCol w="3282169">
                  <a:extLst>
                    <a:ext uri="{9D8B030D-6E8A-4147-A177-3AD203B41FA5}">
                      <a16:colId xmlns:a16="http://schemas.microsoft.com/office/drawing/2014/main" val="4201506479"/>
                    </a:ext>
                  </a:extLst>
                </a:gridCol>
              </a:tblGrid>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78814"/>
                  </a:ext>
                </a:extLst>
              </a:tr>
            </a:tbl>
          </a:graphicData>
        </a:graphic>
      </p:graphicFrame>
      <p:graphicFrame>
        <p:nvGraphicFramePr>
          <p:cNvPr id="13" name="Table 12">
            <a:extLst>
              <a:ext uri="{FF2B5EF4-FFF2-40B4-BE49-F238E27FC236}">
                <a16:creationId xmlns:a16="http://schemas.microsoft.com/office/drawing/2014/main" id="{222F12BD-C769-1F47-EBFE-E598346A6173}"/>
              </a:ext>
            </a:extLst>
          </p:cNvPr>
          <p:cNvGraphicFramePr>
            <a:graphicFrameLocks noGrp="1"/>
          </p:cNvGraphicFramePr>
          <p:nvPr>
            <p:extLst>
              <p:ext uri="{D42A27DB-BD31-4B8C-83A1-F6EECF244321}">
                <p14:modId xmlns:p14="http://schemas.microsoft.com/office/powerpoint/2010/main" val="804417617"/>
              </p:ext>
            </p:extLst>
          </p:nvPr>
        </p:nvGraphicFramePr>
        <p:xfrm>
          <a:off x="278893" y="7551940"/>
          <a:ext cx="7199889" cy="389330"/>
        </p:xfrm>
        <a:graphic>
          <a:graphicData uri="http://schemas.openxmlformats.org/drawingml/2006/table">
            <a:tbl>
              <a:tblPr firstRow="1" bandRow="1">
                <a:tableStyleId>{5940675A-B579-460E-94D1-54222C63F5DA}</a:tableStyleId>
              </a:tblPr>
              <a:tblGrid>
                <a:gridCol w="985678">
                  <a:extLst>
                    <a:ext uri="{9D8B030D-6E8A-4147-A177-3AD203B41FA5}">
                      <a16:colId xmlns:a16="http://schemas.microsoft.com/office/drawing/2014/main" val="1576097758"/>
                    </a:ext>
                  </a:extLst>
                </a:gridCol>
                <a:gridCol w="2930525">
                  <a:extLst>
                    <a:ext uri="{9D8B030D-6E8A-4147-A177-3AD203B41FA5}">
                      <a16:colId xmlns:a16="http://schemas.microsoft.com/office/drawing/2014/main" val="122268426"/>
                    </a:ext>
                  </a:extLst>
                </a:gridCol>
                <a:gridCol w="3283686">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4" name="Table 35">
            <a:extLst>
              <a:ext uri="{FF2B5EF4-FFF2-40B4-BE49-F238E27FC236}">
                <a16:creationId xmlns:a16="http://schemas.microsoft.com/office/drawing/2014/main" id="{7E169BE2-7EB8-DE4C-F767-9DFD8FE39151}"/>
              </a:ext>
            </a:extLst>
          </p:cNvPr>
          <p:cNvGraphicFramePr>
            <a:graphicFrameLocks/>
          </p:cNvGraphicFramePr>
          <p:nvPr>
            <p:extLst>
              <p:ext uri="{D42A27DB-BD31-4B8C-83A1-F6EECF244321}">
                <p14:modId xmlns:p14="http://schemas.microsoft.com/office/powerpoint/2010/main" val="1125086335"/>
              </p:ext>
            </p:extLst>
          </p:nvPr>
        </p:nvGraphicFramePr>
        <p:xfrm>
          <a:off x="277375" y="7941270"/>
          <a:ext cx="7199889" cy="778660"/>
        </p:xfrm>
        <a:graphic>
          <a:graphicData uri="http://schemas.openxmlformats.org/drawingml/2006/table">
            <a:tbl>
              <a:tblPr firstRow="1" bandRow="1">
                <a:tableStyleId>{9D7B26C5-4107-4FEC-AEDC-1716B250A1EF}</a:tableStyleId>
              </a:tblPr>
              <a:tblGrid>
                <a:gridCol w="985678">
                  <a:extLst>
                    <a:ext uri="{9D8B030D-6E8A-4147-A177-3AD203B41FA5}">
                      <a16:colId xmlns:a16="http://schemas.microsoft.com/office/drawing/2014/main" val="3647290184"/>
                    </a:ext>
                  </a:extLst>
                </a:gridCol>
                <a:gridCol w="2930525">
                  <a:extLst>
                    <a:ext uri="{9D8B030D-6E8A-4147-A177-3AD203B41FA5}">
                      <a16:colId xmlns:a16="http://schemas.microsoft.com/office/drawing/2014/main" val="622920296"/>
                    </a:ext>
                  </a:extLst>
                </a:gridCol>
                <a:gridCol w="3283686">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15" name="Table 14">
            <a:extLst>
              <a:ext uri="{FF2B5EF4-FFF2-40B4-BE49-F238E27FC236}">
                <a16:creationId xmlns:a16="http://schemas.microsoft.com/office/drawing/2014/main" id="{AF8F2C67-E7D0-E34E-4469-B6A7D6DD7BDA}"/>
              </a:ext>
            </a:extLst>
          </p:cNvPr>
          <p:cNvGraphicFramePr>
            <a:graphicFrameLocks noGrp="1"/>
          </p:cNvGraphicFramePr>
          <p:nvPr>
            <p:extLst>
              <p:ext uri="{D42A27DB-BD31-4B8C-83A1-F6EECF244321}">
                <p14:modId xmlns:p14="http://schemas.microsoft.com/office/powerpoint/2010/main" val="1410157133"/>
              </p:ext>
            </p:extLst>
          </p:nvPr>
        </p:nvGraphicFramePr>
        <p:xfrm>
          <a:off x="279400" y="8719930"/>
          <a:ext cx="7199382" cy="8278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4065514190"/>
                    </a:ext>
                  </a:extLst>
                </a:gridCol>
                <a:gridCol w="2934720">
                  <a:extLst>
                    <a:ext uri="{9D8B030D-6E8A-4147-A177-3AD203B41FA5}">
                      <a16:colId xmlns:a16="http://schemas.microsoft.com/office/drawing/2014/main" val="1407381691"/>
                    </a:ext>
                  </a:extLst>
                </a:gridCol>
                <a:gridCol w="3281430">
                  <a:extLst>
                    <a:ext uri="{9D8B030D-6E8A-4147-A177-3AD203B41FA5}">
                      <a16:colId xmlns:a16="http://schemas.microsoft.com/office/drawing/2014/main" val="980980174"/>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8321336"/>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1348441"/>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1761404"/>
                  </a:ext>
                </a:extLst>
              </a:tr>
              <a:tr h="194665">
                <a:tc>
                  <a:txBody>
                    <a:bodyPr/>
                    <a:lstStyle/>
                    <a:p>
                      <a:pPr marL="109728"/>
                      <a:r>
                        <a:rPr lang="es-CO" sz="800" b="1" noProof="0">
                          <a:solidFill>
                            <a:srgbClr val="0F1919"/>
                          </a:solidFill>
                        </a:rPr>
                        <a:t>29 CFR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a:solidFill>
                            <a:schemeClr val="tx1"/>
                          </a:solidFill>
                          <a:latin typeface="+mn-lt"/>
                          <a:ea typeface="+mn-ea"/>
                          <a:cs typeface="+mn-cs"/>
                        </a:rPr>
                        <a:t>OSHA Respiratory Protection 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410741"/>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FC-2300 STEELBOARD XS 23 04</a:t>
            </a:r>
          </a:p>
        </p:txBody>
      </p:sp>
      <p:sp>
        <p:nvSpPr>
          <p:cNvPr id="2" name="Rectangle 1">
            <a:extLst>
              <a:ext uri="{FF2B5EF4-FFF2-40B4-BE49-F238E27FC236}">
                <a16:creationId xmlns:a16="http://schemas.microsoft.com/office/drawing/2014/main" id="{5303D069-DA39-AC4B-F868-79A728DD7C57}"/>
              </a:ext>
            </a:extLst>
          </p:cNvPr>
          <p:cNvSpPr/>
          <p:nvPr/>
        </p:nvSpPr>
        <p:spPr>
          <a:xfrm>
            <a:off x="291593" y="627181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chemeClr val="accent2"/>
                </a:solidFill>
                <a:latin typeface="+mj-lt"/>
              </a:rPr>
              <a:t>AVISO LEGAL</a:t>
            </a:r>
          </a:p>
        </p:txBody>
      </p:sp>
      <p:graphicFrame>
        <p:nvGraphicFramePr>
          <p:cNvPr id="3" name="Table 2">
            <a:extLst>
              <a:ext uri="{FF2B5EF4-FFF2-40B4-BE49-F238E27FC236}">
                <a16:creationId xmlns:a16="http://schemas.microsoft.com/office/drawing/2014/main" id="{BFC9CD74-1737-D33B-4E8B-5C92678FA02D}"/>
              </a:ext>
            </a:extLst>
          </p:cNvPr>
          <p:cNvGraphicFramePr>
            <a:graphicFrameLocks noGrp="1"/>
          </p:cNvGraphicFramePr>
          <p:nvPr>
            <p:extLst>
              <p:ext uri="{D42A27DB-BD31-4B8C-83A1-F6EECF244321}">
                <p14:modId xmlns:p14="http://schemas.microsoft.com/office/powerpoint/2010/main" val="3901278536"/>
              </p:ext>
            </p:extLst>
          </p:nvPr>
        </p:nvGraphicFramePr>
        <p:xfrm>
          <a:off x="288280" y="1090431"/>
          <a:ext cx="7199382" cy="180116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614373434"/>
                    </a:ext>
                  </a:extLst>
                </a:gridCol>
                <a:gridCol w="2934720">
                  <a:extLst>
                    <a:ext uri="{9D8B030D-6E8A-4147-A177-3AD203B41FA5}">
                      <a16:colId xmlns:a16="http://schemas.microsoft.com/office/drawing/2014/main" val="2197159972"/>
                    </a:ext>
                  </a:extLst>
                </a:gridCol>
                <a:gridCol w="3281430">
                  <a:extLst>
                    <a:ext uri="{9D8B030D-6E8A-4147-A177-3AD203B41FA5}">
                      <a16:colId xmlns:a16="http://schemas.microsoft.com/office/drawing/2014/main" val="1218726404"/>
                    </a:ext>
                  </a:extLst>
                </a:gridCol>
              </a:tblGrid>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9989043"/>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4795038"/>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9034499"/>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4065622"/>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79405230"/>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4643234"/>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9424157"/>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5555943"/>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30198329"/>
                  </a:ext>
                </a:extLst>
              </a:tr>
            </a:tbl>
          </a:graphicData>
        </a:graphic>
      </p:graphicFrame>
      <p:graphicFrame>
        <p:nvGraphicFramePr>
          <p:cNvPr id="4" name="Table 3">
            <a:extLst>
              <a:ext uri="{FF2B5EF4-FFF2-40B4-BE49-F238E27FC236}">
                <a16:creationId xmlns:a16="http://schemas.microsoft.com/office/drawing/2014/main" id="{B0BA3E21-5485-27F6-BAF1-F57125B35D36}"/>
              </a:ext>
            </a:extLst>
          </p:cNvPr>
          <p:cNvGraphicFramePr>
            <a:graphicFrameLocks noGrp="1"/>
          </p:cNvGraphicFramePr>
          <p:nvPr>
            <p:extLst>
              <p:ext uri="{D42A27DB-BD31-4B8C-83A1-F6EECF244321}">
                <p14:modId xmlns:p14="http://schemas.microsoft.com/office/powerpoint/2010/main" val="3847095025"/>
              </p:ext>
            </p:extLst>
          </p:nvPr>
        </p:nvGraphicFramePr>
        <p:xfrm>
          <a:off x="291593" y="2891591"/>
          <a:ext cx="7199382" cy="97332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156570069"/>
                    </a:ext>
                  </a:extLst>
                </a:gridCol>
                <a:gridCol w="2934720">
                  <a:extLst>
                    <a:ext uri="{9D8B030D-6E8A-4147-A177-3AD203B41FA5}">
                      <a16:colId xmlns:a16="http://schemas.microsoft.com/office/drawing/2014/main" val="1183882484"/>
                    </a:ext>
                  </a:extLst>
                </a:gridCol>
                <a:gridCol w="3281430">
                  <a:extLst>
                    <a:ext uri="{9D8B030D-6E8A-4147-A177-3AD203B41FA5}">
                      <a16:colId xmlns:a16="http://schemas.microsoft.com/office/drawing/2014/main" val="243607489"/>
                    </a:ext>
                  </a:extLst>
                </a:gridCol>
              </a:tblGrid>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0062759"/>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663965"/>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361684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3253542"/>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5390213"/>
                  </a:ext>
                </a:extLst>
              </a:tr>
            </a:tbl>
          </a:graphicData>
        </a:graphic>
      </p:graphicFrame>
      <p:graphicFrame>
        <p:nvGraphicFramePr>
          <p:cNvPr id="5" name="Table 4">
            <a:extLst>
              <a:ext uri="{FF2B5EF4-FFF2-40B4-BE49-F238E27FC236}">
                <a16:creationId xmlns:a16="http://schemas.microsoft.com/office/drawing/2014/main" id="{B085158B-790E-B6B3-9794-D46EF0B61DC0}"/>
              </a:ext>
            </a:extLst>
          </p:cNvPr>
          <p:cNvGraphicFramePr>
            <a:graphicFrameLocks noGrp="1"/>
          </p:cNvGraphicFramePr>
          <p:nvPr>
            <p:extLst>
              <p:ext uri="{D42A27DB-BD31-4B8C-83A1-F6EECF244321}">
                <p14:modId xmlns:p14="http://schemas.microsoft.com/office/powerpoint/2010/main" val="1768863074"/>
              </p:ext>
            </p:extLst>
          </p:nvPr>
        </p:nvGraphicFramePr>
        <p:xfrm>
          <a:off x="288280" y="3864916"/>
          <a:ext cx="7199382" cy="583995"/>
        </p:xfrm>
        <a:graphic>
          <a:graphicData uri="http://schemas.openxmlformats.org/drawingml/2006/table">
            <a:tbl>
              <a:tblPr firstRow="1" bandRow="1">
                <a:tableStyleId>{9D7B26C5-4107-4FEC-AEDC-1716B250A1EF}</a:tableStyleId>
              </a:tblPr>
              <a:tblGrid>
                <a:gridCol w="989151">
                  <a:extLst>
                    <a:ext uri="{9D8B030D-6E8A-4147-A177-3AD203B41FA5}">
                      <a16:colId xmlns:a16="http://schemas.microsoft.com/office/drawing/2014/main" val="930348808"/>
                    </a:ext>
                  </a:extLst>
                </a:gridCol>
                <a:gridCol w="2933700">
                  <a:extLst>
                    <a:ext uri="{9D8B030D-6E8A-4147-A177-3AD203B41FA5}">
                      <a16:colId xmlns:a16="http://schemas.microsoft.com/office/drawing/2014/main" val="596010696"/>
                    </a:ext>
                  </a:extLst>
                </a:gridCol>
                <a:gridCol w="3276531">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8" name="Table 7">
            <a:extLst>
              <a:ext uri="{FF2B5EF4-FFF2-40B4-BE49-F238E27FC236}">
                <a16:creationId xmlns:a16="http://schemas.microsoft.com/office/drawing/2014/main" id="{3FA36966-7825-D62B-F9D7-0962FB497D10}"/>
              </a:ext>
            </a:extLst>
          </p:cNvPr>
          <p:cNvGraphicFramePr>
            <a:graphicFrameLocks noGrp="1"/>
          </p:cNvGraphicFramePr>
          <p:nvPr>
            <p:extLst>
              <p:ext uri="{D42A27DB-BD31-4B8C-83A1-F6EECF244321}">
                <p14:modId xmlns:p14="http://schemas.microsoft.com/office/powerpoint/2010/main" val="1648058020"/>
              </p:ext>
            </p:extLst>
          </p:nvPr>
        </p:nvGraphicFramePr>
        <p:xfrm>
          <a:off x="291593" y="4448911"/>
          <a:ext cx="7199382" cy="155657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36306">
                  <a:extLst>
                    <a:ext uri="{9D8B030D-6E8A-4147-A177-3AD203B41FA5}">
                      <a16:colId xmlns:a16="http://schemas.microsoft.com/office/drawing/2014/main" val="4078564917"/>
                    </a:ext>
                  </a:extLst>
                </a:gridCol>
                <a:gridCol w="3279844">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0">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9" name="Rectangle 8">
            <a:extLst>
              <a:ext uri="{FF2B5EF4-FFF2-40B4-BE49-F238E27FC236}">
                <a16:creationId xmlns:a16="http://schemas.microsoft.com/office/drawing/2014/main" id="{36BBA230-D161-CA3F-1C70-EB720179B742}"/>
              </a:ext>
            </a:extLst>
          </p:cNvPr>
          <p:cNvSpPr/>
          <p:nvPr/>
        </p:nvSpPr>
        <p:spPr>
          <a:xfrm>
            <a:off x="295138" y="6736663"/>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2103</TotalTime>
  <Words>4321</Words>
  <Application>Microsoft Office PowerPoint</Application>
  <PresentationFormat>Custom</PresentationFormat>
  <Paragraphs>331</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STEELBOARD, XS, 2300</cp:keywords>
  <cp:lastModifiedBy>Angie Torres Cardenas</cp:lastModifiedBy>
  <cp:revision>172</cp:revision>
  <dcterms:created xsi:type="dcterms:W3CDTF">2021-04-06T14:57:59Z</dcterms:created>
  <dcterms:modified xsi:type="dcterms:W3CDTF">2024-04-05T19:11:22Z</dcterms:modified>
  <cp:category>SAFETY DATA SHEET</cp:category>
</cp:coreProperties>
</file>