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462" y="-612"/>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4/1/2024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4/1/2024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4/1/2024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4/1/2024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4/1/2024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htiwcoalition.org/publication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148839"/>
            <a:ext cx="7200900" cy="3130076"/>
          </a:xfrm>
        </p:spPr>
        <p:txBody>
          <a:bodyPr anchor="t"/>
          <a:lstStyle/>
          <a:p>
            <a:pPr marL="228600" indent="-228600" algn="just" defTabSz="228600">
              <a:buClr>
                <a:schemeClr val="accent4"/>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FC-3000 </a:t>
            </a:r>
            <a:r>
              <a:rPr lang="es-CO" sz="1000" dirty="0" err="1">
                <a:solidFill>
                  <a:schemeClr val="tx1"/>
                </a:solidFill>
              </a:rPr>
              <a:t>PCW</a:t>
            </a:r>
            <a:r>
              <a:rPr lang="es-CO" sz="1000" dirty="0">
                <a:solidFill>
                  <a:schemeClr val="tx1"/>
                </a:solidFill>
              </a:rPr>
              <a:t> (</a:t>
            </a:r>
            <a:r>
              <a:rPr lang="es-CO" sz="1000" dirty="0" err="1">
                <a:solidFill>
                  <a:schemeClr val="tx1"/>
                </a:solidFill>
              </a:rPr>
              <a:t>Polycrystalline</a:t>
            </a:r>
            <a:r>
              <a:rPr lang="es-CO" sz="1000" dirty="0">
                <a:solidFill>
                  <a:schemeClr val="tx1"/>
                </a:solidFill>
              </a:rPr>
              <a:t> </a:t>
            </a:r>
            <a:r>
              <a:rPr lang="es-CO" sz="1000" dirty="0" err="1">
                <a:solidFill>
                  <a:schemeClr val="tx1"/>
                </a:solidFill>
              </a:rPr>
              <a:t>Wool</a:t>
            </a:r>
            <a:r>
              <a:rPr lang="es-CO" sz="1000" dirty="0">
                <a:solidFill>
                  <a:schemeClr val="tx1"/>
                </a:solidFill>
              </a:rPr>
              <a:t> </a:t>
            </a:r>
            <a:r>
              <a:rPr lang="es-CO" sz="1000" dirty="0" err="1">
                <a:solidFill>
                  <a:schemeClr val="tx1"/>
                </a:solidFill>
              </a:rPr>
              <a:t>Fibre</a:t>
            </a:r>
            <a:r>
              <a:rPr lang="es-CO" sz="1000" dirty="0">
                <a:solidFill>
                  <a:schemeClr val="tx1"/>
                </a:solidFill>
              </a:rPr>
              <a:t> - Fibra de lana policristalina) placas y piezas.</a:t>
            </a:r>
          </a:p>
          <a:p>
            <a:pPr marL="228600" indent="-228600" algn="just" defTabSz="228600">
              <a:buClr>
                <a:schemeClr val="accent4"/>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Placas y piezas </a:t>
            </a:r>
            <a:r>
              <a:rPr lang="es-ES" sz="1000" dirty="0">
                <a:solidFill>
                  <a:schemeClr val="tx1"/>
                </a:solidFill>
              </a:rPr>
              <a:t>de fibra de lana policristalina para alta temperatura</a:t>
            </a:r>
            <a:r>
              <a:rPr lang="es-CO" sz="1000" dirty="0">
                <a:solidFill>
                  <a:schemeClr val="tx1"/>
                </a:solidFill>
              </a:rPr>
              <a:t>; </a:t>
            </a:r>
            <a:r>
              <a:rPr lang="es-ES" sz="1000" dirty="0">
                <a:solidFill>
                  <a:schemeClr val="tx1"/>
                </a:solidFill>
              </a:rPr>
              <a:t>Placas y piezas de fibra aislante para altas temperaturas conformadas al vacío</a:t>
            </a:r>
            <a:r>
              <a:rPr lang="es-CO" sz="1000" dirty="0">
                <a:solidFill>
                  <a:schemeClr val="tx1"/>
                </a:solidFill>
              </a:rPr>
              <a:t>; </a:t>
            </a:r>
            <a:r>
              <a:rPr lang="es-ES" sz="1000" dirty="0">
                <a:solidFill>
                  <a:schemeClr val="tx1"/>
                </a:solidFill>
              </a:rPr>
              <a:t>Mezcla de fibras de lana policristalina y aglutinantes</a:t>
            </a:r>
            <a:r>
              <a:rPr lang="es-CO" sz="1000" dirty="0">
                <a:solidFill>
                  <a:schemeClr val="tx1"/>
                </a:solidFill>
              </a:rPr>
              <a:t>; </a:t>
            </a:r>
            <a:r>
              <a:rPr lang="es-CO" sz="1000" dirty="0" err="1">
                <a:solidFill>
                  <a:schemeClr val="tx1"/>
                </a:solidFill>
              </a:rPr>
              <a:t>PCW</a:t>
            </a:r>
            <a:r>
              <a:rPr lang="es-CO" sz="1000" dirty="0">
                <a:solidFill>
                  <a:schemeClr val="tx1"/>
                </a:solidFill>
              </a:rPr>
              <a:t>; Fibra artificial; Fibra vítrea sintética; Fibra vítrea artificial.</a:t>
            </a:r>
          </a:p>
          <a:p>
            <a:pPr marL="228600" indent="-228600" defTabSz="228600">
              <a:buClr>
                <a:schemeClr val="accent4"/>
              </a:buClr>
              <a:buFont typeface="+mj-lt"/>
              <a:buAutoNum type="alphaLcPeriod"/>
              <a:tabLst>
                <a:tab pos="118872" algn="l"/>
              </a:tabLst>
            </a:pPr>
            <a:r>
              <a:rPr lang="es-CO" sz="1000" b="1" dirty="0">
                <a:solidFill>
                  <a:schemeClr val="tx1"/>
                </a:solidFill>
              </a:rPr>
              <a:t>Uso recomendado del producto químico y restricciones de uso:</a:t>
            </a:r>
            <a:r>
              <a:rPr lang="es-CO" sz="1000" dirty="0">
                <a:solidFill>
                  <a:schemeClr val="tx1"/>
                </a:solidFill>
              </a:rPr>
              <a:t> </a:t>
            </a:r>
            <a:br>
              <a:rPr lang="es-CO" sz="1000" dirty="0">
                <a:solidFill>
                  <a:schemeClr val="tx1"/>
                </a:solidFill>
              </a:rPr>
            </a:br>
            <a:r>
              <a:rPr lang="es-CO" sz="1000" dirty="0">
                <a:solidFill>
                  <a:schemeClr val="tx1"/>
                </a:solidFill>
              </a:rPr>
              <a:t>Se utiliza para aislamiento térmico de alta temperatura para temperaturas de funcionamiento de hasta 1480 °C o 2700 °F.</a:t>
            </a:r>
          </a:p>
          <a:p>
            <a:pPr marL="560070" lvl="1" indent="-171450" algn="just" defTabSz="228600">
              <a:buClr>
                <a:schemeClr val="accent4"/>
              </a:buClr>
              <a:buFont typeface="Wingdings" panose="05000000000000000000" pitchFamily="2" charset="2"/>
              <a:buChar char="§"/>
              <a:tabLst>
                <a:tab pos="118872" algn="l"/>
              </a:tabLst>
            </a:pPr>
            <a:r>
              <a:rPr lang="es-CO" sz="1000" u="sng" dirty="0">
                <a:solidFill>
                  <a:schemeClr val="tx1"/>
                </a:solidFill>
                <a:latin typeface="+mj-lt"/>
              </a:rPr>
              <a:t>Uso típico:</a:t>
            </a:r>
            <a:r>
              <a:rPr lang="es-CO" sz="1000" dirty="0">
                <a:solidFill>
                  <a:schemeClr val="tx1"/>
                </a:solidFill>
                <a:latin typeface="+mj-lt"/>
              </a:rPr>
              <a:t> </a:t>
            </a:r>
            <a:r>
              <a:rPr lang="es-ES" sz="1000" dirty="0">
                <a:solidFill>
                  <a:schemeClr val="tx1"/>
                </a:solidFill>
                <a:latin typeface="+mj-lt"/>
              </a:rPr>
              <a:t>mejorar la vida útil de techos y revestimientos de hornos, cubiertas de cucharas y artesas, barras de anclaje, paredes de quemadores, cubiertas de precalentamiento, cubiertas de distribuidores, cubiertas de pozos de remojo, juntas de expansión, escudos térmicos, contención del calor, sellos y juntas de expansión que puedan alcanzar temperaturas de hasta </a:t>
            </a:r>
            <a:r>
              <a:rPr lang="es-ES" sz="1000" dirty="0" err="1">
                <a:solidFill>
                  <a:schemeClr val="tx1"/>
                </a:solidFill>
                <a:latin typeface="+mj-lt"/>
              </a:rPr>
              <a:t>1600°C</a:t>
            </a:r>
            <a:r>
              <a:rPr lang="es-ES" sz="1000" dirty="0">
                <a:solidFill>
                  <a:schemeClr val="tx1"/>
                </a:solidFill>
                <a:latin typeface="+mj-lt"/>
              </a:rPr>
              <a:t> en hornos industriales, </a:t>
            </a:r>
            <a:r>
              <a:rPr lang="es-ES" sz="1000" dirty="0" err="1">
                <a:solidFill>
                  <a:schemeClr val="tx1"/>
                </a:solidFill>
                <a:latin typeface="+mj-lt"/>
              </a:rPr>
              <a:t>kilns</a:t>
            </a:r>
            <a:r>
              <a:rPr lang="es-ES" sz="1000" dirty="0">
                <a:solidFill>
                  <a:schemeClr val="tx1"/>
                </a:solidFill>
                <a:latin typeface="+mj-lt"/>
              </a:rPr>
              <a:t>, hornos y otros equipos de proceso. Los productos a base de fibra de lana policristalina no están destinados a la venta directa al público en general. Si bien los </a:t>
            </a:r>
            <a:r>
              <a:rPr lang="es-ES" sz="1000" dirty="0" err="1">
                <a:solidFill>
                  <a:schemeClr val="tx1"/>
                </a:solidFill>
                <a:latin typeface="+mj-lt"/>
              </a:rPr>
              <a:t>PCW</a:t>
            </a:r>
            <a:r>
              <a:rPr lang="es-ES" sz="1000" dirty="0">
                <a:solidFill>
                  <a:schemeClr val="tx1"/>
                </a:solidFill>
                <a:latin typeface="+mj-lt"/>
              </a:rPr>
              <a:t> se utilizan en la fabricación de algunos productos de consumo, los materiales están contenidos, encapsulados o unidos dentro de las unidades.</a:t>
            </a:r>
            <a:r>
              <a:rPr lang="es-CO" sz="1000" dirty="0">
                <a:latin typeface="+mj-lt"/>
              </a:rPr>
              <a:t> </a:t>
            </a:r>
            <a:r>
              <a:rPr lang="es-CO" sz="1000" b="1" dirty="0">
                <a:solidFill>
                  <a:schemeClr val="tx1"/>
                </a:solidFill>
                <a:latin typeface="+mj-lt"/>
              </a:rPr>
              <a:t>Nota!</a:t>
            </a:r>
            <a:r>
              <a:rPr lang="es-CO" sz="1000" dirty="0">
                <a:solidFill>
                  <a:schemeClr val="tx1"/>
                </a:solidFill>
                <a:latin typeface="+mj-lt"/>
              </a:rPr>
              <a:t> </a:t>
            </a:r>
            <a:r>
              <a:rPr lang="es-ES" sz="1000" dirty="0" err="1">
                <a:latin typeface="+mj-lt"/>
              </a:rPr>
              <a:t>PCW</a:t>
            </a:r>
            <a:r>
              <a:rPr lang="es-ES" sz="1000" dirty="0">
                <a:latin typeface="+mj-lt"/>
              </a:rPr>
              <a:t> es un material estable que no cambia molecularmente y tiene un diámetro de fibra de 5 micrones en promedio.</a:t>
            </a:r>
            <a:r>
              <a:rPr lang="es-CO" sz="1000" b="1" dirty="0">
                <a:solidFill>
                  <a:schemeClr val="tx1"/>
                </a:solidFill>
                <a:latin typeface="+mj-lt"/>
              </a:rPr>
              <a:t> </a:t>
            </a:r>
            <a:endParaRPr lang="es-CO" sz="1000" dirty="0">
              <a:solidFill>
                <a:schemeClr val="tx1"/>
              </a:solidFill>
              <a:latin typeface="+mj-lt"/>
            </a:endParaRPr>
          </a:p>
          <a:p>
            <a:pPr marL="560070" lvl="1" indent="-171450" algn="just" defTabSz="228600">
              <a:buClr>
                <a:schemeClr val="accent4"/>
              </a:buClr>
              <a:buFont typeface="Wingdings" panose="05000000000000000000" pitchFamily="2" charset="2"/>
              <a:buChar char="§"/>
              <a:tabLst>
                <a:tab pos="118872" algn="l"/>
              </a:tabLst>
            </a:pPr>
            <a:r>
              <a:rPr lang="es-CO" sz="1000" u="sng" dirty="0">
                <a:solidFill>
                  <a:schemeClr val="tx1"/>
                </a:solidFill>
                <a:latin typeface="+mj-lt"/>
              </a:rPr>
              <a:t>Usos no aconsejados</a:t>
            </a:r>
            <a:r>
              <a:rPr lang="es-CO" sz="1000" dirty="0">
                <a:solidFill>
                  <a:schemeClr val="tx1"/>
                </a:solidFill>
                <a:latin typeface="+mj-lt"/>
              </a:rPr>
              <a:t>: Desmontaje del producto para otras aplicaciones.  </a:t>
            </a:r>
          </a:p>
          <a:p>
            <a:pPr marL="228600" indent="-228600" algn="just" defTabSz="228600">
              <a:buClr>
                <a:schemeClr val="accent4"/>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4"/>
              </a:buClr>
              <a:buFont typeface="+mj-lt"/>
              <a:buAutoNum type="alphaLcPeriod"/>
              <a:tabLst>
                <a:tab pos="118872" algn="l"/>
              </a:tabLst>
            </a:pPr>
            <a:r>
              <a:rPr lang="es-CO" sz="1000" b="1" dirty="0">
                <a:solidFill>
                  <a:schemeClr val="tx1"/>
                </a:solidFill>
              </a:rPr>
              <a:t>Teléfono de emergencia #: </a:t>
            </a:r>
            <a:r>
              <a:rPr lang="es-CO" sz="1000" dirty="0" err="1">
                <a:solidFill>
                  <a:schemeClr val="tx1"/>
                </a:solidFill>
              </a:rPr>
              <a:t>CHEMTREC</a:t>
            </a:r>
            <a:r>
              <a:rPr lang="es-CO" sz="1000" dirty="0">
                <a:solidFill>
                  <a:schemeClr val="tx1"/>
                </a:solidFill>
              </a:rPr>
              <a:t> prestará asistencia en caso de emergencias químicas 1-800-424-9300 </a:t>
            </a:r>
          </a:p>
          <a:p>
            <a:pPr lvl="0" algn="just"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a:t>FICHA DE DATOS DE SEGURIDAD</a:t>
            </a:r>
          </a:p>
          <a:p>
            <a:pPr>
              <a:spcBef>
                <a:spcPts val="0"/>
              </a:spcBef>
            </a:pPr>
            <a:r>
              <a:rPr lang="en-US" sz="1200">
                <a:solidFill>
                  <a:schemeClr val="tx2"/>
                </a:solidFill>
              </a:rPr>
              <a:t>FDS </a:t>
            </a:r>
            <a:r>
              <a:rPr lang="en-US" sz="1200" dirty="0">
                <a:solidFill>
                  <a:schemeClr val="tx2"/>
                </a:solidFill>
              </a:rPr>
              <a:t>FC-3000 PCW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FC-3000 </a:t>
            </a:r>
            <a:r>
              <a:rPr lang="es-CO" sz="1600" b="1" dirty="0" err="1">
                <a:solidFill>
                  <a:schemeClr val="bg1"/>
                </a:solidFill>
                <a:latin typeface="+mj-lt"/>
              </a:rPr>
              <a:t>PCW</a:t>
            </a:r>
            <a:r>
              <a:rPr lang="es-CO" sz="1600" b="1" dirty="0">
                <a:solidFill>
                  <a:schemeClr val="bg1"/>
                </a:solidFill>
                <a:latin typeface="+mj-lt"/>
              </a:rPr>
              <a:t>			  </a:t>
            </a:r>
            <a:r>
              <a:rPr lang="es-CO" sz="1600" dirty="0">
                <a:solidFill>
                  <a:schemeClr val="bg1"/>
                </a:solidFill>
              </a:rPr>
              <a:t>               		 </a:t>
            </a:r>
            <a:r>
              <a:rPr lang="es-CO" sz="1400" dirty="0">
                <a:solidFill>
                  <a:schemeClr val="bg1"/>
                </a:solidFill>
              </a:rPr>
              <a:t>Fecha de vigencia: Septiembre 17 del 2018</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79976" y="5308513"/>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79976" y="5792343"/>
            <a:ext cx="7200900" cy="181141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La </a:t>
            </a:r>
            <a:r>
              <a:rPr lang="es-CO" sz="1000" b="1" dirty="0">
                <a:solidFill>
                  <a:srgbClr val="0F1919"/>
                </a:solidFill>
              </a:rPr>
              <a:t>clasificación del producto químico se basa para Canadá en la quinta edición revisada del Sistema Globalmente Armonizado de </a:t>
            </a:r>
            <a:r>
              <a:rPr lang="es-CO" sz="1000" b="1" dirty="0">
                <a:solidFill>
                  <a:schemeClr val="tx1"/>
                </a:solidFill>
              </a:rPr>
              <a:t>Clasificación y Etiquetado de Productos Químicos de la Comisión Económica de las Naciones Unidas para Europa y EE. UU., se basa en los Estándares de Comunicación de Riesgos de la Administración de Salud y Seguridad Ocupacional de EE. UU. de 2012:</a:t>
            </a:r>
            <a:r>
              <a:rPr lang="es-CO" sz="1000" dirty="0">
                <a:solidFill>
                  <a:schemeClr val="tx1"/>
                </a:solidFill>
              </a:rPr>
              <a:t> </a:t>
            </a:r>
            <a:r>
              <a:rPr lang="es-ES" sz="1000" dirty="0">
                <a:solidFill>
                  <a:schemeClr val="tx1"/>
                </a:solidFill>
              </a:rPr>
              <a:t>Las lanas policristalinas no están clasificadas. Lea toda la ficha de datos de seguridad. La evaluación de todos los datos toxicológicos disponibles durante el proceso de clasificación dio como resultado una conclusión de "no clasificación".</a:t>
            </a:r>
            <a:endParaRPr lang="es-CO" sz="1000"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 </a:t>
            </a:r>
            <a:r>
              <a:rPr lang="es-CO" sz="1000" dirty="0">
                <a:solidFill>
                  <a:schemeClr val="tx1"/>
                </a:solidFill>
              </a:rPr>
              <a:t>No aplicable.</a:t>
            </a:r>
          </a:p>
          <a:p>
            <a:pPr marL="228600" indent="-228600" algn="just" defTabSz="320040">
              <a:buClr>
                <a:schemeClr val="accent4"/>
              </a:buClr>
              <a:buFont typeface="+mj-lt"/>
              <a:buAutoNum type="alphaLcPeriod" startAt="3"/>
              <a:tabLst>
                <a:tab pos="118872" algn="l"/>
              </a:tabLst>
            </a:pPr>
            <a:r>
              <a:rPr lang="es-CO" sz="1000" b="1" dirty="0">
                <a:solidFill>
                  <a:srgbClr val="0F1919"/>
                </a:solidFill>
                <a:latin typeface="+mj-lt"/>
              </a:rPr>
              <a:t>Describa cualquier peligro no clasificado que se haya identificado durante el proceso de clasificación: </a:t>
            </a:r>
            <a:r>
              <a:rPr lang="es-CO" sz="1000" dirty="0">
                <a:solidFill>
                  <a:srgbClr val="0F1919"/>
                </a:solidFill>
                <a:latin typeface="+mj-lt"/>
              </a:rPr>
              <a:t>La exposición puede provocar irritaciones mecánicas leves en la piel, los ojos y las vías respiratorias superiores. Estos efectos suelen ser temporales.</a:t>
            </a:r>
          </a:p>
          <a:p>
            <a:pPr marL="228600" indent="-228600" algn="just" defTabSz="320040">
              <a:buClr>
                <a:schemeClr val="accent4"/>
              </a:buClr>
              <a:buFont typeface="+mj-lt"/>
              <a:buAutoNum type="alphaLcPeriod" startAt="4"/>
              <a:tabLst>
                <a:tab pos="118872" algn="l"/>
              </a:tabLst>
            </a:pPr>
            <a:r>
              <a:rPr lang="es-CO" sz="1000" b="1" dirty="0">
                <a:solidFill>
                  <a:srgbClr val="0F1919"/>
                </a:solidFill>
                <a:latin typeface="+mj-lt"/>
              </a:rPr>
              <a:t>Regla de mezcla: </a:t>
            </a:r>
            <a:r>
              <a:rPr lang="es-CO" sz="1000" dirty="0">
                <a:solidFill>
                  <a:srgbClr val="0F1919"/>
                </a:solidFill>
                <a:latin typeface="+mj-lt"/>
              </a:rPr>
              <a:t>No aplicable.</a:t>
            </a:r>
          </a:p>
          <a:p>
            <a:pPr algn="just" defTabSz="320040">
              <a:tabLst>
                <a:tab pos="118872" algn="l"/>
              </a:tabLst>
            </a:pPr>
            <a:endParaRPr lang="es-CO" sz="1000" b="1"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5" name="Table 35">
            <a:extLst>
              <a:ext uri="{FF2B5EF4-FFF2-40B4-BE49-F238E27FC236}">
                <a16:creationId xmlns:a16="http://schemas.microsoft.com/office/drawing/2014/main" id="{CAC6F7F0-7CF6-5A33-DCDA-5371FCF999E0}"/>
              </a:ext>
            </a:extLst>
          </p:cNvPr>
          <p:cNvGraphicFramePr>
            <a:graphicFrameLocks/>
          </p:cNvGraphicFramePr>
          <p:nvPr>
            <p:extLst>
              <p:ext uri="{D42A27DB-BD31-4B8C-83A1-F6EECF244321}">
                <p14:modId xmlns:p14="http://schemas.microsoft.com/office/powerpoint/2010/main" val="455448773"/>
              </p:ext>
            </p:extLst>
          </p:nvPr>
        </p:nvGraphicFramePr>
        <p:xfrm>
          <a:off x="274201" y="8174371"/>
          <a:ext cx="7205663" cy="998930"/>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Fibra de lana policristalina (</a:t>
                      </a:r>
                      <a:r>
                        <a:rPr lang="es-CO" sz="800" noProof="0" dirty="0" err="1"/>
                        <a:t>PCW</a:t>
                      </a:r>
                      <a:r>
                        <a:rPr lang="es-CO" sz="800" noProof="0" dirty="0"/>
                        <a:t>)</a:t>
                      </a:r>
                      <a:br>
                        <a:rPr lang="es-CO" sz="800" noProof="0" dirty="0"/>
                      </a:br>
                      <a:r>
                        <a:rPr lang="es-CO" sz="800" noProof="0" dirty="0"/>
                        <a:t>Sinónimos: fibra vítrea sintética (</a:t>
                      </a:r>
                      <a:r>
                        <a:rPr lang="es-CO" sz="800" noProof="0" dirty="0" err="1"/>
                        <a:t>SVF</a:t>
                      </a:r>
                      <a:r>
                        <a:rPr lang="es-CO" sz="800" noProof="0" dirty="0"/>
                        <a:t>); fibra vítrea artificial (</a:t>
                      </a:r>
                      <a:r>
                        <a:rPr lang="es-CO" sz="800" noProof="0" dirty="0" err="1"/>
                        <a:t>MMFV</a:t>
                      </a:r>
                      <a:r>
                        <a:rPr lang="es-CO" sz="800" noProof="0" dirty="0"/>
                        <a:t>); fibra mineral sintética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675106-31-7</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40 a 70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5 a 10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7" name="Rectangle 6">
            <a:extLst>
              <a:ext uri="{FF2B5EF4-FFF2-40B4-BE49-F238E27FC236}">
                <a16:creationId xmlns:a16="http://schemas.microsoft.com/office/drawing/2014/main" id="{510AA783-F428-3363-8E59-3B0E2EBF021A}"/>
              </a:ext>
            </a:extLst>
          </p:cNvPr>
          <p:cNvSpPr/>
          <p:nvPr/>
        </p:nvSpPr>
        <p:spPr>
          <a:xfrm>
            <a:off x="279976" y="7688471"/>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3. COMPOSICIÓN / INFORMACIÓN SOBRE LOS INGREDIENTES</a:t>
            </a:r>
          </a:p>
        </p:txBody>
      </p:sp>
      <p:sp>
        <p:nvSpPr>
          <p:cNvPr id="8" name="Text Placeholder 25">
            <a:extLst>
              <a:ext uri="{FF2B5EF4-FFF2-40B4-BE49-F238E27FC236}">
                <a16:creationId xmlns:a16="http://schemas.microsoft.com/office/drawing/2014/main" id="{DC674C04-6450-74FB-BDD7-758939EAC67D}"/>
              </a:ext>
            </a:extLst>
          </p:cNvPr>
          <p:cNvSpPr txBox="1">
            <a:spLocks/>
          </p:cNvSpPr>
          <p:nvPr/>
        </p:nvSpPr>
        <p:spPr>
          <a:xfrm>
            <a:off x="274201" y="9268521"/>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ES" sz="1000" b="1" dirty="0">
                <a:solidFill>
                  <a:schemeClr val="tx1"/>
                </a:solidFill>
              </a:rPr>
              <a:t>Impurezas y aditivos estabilizantes: </a:t>
            </a:r>
            <a:r>
              <a:rPr lang="es-ES" sz="1000" dirty="0">
                <a:solidFill>
                  <a:schemeClr val="tx1"/>
                </a:solidFill>
              </a:rPr>
              <a:t>No aplicable.</a:t>
            </a:r>
            <a:endParaRPr lang="es-CO" sz="1000" dirty="0">
              <a:solidFill>
                <a:srgbClr val="0F1919"/>
              </a:solidFill>
            </a:endParaRPr>
          </a:p>
        </p:txBody>
      </p:sp>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FC-3000 PCW 23 04 </a:t>
            </a:r>
          </a:p>
          <a:p>
            <a:endParaRPr lang="en-US" sz="1200" dirty="0">
              <a:solidFill>
                <a:schemeClr val="tx2"/>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85751" y="1151327"/>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4. 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89799" y="355827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5. MEDIDAS DE LUCHA CONTRA INCENDIOS</a:t>
            </a:r>
          </a:p>
        </p:txBody>
      </p:sp>
      <p:sp>
        <p:nvSpPr>
          <p:cNvPr id="12" name="Rectangle 11">
            <a:extLst>
              <a:ext uri="{FF2B5EF4-FFF2-40B4-BE49-F238E27FC236}">
                <a16:creationId xmlns:a16="http://schemas.microsoft.com/office/drawing/2014/main" id="{DC1EC396-F141-CD8A-6DD6-AA19DCB39A9C}"/>
              </a:ext>
            </a:extLst>
          </p:cNvPr>
          <p:cNvSpPr/>
          <p:nvPr/>
        </p:nvSpPr>
        <p:spPr>
          <a:xfrm>
            <a:off x="279976" y="5989237"/>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6. MEDIDAS EN CASO DE VERTIDO ACCIDENTAL</a:t>
            </a:r>
          </a:p>
        </p:txBody>
      </p:sp>
      <p:sp>
        <p:nvSpPr>
          <p:cNvPr id="4" name="Rectangle 3">
            <a:extLst>
              <a:ext uri="{FF2B5EF4-FFF2-40B4-BE49-F238E27FC236}">
                <a16:creationId xmlns:a16="http://schemas.microsoft.com/office/drawing/2014/main" id="{FE9EA1A2-4326-FBA7-86AE-45F3F12D859B}"/>
              </a:ext>
            </a:extLst>
          </p:cNvPr>
          <p:cNvSpPr/>
          <p:nvPr/>
        </p:nvSpPr>
        <p:spPr>
          <a:xfrm>
            <a:off x="289799" y="7652309"/>
            <a:ext cx="7199888" cy="34560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7. MANIPULACIÓN Y ALMACENAMIENTO</a:t>
            </a:r>
          </a:p>
        </p:txBody>
      </p:sp>
      <p:sp>
        <p:nvSpPr>
          <p:cNvPr id="6" name="Text Placeholder 25">
            <a:extLst>
              <a:ext uri="{FF2B5EF4-FFF2-40B4-BE49-F238E27FC236}">
                <a16:creationId xmlns:a16="http://schemas.microsoft.com/office/drawing/2014/main" id="{1643DEBD-AA33-AC78-D210-9F790C5BC47C}"/>
              </a:ext>
            </a:extLst>
          </p:cNvPr>
          <p:cNvSpPr txBox="1">
            <a:spLocks/>
          </p:cNvSpPr>
          <p:nvPr/>
        </p:nvSpPr>
        <p:spPr>
          <a:xfrm>
            <a:off x="278964" y="1620184"/>
            <a:ext cx="7200900" cy="185327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4"/>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45085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latin typeface="+mj-lt"/>
            </a:endParaRPr>
          </a:p>
          <a:p>
            <a:pPr marL="45085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Ojos:</a:t>
            </a:r>
            <a:r>
              <a:rPr lang="es-CO" sz="1000" dirty="0">
                <a:latin typeface="+mj-lt"/>
              </a:rPr>
              <a:t> En caso de contacto con los ojos, enjuagar abundantemente con agua; tener baño para ojos disponible. No se frote los ojos.</a:t>
            </a:r>
            <a:r>
              <a:rPr lang="en-US" sz="1000" dirty="0">
                <a:latin typeface="+mj-lt"/>
              </a:rPr>
              <a:t> </a:t>
            </a:r>
          </a:p>
          <a:p>
            <a:pPr marL="45085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r>
              <a:rPr lang="en-US" sz="1000" dirty="0">
                <a:latin typeface="+mj-lt"/>
              </a:rPr>
              <a:t>.</a:t>
            </a:r>
          </a:p>
          <a:p>
            <a:pPr marL="228600" indent="-228600" algn="just" defTabSz="228600">
              <a:buClr>
                <a:schemeClr val="accent4"/>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4"/>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b="1" dirty="0">
              <a:solidFill>
                <a:srgbClr val="0F1919"/>
              </a:solidFill>
            </a:endParaRPr>
          </a:p>
        </p:txBody>
      </p:sp>
      <p:sp>
        <p:nvSpPr>
          <p:cNvPr id="9" name="Text Placeholder 25">
            <a:extLst>
              <a:ext uri="{FF2B5EF4-FFF2-40B4-BE49-F238E27FC236}">
                <a16:creationId xmlns:a16="http://schemas.microsoft.com/office/drawing/2014/main" id="{2D978C49-7D69-E535-6A97-FC6E3E6CE17E}"/>
              </a:ext>
            </a:extLst>
          </p:cNvPr>
          <p:cNvSpPr txBox="1">
            <a:spLocks/>
          </p:cNvSpPr>
          <p:nvPr/>
        </p:nvSpPr>
        <p:spPr>
          <a:xfrm>
            <a:off x="277952" y="4063676"/>
            <a:ext cx="7200900" cy="176638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4"/>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clase de reacción al fuego cero. El embalaje y los materiales circundantes pueden ser combustibles. </a:t>
            </a:r>
            <a:r>
              <a:rPr lang="es-CO" sz="1000" u="sng" dirty="0">
                <a:solidFill>
                  <a:schemeClr val="tx1"/>
                </a:solidFill>
              </a:rPr>
              <a:t>Calor inicial: </a:t>
            </a:r>
            <a:r>
              <a:rPr lang="es-CO" sz="1000" dirty="0">
                <a:solidFill>
                  <a:schemeClr val="tx1"/>
                </a:solidFill>
              </a:rPr>
              <a:t>Durante el calentamiento inicial del producto, se producirá cierta descomposición térmica del aglutinante orgánico a unos </a:t>
            </a:r>
            <a:r>
              <a:rPr lang="es-CO" sz="1000" dirty="0" err="1">
                <a:solidFill>
                  <a:schemeClr val="tx1"/>
                </a:solidFill>
              </a:rPr>
              <a:t>450°F</a:t>
            </a:r>
            <a:r>
              <a:rPr lang="es-CO" sz="1000" dirty="0">
                <a:solidFill>
                  <a:schemeClr val="tx1"/>
                </a:solidFill>
              </a:rPr>
              <a:t>  (</a:t>
            </a:r>
            <a:r>
              <a:rPr lang="es-CO" sz="1000" dirty="0" err="1">
                <a:solidFill>
                  <a:schemeClr val="tx1"/>
                </a:solidFill>
              </a:rPr>
              <a:t>232°C</a:t>
            </a:r>
            <a:r>
              <a:rPr lang="es-CO" sz="1000" dirty="0">
                <a:solidFill>
                  <a:schemeClr val="tx1"/>
                </a:solidFill>
              </a:rPr>
              <a:t>) de este primer calentamiento del producto. Esto puede liberar humo, monóxido de carbono y dióxido de carbono. Utilice una ventilación adecuada u otras precauciones para eliminar la exposición a los vapores resultantes de la descomposición térmica del aglutinante. La exposición a los vapores de descomposición térmica puede causar irritación de las vías respiratorias, hiperreactividad bronquial o una respuesta de tipo asmático.</a:t>
            </a:r>
            <a:r>
              <a:rPr lang="en-US" sz="1000" dirty="0">
                <a:solidFill>
                  <a:schemeClr val="tx1"/>
                </a:solidFill>
              </a:rPr>
              <a:t> </a:t>
            </a:r>
            <a:endParaRPr lang="en-CA" sz="1000" dirty="0">
              <a:solidFill>
                <a:srgbClr val="0F1919"/>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Equipos de protección especiales y precauciones para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 		</a:t>
            </a:r>
            <a:r>
              <a:rPr lang="es-CO" sz="1000" b="1" dirty="0">
                <a:solidFill>
                  <a:schemeClr val="tx1"/>
                </a:solidFill>
                <a:latin typeface="+mj-lt"/>
              </a:rPr>
              <a:t>Salud</a:t>
            </a:r>
            <a:r>
              <a:rPr lang="en-CA" sz="1000" b="1" dirty="0">
                <a:solidFill>
                  <a:schemeClr val="tx1"/>
                </a:solidFill>
                <a:latin typeface="+mj-lt"/>
              </a:rPr>
              <a:t>: </a:t>
            </a:r>
            <a:r>
              <a:rPr lang="es-CO" sz="1000" dirty="0">
                <a:solidFill>
                  <a:schemeClr val="tx1"/>
                </a:solidFill>
                <a:latin typeface="+mj-lt"/>
              </a:rPr>
              <a:t>1 		</a:t>
            </a:r>
            <a:r>
              <a:rPr lang="es-CO" sz="1000" b="1" dirty="0">
                <a:solidFill>
                  <a:schemeClr val="tx1"/>
                </a:solidFill>
                <a:latin typeface="+mj-lt"/>
              </a:rPr>
              <a:t>Reactividad: </a:t>
            </a:r>
            <a:r>
              <a:rPr lang="es-CO" sz="1000" dirty="0">
                <a:solidFill>
                  <a:schemeClr val="tx1"/>
                </a:solidFill>
                <a:latin typeface="+mj-lt"/>
              </a:rPr>
              <a:t>0 		</a:t>
            </a:r>
            <a:r>
              <a:rPr lang="es-CO" sz="1000" b="1" dirty="0">
                <a:latin typeface="+mj-lt"/>
              </a:rPr>
              <a:t>Es</a:t>
            </a:r>
            <a:r>
              <a:rPr lang="es-CO" sz="1000" b="1" dirty="0">
                <a:solidFill>
                  <a:schemeClr val="tx1"/>
                </a:solidFill>
                <a:latin typeface="+mj-lt"/>
              </a:rPr>
              <a:t>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p:txBody>
      </p:sp>
      <p:sp>
        <p:nvSpPr>
          <p:cNvPr id="14" name="Text Placeholder 25">
            <a:extLst>
              <a:ext uri="{FF2B5EF4-FFF2-40B4-BE49-F238E27FC236}">
                <a16:creationId xmlns:a16="http://schemas.microsoft.com/office/drawing/2014/main" id="{2A66AA4B-29CB-CFFB-2CB9-CB0CDFE2647C}"/>
              </a:ext>
            </a:extLst>
          </p:cNvPr>
          <p:cNvSpPr txBox="1">
            <a:spLocks/>
          </p:cNvSpPr>
          <p:nvPr/>
        </p:nvSpPr>
        <p:spPr>
          <a:xfrm>
            <a:off x="277952" y="6445193"/>
            <a:ext cx="7200900" cy="109624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Reduzca al mínimo el polvo en suspensión. No debe utilizarse aire comprimido o barrido en seco para la limpieza. Utilizar los Equipos de Protección Personal (EPP) recomendados en la Sección 8 "CONTROLES DE EXPOSICIÓN / PROTECCIÓN PERSONAL"</a:t>
            </a:r>
            <a:r>
              <a:rPr lang="en-US" sz="1000" dirty="0">
                <a:solidFill>
                  <a:schemeClr val="tx1"/>
                </a:solidFill>
              </a:rPr>
              <a:t>.</a:t>
            </a:r>
          </a:p>
          <a:p>
            <a:pPr marL="228600" indent="-228600" algn="just" defTabSz="228600">
              <a:buClr>
                <a:schemeClr val="accent4"/>
              </a:buClr>
              <a:buFont typeface="+mj-lt"/>
              <a:buAutoNum type="alphaLcPeriod"/>
              <a:tabLst>
                <a:tab pos="118872" algn="l"/>
              </a:tabLst>
            </a:pPr>
            <a:r>
              <a:rPr kumimoji="0" lang="es-CO" sz="1000" b="1" i="0" u="none" strike="noStrike" kern="1200" cap="none" spc="0" normalizeH="0" baseline="0" noProof="0" dirty="0">
                <a:ln>
                  <a:noFill/>
                </a:ln>
                <a:solidFill>
                  <a:srgbClr val="0F1919"/>
                </a:solidFill>
                <a:effectLst/>
                <a:uLnTx/>
                <a:uFillTx/>
                <a:latin typeface="Franklin Gothic"/>
                <a:ea typeface="+mn-ea"/>
                <a:cs typeface="+mn-cs"/>
              </a:rPr>
              <a:t>Métodos y materiales de contención y limpieza: </a:t>
            </a:r>
            <a:r>
              <a:rPr lang="es-CO" sz="1000" dirty="0">
                <a:solidFill>
                  <a:schemeClr val="tx1"/>
                </a:solidFill>
              </a:rPr>
              <a:t>Eliminar el material contaminado como residuo de acuerdo con la Sección 13 "Consideraciones relativas a la eliminación". Asegurar una ventilación adecuada. Contener la fuente del derrame o fuga si es seguro hacerlo. Los derrames deben ser manejados por aspiración o fregado húmedo. Evitar el barrido con cepillo y la generación de polvo en el aire. Eliminar en recipientes adecuados</a:t>
            </a:r>
            <a:r>
              <a:rPr lang="en-US" sz="1000" dirty="0">
                <a:solidFill>
                  <a:schemeClr val="tx1"/>
                </a:solidFill>
              </a:rPr>
              <a:t>.</a:t>
            </a:r>
            <a:endParaRPr lang="en-CA" sz="1000" b="1" dirty="0">
              <a:solidFill>
                <a:srgbClr val="0F1919"/>
              </a:solidFill>
            </a:endParaRPr>
          </a:p>
        </p:txBody>
      </p:sp>
      <p:sp>
        <p:nvSpPr>
          <p:cNvPr id="15" name="Text Placeholder 25">
            <a:extLst>
              <a:ext uri="{FF2B5EF4-FFF2-40B4-BE49-F238E27FC236}">
                <a16:creationId xmlns:a16="http://schemas.microsoft.com/office/drawing/2014/main" id="{99A83576-3EC1-5AEC-CF59-AD9C5AA4B90E}"/>
              </a:ext>
            </a:extLst>
          </p:cNvPr>
          <p:cNvSpPr txBox="1">
            <a:spLocks/>
          </p:cNvSpPr>
          <p:nvPr/>
        </p:nvSpPr>
        <p:spPr>
          <a:xfrm>
            <a:off x="288787" y="8107120"/>
            <a:ext cx="7200900" cy="125024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Precauciones para una manipulación segura: </a:t>
            </a:r>
            <a:r>
              <a:rPr lang="es-ES" sz="1000" dirty="0">
                <a:solidFill>
                  <a:schemeClr val="tx1"/>
                </a:solidFill>
              </a:rPr>
              <a:t>Evitar la formación de polvo. No limpie en seco los objetos y suelos cubiertos de polvo. Lavar a fondo con abundante agua. Utilice aspiradoras industriales adecuadas para eliminar el polvo. Los depósitos de polvo que no puedan evitarse deben eliminarse periódicamente.</a:t>
            </a:r>
            <a:endParaRPr lang="es-CO" sz="1000"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ES" sz="1000" dirty="0">
                <a:solidFill>
                  <a:schemeClr val="tx1"/>
                </a:solidFill>
              </a:rPr>
              <a:t>Almacenar en condiciones normales de almacén. Almacenar lejos de alimentos</a:t>
            </a:r>
            <a:r>
              <a:rPr lang="es-CO" sz="1000" dirty="0">
                <a:solidFill>
                  <a:schemeClr val="tx1"/>
                </a:solidFill>
              </a:rPr>
              <a:t>.</a:t>
            </a:r>
          </a:p>
          <a:p>
            <a:pPr algn="just" defTabSz="228600">
              <a:buClr>
                <a:schemeClr val="accent3"/>
              </a:buClr>
              <a:tabLst>
                <a:tab pos="118872" algn="l"/>
              </a:tabLst>
            </a:pPr>
            <a:r>
              <a:rPr lang="es-ES" sz="1000" b="1" dirty="0">
                <a:solidFill>
                  <a:srgbClr val="0F1919"/>
                </a:solidFill>
              </a:rPr>
              <a:t>ENVASES VACÍOS: </a:t>
            </a:r>
            <a:r>
              <a:rPr lang="es-ES" sz="1000" dirty="0">
                <a:solidFill>
                  <a:srgbClr val="0F1919"/>
                </a:solidFill>
              </a:rPr>
              <a:t>El embalaje del producto puede contener residuos. No reutilizar. Los contenedores vacíos deben limpiarse antes de desecharlos o reciclarlos.</a:t>
            </a:r>
            <a:endParaRPr lang="es-CO" sz="1000"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PCW 23 04</a:t>
            </a:r>
          </a:p>
        </p:txBody>
      </p:sp>
      <p:sp>
        <p:nvSpPr>
          <p:cNvPr id="8" name="Rectangle 7">
            <a:extLst>
              <a:ext uri="{FF2B5EF4-FFF2-40B4-BE49-F238E27FC236}">
                <a16:creationId xmlns:a16="http://schemas.microsoft.com/office/drawing/2014/main" id="{619AEF80-D040-EAF9-945C-757896EACB01}"/>
              </a:ext>
            </a:extLst>
          </p:cNvPr>
          <p:cNvSpPr/>
          <p:nvPr/>
        </p:nvSpPr>
        <p:spPr>
          <a:xfrm>
            <a:off x="286256" y="117988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639023"/>
            <a:ext cx="7200900" cy="744782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Límites de exposición ocupacional [</a:t>
            </a:r>
            <a:r>
              <a:rPr lang="es-CO" sz="1000" b="1" dirty="0" err="1">
                <a:solidFill>
                  <a:schemeClr val="tx1"/>
                </a:solidFill>
              </a:rPr>
              <a:t>Occupational</a:t>
            </a:r>
            <a:r>
              <a:rPr lang="es-CO" sz="1000" b="1" dirty="0">
                <a:solidFill>
                  <a:schemeClr val="tx1"/>
                </a:solidFill>
              </a:rPr>
              <a:t> </a:t>
            </a:r>
            <a:r>
              <a:rPr lang="es-CO" sz="1000" b="1" dirty="0" err="1">
                <a:solidFill>
                  <a:schemeClr val="tx1"/>
                </a:solidFill>
              </a:rPr>
              <a:t>Exposure</a:t>
            </a:r>
            <a:r>
              <a:rPr lang="es-CO" sz="1000" b="1" dirty="0">
                <a:solidFill>
                  <a:schemeClr val="tx1"/>
                </a:solidFill>
              </a:rPr>
              <a:t> </a:t>
            </a:r>
            <a:r>
              <a:rPr lang="es-CO" sz="1000" b="1" dirty="0" err="1">
                <a:solidFill>
                  <a:schemeClr val="tx1"/>
                </a:solidFill>
              </a:rPr>
              <a:t>Limits</a:t>
            </a:r>
            <a:r>
              <a:rPr lang="es-CO" sz="1000" b="1" dirty="0">
                <a:solidFill>
                  <a:schemeClr val="tx1"/>
                </a:solidFill>
              </a:rPr>
              <a:t> - </a:t>
            </a:r>
            <a:r>
              <a:rPr lang="es-CO" sz="1000" b="1" dirty="0" err="1">
                <a:solidFill>
                  <a:schemeClr val="tx1"/>
                </a:solidFill>
              </a:rPr>
              <a:t>OEL</a:t>
            </a:r>
            <a:r>
              <a:rPr lang="es-CO" sz="1000" b="1" dirty="0">
                <a:solidFill>
                  <a:schemeClr val="tx1"/>
                </a:solidFill>
              </a:rPr>
              <a:t>] </a:t>
            </a:r>
            <a:r>
              <a:rPr lang="es-ES" sz="1000" dirty="0">
                <a:solidFill>
                  <a:schemeClr val="tx1"/>
                </a:solidFill>
              </a:rPr>
              <a:t>están enumerados en </a:t>
            </a:r>
            <a:r>
              <a:rPr lang="es-ES" sz="1000" dirty="0" err="1">
                <a:solidFill>
                  <a:schemeClr val="tx1"/>
                </a:solidFill>
              </a:rPr>
              <a:t>ON</a:t>
            </a:r>
            <a:r>
              <a:rPr lang="es-ES" sz="1000" dirty="0">
                <a:solidFill>
                  <a:schemeClr val="tx1"/>
                </a:solidFill>
              </a:rPr>
              <a:t> </a:t>
            </a:r>
            <a:r>
              <a:rPr lang="es-ES" sz="1000" dirty="0" err="1">
                <a:solidFill>
                  <a:schemeClr val="tx1"/>
                </a:solidFill>
              </a:rPr>
              <a:t>Reg</a:t>
            </a:r>
            <a:r>
              <a:rPr lang="es-ES" sz="1000" dirty="0">
                <a:solidFill>
                  <a:schemeClr val="tx1"/>
                </a:solidFill>
              </a:rPr>
              <a:t> 833 “Control de exposición a agentes biológicos o químicos” y generalmente se basan en el límite de exposición permisible (</a:t>
            </a:r>
            <a:r>
              <a:rPr lang="es-ES" sz="1000" dirty="0" err="1">
                <a:solidFill>
                  <a:schemeClr val="tx1"/>
                </a:solidFill>
              </a:rPr>
              <a:t>PEL</a:t>
            </a:r>
            <a:r>
              <a:rPr lang="es-ES" sz="1000" dirty="0">
                <a:solidFill>
                  <a:schemeClr val="tx1"/>
                </a:solidFill>
              </a:rPr>
              <a:t>) de </a:t>
            </a:r>
            <a:r>
              <a:rPr lang="es-ES" sz="1000" dirty="0" err="1">
                <a:solidFill>
                  <a:schemeClr val="tx1"/>
                </a:solidFill>
              </a:rPr>
              <a:t>OSHA</a:t>
            </a:r>
            <a:r>
              <a:rPr lang="es-ES" sz="1000" dirty="0">
                <a:solidFill>
                  <a:schemeClr val="tx1"/>
                </a:solidFill>
              </a:rPr>
              <a:t> del valor límite umbral (</a:t>
            </a:r>
            <a:r>
              <a:rPr lang="es-ES" sz="1000" dirty="0" err="1">
                <a:solidFill>
                  <a:schemeClr val="tx1"/>
                </a:solidFill>
              </a:rPr>
              <a:t>TLV</a:t>
            </a:r>
            <a:r>
              <a:rPr lang="es-ES" sz="1000" dirty="0">
                <a:solidFill>
                  <a:schemeClr val="tx1"/>
                </a:solidFill>
              </a:rPr>
              <a:t>) de la Conferencia Estadounidense de Higienistas Industriales Gubernamentales (</a:t>
            </a:r>
            <a:r>
              <a:rPr lang="es-ES" sz="1000" dirty="0" err="1">
                <a:solidFill>
                  <a:schemeClr val="tx1"/>
                </a:solidFill>
              </a:rPr>
              <a:t>ACGIH</a:t>
            </a:r>
            <a:r>
              <a:rPr lang="es-ES" sz="1000" dirty="0">
                <a:solidFill>
                  <a:schemeClr val="tx1"/>
                </a:solidFill>
              </a:rPr>
              <a:t> - </a:t>
            </a:r>
            <a:r>
              <a:rPr lang="en-US" sz="1000" dirty="0">
                <a:solidFill>
                  <a:schemeClr val="tx1"/>
                </a:solidFill>
              </a:rPr>
              <a:t>American Conference of Governmental Industrial Hygienists</a:t>
            </a:r>
            <a:r>
              <a:rPr lang="es-ES" sz="1000" dirty="0">
                <a:solidFill>
                  <a:schemeClr val="tx1"/>
                </a:solidFill>
              </a:rPr>
              <a:t>), así como en de cualquier otro límite de exposición utilizado o recomendado por el fabricante, importador o el empleador que prepara la hoja de datos de seguridad.</a:t>
            </a:r>
            <a:endParaRPr lang="en-US" sz="1000" dirty="0">
              <a:solidFill>
                <a:schemeClr val="tx1"/>
              </a:solidFill>
            </a:endParaRPr>
          </a:p>
          <a:p>
            <a:pPr marL="228600" indent="-228600" algn="just" defTabSz="228600">
              <a:buClr>
                <a:schemeClr val="accent3"/>
              </a:buClr>
              <a:buFont typeface="+mj-lt"/>
              <a:buAutoNum type="alphaLcPeriod"/>
              <a:tabLst>
                <a:tab pos="118872" algn="l"/>
              </a:tabLst>
            </a:pPr>
            <a:endParaRPr lang="en-US" sz="1000" dirty="0">
              <a:solidFill>
                <a:schemeClr val="tx1"/>
              </a:solidFill>
            </a:endParaRPr>
          </a:p>
          <a:p>
            <a:pPr lvl="1" algn="just" defTabSz="228600">
              <a:buClr>
                <a:schemeClr val="accent2"/>
              </a:buClr>
              <a:tabLst>
                <a:tab pos="118872" algn="l"/>
              </a:tabLst>
            </a:pPr>
            <a:endParaRPr lang="en-US" sz="1000" dirty="0">
              <a:solidFill>
                <a:schemeClr val="tx1"/>
              </a:solidFill>
              <a:latin typeface="+mj-lt"/>
            </a:endParaRPr>
          </a:p>
          <a:p>
            <a:pPr marL="228600" indent="-228600" algn="just" defTabSz="228600">
              <a:buClr>
                <a:schemeClr val="accent2"/>
              </a:buClr>
              <a:buFont typeface="+mj-lt"/>
              <a:buAutoNum type="alphaLcPeriod"/>
              <a:tabLst>
                <a:tab pos="118872" algn="l"/>
              </a:tabLst>
            </a:pPr>
            <a:endParaRPr lang="en-US" sz="1000" dirty="0">
              <a:solidFill>
                <a:schemeClr val="tx1"/>
              </a:solidFill>
            </a:endParaRPr>
          </a:p>
          <a:p>
            <a:pPr marL="228600" indent="-228600" algn="just" defTabSz="228600">
              <a:buClr>
                <a:schemeClr val="accent2"/>
              </a:buClr>
              <a:buFont typeface="+mj-lt"/>
              <a:buAutoNum type="alphaLcPeriod"/>
              <a:tabLst>
                <a:tab pos="118872" algn="l"/>
              </a:tabLst>
            </a:pPr>
            <a:endParaRPr lang="en-US" sz="1000" dirty="0">
              <a:solidFill>
                <a:schemeClr val="tx1"/>
              </a:solidFill>
            </a:endParaRPr>
          </a:p>
          <a:p>
            <a:pPr lvl="1" algn="just" defTabSz="228600">
              <a:buClr>
                <a:schemeClr val="accent1"/>
              </a:buClr>
              <a:tabLst>
                <a:tab pos="118872" algn="l"/>
              </a:tabLst>
            </a:pPr>
            <a:endParaRPr lang="en-US" sz="800" dirty="0">
              <a:solidFill>
                <a:schemeClr val="tx1"/>
              </a:solidFill>
              <a:latin typeface="+mj-lt"/>
            </a:endParaRPr>
          </a:p>
          <a:p>
            <a:pPr lvl="1" algn="just" defTabSz="228600">
              <a:buClr>
                <a:schemeClr val="accent1"/>
              </a:buClr>
              <a:tabLst>
                <a:tab pos="118872" algn="l"/>
              </a:tabLst>
            </a:pPr>
            <a:r>
              <a:rPr lang="en-US" sz="800" dirty="0">
                <a:solidFill>
                  <a:schemeClr val="tx1"/>
                </a:solidFill>
                <a:latin typeface="+mj-lt"/>
              </a:rPr>
              <a:t>*</a:t>
            </a:r>
            <a:r>
              <a:rPr lang="es-ES" sz="800" dirty="0">
                <a:solidFill>
                  <a:schemeClr val="tx1"/>
                </a:solidFill>
                <a:latin typeface="+mj-lt"/>
              </a:rPr>
              <a:t> No existe una norma regulatoria específica para la lana policristalina en los EE. UU. La norma de “Partículas no reguladas de otra manera (</a:t>
            </a:r>
            <a:r>
              <a:rPr lang="es-ES" sz="800" dirty="0" err="1">
                <a:solidFill>
                  <a:schemeClr val="tx1"/>
                </a:solidFill>
                <a:latin typeface="+mj-lt"/>
              </a:rPr>
              <a:t>PNOR</a:t>
            </a:r>
            <a:r>
              <a:rPr lang="es-ES" sz="800" dirty="0">
                <a:solidFill>
                  <a:schemeClr val="tx1"/>
                </a:solidFill>
                <a:latin typeface="+mj-lt"/>
              </a:rPr>
              <a:t>)” de la </a:t>
            </a:r>
            <a:r>
              <a:rPr lang="es-ES" sz="800" dirty="0" err="1">
                <a:solidFill>
                  <a:schemeClr val="tx1"/>
                </a:solidFill>
                <a:latin typeface="+mj-lt"/>
              </a:rPr>
              <a:t>OSHA</a:t>
            </a:r>
            <a:r>
              <a:rPr lang="es-ES" sz="800" dirty="0">
                <a:solidFill>
                  <a:schemeClr val="tx1"/>
                </a:solidFill>
                <a:latin typeface="+mj-lt"/>
              </a:rPr>
              <a:t> [29 </a:t>
            </a:r>
            <a:r>
              <a:rPr lang="es-ES" sz="800" dirty="0" err="1">
                <a:solidFill>
                  <a:schemeClr val="tx1"/>
                </a:solidFill>
                <a:latin typeface="+mj-lt"/>
              </a:rPr>
              <a:t>CFR</a:t>
            </a:r>
            <a:r>
              <a:rPr lang="es-ES" sz="800" dirty="0">
                <a:solidFill>
                  <a:schemeClr val="tx1"/>
                </a:solidFill>
                <a:latin typeface="+mj-lt"/>
              </a:rPr>
              <a:t> 1910.1000, Subparte Z, Contaminantes del aire] se aplica de manera general; Polvo total 10 mg/m³; o Fracción Respirable 3 mg/m³</a:t>
            </a:r>
            <a:r>
              <a:rPr lang="en-US" sz="800" dirty="0">
                <a:solidFill>
                  <a:schemeClr val="tx1"/>
                </a:solidFill>
                <a:latin typeface="+mj-lt"/>
              </a:rPr>
              <a:t>.</a:t>
            </a:r>
          </a:p>
          <a:p>
            <a:pPr marL="0" lvl="1" algn="just" defTabSz="228600">
              <a:lnSpc>
                <a:spcPct val="100000"/>
              </a:lnSpc>
              <a:buClr>
                <a:schemeClr val="accent1"/>
              </a:buClr>
              <a:tabLst>
                <a:tab pos="118872" algn="l"/>
              </a:tabLst>
            </a:pPr>
            <a:endParaRPr lang="en-US" sz="800" dirty="0">
              <a:latin typeface="+mj-lt"/>
            </a:endParaRPr>
          </a:p>
          <a:p>
            <a:pPr lvl="1" algn="just" defTabSz="228600">
              <a:buClr>
                <a:schemeClr val="accent1"/>
              </a:buClr>
              <a:tabLst>
                <a:tab pos="118872" algn="l"/>
              </a:tabLst>
            </a:pPr>
            <a:r>
              <a:rPr lang="es-ES" sz="1000" dirty="0">
                <a:solidFill>
                  <a:schemeClr val="tx1"/>
                </a:solidFill>
                <a:latin typeface="+mj-lt"/>
              </a:rPr>
              <a:t>Como ocurre con la mayoría de los materiales industriales, es prudente minimizar la exposición innecesaria a polvos respirables. Tenga en cuenta que las normas de higiene industrial y los límites de exposición ocupacional difieren entre países y jurisdicciones locales. Consulte con su empleador para identificar cualquier estándar de exposición a "polvo respirable", "polvo total" o "fibra" que deba seguir en su provincia o estado. Si no se aplica ninguna norma reglamentaria de control de polvo o fibras, un profesional cualificado en higiene industrial puede ayudar con una evaluación específica de las condiciones del lugar de trabajo y la identificación de prácticas adecuadas de protección respiratoria. A falta de otras directrices, el proveedor ha comprobado que, en general, es factible controlar la exposición ocupacional a las fibras a 0,5 f/</a:t>
            </a:r>
            <a:r>
              <a:rPr lang="es-ES" sz="1000" dirty="0" err="1">
                <a:solidFill>
                  <a:schemeClr val="tx1"/>
                </a:solidFill>
                <a:latin typeface="+mj-lt"/>
              </a:rPr>
              <a:t>cc</a:t>
            </a:r>
            <a:r>
              <a:rPr lang="es-ES" sz="1000" dirty="0">
                <a:solidFill>
                  <a:schemeClr val="tx1"/>
                </a:solidFill>
                <a:latin typeface="+mj-lt"/>
              </a:rPr>
              <a:t> o menos.</a:t>
            </a:r>
            <a:endParaRPr lang="fr-FR" sz="1000" dirty="0">
              <a:solidFill>
                <a:schemeClr val="tx1"/>
              </a:solidFill>
              <a:latin typeface="+mj-lt"/>
            </a:endParaRPr>
          </a:p>
          <a:p>
            <a:pPr marL="228600" indent="-228600" algn="just" defTabSz="228600">
              <a:buClr>
                <a:schemeClr val="accent4"/>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r>
              <a:rPr lang="en-US" sz="1000" dirty="0">
                <a:solidFill>
                  <a:schemeClr val="tx1"/>
                </a:solidFill>
              </a:rPr>
              <a:t>.</a:t>
            </a:r>
          </a:p>
          <a:p>
            <a:pPr marL="228600" indent="-228600" defTabSz="228600">
              <a:buClr>
                <a:schemeClr val="accent4"/>
              </a:buClr>
              <a:buFont typeface="+mj-lt"/>
              <a:buAutoNum type="alphaLcPeriod" startAt="2"/>
              <a:tabLst>
                <a:tab pos="118872" algn="l"/>
              </a:tabLst>
            </a:pPr>
            <a:r>
              <a:rPr lang="es-ES" sz="1000" b="1" dirty="0">
                <a:solidFill>
                  <a:schemeClr val="tx1"/>
                </a:solidFill>
              </a:rPr>
              <a:t>Medidas de protección individual, como equipos de protección personal:</a:t>
            </a:r>
          </a:p>
          <a:p>
            <a:pPr marL="450850" lvl="1" indent="-184150" algn="just" defTabSz="228600">
              <a:buClr>
                <a:schemeClr val="accent4"/>
              </a:buClr>
              <a:buFont typeface="Wingdings" panose="05000000000000000000" pitchFamily="2" charset="2"/>
              <a:buChar char="§"/>
              <a:tabLst>
                <a:tab pos="118872" algn="l"/>
              </a:tabLst>
            </a:pPr>
            <a:r>
              <a:rPr lang="es-ES" sz="1000" b="1" dirty="0">
                <a:solidFill>
                  <a:schemeClr val="tx1"/>
                </a:solidFill>
                <a:latin typeface="+mj-lt"/>
              </a:rPr>
              <a:t>Protección de la piel: </a:t>
            </a:r>
            <a:r>
              <a:rPr lang="es-ES" sz="1000" dirty="0">
                <a:solidFill>
                  <a:schemeClr val="tx1"/>
                </a:solidFill>
                <a:latin typeface="+mj-lt"/>
              </a:rPr>
              <a:t>Use equipo de protección personal (por ejemplo, guantes, cubrecabezas),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fuera del trabajo (por ejemplo, aspirar la ropa antes de salir del área de trabajo, lavar la ropa de trabajo por separado y enjuagar la lavadora antes de lavar otra ropa del hogar).</a:t>
            </a:r>
          </a:p>
          <a:p>
            <a:pPr marL="450850" lvl="1" indent="-184150" algn="just" defTabSz="228600">
              <a:buClr>
                <a:schemeClr val="accent4"/>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450850" lvl="1" indent="-184150" algn="just" defTabSz="228600">
              <a:buClr>
                <a:schemeClr val="accent4"/>
              </a:buClr>
              <a:buFont typeface="Wingdings" panose="05000000000000000000" pitchFamily="2" charset="2"/>
              <a:buChar char="§"/>
              <a:tabLst>
                <a:tab pos="118872" algn="l"/>
              </a:tabLst>
            </a:pPr>
            <a:r>
              <a:rPr lang="es-CO" sz="1000" b="1" dirty="0">
                <a:solidFill>
                  <a:srgbClr val="0F1919"/>
                </a:solidFill>
                <a:latin typeface="+mj-lt"/>
              </a:rPr>
              <a:t>Protección respiratoria</a:t>
            </a:r>
            <a:r>
              <a:rPr lang="en-US" sz="1000" b="1" dirty="0">
                <a:solidFill>
                  <a:srgbClr val="0F1919"/>
                </a:solidFill>
                <a:latin typeface="+mj-lt"/>
              </a:rPr>
              <a:t>:</a:t>
            </a:r>
            <a:r>
              <a:rPr lang="en-US" sz="1000" b="1" dirty="0">
                <a:latin typeface="+mj-lt"/>
              </a:rPr>
              <a:t> </a:t>
            </a:r>
            <a:r>
              <a:rPr lang="es-ES" sz="1000" dirty="0">
                <a:latin typeface="+mj-lt"/>
              </a:rPr>
              <a:t>Cuando los controles técnicos y/o administrativos no sean suficientes para mantener las concentraciones en el lugar de trabajo por debajo del nivel aplicable, se recomienda el uso de protección respiratoria adecuada, de conformidad con los requisitos de </a:t>
            </a:r>
            <a:r>
              <a:rPr lang="es-ES" sz="1000" dirty="0" err="1">
                <a:latin typeface="+mj-lt"/>
              </a:rPr>
              <a:t>ON</a:t>
            </a:r>
            <a:r>
              <a:rPr lang="es-ES" sz="1000" dirty="0">
                <a:latin typeface="+mj-lt"/>
              </a:rPr>
              <a:t> MOL </a:t>
            </a:r>
            <a:r>
              <a:rPr lang="es-ES" sz="1000" dirty="0" err="1">
                <a:latin typeface="+mj-lt"/>
              </a:rPr>
              <a:t>Reg</a:t>
            </a:r>
            <a:r>
              <a:rPr lang="es-ES" sz="1000" dirty="0">
                <a:latin typeface="+mj-lt"/>
              </a:rPr>
              <a:t> 833 y las normas </a:t>
            </a:r>
            <a:r>
              <a:rPr lang="es-ES" sz="1000" dirty="0" err="1">
                <a:latin typeface="+mj-lt"/>
              </a:rPr>
              <a:t>OSHA</a:t>
            </a:r>
            <a:r>
              <a:rPr lang="es-ES" sz="1000" dirty="0">
                <a:latin typeface="+mj-lt"/>
              </a:rPr>
              <a:t> de EE.UU. 29 </a:t>
            </a:r>
            <a:r>
              <a:rPr lang="es-ES" sz="1000" dirty="0" err="1">
                <a:latin typeface="+mj-lt"/>
              </a:rPr>
              <a:t>CFR</a:t>
            </a:r>
            <a:r>
              <a:rPr lang="es-ES" sz="1000" dirty="0">
                <a:latin typeface="+mj-lt"/>
              </a:rPr>
              <a:t> 1910.134 y 29 </a:t>
            </a:r>
            <a:r>
              <a:rPr lang="es-ES" sz="1000" dirty="0" err="1">
                <a:latin typeface="+mj-lt"/>
              </a:rPr>
              <a:t>CFR</a:t>
            </a:r>
            <a:r>
              <a:rPr lang="es-ES" sz="1000" dirty="0">
                <a:latin typeface="+mj-lt"/>
              </a:rPr>
              <a:t> 1926.103. Se debe utilizar un respirador certificado por </a:t>
            </a:r>
            <a:r>
              <a:rPr lang="es-ES" sz="1000" dirty="0" err="1">
                <a:latin typeface="+mj-lt"/>
              </a:rPr>
              <a:t>NIOSH</a:t>
            </a:r>
            <a:r>
              <a:rPr lang="es-ES" sz="1000" dirty="0">
                <a:latin typeface="+mj-lt"/>
              </a:rPr>
              <a:t> con una eficiencia de filtrado de al menos el 95 %. La recomendación de eficiencia del filtro del 95 % se basa en la secuencia lógica de selección de respiradores de </a:t>
            </a:r>
            <a:r>
              <a:rPr lang="es-ES" sz="1000" dirty="0" err="1">
                <a:latin typeface="+mj-lt"/>
              </a:rPr>
              <a:t>NIOSH</a:t>
            </a:r>
            <a:r>
              <a:rPr lang="es-ES" sz="1000" dirty="0">
                <a:latin typeface="+mj-lt"/>
              </a:rPr>
              <a:t> para la exposición a partículas. La selección de la eficiencia del filtro (es decir, 95%, 99% o 99,97%) depende de cuánta fuga del filtro se puede aceptar y de la concentración de contaminantes en el aire. Otros factores a considerar son el filtro </a:t>
            </a:r>
            <a:r>
              <a:rPr lang="es-ES" sz="1000" dirty="0" err="1">
                <a:latin typeface="+mj-lt"/>
              </a:rPr>
              <a:t>NIOSH</a:t>
            </a:r>
            <a:r>
              <a:rPr lang="es-ES" sz="1000" dirty="0">
                <a:latin typeface="+mj-lt"/>
              </a:rPr>
              <a:t> serie N, R o P. (</a:t>
            </a:r>
            <a:r>
              <a:rPr lang="es-ES" sz="1000" b="1" dirty="0">
                <a:latin typeface="+mj-lt"/>
              </a:rPr>
              <a:t>N</a:t>
            </a:r>
            <a:r>
              <a:rPr lang="es-ES" sz="1000" dirty="0">
                <a:latin typeface="+mj-lt"/>
              </a:rPr>
              <a:t>) No resistente al aceite, (</a:t>
            </a:r>
            <a:r>
              <a:rPr lang="es-ES" sz="1000" b="1" dirty="0">
                <a:latin typeface="+mj-lt"/>
              </a:rPr>
              <a:t>R</a:t>
            </a:r>
            <a:r>
              <a:rPr lang="es-ES" sz="1000" dirty="0">
                <a:latin typeface="+mj-lt"/>
              </a:rPr>
              <a:t>) Resistente al aceite y (</a:t>
            </a:r>
            <a:r>
              <a:rPr lang="es-ES" sz="1000" b="1" dirty="0">
                <a:latin typeface="+mj-lt"/>
              </a:rPr>
              <a:t>P</a:t>
            </a:r>
            <a:r>
              <a:rPr lang="es-ES" sz="1000" dirty="0">
                <a:latin typeface="+mj-lt"/>
              </a:rPr>
              <a:t>) A prueba de aceite. Estas recomendaciones no están diseñadas para limitar las decisiones informadas, siempre que las decisiones sobre protección respiratoria cumplan con 29 </a:t>
            </a:r>
            <a:r>
              <a:rPr lang="es-ES" sz="1000" dirty="0" err="1">
                <a:latin typeface="+mj-lt"/>
              </a:rPr>
              <a:t>CFR</a:t>
            </a:r>
            <a:r>
              <a:rPr lang="es-ES" sz="1000" dirty="0">
                <a:latin typeface="+mj-lt"/>
              </a:rPr>
              <a:t> 1910.134. La evaluación de los riesgos en el lugar de trabajo y la identificación de la protección respiratoria adecuada la realiza mejor, caso por caso, un higienista industrial calificado.</a:t>
            </a:r>
            <a:endParaRPr lang="en-US" sz="1000" dirty="0">
              <a:latin typeface="+mj-lt"/>
            </a:endParaRPr>
          </a:p>
          <a:p>
            <a:pPr marL="266700" lvl="1" algn="just" defTabSz="228600">
              <a:buClr>
                <a:schemeClr val="accent4"/>
              </a:buClr>
              <a:tabLst>
                <a:tab pos="118872" algn="l"/>
              </a:tabLst>
            </a:pPr>
            <a:endParaRPr lang="en-US" sz="1000" b="1" dirty="0">
              <a:solidFill>
                <a:srgbClr val="0F1919"/>
              </a:solidFill>
              <a:latin typeface="+mj-lt"/>
            </a:endParaRPr>
          </a:p>
          <a:p>
            <a:pPr marL="266700" lvl="1" algn="just" defTabSz="228600">
              <a:buClr>
                <a:schemeClr val="accent4"/>
              </a:buClr>
              <a:tabLst>
                <a:tab pos="118872" algn="l"/>
              </a:tabLst>
            </a:pPr>
            <a:r>
              <a:rPr lang="es-ES" sz="1000" b="1" dirty="0">
                <a:latin typeface="+mj-lt"/>
              </a:rPr>
              <a:t>Otra información: </a:t>
            </a:r>
            <a:r>
              <a:rPr lang="es-ES" sz="1000" dirty="0">
                <a:latin typeface="+mj-lt"/>
              </a:rPr>
              <a:t>Concentraciones basadas en una exposición promedio ponderada de ocho horas (</a:t>
            </a:r>
            <a:r>
              <a:rPr lang="es-ES" sz="1000" dirty="0" err="1">
                <a:latin typeface="+mj-lt"/>
              </a:rPr>
              <a:t>TWAEV</a:t>
            </a:r>
            <a:r>
              <a:rPr lang="es-ES" sz="1000" dirty="0">
                <a:latin typeface="+mj-lt"/>
              </a:rPr>
              <a:t>) según lo determinado por muestras de aire recolectadas y analizadas de acuerdo con el método </a:t>
            </a:r>
            <a:r>
              <a:rPr lang="es-ES" sz="1000" dirty="0" err="1">
                <a:latin typeface="+mj-lt"/>
              </a:rPr>
              <a:t>NIOSH</a:t>
            </a:r>
            <a:r>
              <a:rPr lang="es-ES" sz="1000" dirty="0">
                <a:latin typeface="+mj-lt"/>
              </a:rPr>
              <a:t> 7400 (B) para fibras en el aire. El fabricante recomienda el uso de un respirador purificador de aire que cubra toda la cara [ver </a:t>
            </a:r>
            <a:r>
              <a:rPr lang="es-ES" sz="1000" dirty="0" err="1">
                <a:latin typeface="+mj-lt"/>
              </a:rPr>
              <a:t>8c</a:t>
            </a:r>
            <a:r>
              <a:rPr lang="es-ES" sz="1000" dirty="0">
                <a:latin typeface="+mj-lt"/>
              </a:rPr>
              <a:t>. arriba] equipado con un cartucho de filtro de partículas apropiado durante los eventos de arranque del horno y la eliminación de </a:t>
            </a:r>
            <a:r>
              <a:rPr lang="es-ES" sz="1000" dirty="0" err="1">
                <a:latin typeface="+mj-lt"/>
              </a:rPr>
              <a:t>PCW</a:t>
            </a:r>
            <a:r>
              <a:rPr lang="es-ES" sz="1000" dirty="0">
                <a:latin typeface="+mj-lt"/>
              </a:rPr>
              <a:t> usados para controlar la exposición a la fibra en el aire.</a:t>
            </a:r>
            <a:endParaRPr lang="en-CA" sz="1000" dirty="0">
              <a:latin typeface="+mj-lt"/>
            </a:endParaRP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1401956088"/>
              </p:ext>
            </p:extLst>
          </p:nvPr>
        </p:nvGraphicFramePr>
        <p:xfrm>
          <a:off x="693420" y="2503170"/>
          <a:ext cx="6793736" cy="853440"/>
        </p:xfrm>
        <a:graphic>
          <a:graphicData uri="http://schemas.openxmlformats.org/drawingml/2006/table">
            <a:tbl>
              <a:tblPr firstRow="1" bandRow="1"/>
              <a:tblGrid>
                <a:gridCol w="1920240">
                  <a:extLst>
                    <a:ext uri="{9D8B030D-6E8A-4147-A177-3AD203B41FA5}">
                      <a16:colId xmlns:a16="http://schemas.microsoft.com/office/drawing/2014/main" val="3694911790"/>
                    </a:ext>
                  </a:extLst>
                </a:gridCol>
                <a:gridCol w="4873496">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Fibra de lana policristalina*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f/</a:t>
                      </a:r>
                      <a:r>
                        <a:rPr lang="es-CO" sz="800" noProof="0" dirty="0" err="1">
                          <a:solidFill>
                            <a:schemeClr val="tx1"/>
                          </a:solidFill>
                        </a:rPr>
                        <a:t>cc</a:t>
                      </a:r>
                      <a:r>
                        <a:rPr lang="es-CO" sz="800" noProof="0" dirty="0">
                          <a:solidFill>
                            <a:schemeClr val="tx1"/>
                          </a:solidFill>
                        </a:rPr>
                        <a:t> o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r>
                        <a:rPr lang="es-CO" sz="800" noProof="0" dirty="0"/>
                        <a:t>Sílice amorfa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Sin límite regulado; directriz 6 mg/</a:t>
                      </a:r>
                      <a:r>
                        <a:rPr lang="es-CO" sz="800" noProof="0" dirty="0" err="1">
                          <a:solidFill>
                            <a:schemeClr val="tx1"/>
                          </a:solidFill>
                        </a:rPr>
                        <a:t>m</a:t>
                      </a:r>
                      <a:r>
                        <a:rPr lang="es-CO" sz="800" baseline="30000" noProof="0" dirty="0" err="1">
                          <a:solidFill>
                            <a:schemeClr val="tx1"/>
                          </a:solidFill>
                        </a:rPr>
                        <a:t>3</a:t>
                      </a:r>
                      <a:endParaRPr lang="es-CO" sz="800" baseline="30000" noProof="0" dirty="0">
                        <a:solidFill>
                          <a:schemeClr val="tx1"/>
                        </a:solidFill>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976473"/>
                  </a:ext>
                </a:extLst>
              </a:tr>
              <a:tr h="194179">
                <a:tc>
                  <a:txBody>
                    <a:bodyPr/>
                    <a:lstStyle/>
                    <a:p>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Sin límite regulado; 5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polvo respirable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bl>
          </a:graphicData>
        </a:graphic>
      </p:graphicFrame>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1922665353"/>
              </p:ext>
            </p:extLst>
          </p:nvPr>
        </p:nvGraphicFramePr>
        <p:xfrm>
          <a:off x="285750" y="3857731"/>
          <a:ext cx="7199382" cy="1775355"/>
        </p:xfrm>
        <a:graphic>
          <a:graphicData uri="http://schemas.openxmlformats.org/drawingml/2006/table">
            <a:tbl>
              <a:tblPr firstRow="1" bandRow="1">
                <a:tableStyleId>{9D7B26C5-4107-4FEC-AEDC-1716B250A1EF}</a:tableStyleId>
              </a:tblPr>
              <a:tblGrid>
                <a:gridCol w="2171700">
                  <a:extLst>
                    <a:ext uri="{9D8B030D-6E8A-4147-A177-3AD203B41FA5}">
                      <a16:colId xmlns:a16="http://schemas.microsoft.com/office/drawing/2014/main" val="3647290184"/>
                    </a:ext>
                  </a:extLst>
                </a:gridCol>
                <a:gridCol w="5027682">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ES" sz="800" b="0" noProof="0" dirty="0"/>
                        <a:t>El </a:t>
                      </a:r>
                      <a:r>
                        <a:rPr lang="es-ES" sz="800" b="0" noProof="0" dirty="0" err="1"/>
                        <a:t>PCW</a:t>
                      </a:r>
                      <a:r>
                        <a:rPr lang="es-ES" sz="800" b="0" noProof="0" dirty="0"/>
                        <a:t> no es reactivo</a:t>
                      </a:r>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ES" sz="800" b="0" noProof="0" dirty="0"/>
                        <a:t>El producto suministrado es inorgánico, estable e inerte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ES" sz="800" b="0" noProof="0" dirty="0"/>
                        <a:t>Consulte los consejos de manipulación y almacenamiento en la sección 7</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Durante el calentamiento inicial del producto, se producirá cierta descomposición térmica del aglutinante a aproximadamente 450 °F (232 °C) desde el primer calentamiento del producto.</a:t>
                      </a:r>
                      <a:r>
                        <a:rPr lang="en-CA" sz="800" b="0" noProof="0" dirty="0"/>
                        <a:t> </a:t>
                      </a:r>
                      <a:r>
                        <a:rPr lang="es-CO" sz="800" b="0" noProof="0" dirty="0"/>
                        <a:t>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4272697212"/>
              </p:ext>
            </p:extLst>
          </p:nvPr>
        </p:nvGraphicFramePr>
        <p:xfrm>
          <a:off x="285750" y="1593662"/>
          <a:ext cx="7199888" cy="1172018"/>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es-CO" sz="800" b="0" noProof="0" dirty="0"/>
                        <a:t>  Material fibroso blanco fabricado en placas y piezas</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INFLAMABILIDAD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Leve</a:t>
                      </a:r>
                      <a:endParaRPr lang="es-CO"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ES" sz="800" b="1" noProof="0" dirty="0"/>
                        <a:t>COEFICIENTE DE PARTICIÓN </a:t>
                      </a:r>
                      <a:r>
                        <a:rPr lang="es-ES"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PUNTO DE IGNICIÓN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PROPIEDADES OXIDANTES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PUNTO DE FUSIÓN </a:t>
                      </a:r>
                      <a:r>
                        <a:rPr lang="es-CO" sz="800" noProof="0" dirty="0" err="1"/>
                        <a:t>1871°C</a:t>
                      </a:r>
                      <a:r>
                        <a:rPr lang="es-CO" sz="800" noProof="0" dirty="0"/>
                        <a:t> (</a:t>
                      </a:r>
                      <a:r>
                        <a:rPr lang="es-CO" sz="800" noProof="0" dirty="0" err="1"/>
                        <a:t>3400°F</a:t>
                      </a:r>
                      <a:r>
                        <a:rPr lang="es-CO" sz="800" noProof="0" dirty="0"/>
                        <a:t>)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PRESIÓN DE VAPOR </a:t>
                      </a:r>
                      <a:r>
                        <a:rPr lang="es-ES"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AUTO INFLAMABILIDAD </a:t>
                      </a:r>
                      <a:r>
                        <a:rPr lang="es-CO" sz="800" b="0" noProof="0" dirty="0"/>
                        <a:t>No aplicable</a:t>
                      </a:r>
                      <a:endParaRPr lang="es-CO"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 </a:t>
                      </a:r>
                      <a:r>
                        <a:rPr lang="es-CO" sz="800" b="0" noProof="0" dirty="0"/>
                        <a:t>Menos de </a:t>
                      </a:r>
                      <a:r>
                        <a:rPr lang="es-CO" sz="800" noProof="0" dirty="0"/>
                        <a:t>1 mg/l</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DENSIDAD A GRANEL </a:t>
                      </a:r>
                      <a:r>
                        <a:rPr lang="es-CO" sz="800" b="0" noProof="0" dirty="0"/>
                        <a:t>10-12</a:t>
                      </a:r>
                      <a:r>
                        <a:rPr lang="es-CO" sz="800" noProof="0" dirty="0"/>
                        <a:t>#/</a:t>
                      </a:r>
                      <a:r>
                        <a:rPr lang="es-CO" sz="800" noProof="0" dirty="0" err="1"/>
                        <a:t>ft</a:t>
                      </a:r>
                      <a:r>
                        <a:rPr lang="es-CO" sz="800" baseline="30000" noProof="0" dirty="0" err="1"/>
                        <a:t>3</a:t>
                      </a:r>
                      <a:r>
                        <a:rPr lang="es-CO" sz="800" noProof="0" dirty="0"/>
                        <a:t>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pH  </a:t>
                      </a:r>
                      <a:r>
                        <a:rPr lang="es-CO" sz="800" b="0" noProof="0" dirty="0"/>
                        <a:t>No aplicable</a:t>
                      </a:r>
                      <a:endParaRPr lang="es-CO" sz="800" b="1"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FC-3000 PCW 23 04</a:t>
            </a:r>
            <a:endParaRPr lang="en-CA" sz="1200" dirty="0">
              <a:solidFill>
                <a:schemeClr val="tx2"/>
              </a:solidFill>
            </a:endParaRPr>
          </a:p>
        </p:txBody>
      </p:sp>
      <p:sp>
        <p:nvSpPr>
          <p:cNvPr id="11" name="Rectangle 10">
            <a:extLst>
              <a:ext uri="{FF2B5EF4-FFF2-40B4-BE49-F238E27FC236}">
                <a16:creationId xmlns:a16="http://schemas.microsoft.com/office/drawing/2014/main" id="{B5B8BD9D-C2E2-E98A-DE15-29971EA16B58}"/>
              </a:ext>
            </a:extLst>
          </p:cNvPr>
          <p:cNvSpPr/>
          <p:nvPr/>
        </p:nvSpPr>
        <p:spPr>
          <a:xfrm>
            <a:off x="288786" y="1145491"/>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5750" y="3409560"/>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9798" y="576998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9798" y="6240197"/>
            <a:ext cx="7200900" cy="33139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dirty="0">
                <a:solidFill>
                  <a:srgbClr val="0F1919"/>
                </a:solidFill>
              </a:rPr>
              <a:t>Para obtener más detalles sobre las publicaciones científicas a las que se hace referencia en esta FDS, consulte </a:t>
            </a:r>
            <a:r>
              <a:rPr lang="es-CO" sz="1000" dirty="0">
                <a:solidFill>
                  <a:srgbClr val="0F1919"/>
                </a:solidFill>
                <a:hlinkClick r:id="rId2"/>
              </a:rPr>
              <a:t>http://www.htiwcoalition.org/publications.html</a:t>
            </a:r>
            <a:endParaRPr lang="es-CO" sz="1000" dirty="0">
              <a:solidFill>
                <a:srgbClr val="0F1919"/>
              </a:solidFill>
            </a:endParaRPr>
          </a:p>
          <a:p>
            <a:pPr algn="just" defTabSz="320040">
              <a:tabLst>
                <a:tab pos="118872" algn="l"/>
              </a:tabLst>
            </a:pPr>
            <a:r>
              <a:rPr lang="es-CO" sz="1000" b="1" dirty="0">
                <a:solidFill>
                  <a:srgbClr val="0F1919"/>
                </a:solidFill>
              </a:rPr>
              <a:t>Datos Toxicológicos/Datos Epidemiológicos: </a:t>
            </a:r>
            <a:r>
              <a:rPr lang="es-ES" sz="1000" dirty="0">
                <a:solidFill>
                  <a:srgbClr val="0F1919"/>
                </a:solidFill>
              </a:rPr>
              <a:t>Los estudios de inhalación de fibra policristalina en ratas durante toda su vida muestran que en el nivel de dosis máximo probado, no hubo evidencia de cáncer de pulmón, fibrosis pulmonar ni ningún otro efecto adverso significativo. Los estudios intraperitoneales, intratraqueales e intrapleurales en ratas, junto con dos pruebas in vitro, han arrojado resultados negativos. A pesar de algunas limitaciones de los estudios, es importante señalar la constante falta de respuesta cancerígena en los estudios con animales. La mayoría de las fibras policristalinas producidas tienen diámetros de fibra demasiado grandes para ser respirables.</a:t>
            </a:r>
            <a:r>
              <a:rPr lang="es-CO" sz="1000" dirty="0">
                <a:solidFill>
                  <a:srgbClr val="0F1919"/>
                </a:solidFill>
              </a:rPr>
              <a:t> </a:t>
            </a:r>
            <a:r>
              <a:rPr lang="es-ES" sz="1000" dirty="0">
                <a:solidFill>
                  <a:srgbClr val="0F1919"/>
                </a:solidFill>
              </a:rPr>
              <a:t>Numerosos estudios científicos sugieren que la toxicidad potencial de una fibra respirable está directamente relacionada con la </a:t>
            </a:r>
            <a:r>
              <a:rPr lang="es-ES" sz="1000" dirty="0" err="1">
                <a:solidFill>
                  <a:srgbClr val="0F1919"/>
                </a:solidFill>
              </a:rPr>
              <a:t>biopersistencia</a:t>
            </a:r>
            <a:r>
              <a:rPr lang="es-ES" sz="1000" dirty="0">
                <a:solidFill>
                  <a:srgbClr val="0F1919"/>
                </a:solidFill>
              </a:rPr>
              <a:t> (el tiempo que tarda la fibra en limpiar el pulmón). Según análisis de laboratorio in vitro limitados, que miden la velocidad de disolución de las fibras en líquido pulmonar simulado, se sabe que las fibras policristalinas son relativamente duraderas. No se dispone de datos de estudios de vigilancia respiratoria para los trabajadores con </a:t>
            </a:r>
            <a:r>
              <a:rPr lang="es-ES" sz="1000" dirty="0" err="1">
                <a:solidFill>
                  <a:srgbClr val="0F1919"/>
                </a:solidFill>
              </a:rPr>
              <a:t>PCW</a:t>
            </a:r>
            <a:r>
              <a:rPr lang="es-ES" sz="1000" dirty="0">
                <a:solidFill>
                  <a:srgbClr val="0F1919"/>
                </a:solidFill>
              </a:rPr>
              <a:t>. En una pequeña cohorte de trabajadores expuestos a </a:t>
            </a:r>
            <a:r>
              <a:rPr lang="es-ES" sz="1000" dirty="0" err="1">
                <a:solidFill>
                  <a:srgbClr val="0F1919"/>
                </a:solidFill>
              </a:rPr>
              <a:t>PCW</a:t>
            </a:r>
            <a:r>
              <a:rPr lang="es-ES" sz="1000" dirty="0">
                <a:solidFill>
                  <a:srgbClr val="0F1919"/>
                </a:solidFill>
              </a:rPr>
              <a:t> con </a:t>
            </a:r>
            <a:r>
              <a:rPr lang="es-ES" sz="1000" dirty="0" err="1">
                <a:solidFill>
                  <a:srgbClr val="0F1919"/>
                </a:solidFill>
              </a:rPr>
              <a:t>co-exposición</a:t>
            </a:r>
            <a:r>
              <a:rPr lang="es-ES" sz="1000" dirty="0">
                <a:solidFill>
                  <a:srgbClr val="0F1919"/>
                </a:solidFill>
              </a:rPr>
              <a:t> histórica a </a:t>
            </a:r>
            <a:r>
              <a:rPr lang="es-ES" sz="1000" dirty="0" err="1">
                <a:solidFill>
                  <a:srgbClr val="0F1919"/>
                </a:solidFill>
              </a:rPr>
              <a:t>FCR</a:t>
            </a:r>
            <a:r>
              <a:rPr lang="es-ES" sz="1000" dirty="0">
                <a:solidFill>
                  <a:srgbClr val="0F1919"/>
                </a:solidFill>
              </a:rPr>
              <a:t> y otras fibras, no hubo evidencia de enfermedad pulmonar intersticial en las radiografías de tórax ni índice acelerado de pérdida de función pulmonar en las pruebas de función pulmonar. Las respuestas sintomáticas no pudieron atribuirse o excluirse de la exposición a </a:t>
            </a:r>
            <a:r>
              <a:rPr lang="es-ES" sz="1000" dirty="0" err="1">
                <a:solidFill>
                  <a:srgbClr val="0F1919"/>
                </a:solidFill>
              </a:rPr>
              <a:t>PCW</a:t>
            </a:r>
            <a:r>
              <a:rPr lang="es-ES" sz="1000" dirty="0">
                <a:solidFill>
                  <a:srgbClr val="0F1919"/>
                </a:solidFill>
              </a:rPr>
              <a:t> como consecuencia de exposiciones previas a fibras.</a:t>
            </a:r>
          </a:p>
          <a:p>
            <a:pPr algn="just" defTabSz="320040">
              <a:tabLst>
                <a:tab pos="118872" algn="l"/>
              </a:tabLst>
            </a:pPr>
            <a:r>
              <a:rPr lang="es-ES" sz="1000" b="1" dirty="0">
                <a:solidFill>
                  <a:srgbClr val="0F1919"/>
                </a:solidFill>
              </a:rPr>
              <a:t>Centro Internacional de Investigaciones sobre el Cáncer y Programa Nacional de Toxicología: </a:t>
            </a:r>
            <a:r>
              <a:rPr lang="es-ES" sz="1000" dirty="0">
                <a:solidFill>
                  <a:srgbClr val="0F1919"/>
                </a:solidFill>
              </a:rPr>
              <a:t>En 1988, la Agencia Internacional para la Investigación del Cáncer (</a:t>
            </a:r>
            <a:r>
              <a:rPr lang="es-ES" sz="1000" dirty="0" err="1">
                <a:solidFill>
                  <a:srgbClr val="0F1919"/>
                </a:solidFill>
              </a:rPr>
              <a:t>IARC</a:t>
            </a:r>
            <a:r>
              <a:rPr lang="es-ES" sz="1000" dirty="0">
                <a:solidFill>
                  <a:srgbClr val="0F1919"/>
                </a:solidFill>
              </a:rPr>
              <a:t>) consideró la carcinogenicidad de varios grupos de fibras. Un grupo que consideraron fue una colección mal definida de tipos de fibras dispares [fibra policristalina, fibra cerámica refractaria (denominada </a:t>
            </a:r>
            <a:r>
              <a:rPr lang="es-ES" sz="1000" dirty="0" err="1">
                <a:solidFill>
                  <a:srgbClr val="0F1919"/>
                </a:solidFill>
              </a:rPr>
              <a:t>RCF</a:t>
            </a:r>
            <a:r>
              <a:rPr lang="es-ES" sz="1000" dirty="0">
                <a:solidFill>
                  <a:srgbClr val="0F1919"/>
                </a:solidFill>
              </a:rPr>
              <a:t>) y bigotes monocristalinos] en una categoría única y amplia que denominaron “fibras cerámicas”. La monografía de la </a:t>
            </a:r>
            <a:r>
              <a:rPr lang="es-ES" sz="1000" dirty="0" err="1">
                <a:solidFill>
                  <a:srgbClr val="0F1919"/>
                </a:solidFill>
              </a:rPr>
              <a:t>IARC</a:t>
            </a:r>
            <a:r>
              <a:rPr lang="es-ES" sz="1000" dirty="0">
                <a:solidFill>
                  <a:srgbClr val="0F1919"/>
                </a:solidFill>
              </a:rPr>
              <a:t> indicó claramente que los datos de las pruebas específicas de fibras policristalinas fueron negativos, pero de acuerdo con los principios de clasificación de la </a:t>
            </a:r>
            <a:r>
              <a:rPr lang="es-ES" sz="1000" dirty="0" err="1">
                <a:solidFill>
                  <a:srgbClr val="0F1919"/>
                </a:solidFill>
              </a:rPr>
              <a:t>IARC</a:t>
            </a:r>
            <a:r>
              <a:rPr lang="es-ES" sz="1000" dirty="0">
                <a:solidFill>
                  <a:srgbClr val="0F1919"/>
                </a:solidFill>
              </a:rPr>
              <a:t>, los resultados positivos con otros tipos de fibras llevaron a la conclusión de que todas las fibras del grupo deben considerarse posibles carcinógenos humanos (Categoría </a:t>
            </a:r>
            <a:r>
              <a:rPr lang="es-ES" sz="1000" dirty="0" err="1">
                <a:solidFill>
                  <a:srgbClr val="0F1919"/>
                </a:solidFill>
              </a:rPr>
              <a:t>2B</a:t>
            </a:r>
            <a:r>
              <a:rPr lang="es-ES" sz="1000" dirty="0">
                <a:solidFill>
                  <a:srgbClr val="0F1919"/>
                </a:solidFill>
              </a:rPr>
              <a:t> de la </a:t>
            </a:r>
            <a:r>
              <a:rPr lang="es-ES" sz="1000" dirty="0" err="1">
                <a:solidFill>
                  <a:srgbClr val="0F1919"/>
                </a:solidFill>
              </a:rPr>
              <a:t>IARC</a:t>
            </a:r>
            <a:r>
              <a:rPr lang="es-ES" sz="1000" dirty="0">
                <a:solidFill>
                  <a:srgbClr val="0F1919"/>
                </a:solidFill>
              </a:rPr>
              <a:t>). ). En una monografía posterior sobre </a:t>
            </a:r>
            <a:r>
              <a:rPr lang="es-ES" sz="1000" dirty="0" err="1">
                <a:solidFill>
                  <a:srgbClr val="0F1919"/>
                </a:solidFill>
              </a:rPr>
              <a:t>MMVF</a:t>
            </a:r>
            <a:r>
              <a:rPr lang="es-ES" sz="1000" dirty="0">
                <a:solidFill>
                  <a:srgbClr val="0F1919"/>
                </a:solidFill>
              </a:rPr>
              <a:t> (2002), la </a:t>
            </a:r>
            <a:r>
              <a:rPr lang="es-ES" sz="1000" dirty="0" err="1">
                <a:solidFill>
                  <a:srgbClr val="0F1919"/>
                </a:solidFill>
              </a:rPr>
              <a:t>IARC</a:t>
            </a:r>
            <a:r>
              <a:rPr lang="es-ES" sz="1000" dirty="0">
                <a:solidFill>
                  <a:srgbClr val="0F1919"/>
                </a:solidFill>
              </a:rPr>
              <a:t> no volvió a evaluar específicamente la fibra policristalina. El Informe Anual sobre Carcinógenos preparado por el Programa Nacional de Toxicología (PNT), (última edición) clasificó las “fibras cerámicas (tamaño respirable)” como razonablemente anticipadas como carcinógenas.</a:t>
            </a:r>
          </a:p>
        </p:txBody>
      </p:sp>
      <p:sp>
        <p:nvSpPr>
          <p:cNvPr id="3" name="Text Placeholder 25">
            <a:extLst>
              <a:ext uri="{FF2B5EF4-FFF2-40B4-BE49-F238E27FC236}">
                <a16:creationId xmlns:a16="http://schemas.microsoft.com/office/drawing/2014/main" id="{7B812690-713F-FCC5-2819-C1B3AC89D631}"/>
              </a:ext>
            </a:extLst>
          </p:cNvPr>
          <p:cNvSpPr txBox="1">
            <a:spLocks/>
          </p:cNvSpPr>
          <p:nvPr/>
        </p:nvSpPr>
        <p:spPr>
          <a:xfrm>
            <a:off x="288786" y="2834509"/>
            <a:ext cx="7200900" cy="45107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ES" sz="800" b="1" dirty="0">
                <a:solidFill>
                  <a:srgbClr val="0F1919"/>
                </a:solidFill>
                <a:latin typeface="+mn-lt"/>
              </a:rPr>
              <a:t>DIÁMETRO MEDIO GEOMÉTRICO PONDERADO POR LA LONGITUD DE LAS FIBRAS CONTENIDAS EN EL PRODUCTO:</a:t>
            </a:r>
            <a:r>
              <a:rPr lang="en-CA" sz="800" b="1" dirty="0">
                <a:solidFill>
                  <a:srgbClr val="0F1919"/>
                </a:solidFill>
                <a:latin typeface="+mn-lt"/>
              </a:rPr>
              <a:t> </a:t>
            </a:r>
            <a:r>
              <a:rPr lang="en-CA" sz="800" dirty="0">
                <a:solidFill>
                  <a:srgbClr val="0F1919"/>
                </a:solidFill>
                <a:latin typeface="+mn-lt"/>
              </a:rPr>
              <a:t>5mm</a:t>
            </a:r>
            <a:endParaRPr lang="en-CA" sz="1000" b="1" dirty="0">
              <a:solidFill>
                <a:srgbClr val="0F1919"/>
              </a:solidFill>
            </a:endParaRPr>
          </a:p>
          <a:p>
            <a:pPr algn="just" defTabSz="320040">
              <a:tabLst>
                <a:tab pos="118872" algn="l"/>
              </a:tabLst>
            </a:pPr>
            <a:r>
              <a:rPr lang="es-ES" sz="1000" b="1" dirty="0">
                <a:solidFill>
                  <a:srgbClr val="0F1919"/>
                </a:solidFill>
              </a:rPr>
              <a:t>Otra información de seguridad: </a:t>
            </a:r>
            <a:r>
              <a:rPr lang="es-ES" sz="1000" dirty="0">
                <a:solidFill>
                  <a:srgbClr val="0F1919"/>
                </a:solidFill>
              </a:rPr>
              <a:t>Estas fibras son mucho más densas que el aire o el agua y se asentarán rápidamente en condiciones ambientales normales.</a:t>
            </a: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5">
            <a:extLst>
              <a:ext uri="{FF2B5EF4-FFF2-40B4-BE49-F238E27FC236}">
                <a16:creationId xmlns:a16="http://schemas.microsoft.com/office/drawing/2014/main" id="{5B34AB6E-701F-96C6-1148-B4488DB21D6A}"/>
              </a:ext>
            </a:extLst>
          </p:cNvPr>
          <p:cNvGraphicFramePr>
            <a:graphicFrameLocks/>
          </p:cNvGraphicFramePr>
          <p:nvPr>
            <p:extLst>
              <p:ext uri="{D42A27DB-BD31-4B8C-83A1-F6EECF244321}">
                <p14:modId xmlns:p14="http://schemas.microsoft.com/office/powerpoint/2010/main" val="1532816769"/>
              </p:ext>
            </p:extLst>
          </p:nvPr>
        </p:nvGraphicFramePr>
        <p:xfrm>
          <a:off x="286256" y="1587324"/>
          <a:ext cx="7199382" cy="1270368"/>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Es poco probable que sea peligroso para la vida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Estos productos son materiales insolubles que permanecen estables en 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ES" sz="800" b="0" noProof="0" dirty="0"/>
                        <a:t>No se prevén efectos adversos de este material en el medio ambiente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PCW 23 04</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5750" y="3000661"/>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13. CONSIDERACIONES DE ELIMINACIÓN (No obligatorias)</a:t>
            </a:r>
          </a:p>
        </p:txBody>
      </p:sp>
      <p:sp>
        <p:nvSpPr>
          <p:cNvPr id="14" name="Rectangle 13">
            <a:extLst>
              <a:ext uri="{FF2B5EF4-FFF2-40B4-BE49-F238E27FC236}">
                <a16:creationId xmlns:a16="http://schemas.microsoft.com/office/drawing/2014/main" id="{D0C8AE89-A542-BD73-93EF-FA252FF618DA}"/>
              </a:ext>
            </a:extLst>
          </p:cNvPr>
          <p:cNvSpPr/>
          <p:nvPr/>
        </p:nvSpPr>
        <p:spPr>
          <a:xfrm>
            <a:off x="284738" y="4579095"/>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8280" y="6652602"/>
            <a:ext cx="7200900" cy="24984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900" b="1" dirty="0">
                <a:solidFill>
                  <a:schemeClr val="tx1"/>
                </a:solidFill>
              </a:rPr>
              <a:t>Clase de peligro </a:t>
            </a:r>
            <a:r>
              <a:rPr lang="es-CO" sz="900" b="1" dirty="0" err="1">
                <a:solidFill>
                  <a:schemeClr val="tx1"/>
                </a:solidFill>
              </a:rPr>
              <a:t>TDG</a:t>
            </a:r>
            <a:r>
              <a:rPr lang="es-CO" sz="900" b="1" dirty="0">
                <a:solidFill>
                  <a:schemeClr val="tx1"/>
                </a:solidFill>
              </a:rPr>
              <a:t> canadiense y PIN: No regulado. </a:t>
            </a:r>
            <a:r>
              <a:rPr lang="es-CO" sz="900" dirty="0">
                <a:solidFill>
                  <a:schemeClr val="tx1"/>
                </a:solidFill>
              </a:rPr>
              <a:t>No clasificado como mercancías peligrosas según ADR (carretera), </a:t>
            </a:r>
            <a:r>
              <a:rPr lang="es-CO" sz="900" dirty="0" err="1">
                <a:solidFill>
                  <a:schemeClr val="tx1"/>
                </a:solidFill>
              </a:rPr>
              <a:t>RIDE</a:t>
            </a:r>
            <a:r>
              <a:rPr lang="es-CO" sz="900" dirty="0">
                <a:solidFill>
                  <a:schemeClr val="tx1"/>
                </a:solidFill>
              </a:rPr>
              <a:t> (tren) o </a:t>
            </a:r>
            <a:r>
              <a:rPr lang="es-CO" sz="900" dirty="0" err="1">
                <a:solidFill>
                  <a:schemeClr val="tx1"/>
                </a:solidFill>
              </a:rPr>
              <a:t>IMDG</a:t>
            </a:r>
            <a:r>
              <a:rPr lang="es-CO" sz="900" dirty="0">
                <a:solidFill>
                  <a:schemeClr val="tx1"/>
                </a:solidFill>
              </a:rPr>
              <a:t> (barco).</a:t>
            </a:r>
            <a:endParaRPr lang="en-CA" sz="9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91822" y="6902450"/>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15. INFORMACIÓN REGULATORIA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91822" y="7358152"/>
            <a:ext cx="7200900" cy="99744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Sistema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 </a:t>
            </a:r>
            <a:r>
              <a:rPr lang="es-ES" sz="1000" dirty="0">
                <a:solidFill>
                  <a:schemeClr val="tx1"/>
                </a:solidFill>
              </a:rPr>
              <a:t>No es un producto controlado, no requiere etiquetado especial.</a:t>
            </a:r>
            <a:endParaRPr lang="es-CO"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a:t>
            </a:r>
            <a:r>
              <a:rPr lang="en-US" sz="1000" b="1" dirty="0">
                <a:solidFill>
                  <a:schemeClr val="tx1"/>
                </a:solidFill>
              </a:rPr>
              <a:t> Canadian Environmental Protection Act</a:t>
            </a:r>
            <a:r>
              <a:rPr lang="es-CO" sz="1000" b="1" dirty="0">
                <a:solidFill>
                  <a:schemeClr val="tx1"/>
                </a:solidFill>
              </a:rPr>
              <a:t>) </a:t>
            </a:r>
            <a:r>
              <a:rPr lang="es-CO" sz="1000" dirty="0">
                <a:solidFill>
                  <a:schemeClr val="tx1"/>
                </a:solidFill>
              </a:rPr>
              <a:t>- </a:t>
            </a:r>
            <a:r>
              <a:rPr lang="es-ES" sz="1000" dirty="0">
                <a:solidFill>
                  <a:schemeClr val="tx1"/>
                </a:solidFill>
              </a:rPr>
              <a:t>Todas las sustancias de este producto están incluidas, según sea necesario, en la Lista de sustancias domésticas (DSL).</a:t>
            </a:r>
            <a:endParaRPr lang="es-CO" sz="1000" dirty="0">
              <a:solidFill>
                <a:schemeClr val="tx1"/>
              </a:solidFill>
            </a:endParaRPr>
          </a:p>
          <a:p>
            <a:pPr algn="just"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n-US" sz="1000" b="1" u="sng" dirty="0">
                <a:solidFill>
                  <a:schemeClr val="tx1"/>
                </a:solidFill>
              </a:rPr>
              <a:t>UNITED STATES REGULATIONS</a:t>
            </a:r>
          </a:p>
        </p:txBody>
      </p:sp>
      <p:graphicFrame>
        <p:nvGraphicFramePr>
          <p:cNvPr id="3" name="Table 35">
            <a:extLst>
              <a:ext uri="{FF2B5EF4-FFF2-40B4-BE49-F238E27FC236}">
                <a16:creationId xmlns:a16="http://schemas.microsoft.com/office/drawing/2014/main" id="{36881BB0-64A3-2A43-25B3-4F6435CA886C}"/>
              </a:ext>
            </a:extLst>
          </p:cNvPr>
          <p:cNvGraphicFramePr>
            <a:graphicFrameLocks/>
          </p:cNvGraphicFramePr>
          <p:nvPr>
            <p:extLst>
              <p:ext uri="{D42A27DB-BD31-4B8C-83A1-F6EECF244321}">
                <p14:modId xmlns:p14="http://schemas.microsoft.com/office/powerpoint/2010/main" val="3296105436"/>
              </p:ext>
            </p:extLst>
          </p:nvPr>
        </p:nvGraphicFramePr>
        <p:xfrm>
          <a:off x="291822" y="8396445"/>
          <a:ext cx="7199888" cy="106944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just" defTabSz="777240" rtl="0" eaLnBrk="1" fontAlgn="auto" latinLnBrk="0" hangingPunct="1">
                        <a:lnSpc>
                          <a:spcPct val="100000"/>
                        </a:lnSpc>
                        <a:spcBef>
                          <a:spcPts val="0"/>
                        </a:spcBef>
                        <a:spcAft>
                          <a:spcPts val="0"/>
                        </a:spcAft>
                        <a:buClrTx/>
                        <a:buSzTx/>
                        <a:buFontTx/>
                        <a:buNone/>
                        <a:tabLst/>
                        <a:defRPr/>
                      </a:pPr>
                      <a:r>
                        <a:rPr lang="es-CO" sz="800" b="0" noProof="0" dirty="0"/>
                        <a:t>Cumplir con las </a:t>
                      </a:r>
                      <a:r>
                        <a:rPr lang="es-CO" sz="800" b="1" noProof="0" dirty="0"/>
                        <a:t>Normas de Comunicación de Riesgos</a:t>
                      </a:r>
                      <a:r>
                        <a:rPr lang="es-CO" sz="800" b="0" noProof="0" dirty="0"/>
                        <a:t> 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US" sz="800" b="0" noProof="0" dirty="0"/>
                        <a:t>“Ceramic fibres (airborne particles of respirable size)” is listed in </a:t>
                      </a:r>
                      <a:r>
                        <a:rPr lang="en-US" sz="800" b="1" noProof="0" dirty="0"/>
                        <a:t>Proposition 65, The Safe Drinking Water and Toxic Enforcement Act </a:t>
                      </a:r>
                      <a:r>
                        <a:rPr lang="en-US" sz="800" b="0" noProof="0" dirty="0"/>
                        <a:t>of 1986 as a chemical known to the State of California to cause cancer.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ES" sz="800" b="0" noProof="0" dirty="0"/>
                        <a:t>No se tiene constancia de que los productos </a:t>
                      </a:r>
                      <a:r>
                        <a:rPr lang="es-ES" sz="800" b="0" noProof="0" dirty="0" err="1"/>
                        <a:t>FCR</a:t>
                      </a:r>
                      <a:r>
                        <a:rPr lang="es-ES" sz="800" b="0" noProof="0" dirty="0"/>
                        <a:t> estén regulados por otros estados distintos de California; Sin embargo, es posible que se apliquen a estos productos las normativas estatales y locales de la </a:t>
                      </a:r>
                      <a:r>
                        <a:rPr lang="es-ES" sz="800" b="0" noProof="0" dirty="0" err="1"/>
                        <a:t>OSHA</a:t>
                      </a:r>
                      <a:r>
                        <a:rPr lang="es-ES" sz="800" b="0" noProof="0" dirty="0"/>
                        <a:t> y la EPA. En caso de duda, póngase en contacto con su organismo regulador local</a:t>
                      </a:r>
                      <a:r>
                        <a:rPr lang="fr-FR" sz="800" b="0" noProof="0" dirty="0"/>
                        <a:t>. </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4" name="Text Placeholder 25">
            <a:extLst>
              <a:ext uri="{FF2B5EF4-FFF2-40B4-BE49-F238E27FC236}">
                <a16:creationId xmlns:a16="http://schemas.microsoft.com/office/drawing/2014/main" id="{6E28B29C-D576-A189-E163-D2FD3F6F4C53}"/>
              </a:ext>
            </a:extLst>
          </p:cNvPr>
          <p:cNvSpPr txBox="1">
            <a:spLocks/>
          </p:cNvSpPr>
          <p:nvPr/>
        </p:nvSpPr>
        <p:spPr>
          <a:xfrm>
            <a:off x="288280" y="3429848"/>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contenedor cubierto o una bolsa de plástico.</a:t>
            </a: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s-CO" sz="1000"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5" name="Table 35">
            <a:extLst>
              <a:ext uri="{FF2B5EF4-FFF2-40B4-BE49-F238E27FC236}">
                <a16:creationId xmlns:a16="http://schemas.microsoft.com/office/drawing/2014/main" id="{D43CF526-E33A-B703-96E0-16A93776FE8A}"/>
              </a:ext>
            </a:extLst>
          </p:cNvPr>
          <p:cNvGraphicFramePr>
            <a:graphicFrameLocks/>
          </p:cNvGraphicFramePr>
          <p:nvPr>
            <p:extLst>
              <p:ext uri="{D42A27DB-BD31-4B8C-83A1-F6EECF244321}">
                <p14:modId xmlns:p14="http://schemas.microsoft.com/office/powerpoint/2010/main" val="978977777"/>
              </p:ext>
            </p:extLst>
          </p:nvPr>
        </p:nvGraphicFramePr>
        <p:xfrm>
          <a:off x="289292" y="5040983"/>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9000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86256" y="1160385"/>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6256" y="1603298"/>
            <a:ext cx="7200900" cy="460065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ES" sz="1000" b="1" dirty="0">
                <a:solidFill>
                  <a:schemeClr val="tx1"/>
                </a:solidFill>
              </a:rPr>
              <a:t>Información adicional sobre el material </a:t>
            </a:r>
            <a:r>
              <a:rPr lang="es-ES" sz="1000" b="1" dirty="0" err="1">
                <a:solidFill>
                  <a:schemeClr val="tx1"/>
                </a:solidFill>
              </a:rPr>
              <a:t>post-servicio</a:t>
            </a:r>
            <a:r>
              <a:rPr lang="es-ES" sz="1000" b="1" dirty="0">
                <a:solidFill>
                  <a:schemeClr val="tx1"/>
                </a:solidFill>
              </a:rPr>
              <a:t>: </a:t>
            </a:r>
            <a:r>
              <a:rPr lang="es-ES" sz="1000" dirty="0">
                <a:solidFill>
                  <a:schemeClr val="tx1"/>
                </a:solidFill>
              </a:rPr>
              <a:t>Tal como se producen, todas las fibras cerámicas son materiales vítreos (vidriosos) que no contienen sílice cristalina. Sin embargo, la exposición continua a temperaturas elevadas puede hacer que estas fibras se desvitrifiquen (se vuelvan cristalinas). La primera formación cristalina (</a:t>
            </a:r>
            <a:r>
              <a:rPr lang="es-ES" sz="1000" dirty="0" err="1">
                <a:solidFill>
                  <a:schemeClr val="tx1"/>
                </a:solidFill>
              </a:rPr>
              <a:t>mullita</a:t>
            </a:r>
            <a:r>
              <a:rPr lang="es-ES" sz="1000" dirty="0">
                <a:solidFill>
                  <a:schemeClr val="tx1"/>
                </a:solidFill>
              </a:rPr>
              <a:t>) comienza a ocurrir aproximadamente a </a:t>
            </a:r>
            <a:r>
              <a:rPr lang="es-ES" sz="1000" dirty="0" err="1">
                <a:solidFill>
                  <a:schemeClr val="tx1"/>
                </a:solidFill>
              </a:rPr>
              <a:t>985°C</a:t>
            </a:r>
            <a:r>
              <a:rPr lang="es-ES" sz="1000" dirty="0">
                <a:solidFill>
                  <a:schemeClr val="tx1"/>
                </a:solidFill>
              </a:rPr>
              <a:t> (</a:t>
            </a:r>
            <a:r>
              <a:rPr lang="es-ES" sz="1000" dirty="0" err="1">
                <a:solidFill>
                  <a:schemeClr val="tx1"/>
                </a:solidFill>
              </a:rPr>
              <a:t>1805°F</a:t>
            </a:r>
            <a:r>
              <a:rPr lang="es-ES" sz="1000" dirty="0">
                <a:solidFill>
                  <a:schemeClr val="tx1"/>
                </a:solidFill>
              </a:rPr>
              <a:t>). La sílice en fase cristalina puede comenzar a formarse aproximadamente a </a:t>
            </a:r>
            <a:r>
              <a:rPr lang="es-ES" sz="1000" dirty="0" err="1">
                <a:solidFill>
                  <a:schemeClr val="tx1"/>
                </a:solidFill>
              </a:rPr>
              <a:t>1100°C</a:t>
            </a:r>
            <a:r>
              <a:rPr lang="es-ES" sz="1000" dirty="0">
                <a:solidFill>
                  <a:schemeClr val="tx1"/>
                </a:solidFill>
              </a:rPr>
              <a:t> (</a:t>
            </a:r>
            <a:r>
              <a:rPr lang="es-ES" sz="1000" dirty="0" err="1">
                <a:solidFill>
                  <a:schemeClr val="tx1"/>
                </a:solidFill>
              </a:rPr>
              <a:t>2012°F</a:t>
            </a:r>
            <a:r>
              <a:rPr lang="es-ES" sz="1000" dirty="0">
                <a:solidFill>
                  <a:schemeClr val="tx1"/>
                </a:solidFill>
              </a:rPr>
              <a:t>). Cuando las fibras vitrocerámicas se desvitrifican, forman un polvo mineral mixto que contiene sílice cristalina. La sílice cristalina queda atrapada en los límites de los granos dentro de una matriz que consiste predominantemente de </a:t>
            </a:r>
            <a:r>
              <a:rPr lang="es-ES" sz="1000" dirty="0" err="1">
                <a:solidFill>
                  <a:schemeClr val="tx1"/>
                </a:solidFill>
              </a:rPr>
              <a:t>mullita</a:t>
            </a:r>
            <a:r>
              <a:rPr lang="es-ES" sz="1000" dirty="0">
                <a:solidFill>
                  <a:schemeClr val="tx1"/>
                </a:solidFill>
              </a:rPr>
              <a:t>. ¡Nota! La aparición y el alcance de la formación de fases cristalinas dependen de la duración y la temperatura de la exposición química de la fibra o de la presencia de agentes fundentes o contaminantes del horno. La presencia de fases cristalinas sólo puede confirmarse mediante análisis de laboratorio de la fibra de cara caliente. La evaluación de la sílice cristalina realizada por la </a:t>
            </a:r>
            <a:r>
              <a:rPr lang="es-ES" sz="1000" dirty="0" err="1">
                <a:solidFill>
                  <a:schemeClr val="tx1"/>
                </a:solidFill>
              </a:rPr>
              <a:t>IARC</a:t>
            </a:r>
            <a:r>
              <a:rPr lang="es-ES" sz="1000" dirty="0">
                <a:solidFill>
                  <a:schemeClr val="tx1"/>
                </a:solidFill>
              </a:rPr>
              <a:t> [la Agencia Internacional para la Investigación del Cáncer] establece que “la sílice cristalina inhalada en forma de cuarzo o cristobalita de fuentes ocupacionales es cancerígena para los seres humanos y está clasificada como carcinógeno del Grupo 1”. La </a:t>
            </a:r>
            <a:r>
              <a:rPr lang="es-ES" sz="1000" dirty="0" err="1">
                <a:solidFill>
                  <a:schemeClr val="tx1"/>
                </a:solidFill>
              </a:rPr>
              <a:t>IARC</a:t>
            </a:r>
            <a:r>
              <a:rPr lang="es-ES" sz="1000" dirty="0">
                <a:solidFill>
                  <a:schemeClr val="tx1"/>
                </a:solidFill>
              </a:rPr>
              <a:t> señala además que no se detectó carcinogenicidad en humanos en todos los entornos industriales estudiados. La </a:t>
            </a:r>
            <a:r>
              <a:rPr lang="es-ES" sz="1000" dirty="0" err="1">
                <a:solidFill>
                  <a:schemeClr val="tx1"/>
                </a:solidFill>
              </a:rPr>
              <a:t>IARC</a:t>
            </a:r>
            <a:r>
              <a:rPr lang="es-ES" sz="1000" dirty="0">
                <a:solidFill>
                  <a:schemeClr val="tx1"/>
                </a:solidFill>
              </a:rPr>
              <a:t> también estudió polvos que contienen sílice cristalina de minerales mixtos, como el polvo de carbón (que contiene entre un 5 % y un 15 % de sílice cristalina) y tierra de diatomeas, sin observar ninguna evidencia de enfermedad. (Monografía de la </a:t>
            </a:r>
            <a:r>
              <a:rPr lang="es-ES" sz="1000" dirty="0" err="1">
                <a:solidFill>
                  <a:schemeClr val="tx1"/>
                </a:solidFill>
              </a:rPr>
              <a:t>IARC</a:t>
            </a:r>
            <a:r>
              <a:rPr lang="es-ES" sz="1000" dirty="0">
                <a:solidFill>
                  <a:schemeClr val="tx1"/>
                </a:solidFill>
              </a:rPr>
              <a:t>, volumen 68, 1997). NTP enumera todos los polimorfos de sílice cristalina entre las sustancias que "pueden razonablemente considerarse carcinógenos".</a:t>
            </a:r>
            <a:endParaRPr lang="en-US" sz="1000" dirty="0">
              <a:solidFill>
                <a:schemeClr val="tx1"/>
              </a:solidFill>
            </a:endParaRPr>
          </a:p>
          <a:p>
            <a:pPr algn="just"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s-ES" sz="1000" dirty="0">
                <a:solidFill>
                  <a:schemeClr val="tx1"/>
                </a:solidFill>
              </a:rPr>
              <a:t>La </a:t>
            </a:r>
            <a:r>
              <a:rPr lang="es-ES" sz="1000" dirty="0" err="1">
                <a:solidFill>
                  <a:schemeClr val="tx1"/>
                </a:solidFill>
              </a:rPr>
              <a:t>IARC</a:t>
            </a:r>
            <a:r>
              <a:rPr lang="es-ES" sz="1000" dirty="0">
                <a:solidFill>
                  <a:schemeClr val="tx1"/>
                </a:solidFill>
              </a:rPr>
              <a:t> y el NTP no evaluaron la </a:t>
            </a:r>
            <a:r>
              <a:rPr lang="es-ES" sz="1000" dirty="0" err="1">
                <a:solidFill>
                  <a:schemeClr val="tx1"/>
                </a:solidFill>
              </a:rPr>
              <a:t>FCR</a:t>
            </a:r>
            <a:r>
              <a:rPr lang="es-ES" sz="1000" dirty="0">
                <a:solidFill>
                  <a:schemeClr val="tx1"/>
                </a:solidFill>
              </a:rPr>
              <a:t> posterior al servicio, que puede contener varias fases cristalinas. Sin embargo, un análisis de muestras de </a:t>
            </a:r>
            <a:r>
              <a:rPr lang="es-ES" sz="1000" dirty="0" err="1">
                <a:solidFill>
                  <a:schemeClr val="tx1"/>
                </a:solidFill>
              </a:rPr>
              <a:t>FCR</a:t>
            </a:r>
            <a:r>
              <a:rPr lang="es-ES" sz="1000" dirty="0">
                <a:solidFill>
                  <a:schemeClr val="tx1"/>
                </a:solidFill>
              </a:rPr>
              <a:t> después del servicio obtenidas de conformidad con un acuerdo de monitoreo de exposición con la </a:t>
            </a:r>
            <a:r>
              <a:rPr lang="es-ES" sz="1000" dirty="0" err="1">
                <a:solidFill>
                  <a:schemeClr val="tx1"/>
                </a:solidFill>
              </a:rPr>
              <a:t>USEPA</a:t>
            </a:r>
            <a:r>
              <a:rPr lang="es-ES" sz="1000" dirty="0">
                <a:solidFill>
                  <a:schemeClr val="tx1"/>
                </a:solidFill>
              </a:rPr>
              <a:t>, encontró que, en las condiciones del horno muestreadas, la mayoría no contenía niveles detectables de sílice cristalina. Otros estudios relevantes sobre </a:t>
            </a:r>
            <a:r>
              <a:rPr lang="es-ES" sz="1000" dirty="0" err="1">
                <a:solidFill>
                  <a:schemeClr val="tx1"/>
                </a:solidFill>
              </a:rPr>
              <a:t>FCR</a:t>
            </a:r>
            <a:r>
              <a:rPr lang="es-ES" sz="1000" dirty="0">
                <a:solidFill>
                  <a:schemeClr val="tx1"/>
                </a:solidFill>
              </a:rPr>
              <a:t> encontraron que (1) los </a:t>
            </a:r>
            <a:r>
              <a:rPr lang="es-ES" sz="1000" dirty="0" err="1">
                <a:solidFill>
                  <a:schemeClr val="tx1"/>
                </a:solidFill>
              </a:rPr>
              <a:t>FCR</a:t>
            </a:r>
            <a:r>
              <a:rPr lang="es-ES" sz="1000" dirty="0">
                <a:solidFill>
                  <a:schemeClr val="tx1"/>
                </a:solidFill>
              </a:rPr>
              <a:t> simulados después del servicio mostraron poca o ninguna actividad cuando la exposición fue por inhalación o inyección intraperitoneal; y (2) el </a:t>
            </a:r>
            <a:r>
              <a:rPr lang="es-ES" sz="1000" dirty="0" err="1">
                <a:solidFill>
                  <a:schemeClr val="tx1"/>
                </a:solidFill>
              </a:rPr>
              <a:t>FCR</a:t>
            </a:r>
            <a:r>
              <a:rPr lang="es-ES" sz="1000" dirty="0">
                <a:solidFill>
                  <a:schemeClr val="tx1"/>
                </a:solidFill>
              </a:rPr>
              <a:t> después del servicio no fue citotóxico para las células similares a los macrófagos en concentraciones de hasta 320 microgramos/cm²; en comparación, el cuarzo puro o la cristobalita fueron significativamente activos en niveles mucho más bajos (alrededor de 20 microgramos/cm²).</a:t>
            </a:r>
            <a:endParaRPr lang="en-US" sz="1000" dirty="0">
              <a:solidFill>
                <a:schemeClr val="tx1"/>
              </a:solidFill>
            </a:endParaRPr>
          </a:p>
          <a:p>
            <a:pPr algn="just" defTabSz="228600">
              <a:spcBef>
                <a:spcPts val="0"/>
              </a:spcBef>
              <a:tabLst>
                <a:tab pos="118872" algn="l"/>
              </a:tabLst>
            </a:pPr>
            <a:endParaRPr lang="en-US" sz="1000" b="1" dirty="0">
              <a:solidFill>
                <a:schemeClr val="tx1"/>
              </a:solidFill>
            </a:endParaRPr>
          </a:p>
          <a:p>
            <a:pPr algn="just" defTabSz="228600">
              <a:spcBef>
                <a:spcPts val="0"/>
              </a:spcBef>
              <a:tabLst>
                <a:tab pos="118872" algn="l"/>
              </a:tabLst>
            </a:pPr>
            <a:r>
              <a:rPr lang="es-CO" sz="1000" b="1" dirty="0">
                <a:solidFill>
                  <a:schemeClr val="tx1"/>
                </a:solidFill>
              </a:rPr>
              <a:t>Sistema de identificación de materiales peligrosos (</a:t>
            </a:r>
            <a:r>
              <a:rPr lang="es-CO" sz="1000" b="1" dirty="0" err="1">
                <a:solidFill>
                  <a:schemeClr val="tx1"/>
                </a:solidFill>
              </a:rPr>
              <a:t>HMIS</a:t>
            </a:r>
            <a:r>
              <a:rPr lang="es-CO" sz="1000" b="1" dirty="0">
                <a:solidFill>
                  <a:schemeClr val="tx1"/>
                </a:solidFill>
              </a:rPr>
              <a:t>)</a:t>
            </a:r>
          </a:p>
          <a:p>
            <a:pPr algn="just" defTabSz="228600">
              <a:spcBef>
                <a:spcPts val="0"/>
              </a:spcBef>
              <a:tabLst>
                <a:tab pos="118872" algn="l"/>
              </a:tabLst>
            </a:pPr>
            <a:r>
              <a:rPr lang="es-CO" sz="1000" dirty="0">
                <a:solidFill>
                  <a:schemeClr val="tx1"/>
                </a:solidFill>
              </a:rPr>
              <a:t>La clasificación de peligros para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son</a:t>
            </a:r>
            <a:r>
              <a:rPr lang="en-US" sz="1000" dirty="0">
                <a:solidFill>
                  <a:schemeClr val="tx1"/>
                </a:solidFill>
              </a:rPr>
              <a:t>:</a:t>
            </a:r>
          </a:p>
          <a:p>
            <a:pPr algn="just"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r>
              <a:rPr lang="es-CO" sz="1000" dirty="0" err="1">
                <a:solidFill>
                  <a:schemeClr val="tx1"/>
                </a:solidFill>
              </a:rPr>
              <a:t>HMIS</a:t>
            </a:r>
            <a:r>
              <a:rPr lang="es-CO" sz="1000" dirty="0">
                <a:solidFill>
                  <a:schemeClr val="tx1"/>
                </a:solidFill>
              </a:rPr>
              <a:t> Inflamabilidad 0; </a:t>
            </a:r>
            <a:r>
              <a:rPr lang="es-CO" sz="1000" dirty="0" err="1">
                <a:solidFill>
                  <a:schemeClr val="tx1"/>
                </a:solidFill>
              </a:rPr>
              <a:t>HMIS</a:t>
            </a:r>
            <a:r>
              <a:rPr lang="es-CO" sz="1000" dirty="0">
                <a:solidFill>
                  <a:schemeClr val="tx1"/>
                </a:solidFill>
              </a:rPr>
              <a:t> Reactividad 0; </a:t>
            </a:r>
            <a:r>
              <a:rPr lang="es-CO" sz="1000" dirty="0" err="1">
                <a:solidFill>
                  <a:schemeClr val="tx1"/>
                </a:solidFill>
              </a:rPr>
              <a:t>HMIS</a:t>
            </a:r>
            <a:r>
              <a:rPr lang="es-CO" sz="1000" dirty="0">
                <a:solidFill>
                  <a:schemeClr val="tx1"/>
                </a:solidFill>
              </a:rPr>
              <a:t> Equipo de protección individual X (A determinar por el usuario).</a:t>
            </a:r>
            <a:endParaRPr lang="en-US" sz="1000" b="1" dirty="0">
              <a:solidFill>
                <a:schemeClr val="tx1"/>
              </a:solidFill>
            </a:endParaRPr>
          </a:p>
          <a:p>
            <a:pPr algn="just" defTabSz="228600">
              <a:spcBef>
                <a:spcPts val="0"/>
              </a:spcBef>
              <a:tabLst>
                <a:tab pos="118872" algn="l"/>
              </a:tabLst>
            </a:pPr>
            <a:endParaRPr lang="en-US" sz="1000" b="1" dirty="0">
              <a:solidFill>
                <a:schemeClr val="tx1"/>
              </a:solidFill>
            </a:endParaRPr>
          </a:p>
          <a:p>
            <a:pPr defTabSz="228600">
              <a:spcBef>
                <a:spcPts val="0"/>
              </a:spcBef>
              <a:tabLst>
                <a:tab pos="118872" algn="l"/>
              </a:tabLst>
            </a:pPr>
            <a:endParaRPr lang="en-US"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a:t>
            </a:r>
          </a:p>
          <a:p>
            <a:pPr defTabSz="228600">
              <a:spcBef>
                <a:spcPts val="0"/>
              </a:spcBef>
              <a:tabLst>
                <a:tab pos="118872" algn="l"/>
              </a:tabLst>
            </a:pPr>
            <a:r>
              <a:rPr lang="es-CO" sz="1000" b="1" dirty="0">
                <a:solidFill>
                  <a:schemeClr val="tx1"/>
                </a:solidFill>
              </a:rPr>
              <a:t>Fecha de revisión de la FDS: </a:t>
            </a:r>
            <a:r>
              <a:rPr lang="en-US" sz="1000" dirty="0" err="1">
                <a:solidFill>
                  <a:schemeClr val="tx1"/>
                </a:solidFill>
              </a:rPr>
              <a:t>Enero</a:t>
            </a:r>
            <a:r>
              <a:rPr lang="en-US" sz="1000" dirty="0">
                <a:solidFill>
                  <a:schemeClr val="tx1"/>
                </a:solidFill>
              </a:rPr>
              <a:t> 17 del 2018</a:t>
            </a:r>
          </a:p>
          <a:p>
            <a:pPr defTabSz="228600">
              <a:spcBef>
                <a:spcPts val="0"/>
              </a:spcBef>
              <a:tabLst>
                <a:tab pos="118872" algn="l"/>
              </a:tabLst>
            </a:pPr>
            <a:r>
              <a:rPr lang="es-CO" sz="1000" b="1" dirty="0">
                <a:solidFill>
                  <a:schemeClr val="tx1"/>
                </a:solidFill>
              </a:rPr>
              <a:t>FDS Preparado por: </a:t>
            </a:r>
            <a:r>
              <a:rPr lang="en-US" sz="1000" dirty="0">
                <a:solidFill>
                  <a:schemeClr val="tx1"/>
                </a:solidFill>
              </a:rPr>
              <a:t>G.E. Menzies P. Eng. ROH</a:t>
            </a:r>
            <a:endParaRPr lang="en-CA"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85750" y="6218083"/>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PCW 23 04</a:t>
            </a:r>
          </a:p>
        </p:txBody>
      </p:sp>
      <p:graphicFrame>
        <p:nvGraphicFramePr>
          <p:cNvPr id="2" name="Table 35">
            <a:extLst>
              <a:ext uri="{FF2B5EF4-FFF2-40B4-BE49-F238E27FC236}">
                <a16:creationId xmlns:a16="http://schemas.microsoft.com/office/drawing/2014/main" id="{D1851019-576B-BC68-6083-47E2CBBFD5E1}"/>
              </a:ext>
            </a:extLst>
          </p:cNvPr>
          <p:cNvGraphicFramePr>
            <a:graphicFrameLocks/>
          </p:cNvGraphicFramePr>
          <p:nvPr>
            <p:extLst>
              <p:ext uri="{D42A27DB-BD31-4B8C-83A1-F6EECF244321}">
                <p14:modId xmlns:p14="http://schemas.microsoft.com/office/powerpoint/2010/main" val="3505343202"/>
              </p:ext>
            </p:extLst>
          </p:nvPr>
        </p:nvGraphicFramePr>
        <p:xfrm>
          <a:off x="282204" y="6684070"/>
          <a:ext cx="7199889" cy="1559770"/>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bl>
          </a:graphicData>
        </a:graphic>
      </p:graphicFrame>
      <p:graphicFrame>
        <p:nvGraphicFramePr>
          <p:cNvPr id="3" name="Table 2">
            <a:extLst>
              <a:ext uri="{FF2B5EF4-FFF2-40B4-BE49-F238E27FC236}">
                <a16:creationId xmlns:a16="http://schemas.microsoft.com/office/drawing/2014/main" id="{9483A787-BEF9-49DE-1EE9-6325A99D694B}"/>
              </a:ext>
            </a:extLst>
          </p:cNvPr>
          <p:cNvGraphicFramePr>
            <a:graphicFrameLocks noGrp="1"/>
          </p:cNvGraphicFramePr>
          <p:nvPr>
            <p:extLst>
              <p:ext uri="{D42A27DB-BD31-4B8C-83A1-F6EECF244321}">
                <p14:modId xmlns:p14="http://schemas.microsoft.com/office/powerpoint/2010/main" val="3906382414"/>
              </p:ext>
            </p:extLst>
          </p:nvPr>
        </p:nvGraphicFramePr>
        <p:xfrm>
          <a:off x="280685" y="8245964"/>
          <a:ext cx="7199889" cy="58399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2137924001"/>
                    </a:ext>
                  </a:extLst>
                </a:gridCol>
                <a:gridCol w="2927856">
                  <a:extLst>
                    <a:ext uri="{9D8B030D-6E8A-4147-A177-3AD203B41FA5}">
                      <a16:colId xmlns:a16="http://schemas.microsoft.com/office/drawing/2014/main" val="2323178489"/>
                    </a:ext>
                  </a:extLst>
                </a:gridCol>
                <a:gridCol w="3284607">
                  <a:extLst>
                    <a:ext uri="{9D8B030D-6E8A-4147-A177-3AD203B41FA5}">
                      <a16:colId xmlns:a16="http://schemas.microsoft.com/office/drawing/2014/main" val="4085273813"/>
                    </a:ext>
                  </a:extLst>
                </a:gridCol>
              </a:tblGrid>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5854028"/>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4550354"/>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479781"/>
                  </a:ext>
                </a:extLst>
              </a:tr>
            </a:tbl>
          </a:graphicData>
        </a:graphic>
      </p:graphicFrame>
      <p:graphicFrame>
        <p:nvGraphicFramePr>
          <p:cNvPr id="6" name="Table 5">
            <a:extLst>
              <a:ext uri="{FF2B5EF4-FFF2-40B4-BE49-F238E27FC236}">
                <a16:creationId xmlns:a16="http://schemas.microsoft.com/office/drawing/2014/main" id="{039C0639-0D63-CDCA-FCC7-9621346A5919}"/>
              </a:ext>
            </a:extLst>
          </p:cNvPr>
          <p:cNvGraphicFramePr>
            <a:graphicFrameLocks noGrp="1"/>
          </p:cNvGraphicFramePr>
          <p:nvPr>
            <p:extLst>
              <p:ext uri="{D42A27DB-BD31-4B8C-83A1-F6EECF244321}">
                <p14:modId xmlns:p14="http://schemas.microsoft.com/office/powerpoint/2010/main" val="3856982395"/>
              </p:ext>
            </p:extLst>
          </p:nvPr>
        </p:nvGraphicFramePr>
        <p:xfrm>
          <a:off x="279167" y="9024624"/>
          <a:ext cx="7199889" cy="194665"/>
        </p:xfrm>
        <a:graphic>
          <a:graphicData uri="http://schemas.openxmlformats.org/drawingml/2006/table">
            <a:tbl>
              <a:tblPr firstRow="1" bandRow="1">
                <a:tableStyleId>{9D7B26C5-4107-4FEC-AEDC-1716B250A1EF}</a:tableStyleId>
              </a:tblPr>
              <a:tblGrid>
                <a:gridCol w="991107">
                  <a:extLst>
                    <a:ext uri="{9D8B030D-6E8A-4147-A177-3AD203B41FA5}">
                      <a16:colId xmlns:a16="http://schemas.microsoft.com/office/drawing/2014/main" val="3877969740"/>
                    </a:ext>
                  </a:extLst>
                </a:gridCol>
                <a:gridCol w="2925489">
                  <a:extLst>
                    <a:ext uri="{9D8B030D-6E8A-4147-A177-3AD203B41FA5}">
                      <a16:colId xmlns:a16="http://schemas.microsoft.com/office/drawing/2014/main" val="3303139435"/>
                    </a:ext>
                  </a:extLst>
                </a:gridCol>
                <a:gridCol w="3283293">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9" name="Table 8">
            <a:extLst>
              <a:ext uri="{FF2B5EF4-FFF2-40B4-BE49-F238E27FC236}">
                <a16:creationId xmlns:a16="http://schemas.microsoft.com/office/drawing/2014/main" id="{8A77B98B-72FF-005B-A455-34B7B6AC5187}"/>
              </a:ext>
            </a:extLst>
          </p:cNvPr>
          <p:cNvGraphicFramePr>
            <a:graphicFrameLocks noGrp="1"/>
          </p:cNvGraphicFramePr>
          <p:nvPr>
            <p:extLst>
              <p:ext uri="{D42A27DB-BD31-4B8C-83A1-F6EECF244321}">
                <p14:modId xmlns:p14="http://schemas.microsoft.com/office/powerpoint/2010/main" val="1830722551"/>
              </p:ext>
            </p:extLst>
          </p:nvPr>
        </p:nvGraphicFramePr>
        <p:xfrm>
          <a:off x="282204" y="8829959"/>
          <a:ext cx="7199889" cy="1946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26337">
                  <a:extLst>
                    <a:ext uri="{9D8B030D-6E8A-4147-A177-3AD203B41FA5}">
                      <a16:colId xmlns:a16="http://schemas.microsoft.com/office/drawing/2014/main" val="4010894147"/>
                    </a:ext>
                  </a:extLst>
                </a:gridCol>
                <a:gridCol w="3286126">
                  <a:extLst>
                    <a:ext uri="{9D8B030D-6E8A-4147-A177-3AD203B41FA5}">
                      <a16:colId xmlns:a16="http://schemas.microsoft.com/office/drawing/2014/main" val="4201506479"/>
                    </a:ext>
                  </a:extLst>
                </a:gridCol>
              </a:tblGrid>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graphicFrame>
        <p:nvGraphicFramePr>
          <p:cNvPr id="11" name="Table 10">
            <a:extLst>
              <a:ext uri="{FF2B5EF4-FFF2-40B4-BE49-F238E27FC236}">
                <a16:creationId xmlns:a16="http://schemas.microsoft.com/office/drawing/2014/main" id="{F4E43192-FDD5-42F2-BFCC-F7EB1490FDE4}"/>
              </a:ext>
            </a:extLst>
          </p:cNvPr>
          <p:cNvGraphicFramePr>
            <a:graphicFrameLocks noGrp="1"/>
          </p:cNvGraphicFramePr>
          <p:nvPr>
            <p:extLst>
              <p:ext uri="{D42A27DB-BD31-4B8C-83A1-F6EECF244321}">
                <p14:modId xmlns:p14="http://schemas.microsoft.com/office/powerpoint/2010/main" val="1242009348"/>
              </p:ext>
            </p:extLst>
          </p:nvPr>
        </p:nvGraphicFramePr>
        <p:xfrm>
          <a:off x="285749" y="9219289"/>
          <a:ext cx="7199889" cy="389330"/>
        </p:xfrm>
        <a:graphic>
          <a:graphicData uri="http://schemas.openxmlformats.org/drawingml/2006/table">
            <a:tbl>
              <a:tblPr firstRow="1" bandRow="1">
                <a:tableStyleId>{5940675A-B579-460E-94D1-54222C63F5DA}</a:tableStyleId>
              </a:tblPr>
              <a:tblGrid>
                <a:gridCol w="986345">
                  <a:extLst>
                    <a:ext uri="{9D8B030D-6E8A-4147-A177-3AD203B41FA5}">
                      <a16:colId xmlns:a16="http://schemas.microsoft.com/office/drawing/2014/main" val="1576097758"/>
                    </a:ext>
                  </a:extLst>
                </a:gridCol>
                <a:gridCol w="2925256">
                  <a:extLst>
                    <a:ext uri="{9D8B030D-6E8A-4147-A177-3AD203B41FA5}">
                      <a16:colId xmlns:a16="http://schemas.microsoft.com/office/drawing/2014/main" val="122268426"/>
                    </a:ext>
                  </a:extLst>
                </a:gridCol>
                <a:gridCol w="3288288">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PCW 23 04</a:t>
            </a:r>
          </a:p>
        </p:txBody>
      </p:sp>
      <p:sp>
        <p:nvSpPr>
          <p:cNvPr id="11" name="Rectangle 10">
            <a:extLst>
              <a:ext uri="{FF2B5EF4-FFF2-40B4-BE49-F238E27FC236}">
                <a16:creationId xmlns:a16="http://schemas.microsoft.com/office/drawing/2014/main" id="{CE6246EB-76BA-C341-E6B0-E5CD6B35C7A3}"/>
              </a:ext>
            </a:extLst>
          </p:cNvPr>
          <p:cNvSpPr/>
          <p:nvPr/>
        </p:nvSpPr>
        <p:spPr>
          <a:xfrm>
            <a:off x="287774" y="779318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fr-FR" sz="1200" b="1" dirty="0">
                <a:solidFill>
                  <a:schemeClr val="accent4"/>
                </a:solidFill>
                <a:latin typeface="+mj-lt"/>
              </a:rPr>
              <a:t>AVISO LEGAL</a:t>
            </a:r>
          </a:p>
        </p:txBody>
      </p:sp>
      <p:graphicFrame>
        <p:nvGraphicFramePr>
          <p:cNvPr id="8" name="Table 35">
            <a:extLst>
              <a:ext uri="{FF2B5EF4-FFF2-40B4-BE49-F238E27FC236}">
                <a16:creationId xmlns:a16="http://schemas.microsoft.com/office/drawing/2014/main" id="{4A347936-0899-F3C9-EC5C-55F7F890D6DE}"/>
              </a:ext>
            </a:extLst>
          </p:cNvPr>
          <p:cNvGraphicFramePr>
            <a:graphicFrameLocks/>
          </p:cNvGraphicFramePr>
          <p:nvPr>
            <p:extLst>
              <p:ext uri="{D42A27DB-BD31-4B8C-83A1-F6EECF244321}">
                <p14:modId xmlns:p14="http://schemas.microsoft.com/office/powerpoint/2010/main" val="4196249296"/>
              </p:ext>
            </p:extLst>
          </p:nvPr>
        </p:nvGraphicFramePr>
        <p:xfrm>
          <a:off x="283449" y="1090431"/>
          <a:ext cx="7199889" cy="778660"/>
        </p:xfrm>
        <a:graphic>
          <a:graphicData uri="http://schemas.openxmlformats.org/drawingml/2006/table">
            <a:tbl>
              <a:tblPr firstRow="1" bandRow="1">
                <a:tableStyleId>{9D7B26C5-4107-4FEC-AEDC-1716B250A1EF}</a:tableStyleId>
              </a:tblPr>
              <a:tblGrid>
                <a:gridCol w="981009">
                  <a:extLst>
                    <a:ext uri="{9D8B030D-6E8A-4147-A177-3AD203B41FA5}">
                      <a16:colId xmlns:a16="http://schemas.microsoft.com/office/drawing/2014/main" val="3647290184"/>
                    </a:ext>
                  </a:extLst>
                </a:gridCol>
                <a:gridCol w="2933550">
                  <a:extLst>
                    <a:ext uri="{9D8B030D-6E8A-4147-A177-3AD203B41FA5}">
                      <a16:colId xmlns:a16="http://schemas.microsoft.com/office/drawing/2014/main" val="622920296"/>
                    </a:ext>
                  </a:extLst>
                </a:gridCol>
                <a:gridCol w="3285330">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9" name="Table 35">
            <a:extLst>
              <a:ext uri="{FF2B5EF4-FFF2-40B4-BE49-F238E27FC236}">
                <a16:creationId xmlns:a16="http://schemas.microsoft.com/office/drawing/2014/main" id="{47D64582-028C-D11B-6AAE-F9E5ADED12BB}"/>
              </a:ext>
            </a:extLst>
          </p:cNvPr>
          <p:cNvGraphicFramePr>
            <a:graphicFrameLocks/>
          </p:cNvGraphicFramePr>
          <p:nvPr>
            <p:extLst>
              <p:ext uri="{D42A27DB-BD31-4B8C-83A1-F6EECF244321}">
                <p14:modId xmlns:p14="http://schemas.microsoft.com/office/powerpoint/2010/main" val="3019055838"/>
              </p:ext>
            </p:extLst>
          </p:nvPr>
        </p:nvGraphicFramePr>
        <p:xfrm>
          <a:off x="282437" y="1869156"/>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34720">
                  <a:extLst>
                    <a:ext uri="{9D8B030D-6E8A-4147-A177-3AD203B41FA5}">
                      <a16:colId xmlns:a16="http://schemas.microsoft.com/office/drawing/2014/main" val="622920296"/>
                    </a:ext>
                  </a:extLst>
                </a:gridCol>
                <a:gridCol w="3281430">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graphicFrame>
        <p:nvGraphicFramePr>
          <p:cNvPr id="10" name="Table 9">
            <a:extLst>
              <a:ext uri="{FF2B5EF4-FFF2-40B4-BE49-F238E27FC236}">
                <a16:creationId xmlns:a16="http://schemas.microsoft.com/office/drawing/2014/main" id="{A9113683-DC5B-79B8-F8E1-7E30118939FC}"/>
              </a:ext>
            </a:extLst>
          </p:cNvPr>
          <p:cNvGraphicFramePr>
            <a:graphicFrameLocks noGrp="1"/>
          </p:cNvGraphicFramePr>
          <p:nvPr>
            <p:extLst>
              <p:ext uri="{D42A27DB-BD31-4B8C-83A1-F6EECF244321}">
                <p14:modId xmlns:p14="http://schemas.microsoft.com/office/powerpoint/2010/main" val="1708026825"/>
              </p:ext>
            </p:extLst>
          </p:nvPr>
        </p:nvGraphicFramePr>
        <p:xfrm>
          <a:off x="282437" y="5471476"/>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13" name="Table 12">
            <a:extLst>
              <a:ext uri="{FF2B5EF4-FFF2-40B4-BE49-F238E27FC236}">
                <a16:creationId xmlns:a16="http://schemas.microsoft.com/office/drawing/2014/main" id="{5BD05A2F-8505-4239-974B-07785C48820E}"/>
              </a:ext>
            </a:extLst>
          </p:cNvPr>
          <p:cNvGraphicFramePr>
            <a:graphicFrameLocks noGrp="1"/>
          </p:cNvGraphicFramePr>
          <p:nvPr>
            <p:extLst>
              <p:ext uri="{D42A27DB-BD31-4B8C-83A1-F6EECF244321}">
                <p14:modId xmlns:p14="http://schemas.microsoft.com/office/powerpoint/2010/main" val="1139738586"/>
              </p:ext>
            </p:extLst>
          </p:nvPr>
        </p:nvGraphicFramePr>
        <p:xfrm>
          <a:off x="285750" y="6055471"/>
          <a:ext cx="7199382" cy="155657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0">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
        <p:nvSpPr>
          <p:cNvPr id="14" name="Rectangle 13">
            <a:extLst>
              <a:ext uri="{FF2B5EF4-FFF2-40B4-BE49-F238E27FC236}">
                <a16:creationId xmlns:a16="http://schemas.microsoft.com/office/drawing/2014/main" id="{3EB00E90-624B-A637-2384-BA47EA80CF01}"/>
              </a:ext>
            </a:extLst>
          </p:cNvPr>
          <p:cNvSpPr/>
          <p:nvPr/>
        </p:nvSpPr>
        <p:spPr>
          <a:xfrm>
            <a:off x="280919" y="8213503"/>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3219</TotalTime>
  <Words>4796</Words>
  <Application>Microsoft Office PowerPoint</Application>
  <PresentationFormat>Custom</PresentationFormat>
  <Paragraphs>313</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3000, PCW, BOARDS, SHAPES</cp:keywords>
  <cp:lastModifiedBy>Angie Torres Cardenas</cp:lastModifiedBy>
  <cp:revision>205</cp:revision>
  <dcterms:created xsi:type="dcterms:W3CDTF">2021-04-06T14:57:59Z</dcterms:created>
  <dcterms:modified xsi:type="dcterms:W3CDTF">2024-04-01T20:22:07Z</dcterms:modified>
  <cp:category>SAFETY DATA SHEET</cp:category>
</cp:coreProperties>
</file>