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3" r:id="rId8"/>
    <p:sldId id="266" r:id="rId9"/>
    <p:sldId id="268" r:id="rId10"/>
    <p:sldId id="267" r:id="rId11"/>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36"/>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3/27/2024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3/27/2024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3/27/2024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3/27/2024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3/27/2024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1975724"/>
            <a:ext cx="7200900" cy="3123230"/>
          </a:xfrm>
        </p:spPr>
        <p:txBody>
          <a:bodyPr anchor="t"/>
          <a:lstStyle/>
          <a:p>
            <a:pPr marL="228600" indent="-228600" algn="just" defTabSz="228600">
              <a:buClr>
                <a:schemeClr val="accent4"/>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FC-3000 Fibra Cerámica; FC-3000 </a:t>
            </a:r>
            <a:r>
              <a:rPr lang="es-CO" sz="1000" dirty="0" err="1">
                <a:solidFill>
                  <a:schemeClr val="tx1"/>
                </a:solidFill>
              </a:rPr>
              <a:t>FCR</a:t>
            </a:r>
            <a:r>
              <a:rPr lang="es-CO" sz="1000" dirty="0">
                <a:solidFill>
                  <a:schemeClr val="tx1"/>
                </a:solidFill>
              </a:rPr>
              <a:t> como placas y piezas.</a:t>
            </a:r>
          </a:p>
          <a:p>
            <a:pPr marL="228600" indent="-228600" algn="just" defTabSz="228600">
              <a:buClr>
                <a:schemeClr val="accent4"/>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Placas y piezas fibrosas aislantes de alta temperatura formadas al vacío; Lana Cerámica; Fibra Cerámica Refractaria (</a:t>
            </a:r>
            <a:r>
              <a:rPr lang="es-CO" sz="1000" dirty="0" err="1">
                <a:solidFill>
                  <a:schemeClr val="tx1"/>
                </a:solidFill>
              </a:rPr>
              <a:t>FCR</a:t>
            </a:r>
            <a:r>
              <a:rPr lang="es-CO" sz="1000" dirty="0">
                <a:solidFill>
                  <a:schemeClr val="tx1"/>
                </a:solidFill>
              </a:rPr>
              <a:t>); Fibra Vítrea Sintética (</a:t>
            </a:r>
            <a:r>
              <a:rPr lang="es-CO" sz="1000" dirty="0" err="1">
                <a:solidFill>
                  <a:schemeClr val="tx1"/>
                </a:solidFill>
              </a:rPr>
              <a:t>SVF</a:t>
            </a:r>
            <a:r>
              <a:rPr lang="es-CO" sz="1000" dirty="0">
                <a:solidFill>
                  <a:schemeClr val="tx1"/>
                </a:solidFill>
              </a:rPr>
              <a:t>); Fibra Vítrea Artificial (</a:t>
            </a:r>
            <a:r>
              <a:rPr lang="es-CO" sz="1000" dirty="0" err="1">
                <a:solidFill>
                  <a:schemeClr val="tx1"/>
                </a:solidFill>
              </a:rPr>
              <a:t>MMVF</a:t>
            </a:r>
            <a:r>
              <a:rPr lang="es-CO" sz="1000" dirty="0">
                <a:solidFill>
                  <a:schemeClr val="tx1"/>
                </a:solidFill>
              </a:rPr>
              <a:t>); fibra cerámica refractaria de </a:t>
            </a:r>
            <a:r>
              <a:rPr lang="es-CO" sz="1000" dirty="0" err="1">
                <a:solidFill>
                  <a:schemeClr val="tx1"/>
                </a:solidFill>
              </a:rPr>
              <a:t>aluminosilicato</a:t>
            </a:r>
            <a:r>
              <a:rPr lang="es-CO" sz="1000" dirty="0">
                <a:solidFill>
                  <a:schemeClr val="tx1"/>
                </a:solidFill>
              </a:rPr>
              <a:t>.</a:t>
            </a:r>
          </a:p>
          <a:p>
            <a:pPr marL="228600" indent="-228600" defTabSz="228600">
              <a:buClr>
                <a:schemeClr val="accent4"/>
              </a:buClr>
              <a:buFont typeface="+mj-lt"/>
              <a:buAutoNum type="alphaLcPeriod"/>
              <a:tabLst>
                <a:tab pos="118872" algn="l"/>
              </a:tabLst>
            </a:pPr>
            <a:r>
              <a:rPr lang="es-CO" sz="1000" b="1" dirty="0">
                <a:solidFill>
                  <a:schemeClr val="tx1"/>
                </a:solidFill>
              </a:rPr>
              <a:t>Uso recomendado del producto químico y restricciones de uso:</a:t>
            </a:r>
            <a:r>
              <a:rPr lang="es-CO" sz="1000" dirty="0">
                <a:solidFill>
                  <a:schemeClr val="tx1"/>
                </a:solidFill>
              </a:rPr>
              <a:t> </a:t>
            </a:r>
            <a:br>
              <a:rPr lang="es-CO" sz="1000" dirty="0">
                <a:solidFill>
                  <a:schemeClr val="tx1"/>
                </a:solidFill>
              </a:rPr>
            </a:br>
            <a:r>
              <a:rPr lang="es-CO" sz="1000" dirty="0">
                <a:solidFill>
                  <a:schemeClr val="tx1"/>
                </a:solidFill>
              </a:rPr>
              <a:t>Se utiliza para aislamiento térmico de alta temperatura para temperaturas de funcionamiento de hasta 1480 °C o 2700 °F.</a:t>
            </a:r>
          </a:p>
          <a:p>
            <a:pPr marL="560070" lvl="1" indent="-171450" algn="just" defTabSz="228600">
              <a:buClr>
                <a:schemeClr val="accent4"/>
              </a:buClr>
              <a:buFont typeface="Wingdings" panose="05000000000000000000" pitchFamily="2" charset="2"/>
              <a:buChar char="§"/>
              <a:tabLst>
                <a:tab pos="118872" algn="l"/>
              </a:tabLst>
            </a:pPr>
            <a:r>
              <a:rPr lang="es-CO" sz="1000" u="sng" dirty="0">
                <a:solidFill>
                  <a:schemeClr val="tx1"/>
                </a:solidFill>
                <a:latin typeface="+mj-lt"/>
              </a:rPr>
              <a:t>Uso típico:</a:t>
            </a:r>
            <a:r>
              <a:rPr lang="es-CO" sz="1000" dirty="0">
                <a:solidFill>
                  <a:schemeClr val="tx1"/>
                </a:solidFill>
                <a:latin typeface="+mj-lt"/>
              </a:rPr>
              <a:t> Adecuado para aplicaciones que experimentan vibración, tensión mecánica y fuertes fuerzas erosivas; para mejorar la vida útil de techos y revestimientos de hornos, cubiertas de cucharas y artesas de colada, barras de anclaje, paredes de quemadores, cubiertas de precalentamiento, cubiertas de canaletas, cubiertas de fosas de inmersión, juntas de expansión, escudos térmicos, contención de calor, cámaras de combustión, aislamiento de respaldo para ladrillos y refractarios monolíticos, empaques y juntas de expansión que podrían alcanzar temperaturas de hasta </a:t>
            </a:r>
            <a:r>
              <a:rPr lang="es-CO" sz="1000" dirty="0" err="1">
                <a:solidFill>
                  <a:schemeClr val="tx1"/>
                </a:solidFill>
                <a:latin typeface="+mj-lt"/>
              </a:rPr>
              <a:t>1480°C</a:t>
            </a:r>
            <a:r>
              <a:rPr lang="es-CO" sz="1000" dirty="0">
                <a:solidFill>
                  <a:schemeClr val="tx1"/>
                </a:solidFill>
                <a:latin typeface="+mj-lt"/>
              </a:rPr>
              <a:t> o </a:t>
            </a:r>
            <a:r>
              <a:rPr lang="es-CO" sz="1000" dirty="0" err="1">
                <a:solidFill>
                  <a:schemeClr val="tx1"/>
                </a:solidFill>
                <a:latin typeface="+mj-lt"/>
              </a:rPr>
              <a:t>2700°F</a:t>
            </a:r>
            <a:r>
              <a:rPr lang="es-CO" sz="1000" dirty="0">
                <a:solidFill>
                  <a:schemeClr val="tx1"/>
                </a:solidFill>
                <a:latin typeface="+mj-lt"/>
              </a:rPr>
              <a:t> en hornos industriales, hornos, </a:t>
            </a:r>
            <a:r>
              <a:rPr lang="es-CO" sz="1000" dirty="0" err="1">
                <a:solidFill>
                  <a:schemeClr val="tx1"/>
                </a:solidFill>
                <a:latin typeface="+mj-lt"/>
              </a:rPr>
              <a:t>kilns</a:t>
            </a:r>
            <a:r>
              <a:rPr lang="es-CO" sz="1000" dirty="0">
                <a:solidFill>
                  <a:schemeClr val="tx1"/>
                </a:solidFill>
                <a:latin typeface="+mj-lt"/>
              </a:rPr>
              <a:t> y otros equipos de proceso. Puede utilizarse como barrera contra las llamas y el calor. Los productos a base de cerámica no están destinados a la venta directa al público en general. Si bien la fibra cerámica se utiliza en la fabricación de algunos productos de consumo, los materiales están contenidos, encapsulados o unidos dentro de las unidades. El punto de fusión es </a:t>
            </a:r>
            <a:r>
              <a:rPr lang="es-CO" sz="1000" dirty="0" err="1">
                <a:solidFill>
                  <a:schemeClr val="tx1"/>
                </a:solidFill>
                <a:latin typeface="+mj-lt"/>
              </a:rPr>
              <a:t>1871°C</a:t>
            </a:r>
            <a:r>
              <a:rPr lang="es-CO" sz="1000" dirty="0">
                <a:solidFill>
                  <a:schemeClr val="tx1"/>
                </a:solidFill>
                <a:latin typeface="+mj-lt"/>
              </a:rPr>
              <a:t> o </a:t>
            </a:r>
            <a:r>
              <a:rPr lang="es-CO" sz="1000" dirty="0" err="1">
                <a:solidFill>
                  <a:schemeClr val="tx1"/>
                </a:solidFill>
                <a:latin typeface="+mj-lt"/>
              </a:rPr>
              <a:t>3400°F</a:t>
            </a:r>
            <a:r>
              <a:rPr lang="es-CO" sz="1000" dirty="0">
                <a:solidFill>
                  <a:schemeClr val="tx1"/>
                </a:solidFill>
                <a:latin typeface="+mj-lt"/>
              </a:rPr>
              <a:t>.</a:t>
            </a:r>
            <a:endParaRPr lang="es-CO" sz="1000" u="sng" dirty="0">
              <a:solidFill>
                <a:schemeClr val="tx1"/>
              </a:solidFill>
              <a:latin typeface="+mj-lt"/>
            </a:endParaRPr>
          </a:p>
          <a:p>
            <a:pPr marL="560070" lvl="1" indent="-171450" algn="just" defTabSz="228600">
              <a:buClr>
                <a:schemeClr val="accent4"/>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  </a:t>
            </a:r>
          </a:p>
          <a:p>
            <a:pPr marL="228600" indent="-228600" algn="just" defTabSz="228600">
              <a:buClr>
                <a:schemeClr val="accent4"/>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4"/>
              </a:buClr>
              <a:buFont typeface="+mj-lt"/>
              <a:buAutoNum type="alphaLcPeriod"/>
              <a:tabLst>
                <a:tab pos="118872" algn="l"/>
              </a:tabLst>
            </a:pPr>
            <a:r>
              <a:rPr lang="es-CO" sz="1000" b="1" dirty="0">
                <a:solidFill>
                  <a:schemeClr val="tx1"/>
                </a:solidFill>
              </a:rPr>
              <a:t>Teléfono de emergencia #: </a:t>
            </a:r>
            <a:r>
              <a:rPr lang="es-CO" sz="1000" dirty="0" err="1">
                <a:solidFill>
                  <a:schemeClr val="tx1"/>
                </a:solidFill>
              </a:rPr>
              <a:t>CHEMTREC</a:t>
            </a:r>
            <a:r>
              <a:rPr lang="es-CO" sz="1000" dirty="0">
                <a:solidFill>
                  <a:schemeClr val="tx1"/>
                </a:solidFill>
              </a:rPr>
              <a:t> prestará asistencia en caso de emergencias químicas 1-800-424-9300 </a:t>
            </a: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FC-3000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105269"/>
            <a:ext cx="7199888" cy="34623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FC-3000								 </a:t>
            </a:r>
            <a:r>
              <a:rPr lang="es-CO" sz="1400" dirty="0">
                <a:solidFill>
                  <a:schemeClr val="bg1"/>
                </a:solidFill>
              </a:rPr>
              <a:t>Fecha de vigencia: Enero 17 del 2020</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53064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7774" y="511864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4738" y="5541448"/>
            <a:ext cx="7200900" cy="424072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La </a:t>
            </a:r>
            <a:r>
              <a:rPr lang="es-CO" sz="1000" b="1" dirty="0">
                <a:solidFill>
                  <a:srgbClr val="0F1919"/>
                </a:solidFill>
              </a:rPr>
              <a:t>clasificación del producto químico se basa para Canadá en la quinta edición revisada del Sistema Globalmente Armonizado de </a:t>
            </a:r>
            <a:r>
              <a:rPr lang="es-CO" sz="1000" b="1" dirty="0">
                <a:solidFill>
                  <a:schemeClr val="tx1"/>
                </a:solidFill>
              </a:rPr>
              <a:t>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Estas normas indican que el producto se considera del grupo </a:t>
            </a:r>
            <a:r>
              <a:rPr lang="es-CO" sz="1000" dirty="0" err="1">
                <a:solidFill>
                  <a:schemeClr val="tx1"/>
                </a:solidFill>
              </a:rPr>
              <a:t>2B</a:t>
            </a:r>
            <a:r>
              <a:rPr lang="es-CO" sz="1000" dirty="0">
                <a:solidFill>
                  <a:schemeClr val="tx1"/>
                </a:solidFill>
              </a:rPr>
              <a:t> de la </a:t>
            </a:r>
            <a:r>
              <a:rPr lang="es-CO" sz="1000" dirty="0" err="1">
                <a:solidFill>
                  <a:schemeClr val="tx1"/>
                </a:solidFill>
              </a:rPr>
              <a:t>IARC</a:t>
            </a:r>
            <a:r>
              <a:rPr lang="es-CO" sz="1000" dirty="0">
                <a:solidFill>
                  <a:schemeClr val="tx1"/>
                </a:solidFill>
              </a:rPr>
              <a:t>, lo que corresponde a la clasificación de carcinógeno de categoría 2 de la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r>
              <a:rPr lang="en-US" sz="1000" dirty="0">
                <a:solidFill>
                  <a:schemeClr val="tx1"/>
                </a:solidFill>
              </a:rPr>
              <a:t>.</a:t>
            </a:r>
            <a:endParaRPr lang="en-CA" sz="1000" b="1"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a:t>
            </a:r>
            <a:r>
              <a:rPr lang="es-CO" sz="1000" dirty="0">
                <a:solidFill>
                  <a:schemeClr val="tx1"/>
                </a:solidFill>
              </a:rPr>
              <a:t>. La fibra cerámica está clasificada como carcinógeno de categoría 2.</a:t>
            </a: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n-CA" sz="1000" b="1" dirty="0">
              <a:solidFill>
                <a:schemeClr val="tx1"/>
              </a:solidFill>
              <a:latin typeface="+mj-lt"/>
            </a:endParaRPr>
          </a:p>
          <a:p>
            <a:pPr lvl="1" algn="just" defTabSz="228600">
              <a:buClr>
                <a:schemeClr val="accent1"/>
              </a:buClr>
              <a:tabLst>
                <a:tab pos="118872" algn="l"/>
              </a:tabLst>
            </a:pPr>
            <a:endParaRPr lang="en-CA" sz="1000" b="1" dirty="0">
              <a:solidFill>
                <a:schemeClr val="tx1"/>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p>
          <a:p>
            <a:pPr lvl="1"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p>
          <a:p>
            <a:pPr marL="228600" indent="-228600" algn="just" defTabSz="320040">
              <a:buClr>
                <a:schemeClr val="accent4"/>
              </a:buClr>
              <a:buFont typeface="+mj-lt"/>
              <a:buAutoNum type="alphaLcPeriod" startAt="3"/>
              <a:tabLst>
                <a:tab pos="118872" algn="l"/>
              </a:tabLst>
            </a:pPr>
            <a:r>
              <a:rPr lang="es-CO" sz="1000" b="1" dirty="0">
                <a:solidFill>
                  <a:srgbClr val="0F1919"/>
                </a:solidFill>
                <a:latin typeface="+mj-lt"/>
              </a:rPr>
              <a:t>Describa cualquier peligro no clasificado que se haya identificado durante el proceso de clasificación: </a:t>
            </a:r>
            <a:r>
              <a:rPr lang="es-CO" sz="1000" dirty="0">
                <a:solidFill>
                  <a:srgbClr val="0F1919"/>
                </a:solidFill>
                <a:latin typeface="+mj-lt"/>
              </a:rPr>
              <a:t>La exposición puede provocar irritaciones mecánicas leves en la piel, los ojos y las vías respiratorias superiores. Estos efectos suelen ser temporales.</a:t>
            </a:r>
          </a:p>
          <a:p>
            <a:pPr marL="228600" indent="-228600" algn="just" defTabSz="320040">
              <a:buClr>
                <a:schemeClr val="accent4"/>
              </a:buClr>
              <a:buFont typeface="+mj-lt"/>
              <a:buAutoNum type="alphaLcPeriod" startAt="4"/>
              <a:tabLst>
                <a:tab pos="118872" algn="l"/>
              </a:tabLst>
            </a:pPr>
            <a:r>
              <a:rPr lang="es-CO" sz="1000" b="1" dirty="0">
                <a:solidFill>
                  <a:srgbClr val="0F1919"/>
                </a:solidFill>
                <a:latin typeface="+mj-lt"/>
              </a:rPr>
              <a:t>Regla de mezcla: </a:t>
            </a:r>
            <a:r>
              <a:rPr lang="es-CO" sz="1000" dirty="0">
                <a:solidFill>
                  <a:srgbClr val="0F1919"/>
                </a:solidFill>
                <a:latin typeface="+mj-lt"/>
              </a:rPr>
              <a:t>No aplicable.</a:t>
            </a:r>
          </a:p>
          <a:p>
            <a:pPr lvl="1" defTabSz="320040">
              <a:buClr>
                <a:schemeClr val="accent1"/>
              </a:buClr>
              <a:tabLst>
                <a:tab pos="118872" algn="l"/>
              </a:tabLst>
            </a:pPr>
            <a:endParaRPr lang="es-CO" sz="1000" dirty="0">
              <a:solidFill>
                <a:srgbClr val="0F1919"/>
              </a:solidFill>
              <a:latin typeface="+mj-lt"/>
            </a:endParaRPr>
          </a:p>
          <a:p>
            <a:pPr lvl="1" defTabSz="320040">
              <a:buClr>
                <a:schemeClr val="accent1"/>
              </a:buClr>
              <a:tabLst>
                <a:tab pos="118872" algn="l"/>
              </a:tabLst>
            </a:pPr>
            <a:endParaRPr lang="es-CO" sz="1000" dirty="0">
              <a:solidFill>
                <a:srgbClr val="0F1919"/>
              </a:solidFill>
              <a:latin typeface="+mj-lt"/>
            </a:endParaRPr>
          </a:p>
          <a:p>
            <a:pPr algn="just" defTabSz="320040">
              <a:tabLst>
                <a:tab pos="118872" algn="l"/>
              </a:tabLst>
            </a:pPr>
            <a:endParaRPr lang="en-CA" sz="1000" b="1" dirty="0">
              <a:solidFill>
                <a:srgbClr val="0F1919"/>
              </a:solidFill>
            </a:endParaRPr>
          </a:p>
          <a:p>
            <a:pPr algn="just" defTabSz="320040">
              <a:tabLst>
                <a:tab pos="118872" algn="l"/>
              </a:tabLst>
            </a:pPr>
            <a:endParaRPr lang="en-CA" sz="1000" b="1" dirty="0">
              <a:solidFill>
                <a:srgbClr val="0F1919"/>
              </a:solidFill>
            </a:endParaRP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325118" y="6755683"/>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FC-3000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2019238575"/>
              </p:ext>
            </p:extLst>
          </p:nvPr>
        </p:nvGraphicFramePr>
        <p:xfrm>
          <a:off x="273189" y="1629456"/>
          <a:ext cx="7205663" cy="99893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marR="0" lvl="0" indent="0" algn="l" defTabSz="777240" rtl="0" eaLnBrk="1" fontAlgn="auto" latinLnBrk="0" hangingPunct="1">
                        <a:lnSpc>
                          <a:spcPct val="100000"/>
                        </a:lnSpc>
                        <a:spcBef>
                          <a:spcPts val="0"/>
                        </a:spcBef>
                        <a:spcAft>
                          <a:spcPts val="0"/>
                        </a:spcAft>
                        <a:buClrTx/>
                        <a:buSzTx/>
                        <a:buFontTx/>
                        <a:buNone/>
                        <a:tabLst/>
                        <a:defRPr/>
                      </a:pPr>
                      <a:r>
                        <a:rPr lang="es-CO" sz="800" dirty="0">
                          <a:solidFill>
                            <a:schemeClr val="tx1"/>
                          </a:solidFill>
                        </a:rPr>
                        <a:t>Fibra Cerámica Refractaria (</a:t>
                      </a:r>
                      <a:r>
                        <a:rPr lang="es-CO" sz="800" dirty="0" err="1">
                          <a:solidFill>
                            <a:schemeClr val="tx1"/>
                          </a:solidFill>
                        </a:rPr>
                        <a:t>FCR</a:t>
                      </a:r>
                      <a:r>
                        <a:rPr lang="es-CO" sz="800" dirty="0">
                          <a:solidFill>
                            <a:schemeClr val="tx1"/>
                          </a:solidFill>
                        </a:rPr>
                        <a:t>)</a:t>
                      </a:r>
                      <a:br>
                        <a:rPr lang="en-CA" sz="800" noProof="0" dirty="0"/>
                      </a:br>
                      <a:r>
                        <a:rPr lang="es-CO" sz="800" noProof="0" dirty="0"/>
                        <a:t>Sinónimos: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n-CA"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40 a 70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n-CA" sz="800" noProof="0" dirty="0" err="1"/>
                        <a:t>Sílice</a:t>
                      </a:r>
                      <a:r>
                        <a:rPr lang="en-CA" sz="800" noProof="0" dirty="0"/>
                        <a:t> </a:t>
                      </a:r>
                      <a:r>
                        <a:rPr lang="en-CA" sz="800" noProof="0" dirty="0" err="1"/>
                        <a:t>coloidal</a:t>
                      </a:r>
                      <a:endParaRPr lang="en-CA"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n-CA" sz="800" noProof="0" dirty="0" err="1"/>
                        <a:t>Éter</a:t>
                      </a:r>
                      <a:r>
                        <a:rPr lang="en-CA" sz="800" noProof="0" dirty="0"/>
                        <a:t> de </a:t>
                      </a:r>
                      <a:r>
                        <a:rPr lang="en-CA" sz="800" noProof="0" dirty="0" err="1"/>
                        <a:t>almidón</a:t>
                      </a:r>
                      <a:r>
                        <a:rPr lang="en-CA" sz="800" noProof="0" dirty="0"/>
                        <a:t> </a:t>
                      </a:r>
                      <a:r>
                        <a:rPr lang="en-CA" sz="800" noProof="0" dirty="0" err="1"/>
                        <a:t>catiónico</a:t>
                      </a:r>
                      <a:endParaRPr lang="en-CA"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5 a 10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9976" y="117250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3. COMPOSICIÓN / INFORMACIÓN SOBRE LOS INGREDIENTES</a:t>
            </a:r>
          </a:p>
        </p:txBody>
      </p:sp>
      <p:sp>
        <p:nvSpPr>
          <p:cNvPr id="8" name="Rectangle 7">
            <a:extLst>
              <a:ext uri="{FF2B5EF4-FFF2-40B4-BE49-F238E27FC236}">
                <a16:creationId xmlns:a16="http://schemas.microsoft.com/office/drawing/2014/main" id="{AC688840-93F8-525B-E8E8-32CB59B8BD1F}"/>
              </a:ext>
            </a:extLst>
          </p:cNvPr>
          <p:cNvSpPr/>
          <p:nvPr/>
        </p:nvSpPr>
        <p:spPr>
          <a:xfrm>
            <a:off x="293550" y="294944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93550" y="5227291"/>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5. MEDIDAS DE LUCHA CONTRA INCENDIOS</a:t>
            </a:r>
          </a:p>
        </p:txBody>
      </p:sp>
      <p:sp>
        <p:nvSpPr>
          <p:cNvPr id="12" name="Rectangle 11">
            <a:extLst>
              <a:ext uri="{FF2B5EF4-FFF2-40B4-BE49-F238E27FC236}">
                <a16:creationId xmlns:a16="http://schemas.microsoft.com/office/drawing/2014/main" id="{DC1EC396-F141-CD8A-6DD6-AA19DCB39A9C}"/>
              </a:ext>
            </a:extLst>
          </p:cNvPr>
          <p:cNvSpPr/>
          <p:nvPr/>
        </p:nvSpPr>
        <p:spPr>
          <a:xfrm>
            <a:off x="293044" y="7565811"/>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93550" y="8024992"/>
            <a:ext cx="7200900" cy="109624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Reduzca al mínimo el polvo en suspensión. No debe utilizarse aire comprimido o barrido en seco para la limpieza. Utilizar los Equipos de Protección Personal (EPP) recomendados en la Sección 8 "CONTROLES DE EXPOSICIÓN / PROTECCIÓN PERSONAL"</a:t>
            </a:r>
            <a:r>
              <a:rPr lang="en-US" sz="1000" dirty="0">
                <a:solidFill>
                  <a:schemeClr val="tx1"/>
                </a:solidFill>
              </a:rPr>
              <a:t>.</a:t>
            </a:r>
          </a:p>
          <a:p>
            <a:pPr marL="228600" indent="-228600" algn="just" defTabSz="228600">
              <a:buClr>
                <a:schemeClr val="accent4"/>
              </a:buClr>
              <a:buFont typeface="+mj-lt"/>
              <a:buAutoNum type="alphaLcPeriod"/>
              <a:tabLst>
                <a:tab pos="118872" algn="l"/>
              </a:tabLst>
            </a:pPr>
            <a:r>
              <a:rPr kumimoji="0" lang="es-CO" sz="1000" b="1" i="0" u="none" strike="noStrike" kern="1200" cap="none" spc="0" normalizeH="0" baseline="0" noProof="0" dirty="0">
                <a:ln>
                  <a:noFill/>
                </a:ln>
                <a:solidFill>
                  <a:srgbClr val="0F1919"/>
                </a:solidFill>
                <a:effectLst/>
                <a:uLnTx/>
                <a:uFillTx/>
                <a:latin typeface="Franklin Gothic"/>
                <a:ea typeface="+mn-ea"/>
                <a:cs typeface="+mn-cs"/>
              </a:rPr>
              <a:t>Métodos y materiales de contención y limpieza: </a:t>
            </a:r>
            <a:r>
              <a:rPr lang="es-CO" sz="1000" dirty="0">
                <a:solidFill>
                  <a:schemeClr val="tx1"/>
                </a:solidFill>
              </a:rPr>
              <a:t>Eliminar el material contaminado como residuo de acuerdo con la Sección 13 "Consideraciones relativas a la eliminación". Asegurar una ventilación adecuada. Contener la fuente del derrame o fuga si es seguro hacerlo. Los derrames deben ser manejados por aspiración o fregado húmedo. Evitar el barrido con cepillo y la generación de polvo en el aire. Eliminar en recipientes adecuados</a:t>
            </a:r>
            <a:r>
              <a:rPr lang="en-US" sz="1000" dirty="0">
                <a:solidFill>
                  <a:schemeClr val="tx1"/>
                </a:solidFill>
              </a:rPr>
              <a:t>.</a:t>
            </a:r>
            <a:endParaRPr lang="en-CA" sz="1000" b="1" dirty="0">
              <a:solidFill>
                <a:srgbClr val="0F1919"/>
              </a:solidFill>
            </a:endParaRPr>
          </a:p>
        </p:txBody>
      </p:sp>
      <p:sp>
        <p:nvSpPr>
          <p:cNvPr id="2" name="Text Placeholder 25">
            <a:extLst>
              <a:ext uri="{FF2B5EF4-FFF2-40B4-BE49-F238E27FC236}">
                <a16:creationId xmlns:a16="http://schemas.microsoft.com/office/drawing/2014/main" id="{DB88734B-03C1-82B1-9272-774233E2AB42}"/>
              </a:ext>
            </a:extLst>
          </p:cNvPr>
          <p:cNvSpPr txBox="1">
            <a:spLocks/>
          </p:cNvSpPr>
          <p:nvPr/>
        </p:nvSpPr>
        <p:spPr>
          <a:xfrm>
            <a:off x="279974" y="2661877"/>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s-CO" sz="1000" dirty="0">
                <a:solidFill>
                  <a:schemeClr val="tx1"/>
                </a:solidFill>
              </a:rPr>
              <a:t>No aplicable.</a:t>
            </a:r>
            <a:endParaRPr lang="en-CA" sz="1000" dirty="0">
              <a:solidFill>
                <a:srgbClr val="0F1919"/>
              </a:solidFill>
            </a:endParaRPr>
          </a:p>
        </p:txBody>
      </p:sp>
      <p:sp>
        <p:nvSpPr>
          <p:cNvPr id="9" name="Text Placeholder 25">
            <a:extLst>
              <a:ext uri="{FF2B5EF4-FFF2-40B4-BE49-F238E27FC236}">
                <a16:creationId xmlns:a16="http://schemas.microsoft.com/office/drawing/2014/main" id="{65C01458-A88A-C161-1B71-D82559FE1850}"/>
              </a:ext>
            </a:extLst>
          </p:cNvPr>
          <p:cNvSpPr txBox="1">
            <a:spLocks/>
          </p:cNvSpPr>
          <p:nvPr/>
        </p:nvSpPr>
        <p:spPr>
          <a:xfrm>
            <a:off x="285751" y="3383023"/>
            <a:ext cx="7200900" cy="185327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4"/>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45085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45085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45085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28600" indent="-228600" algn="just" defTabSz="228600">
              <a:buClr>
                <a:schemeClr val="accent4"/>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4"/>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b="1" dirty="0">
              <a:solidFill>
                <a:srgbClr val="0F1919"/>
              </a:solidFill>
            </a:endParaRPr>
          </a:p>
        </p:txBody>
      </p:sp>
      <p:sp>
        <p:nvSpPr>
          <p:cNvPr id="14" name="Text Placeholder 25">
            <a:extLst>
              <a:ext uri="{FF2B5EF4-FFF2-40B4-BE49-F238E27FC236}">
                <a16:creationId xmlns:a16="http://schemas.microsoft.com/office/drawing/2014/main" id="{9764D334-9063-E8AB-AF02-35540591F95D}"/>
              </a:ext>
            </a:extLst>
          </p:cNvPr>
          <p:cNvSpPr txBox="1">
            <a:spLocks/>
          </p:cNvSpPr>
          <p:nvPr/>
        </p:nvSpPr>
        <p:spPr>
          <a:xfrm>
            <a:off x="293044" y="5686472"/>
            <a:ext cx="7200900" cy="176638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4"/>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clase de reacción al fuego cero. El embalaje y los materiales circundantes pueden ser combustibles. </a:t>
            </a:r>
            <a:r>
              <a:rPr lang="es-CO" sz="1000" u="sng" dirty="0">
                <a:solidFill>
                  <a:schemeClr val="tx1"/>
                </a:solidFill>
              </a:rPr>
              <a:t>Calor inicial: </a:t>
            </a:r>
            <a:r>
              <a:rPr lang="es-CO" sz="1000" dirty="0">
                <a:solidFill>
                  <a:schemeClr val="tx1"/>
                </a:solidFill>
              </a:rPr>
              <a:t>Durante el calentamiento inicial del producto, se producirá cierta descomposición térmica del aglutinante orgánico a unos </a:t>
            </a:r>
            <a:r>
              <a:rPr lang="es-CO" sz="1000" dirty="0" err="1">
                <a:solidFill>
                  <a:schemeClr val="tx1"/>
                </a:solidFill>
              </a:rPr>
              <a:t>450°F</a:t>
            </a:r>
            <a:r>
              <a:rPr lang="es-CO" sz="1000" dirty="0">
                <a:solidFill>
                  <a:schemeClr val="tx1"/>
                </a:solidFill>
              </a:rPr>
              <a:t>  (</a:t>
            </a:r>
            <a:r>
              <a:rPr lang="es-CO" sz="1000" dirty="0" err="1">
                <a:solidFill>
                  <a:schemeClr val="tx1"/>
                </a:solidFill>
              </a:rPr>
              <a:t>232°C</a:t>
            </a:r>
            <a:r>
              <a:rPr lang="es-CO" sz="1000" dirty="0">
                <a:solidFill>
                  <a:schemeClr val="tx1"/>
                </a:solidFill>
              </a:rPr>
              <a:t>) de este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r>
              <a:rPr lang="en-US" sz="1000" dirty="0">
                <a:solidFill>
                  <a:schemeClr val="tx1"/>
                </a:solidFill>
              </a:rPr>
              <a:t> </a:t>
            </a:r>
            <a:endParaRPr lang="en-CA" sz="1000" dirty="0">
              <a:solidFill>
                <a:srgbClr val="0F1919"/>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23 04</a:t>
            </a:r>
          </a:p>
        </p:txBody>
      </p:sp>
      <p:sp>
        <p:nvSpPr>
          <p:cNvPr id="8" name="Rectangle 7">
            <a:extLst>
              <a:ext uri="{FF2B5EF4-FFF2-40B4-BE49-F238E27FC236}">
                <a16:creationId xmlns:a16="http://schemas.microsoft.com/office/drawing/2014/main" id="{619AEF80-D040-EAF9-945C-757896EACB01}"/>
              </a:ext>
            </a:extLst>
          </p:cNvPr>
          <p:cNvSpPr/>
          <p:nvPr/>
        </p:nvSpPr>
        <p:spPr>
          <a:xfrm>
            <a:off x="276940" y="292958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75928" y="3396286"/>
            <a:ext cx="7200900" cy="624301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Límites de exposición ocupacional [</a:t>
            </a:r>
            <a:r>
              <a:rPr lang="es-CO" sz="1000" b="1" dirty="0" err="1">
                <a:solidFill>
                  <a:schemeClr val="tx1"/>
                </a:solidFill>
              </a:rPr>
              <a:t>Occupational</a:t>
            </a:r>
            <a:r>
              <a:rPr lang="es-CO" sz="1000" b="1" dirty="0">
                <a:solidFill>
                  <a:schemeClr val="tx1"/>
                </a:solidFill>
              </a:rPr>
              <a:t> </a:t>
            </a:r>
            <a:r>
              <a:rPr lang="es-CO" sz="1000" b="1" dirty="0" err="1">
                <a:solidFill>
                  <a:schemeClr val="tx1"/>
                </a:solidFill>
              </a:rPr>
              <a:t>Exposure</a:t>
            </a:r>
            <a:r>
              <a:rPr lang="es-CO" sz="1000" b="1" dirty="0">
                <a:solidFill>
                  <a:schemeClr val="tx1"/>
                </a:solidFill>
              </a:rPr>
              <a:t> </a:t>
            </a:r>
            <a:r>
              <a:rPr lang="es-CO" sz="1000" b="1" dirty="0" err="1">
                <a:solidFill>
                  <a:schemeClr val="tx1"/>
                </a:solidFill>
              </a:rPr>
              <a:t>Limits</a:t>
            </a:r>
            <a:r>
              <a:rPr lang="es-CO" sz="1000" b="1" dirty="0">
                <a:solidFill>
                  <a:schemeClr val="tx1"/>
                </a:solidFill>
              </a:rPr>
              <a:t> - </a:t>
            </a:r>
            <a:r>
              <a:rPr lang="es-CO" sz="1000" b="1" dirty="0" err="1">
                <a:solidFill>
                  <a:schemeClr val="tx1"/>
                </a:solidFill>
              </a:rPr>
              <a:t>OEL</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Los </a:t>
            </a:r>
            <a:r>
              <a:rPr lang="es-CO" sz="1000" dirty="0" err="1">
                <a:solidFill>
                  <a:schemeClr val="tx1"/>
                </a:solidFill>
              </a:rPr>
              <a:t>OEL</a:t>
            </a:r>
            <a:r>
              <a:rPr lang="es-CO" sz="1000" dirty="0">
                <a:solidFill>
                  <a:schemeClr val="tx1"/>
                </a:solidFill>
              </a:rPr>
              <a:t> están enumerados en </a:t>
            </a:r>
            <a:r>
              <a:rPr lang="es-CO" sz="1000" dirty="0" err="1">
                <a:solidFill>
                  <a:schemeClr val="tx1"/>
                </a:solidFill>
              </a:rPr>
              <a:t>ON</a:t>
            </a:r>
            <a:r>
              <a:rPr lang="es-CO" sz="1000" dirty="0">
                <a:solidFill>
                  <a:schemeClr val="tx1"/>
                </a:solidFill>
              </a:rPr>
              <a:t> </a:t>
            </a:r>
            <a:r>
              <a:rPr lang="es-CO" sz="1000" dirty="0" err="1">
                <a:solidFill>
                  <a:schemeClr val="tx1"/>
                </a:solidFill>
              </a:rPr>
              <a:t>Reg</a:t>
            </a:r>
            <a:r>
              <a:rPr lang="es-CO" sz="1000" dirty="0">
                <a:solidFill>
                  <a:schemeClr val="tx1"/>
                </a:solidFill>
              </a:rPr>
              <a:t> 833 “Control de exposición a agentes biológicos o químicos” y generalmente se basan en el límite de exposición permisible (</a:t>
            </a:r>
            <a:r>
              <a:rPr lang="es-CO" sz="1000" dirty="0" err="1">
                <a:solidFill>
                  <a:schemeClr val="tx1"/>
                </a:solidFill>
              </a:rPr>
              <a:t>PEL</a:t>
            </a:r>
            <a:r>
              <a:rPr lang="es-CO" sz="1000" dirty="0">
                <a:solidFill>
                  <a:schemeClr val="tx1"/>
                </a:solidFill>
              </a:rPr>
              <a:t>) de </a:t>
            </a:r>
            <a:r>
              <a:rPr lang="es-CO" sz="1000" dirty="0" err="1">
                <a:solidFill>
                  <a:schemeClr val="tx1"/>
                </a:solidFill>
              </a:rPr>
              <a:t>OSHA</a:t>
            </a:r>
            <a:r>
              <a:rPr lang="es-CO" sz="1000" dirty="0">
                <a:solidFill>
                  <a:schemeClr val="tx1"/>
                </a:solidFill>
              </a:rPr>
              <a:t> del valor límite umbral (</a:t>
            </a:r>
            <a:r>
              <a:rPr lang="es-CO" sz="1000" dirty="0" err="1">
                <a:solidFill>
                  <a:schemeClr val="tx1"/>
                </a:solidFill>
              </a:rPr>
              <a:t>TLV-Threshold</a:t>
            </a:r>
            <a:r>
              <a:rPr lang="es-CO" sz="1000" dirty="0">
                <a:solidFill>
                  <a:schemeClr val="tx1"/>
                </a:solidFill>
              </a:rPr>
              <a:t> </a:t>
            </a:r>
            <a:r>
              <a:rPr lang="es-CO" sz="1000" dirty="0" err="1">
                <a:solidFill>
                  <a:schemeClr val="tx1"/>
                </a:solidFill>
              </a:rPr>
              <a:t>Limit</a:t>
            </a:r>
            <a:r>
              <a:rPr lang="es-CO" sz="1000" dirty="0">
                <a:solidFill>
                  <a:schemeClr val="tx1"/>
                </a:solidFill>
              </a:rPr>
              <a:t> </a:t>
            </a:r>
            <a:r>
              <a:rPr lang="es-CO" sz="1000" dirty="0" err="1">
                <a:solidFill>
                  <a:schemeClr val="tx1"/>
                </a:solidFill>
              </a:rPr>
              <a:t>Value</a:t>
            </a:r>
            <a:r>
              <a:rPr lang="es-CO" sz="1000" dirty="0">
                <a:solidFill>
                  <a:schemeClr val="tx1"/>
                </a:solidFill>
              </a:rPr>
              <a:t>) de la Conferencia Estadounidense de Higienistas Industriales Gubernamentales (</a:t>
            </a:r>
            <a:r>
              <a:rPr lang="es-CO" sz="1000" dirty="0" err="1">
                <a:solidFill>
                  <a:schemeClr val="tx1"/>
                </a:solidFill>
              </a:rPr>
              <a:t>ACGIH</a:t>
            </a:r>
            <a:r>
              <a:rPr lang="es-CO" sz="1000" dirty="0">
                <a:solidFill>
                  <a:schemeClr val="tx1"/>
                </a:solidFill>
              </a:rPr>
              <a:t>- American </a:t>
            </a:r>
            <a:r>
              <a:rPr lang="es-CO" sz="1000" dirty="0" err="1">
                <a:solidFill>
                  <a:schemeClr val="tx1"/>
                </a:solidFill>
              </a:rPr>
              <a:t>Conference</a:t>
            </a:r>
            <a:r>
              <a:rPr lang="es-CO" sz="1000" dirty="0">
                <a:solidFill>
                  <a:schemeClr val="tx1"/>
                </a:solidFill>
              </a:rPr>
              <a:t> </a:t>
            </a:r>
            <a:r>
              <a:rPr lang="es-CO" sz="1000" dirty="0" err="1">
                <a:solidFill>
                  <a:schemeClr val="tx1"/>
                </a:solidFill>
              </a:rPr>
              <a:t>of</a:t>
            </a:r>
            <a:r>
              <a:rPr lang="es-CO" sz="1000" dirty="0">
                <a:solidFill>
                  <a:schemeClr val="tx1"/>
                </a:solidFill>
              </a:rPr>
              <a:t> </a:t>
            </a:r>
            <a:r>
              <a:rPr lang="es-CO" sz="1000" dirty="0" err="1">
                <a:solidFill>
                  <a:schemeClr val="tx1"/>
                </a:solidFill>
              </a:rPr>
              <a:t>Governmental</a:t>
            </a:r>
            <a:r>
              <a:rPr lang="es-CO" sz="1000" dirty="0">
                <a:solidFill>
                  <a:schemeClr val="tx1"/>
                </a:solidFill>
              </a:rPr>
              <a:t> Industrial </a:t>
            </a:r>
            <a:r>
              <a:rPr lang="es-CO" sz="1000" dirty="0" err="1">
                <a:solidFill>
                  <a:schemeClr val="tx1"/>
                </a:solidFill>
              </a:rPr>
              <a:t>Hygienists</a:t>
            </a:r>
            <a:r>
              <a:rPr lang="es-CO" sz="1000" dirty="0">
                <a:solidFill>
                  <a:schemeClr val="tx1"/>
                </a:solidFill>
              </a:rPr>
              <a:t>), así como a partir de cualquier otro límite de exposición utilizado o recomendado por el fabricante, importador o el empleador que prepara la hoja de datos de seguridad.</a:t>
            </a:r>
          </a:p>
          <a:p>
            <a:pPr marL="228600" indent="-228600" defTabSz="228600">
              <a:buClr>
                <a:schemeClr val="accent3"/>
              </a:buClr>
              <a:buFont typeface="+mj-lt"/>
              <a:buAutoNum type="alphaLcPeriod"/>
              <a:tabLst>
                <a:tab pos="118872" algn="l"/>
              </a:tabLst>
            </a:pPr>
            <a:endParaRPr lang="es-CO" sz="1000" dirty="0">
              <a:solidFill>
                <a:schemeClr val="tx1"/>
              </a:solidFill>
            </a:endParaRPr>
          </a:p>
          <a:p>
            <a:pPr lvl="1" defTabSz="228600">
              <a:buClr>
                <a:schemeClr val="accent2"/>
              </a:buClr>
              <a:tabLst>
                <a:tab pos="118872" algn="l"/>
              </a:tabLst>
            </a:pPr>
            <a:endParaRPr lang="es-CO" sz="1000" dirty="0">
              <a:solidFill>
                <a:schemeClr val="tx1"/>
              </a:solidFill>
              <a:latin typeface="+mj-lt"/>
            </a:endParaRPr>
          </a:p>
          <a:p>
            <a:pPr marL="228600" indent="-228600" defTabSz="228600">
              <a:buClr>
                <a:schemeClr val="accent2"/>
              </a:buClr>
              <a:buFont typeface="+mj-lt"/>
              <a:buAutoNum type="alphaLcPeriod"/>
              <a:tabLst>
                <a:tab pos="118872" algn="l"/>
              </a:tabLst>
            </a:pPr>
            <a:endParaRPr lang="es-CO" sz="1000" dirty="0">
              <a:solidFill>
                <a:schemeClr val="tx1"/>
              </a:solidFill>
            </a:endParaRPr>
          </a:p>
          <a:p>
            <a:pPr marL="228600" indent="-228600" defTabSz="228600">
              <a:buClr>
                <a:schemeClr val="accent2"/>
              </a:buClr>
              <a:buFont typeface="+mj-lt"/>
              <a:buAutoNum type="alphaLcPeriod"/>
              <a:tabLst>
                <a:tab pos="118872" algn="l"/>
              </a:tabLst>
            </a:pPr>
            <a:endParaRPr lang="es-CO" sz="1000" dirty="0">
              <a:solidFill>
                <a:schemeClr val="tx1"/>
              </a:solidFill>
            </a:endParaRPr>
          </a:p>
          <a:p>
            <a:pPr lvl="1" algn="just" defTabSz="228600">
              <a:buClr>
                <a:schemeClr val="accent1"/>
              </a:buClr>
              <a:tabLst>
                <a:tab pos="118872" algn="l"/>
              </a:tabLst>
            </a:pPr>
            <a:endParaRPr lang="es-ES" sz="1000" dirty="0">
              <a:solidFill>
                <a:schemeClr val="tx1"/>
              </a:solidFill>
              <a:latin typeface="+mj-lt"/>
            </a:endParaRPr>
          </a:p>
          <a:p>
            <a:pPr lvl="1" algn="just" defTabSz="228600">
              <a:buClr>
                <a:schemeClr val="accent1"/>
              </a:buClr>
              <a:tabLst>
                <a:tab pos="118872" algn="l"/>
              </a:tabLst>
            </a:pPr>
            <a:r>
              <a:rPr lang="es-ES" sz="1000" dirty="0">
                <a:solidFill>
                  <a:schemeClr val="tx1"/>
                </a:solidFill>
                <a:latin typeface="+mj-lt"/>
              </a:rPr>
              <a:t>Al igual que con la mayoría de los materiales industriales, es prudente minimizar la exposición innecesaria a los polvos respirables. Tenga en cuenta que las normas de higiene industrial y los límites de exposición profesional difieren entre países y jurisdicciones locales. Consulte a su empleador para identificar las normas de exposición al "polvo respirable", "polvo total" o "fibra" que debe seguir en su provincia o estado. Si no se aplica ninguna norma reglamentaria de control de polvo o fibras, un profesional cualificado en higiene industrial puede ayudar con una evaluación específica de las condiciones del lugar de trabajo y la identificación de prácticas adecuadas de protección respiratoria. En ausencia de otra orientación, el proveedor ha encontrado que es generalmente factible controlar la exposición ocupacional a las fibras a 0,5 f/</a:t>
            </a:r>
            <a:r>
              <a:rPr lang="es-ES" sz="1000" dirty="0" err="1">
                <a:solidFill>
                  <a:schemeClr val="tx1"/>
                </a:solidFill>
                <a:latin typeface="+mj-lt"/>
              </a:rPr>
              <a:t>cc</a:t>
            </a:r>
            <a:r>
              <a:rPr lang="es-ES" sz="1000" dirty="0">
                <a:solidFill>
                  <a:schemeClr val="tx1"/>
                </a:solidFill>
                <a:latin typeface="+mj-lt"/>
              </a:rPr>
              <a:t> o menos.</a:t>
            </a:r>
          </a:p>
          <a:p>
            <a:pPr marL="228600" indent="-228600" algn="just" defTabSz="228600">
              <a:buClr>
                <a:schemeClr val="accent4"/>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p>
          <a:p>
            <a:pPr marL="228600" indent="-228600" defTabSz="228600">
              <a:buClr>
                <a:schemeClr val="accent4"/>
              </a:buClr>
              <a:buFont typeface="+mj-lt"/>
              <a:buAutoNum type="alphaLcPeriod" startAt="2"/>
              <a:tabLst>
                <a:tab pos="118872" algn="l"/>
              </a:tabLst>
            </a:pPr>
            <a:r>
              <a:rPr lang="es-ES" sz="1000" b="1" dirty="0">
                <a:solidFill>
                  <a:schemeClr val="tx1"/>
                </a:solidFill>
              </a:rPr>
              <a:t>Medidas de protección individual, como equipos de protección personal:</a:t>
            </a:r>
          </a:p>
          <a:p>
            <a:pPr marL="450850" lvl="1" indent="-184150" algn="just" defTabSz="228600">
              <a:buClr>
                <a:schemeClr val="accent4"/>
              </a:buClr>
              <a:buFont typeface="Wingdings" panose="05000000000000000000" pitchFamily="2" charset="2"/>
              <a:buChar char="§"/>
              <a:tabLst>
                <a:tab pos="118872" algn="l"/>
              </a:tabLst>
            </a:pPr>
            <a:r>
              <a:rPr lang="es-ES" sz="1000" b="1" dirty="0">
                <a:solidFill>
                  <a:schemeClr val="tx1"/>
                </a:solidFill>
                <a:latin typeface="+mj-lt"/>
              </a:rPr>
              <a:t>Protección de la piel: </a:t>
            </a:r>
            <a:r>
              <a:rPr lang="es-ES" sz="1000" dirty="0">
                <a:solidFill>
                  <a:schemeClr val="tx1"/>
                </a:solidFill>
                <a:latin typeface="+mj-lt"/>
              </a:rPr>
              <a:t>Use equipo de protección personal (por ejemplo, guantes, cubrecabezas),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fuera del trabajo (por ejemplo, aspirar la ropa antes de salir del área de trabajo, lavar la ropa de trabajo por separado y enjuagar la lavadora antes de lavar otra ropa del hogar).</a:t>
            </a:r>
          </a:p>
          <a:p>
            <a:pPr marL="450850" lvl="1" indent="-184150" algn="just" defTabSz="228600">
              <a:buClr>
                <a:schemeClr val="accent4"/>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450850" lvl="1" indent="-184150" algn="just" defTabSz="228600">
              <a:buClr>
                <a:schemeClr val="accent4"/>
              </a:buClr>
              <a:buFont typeface="Wingdings" panose="05000000000000000000" pitchFamily="2" charset="2"/>
              <a:buChar char="§"/>
              <a:tabLst>
                <a:tab pos="118872" algn="l"/>
              </a:tabLst>
            </a:pPr>
            <a:r>
              <a:rPr lang="es-CO" sz="1000" b="1" dirty="0">
                <a:solidFill>
                  <a:srgbClr val="0F1919"/>
                </a:solidFill>
                <a:latin typeface="+mj-lt"/>
              </a:rPr>
              <a:t>Protección respiratoria</a:t>
            </a:r>
            <a:r>
              <a:rPr lang="en-US" sz="1000" b="1" dirty="0">
                <a:solidFill>
                  <a:srgbClr val="0F1919"/>
                </a:solidFill>
                <a:latin typeface="+mj-lt"/>
              </a:rPr>
              <a:t>: </a:t>
            </a:r>
            <a:r>
              <a:rPr lang="es-CO" sz="1000" dirty="0">
                <a:solidFill>
                  <a:srgbClr val="0F1919"/>
                </a:solidFill>
                <a:latin typeface="+mj-lt"/>
              </a:rPr>
              <a:t>Cuando los controles de ingeniería y/o administrativos sean insuficientes para mantener las concentraciones en el lugar de trabajo por debajo del límite de exposición recomendado (</a:t>
            </a:r>
            <a:r>
              <a:rPr lang="es-CO" sz="1000" dirty="0" err="1">
                <a:solidFill>
                  <a:srgbClr val="0F1919"/>
                </a:solidFill>
                <a:latin typeface="+mj-lt"/>
              </a:rPr>
              <a:t>REL</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se recomienda el uso de protección respiratoria adecuada. </a:t>
            </a:r>
            <a:r>
              <a:rPr lang="es-ES" sz="1000" dirty="0">
                <a:solidFill>
                  <a:srgbClr val="0F1919"/>
                </a:solidFill>
                <a:latin typeface="+mj-lt"/>
              </a:rPr>
              <a:t>Debe utilizarse un respirador certificado por </a:t>
            </a:r>
            <a:r>
              <a:rPr lang="es-ES" sz="1000" dirty="0" err="1">
                <a:solidFill>
                  <a:srgbClr val="0F1919"/>
                </a:solidFill>
                <a:latin typeface="+mj-lt"/>
              </a:rPr>
              <a:t>NIOSH</a:t>
            </a:r>
            <a:r>
              <a:rPr lang="es-ES" sz="1000" dirty="0">
                <a:solidFill>
                  <a:srgbClr val="0F1919"/>
                </a:solidFill>
                <a:latin typeface="+mj-lt"/>
              </a:rPr>
              <a:t> con una eficacia de filtrado de al menos el 95%. La evaluación de los riesgos en el lugar de trabajo y la identificación de la protección respiratoria adecuada se realiza mejor, caso por caso, por un Higienista Industrial cualificado.</a:t>
            </a:r>
          </a:p>
          <a:p>
            <a:pPr marL="266700" lvl="1" algn="just" defTabSz="228600">
              <a:buClr>
                <a:schemeClr val="accent4"/>
              </a:buClr>
              <a:tabLst>
                <a:tab pos="118872" algn="l"/>
              </a:tabLst>
            </a:pPr>
            <a:r>
              <a:rPr lang="es-CO" sz="1000" b="1" dirty="0">
                <a:latin typeface="+mj-lt"/>
              </a:rPr>
              <a:t>Otra información: </a:t>
            </a:r>
            <a:r>
              <a:rPr lang="es-CO" sz="1000" dirty="0">
                <a:latin typeface="+mj-lt"/>
              </a:rPr>
              <a:t>Concentraciones basadas en un promedio ponderado de tiempo (TWA - time </a:t>
            </a:r>
            <a:r>
              <a:rPr lang="es-CO" sz="1000" dirty="0" err="1">
                <a:latin typeface="+mj-lt"/>
              </a:rPr>
              <a:t>weighted</a:t>
            </a:r>
            <a:r>
              <a:rPr lang="es-CO" sz="1000" dirty="0">
                <a:latin typeface="+mj-lt"/>
              </a:rPr>
              <a:t> </a:t>
            </a:r>
            <a:r>
              <a:rPr lang="es-CO" sz="1000" dirty="0" err="1">
                <a:latin typeface="+mj-lt"/>
              </a:rPr>
              <a:t>average</a:t>
            </a:r>
            <a:r>
              <a:rPr lang="es-CO" sz="1000" dirty="0">
                <a:latin typeface="+mj-lt"/>
              </a:rPr>
              <a:t> </a:t>
            </a:r>
            <a:r>
              <a:rPr lang="es-CO" sz="1000" dirty="0" err="1">
                <a:latin typeface="+mj-lt"/>
              </a:rPr>
              <a:t>exposure</a:t>
            </a:r>
            <a:r>
              <a:rPr lang="es-CO" sz="1000" dirty="0">
                <a:latin typeface="+mj-lt"/>
              </a:rPr>
              <a:t>) de ocho horas según lo determinado por muestras de aire recolectadas y analizadas de acuerdo con el método </a:t>
            </a:r>
            <a:r>
              <a:rPr lang="es-CO" sz="1000" dirty="0" err="1">
                <a:latin typeface="+mj-lt"/>
              </a:rPr>
              <a:t>NIOSH</a:t>
            </a:r>
            <a:r>
              <a:rPr lang="es-CO" sz="1000" dirty="0">
                <a:latin typeface="+mj-lt"/>
              </a:rPr>
              <a:t> 7400 (B) para fibras en el aire. El fabricante recomienda el uso de un respirador purificador de aire que cubra toda la cara, equipado con un cartucho de filtro de partículas apropiado durante los eventos de arranque del horno y eliminación de </a:t>
            </a:r>
            <a:r>
              <a:rPr lang="es-CO" sz="1000" dirty="0" err="1">
                <a:latin typeface="+mj-lt"/>
              </a:rPr>
              <a:t>FCR</a:t>
            </a:r>
            <a:r>
              <a:rPr lang="es-CO" sz="1000" dirty="0">
                <a:latin typeface="+mj-lt"/>
              </a:rPr>
              <a:t>.</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1014452312"/>
              </p:ext>
            </p:extLst>
          </p:nvPr>
        </p:nvGraphicFramePr>
        <p:xfrm>
          <a:off x="683092" y="4362147"/>
          <a:ext cx="6793736" cy="853440"/>
        </p:xfrm>
        <a:graphic>
          <a:graphicData uri="http://schemas.openxmlformats.org/drawingml/2006/table">
            <a:tbl>
              <a:tblPr firstRow="1" bandRow="1"/>
              <a:tblGrid>
                <a:gridCol w="1920240">
                  <a:extLst>
                    <a:ext uri="{9D8B030D-6E8A-4147-A177-3AD203B41FA5}">
                      <a16:colId xmlns:a16="http://schemas.microsoft.com/office/drawing/2014/main" val="3694911790"/>
                    </a:ext>
                  </a:extLst>
                </a:gridCol>
                <a:gridCol w="4873496">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Fibra cerámica refractaria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0.5 f/</a:t>
                      </a:r>
                      <a:r>
                        <a:rPr lang="es-CO" sz="800" noProof="0" dirty="0" err="1">
                          <a:solidFill>
                            <a:schemeClr val="tx1"/>
                          </a:solidFill>
                        </a:rPr>
                        <a:t>cc</a:t>
                      </a:r>
                      <a:endParaRPr lang="es-CO" sz="800" noProof="0" dirty="0">
                        <a:solidFill>
                          <a:schemeClr val="tx1"/>
                        </a:solidFill>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Sílice amorfa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Sin límite regulado; directriz 6 mg/</a:t>
                      </a:r>
                      <a:r>
                        <a:rPr lang="es-CO" sz="800" noProof="0" dirty="0" err="1">
                          <a:solidFill>
                            <a:schemeClr val="tx1"/>
                          </a:solidFill>
                        </a:rPr>
                        <a:t>m</a:t>
                      </a:r>
                      <a:r>
                        <a:rPr lang="es-CO" sz="800" baseline="30000" noProof="0" dirty="0" err="1">
                          <a:solidFill>
                            <a:schemeClr val="tx1"/>
                          </a:solidFill>
                        </a:rPr>
                        <a:t>3</a:t>
                      </a:r>
                      <a:endParaRPr lang="es-CO" sz="800" baseline="30000" noProof="0" dirty="0">
                        <a:solidFill>
                          <a:schemeClr val="tx1"/>
                        </a:solidFill>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976473"/>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ES" sz="800" noProof="0" dirty="0">
                          <a:solidFill>
                            <a:schemeClr val="tx1"/>
                          </a:solidFill>
                        </a:rPr>
                        <a:t>Sin límite regulado; 5 mg/</a:t>
                      </a:r>
                      <a:r>
                        <a:rPr lang="es-CO" sz="800" noProof="0" dirty="0" err="1">
                          <a:solidFill>
                            <a:schemeClr val="tx1"/>
                          </a:solidFill>
                        </a:rPr>
                        <a:t>m</a:t>
                      </a:r>
                      <a:r>
                        <a:rPr lang="es-CO" sz="800" baseline="30000" noProof="0" dirty="0" err="1">
                          <a:solidFill>
                            <a:schemeClr val="tx1"/>
                          </a:solidFill>
                        </a:rPr>
                        <a:t>3</a:t>
                      </a:r>
                      <a:r>
                        <a:rPr lang="es-ES" sz="800" noProof="0" dirty="0">
                          <a:solidFill>
                            <a:schemeClr val="tx1"/>
                          </a:solidFill>
                        </a:rPr>
                        <a:t> como polvo respirable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
        <p:nvSpPr>
          <p:cNvPr id="3" name="Rectangle 2">
            <a:extLst>
              <a:ext uri="{FF2B5EF4-FFF2-40B4-BE49-F238E27FC236}">
                <a16:creationId xmlns:a16="http://schemas.microsoft.com/office/drawing/2014/main" id="{B2E4481B-98AA-8140-129D-18053C7776EA}"/>
              </a:ext>
            </a:extLst>
          </p:cNvPr>
          <p:cNvSpPr/>
          <p:nvPr/>
        </p:nvSpPr>
        <p:spPr>
          <a:xfrm>
            <a:off x="277952" y="1182465"/>
            <a:ext cx="7199888" cy="34560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7. MANIPULACIÓN Y ALMACENAMIENTO</a:t>
            </a:r>
          </a:p>
        </p:txBody>
      </p:sp>
      <p:sp>
        <p:nvSpPr>
          <p:cNvPr id="4" name="Text Placeholder 25">
            <a:extLst>
              <a:ext uri="{FF2B5EF4-FFF2-40B4-BE49-F238E27FC236}">
                <a16:creationId xmlns:a16="http://schemas.microsoft.com/office/drawing/2014/main" id="{3CC5E51B-1329-4C30-46A2-45B5880D439D}"/>
              </a:ext>
            </a:extLst>
          </p:cNvPr>
          <p:cNvSpPr txBox="1">
            <a:spLocks/>
          </p:cNvSpPr>
          <p:nvPr/>
        </p:nvSpPr>
        <p:spPr>
          <a:xfrm>
            <a:off x="276940" y="1621286"/>
            <a:ext cx="7200900" cy="125024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para una manipulación segura: </a:t>
            </a:r>
            <a:r>
              <a:rPr lang="es-ES" sz="1000" dirty="0">
                <a:solidFill>
                  <a:schemeClr val="tx1"/>
                </a:solidFill>
              </a:rPr>
              <a:t>Evitar la formación de polvo. No limpie en seco los objetos y suelos cubiertos de polvo. Lavar a fondo con abundante agua. Utilice aspiradoras industriales adecuadas para eliminar el polvo. Los depósitos de polvo que no puedan evitarse deben eliminarse periódicamente.</a:t>
            </a:r>
            <a:endParaRPr lang="es-CO"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ES" sz="1000" dirty="0">
                <a:solidFill>
                  <a:schemeClr val="tx1"/>
                </a:solidFill>
              </a:rPr>
              <a:t>Almacenar en condiciones normales de almacén. Almacenar lejos de alimentos</a:t>
            </a:r>
            <a:r>
              <a:rPr lang="es-CO" sz="1000" dirty="0">
                <a:solidFill>
                  <a:schemeClr val="tx1"/>
                </a:solidFill>
              </a:rPr>
              <a:t>.</a:t>
            </a:r>
          </a:p>
          <a:p>
            <a:pPr algn="just" defTabSz="228600">
              <a:buClr>
                <a:schemeClr val="accent3"/>
              </a:buClr>
              <a:tabLst>
                <a:tab pos="118872" algn="l"/>
              </a:tabLst>
            </a:pPr>
            <a:r>
              <a:rPr lang="es-ES" sz="1000" b="1" dirty="0">
                <a:solidFill>
                  <a:srgbClr val="0F1919"/>
                </a:solidFill>
              </a:rPr>
              <a:t>ENVASES VACÍOS: </a:t>
            </a:r>
            <a:r>
              <a:rPr lang="es-ES" sz="1000" dirty="0">
                <a:solidFill>
                  <a:srgbClr val="0F1919"/>
                </a:solidFill>
              </a:rPr>
              <a:t>El embalaje del producto puede contener residuos. No reutilizar. Los contenedores vacíos deben limpiarse antes de desecharlos o reciclarlos.</a:t>
            </a:r>
            <a:endParaRPr lang="es-CO" sz="1000" dirty="0">
              <a:solidFill>
                <a:srgbClr val="0F1919"/>
              </a:solidFill>
            </a:endParaRP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1866930935"/>
              </p:ext>
            </p:extLst>
          </p:nvPr>
        </p:nvGraphicFramePr>
        <p:xfrm>
          <a:off x="287268" y="1591684"/>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fr-CA" sz="800" b="0" noProof="0" dirty="0"/>
                        <a:t> </a:t>
                      </a:r>
                      <a:r>
                        <a:rPr lang="es-ES" sz="800" b="0" noProof="0" dirty="0"/>
                        <a:t>Material fibroso blanco fabricado en placas y piezas</a:t>
                      </a:r>
                      <a:endParaRPr lang="fr-CA" sz="800" b="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a:t>
                      </a:r>
                      <a:r>
                        <a:rPr lang="fr-CA" sz="800" b="1" noProof="0" dirty="0"/>
                        <a:t>  </a:t>
                      </a:r>
                      <a:r>
                        <a:rPr lang="fr-CA" sz="800" b="0" noProof="0" dirty="0" err="1"/>
                        <a:t>Leve</a:t>
                      </a:r>
                      <a:endParaRPr lang="fr-CA"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fr-CA" sz="800" b="1" noProof="0" dirty="0"/>
                        <a:t>pH  </a:t>
                      </a:r>
                      <a:r>
                        <a:rPr lang="es-CO" sz="800" b="0" noProof="0" dirty="0"/>
                        <a:t>No aplicable</a:t>
                      </a:r>
                      <a:endParaRPr lang="fr-CA"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a:t>
                      </a:r>
                      <a:r>
                        <a:rPr lang="fr-CA" sz="800" b="1" noProof="0" dirty="0"/>
                        <a:t>  </a:t>
                      </a:r>
                      <a:r>
                        <a:rPr lang="fr-CA" sz="800" b="0" noProof="0" dirty="0"/>
                        <a:t>10-12</a:t>
                      </a:r>
                      <a:r>
                        <a:rPr lang="fr-CA" sz="800" noProof="0" dirty="0"/>
                        <a:t>#/ft</a:t>
                      </a:r>
                      <a:r>
                        <a:rPr lang="fr-CA" sz="800" baseline="30000" noProof="0" dirty="0"/>
                        <a:t>3</a:t>
                      </a:r>
                      <a:r>
                        <a:rPr lang="fr-CA" sz="800" noProof="0" dirty="0"/>
                        <a:t> </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fr-CA" sz="800" noProof="0" dirty="0" err="1"/>
                        <a:t>1871°C</a:t>
                      </a:r>
                      <a:r>
                        <a:rPr lang="fr-CA" sz="800" noProof="0" dirty="0"/>
                        <a:t> (3400°F)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a:t>
                      </a:r>
                      <a:r>
                        <a:rPr lang="fr-CA" sz="800" b="1" noProof="0" dirty="0"/>
                        <a:t> </a:t>
                      </a:r>
                      <a:r>
                        <a:rPr lang="fr-CA" sz="800" noProof="0" dirty="0"/>
                        <a:t> </a:t>
                      </a:r>
                      <a:r>
                        <a:rPr lang="fr-CA" sz="800" noProof="0" dirty="0" err="1"/>
                        <a:t>Menos</a:t>
                      </a:r>
                      <a:r>
                        <a:rPr lang="fr-CA" sz="800" noProof="0" dirty="0"/>
                        <a:t> que 1 mg/l</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endParaRPr lang="fr-CA"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ES" sz="800" b="1" noProof="0" dirty="0"/>
                        <a:t>COEFICIENTE DE PARTICIÓN N-</a:t>
                      </a:r>
                      <a:r>
                        <a:rPr lang="es-ES" sz="800" b="1" noProof="0" dirty="0" err="1"/>
                        <a:t>Octanol</a:t>
                      </a:r>
                      <a:r>
                        <a:rPr lang="es-ES" sz="800" b="1" noProof="0" dirty="0"/>
                        <a:t>/Agua </a:t>
                      </a:r>
                      <a:r>
                        <a:rPr lang="es-CO" sz="800" b="0" noProof="0" dirty="0"/>
                        <a:t>No aplicable</a:t>
                      </a:r>
                      <a:endParaRPr lang="fr-CA" sz="80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FC-3000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43317"/>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8786" y="4041107"/>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8786" y="6374103"/>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3220" y="6809727"/>
            <a:ext cx="7200900" cy="271527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r>
              <a:rPr lang="es-CO" sz="1000" b="1" dirty="0">
                <a:solidFill>
                  <a:srgbClr val="0F1919"/>
                </a:solidFill>
                <a:latin typeface="+mj-lt"/>
              </a:rPr>
              <a:t>TOXICOCINÉTICA, METABOLISMO Y DISTRIBUCIÓN</a:t>
            </a:r>
          </a:p>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endParaRPr lang="es-CO" sz="1000" dirty="0">
              <a:solidFill>
                <a:srgbClr val="0F1919"/>
              </a:solidFill>
              <a:latin typeface="+mj-lt"/>
            </a:endParaRPr>
          </a:p>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r>
              <a:rPr lang="es-CO" sz="1000" b="1" dirty="0">
                <a:solidFill>
                  <a:srgbClr val="0F1919"/>
                </a:solidFill>
                <a:latin typeface="+mj-lt"/>
              </a:rPr>
              <a:t>Toxicocinética básica: </a:t>
            </a:r>
            <a:r>
              <a:rPr lang="es-CO" sz="1000" dirty="0">
                <a:solidFill>
                  <a:srgbClr val="0F1919"/>
                </a:solidFill>
                <a:latin typeface="+mj-lt"/>
              </a:rPr>
              <a:t>La exposición es predominantemente por inhalación o ingestión. No se ha demostrado que las fibras vítreas artificiales de un tamaño similar a la fibra cerámica migren desde el pulmón y/o el intestino y no se ubiquen en otros órganos del cuerpo.</a:t>
            </a:r>
          </a:p>
          <a:p>
            <a:pPr algn="just" defTabSz="320040">
              <a:tabLst>
                <a:tab pos="118872" algn="l"/>
              </a:tabLst>
            </a:pPr>
            <a:r>
              <a:rPr lang="es-CO" sz="1000" b="1" dirty="0">
                <a:solidFill>
                  <a:srgbClr val="0F1919"/>
                </a:solidFill>
                <a:latin typeface="+mj-lt"/>
              </a:rPr>
              <a:t>Datos toxicológicos en humanos/Datos epidemiológicos: </a:t>
            </a:r>
            <a:r>
              <a:rPr lang="es-CO" sz="1000" dirty="0">
                <a:solidFill>
                  <a:srgbClr val="0F1919"/>
                </a:solidFill>
                <a:latin typeface="+mj-lt"/>
              </a:rPr>
              <a:t>Con el fin de determinar los posibles efectos sobre la salud humana de la exposición a las fibras cerámicas, la Universidad de Cincinnati ha estado realizando estudios de vigilancia médica sobre los trabajadores de </a:t>
            </a:r>
            <a:r>
              <a:rPr lang="es-CO" sz="1000" dirty="0" err="1">
                <a:solidFill>
                  <a:srgbClr val="0F1919"/>
                </a:solidFill>
                <a:latin typeface="+mj-lt"/>
              </a:rPr>
              <a:t>FCR</a:t>
            </a:r>
            <a:r>
              <a:rPr lang="es-CO" sz="1000" dirty="0">
                <a:solidFill>
                  <a:srgbClr val="0F1919"/>
                </a:solidFill>
                <a:latin typeface="+mj-lt"/>
              </a:rPr>
              <a:t> en EE.UU.; este estudio epidemiológico lleva realizándose más de 30 años y la vigilancia médica de los trabajadores de </a:t>
            </a:r>
            <a:r>
              <a:rPr lang="es-CO" sz="1000" dirty="0" err="1">
                <a:solidFill>
                  <a:srgbClr val="0F1919"/>
                </a:solidFill>
                <a:latin typeface="+mj-lt"/>
              </a:rPr>
              <a:t>FCR</a:t>
            </a:r>
            <a:r>
              <a:rPr lang="es-CO" sz="1000" dirty="0">
                <a:solidFill>
                  <a:srgbClr val="0F1919"/>
                </a:solidFill>
                <a:latin typeface="+mj-lt"/>
              </a:rPr>
              <a:t> continúa. También se están realizando estudios de vigilancia médica de los trabajadores de </a:t>
            </a:r>
            <a:r>
              <a:rPr lang="es-CO" sz="1000" dirty="0" err="1">
                <a:solidFill>
                  <a:srgbClr val="0F1919"/>
                </a:solidFill>
                <a:latin typeface="+mj-lt"/>
              </a:rPr>
              <a:t>FCR</a:t>
            </a:r>
            <a:r>
              <a:rPr lang="es-CO" sz="1000" dirty="0">
                <a:solidFill>
                  <a:srgbClr val="0F1919"/>
                </a:solidFill>
                <a:latin typeface="+mj-lt"/>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CO" sz="1000" dirty="0" err="1">
                <a:solidFill>
                  <a:srgbClr val="0F1919"/>
                </a:solidFill>
                <a:latin typeface="+mj-lt"/>
              </a:rPr>
              <a:t>FCR</a:t>
            </a:r>
            <a:r>
              <a:rPr lang="es-CO" sz="1000" dirty="0">
                <a:solidFill>
                  <a:srgbClr val="0F1919"/>
                </a:solidFill>
                <a:latin typeface="+mj-lt"/>
              </a:rPr>
              <a:t>. El estudio de mortalidad de EE.UU. no mostró un exceso de mortalidad relacionado con todas las muertes, todos los cánceres o neoplasias malignas.</a:t>
            </a:r>
          </a:p>
          <a:p>
            <a:pPr algn="just" defTabSz="320040">
              <a:tabLst>
                <a:tab pos="118872" algn="l"/>
              </a:tabLst>
            </a:pPr>
            <a:r>
              <a:rPr lang="es-CO" sz="1000" b="1" dirty="0">
                <a:solidFill>
                  <a:srgbClr val="0F1919"/>
                </a:solidFill>
              </a:rPr>
              <a:t>Propiedades irritantes: </a:t>
            </a:r>
            <a:r>
              <a:rPr lang="es-ES" sz="1000" dirty="0">
                <a:solidFill>
                  <a:srgbClr val="0F1919"/>
                </a:solidFill>
              </a:rPr>
              <a:t>Los datos en humanos confirman que sólo se produce irritación mecánica, que da lugar a picores. Las pruebas realizadas en las plantas de los fabricantes en el Reino Unido no han revelado ningún caso humano de afecciones cutáneas relacionadas con la exposición a las fibras.</a:t>
            </a:r>
            <a:endParaRPr lang="es-CO" sz="1000" b="1" dirty="0">
              <a:solidFill>
                <a:srgbClr val="0F1919"/>
              </a:solidFill>
            </a:endParaRPr>
          </a:p>
        </p:txBody>
      </p:sp>
      <p:sp>
        <p:nvSpPr>
          <p:cNvPr id="3" name="Text Placeholder 25">
            <a:extLst>
              <a:ext uri="{FF2B5EF4-FFF2-40B4-BE49-F238E27FC236}">
                <a16:creationId xmlns:a16="http://schemas.microsoft.com/office/drawing/2014/main" id="{7B812690-713F-FCC5-2819-C1B3AC89D631}"/>
              </a:ext>
            </a:extLst>
          </p:cNvPr>
          <p:cNvSpPr txBox="1">
            <a:spLocks/>
          </p:cNvSpPr>
          <p:nvPr/>
        </p:nvSpPr>
        <p:spPr>
          <a:xfrm>
            <a:off x="284738" y="3420889"/>
            <a:ext cx="7200900" cy="45107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ES" sz="900" b="1" dirty="0">
                <a:solidFill>
                  <a:srgbClr val="0F1919"/>
                </a:solidFill>
                <a:latin typeface="+mn-lt"/>
              </a:rPr>
              <a:t>DIÁMETRO MEDIO GEOMÉTRICO PONDERADO POR LONGITUD DE LAS FIBRAS CONTENIDAS EN EL PRODUCTO: </a:t>
            </a:r>
            <a:r>
              <a:rPr lang="en-CA" sz="900" dirty="0">
                <a:solidFill>
                  <a:srgbClr val="0F1919"/>
                </a:solidFill>
                <a:latin typeface="+mn-lt"/>
              </a:rPr>
              <a:t>5 mm</a:t>
            </a:r>
          </a:p>
          <a:p>
            <a:pPr algn="just" defTabSz="320040">
              <a:tabLst>
                <a:tab pos="118872" algn="l"/>
              </a:tabLst>
            </a:pPr>
            <a:r>
              <a:rPr lang="es-ES" sz="1000" b="1" dirty="0">
                <a:solidFill>
                  <a:srgbClr val="0F1919"/>
                </a:solidFill>
              </a:rPr>
              <a:t>Otra información de seguridad: </a:t>
            </a:r>
            <a:r>
              <a:rPr lang="es-ES" sz="1000" dirty="0">
                <a:solidFill>
                  <a:srgbClr val="0F1919"/>
                </a:solidFill>
              </a:rPr>
              <a:t>Estas fibras son mucho más densas que el aire o el agua y se asentarán rápidamente en condiciones ambientales normales.</a:t>
            </a:r>
            <a:endParaRPr lang="en-CA" sz="1000" dirty="0">
              <a:solidFill>
                <a:srgbClr val="0F1919"/>
              </a:solidFill>
            </a:endParaRPr>
          </a:p>
        </p:txBody>
      </p:sp>
      <p:graphicFrame>
        <p:nvGraphicFramePr>
          <p:cNvPr id="4" name="Table 35">
            <a:extLst>
              <a:ext uri="{FF2B5EF4-FFF2-40B4-BE49-F238E27FC236}">
                <a16:creationId xmlns:a16="http://schemas.microsoft.com/office/drawing/2014/main" id="{0688FA4B-8DBC-3657-B2C3-EBC1FFFD3D39}"/>
              </a:ext>
            </a:extLst>
          </p:cNvPr>
          <p:cNvGraphicFramePr>
            <a:graphicFrameLocks/>
          </p:cNvGraphicFramePr>
          <p:nvPr>
            <p:extLst>
              <p:ext uri="{D42A27DB-BD31-4B8C-83A1-F6EECF244321}">
                <p14:modId xmlns:p14="http://schemas.microsoft.com/office/powerpoint/2010/main" val="3095991915"/>
              </p:ext>
            </p:extLst>
          </p:nvPr>
        </p:nvGraphicFramePr>
        <p:xfrm>
          <a:off x="284738" y="4474791"/>
          <a:ext cx="7199382" cy="1775355"/>
        </p:xfrm>
        <a:graphic>
          <a:graphicData uri="http://schemas.openxmlformats.org/drawingml/2006/table">
            <a:tbl>
              <a:tblPr firstRow="1" bandRow="1">
                <a:tableStyleId>{9D7B26C5-4107-4FEC-AEDC-1716B250A1EF}</a:tableStyleId>
              </a:tblPr>
              <a:tblGrid>
                <a:gridCol w="2121664">
                  <a:extLst>
                    <a:ext uri="{9D8B030D-6E8A-4147-A177-3AD203B41FA5}">
                      <a16:colId xmlns:a16="http://schemas.microsoft.com/office/drawing/2014/main" val="3647290184"/>
                    </a:ext>
                  </a:extLst>
                </a:gridCol>
                <a:gridCol w="507771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La fibra cerámica no es reactiva</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Durante el calentamiento inicial del producto, se producirá cierta descomposición térmica del aglutinante a aproximadamente 450 °F (232 °C) desde el primer calentamiento del producto.</a:t>
                      </a:r>
                      <a:r>
                        <a:rPr lang="en-CA" sz="800" b="0" noProof="0" dirty="0"/>
                        <a:t> </a:t>
                      </a:r>
                      <a:r>
                        <a:rPr lang="es-CO" sz="800" b="0" noProof="0" dirty="0"/>
                        <a:t>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90810" y="190938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4232" y="377774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13. CONSIDERACIONES DE ELIMINACIÓN (No obligatorias)</a:t>
            </a:r>
          </a:p>
        </p:txBody>
      </p:sp>
      <p:sp>
        <p:nvSpPr>
          <p:cNvPr id="14" name="Rectangle 13">
            <a:extLst>
              <a:ext uri="{FF2B5EF4-FFF2-40B4-BE49-F238E27FC236}">
                <a16:creationId xmlns:a16="http://schemas.microsoft.com/office/drawing/2014/main" id="{D0C8AE89-A542-BD73-93EF-FA252FF618DA}"/>
              </a:ext>
            </a:extLst>
          </p:cNvPr>
          <p:cNvSpPr/>
          <p:nvPr/>
        </p:nvSpPr>
        <p:spPr>
          <a:xfrm>
            <a:off x="283220" y="544209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2208" y="7494387"/>
            <a:ext cx="7200900" cy="32766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900" b="1" dirty="0">
                <a:solidFill>
                  <a:schemeClr val="tx1"/>
                </a:solidFill>
              </a:rPr>
              <a:t>Clase de peligro </a:t>
            </a:r>
            <a:r>
              <a:rPr lang="es-CO" sz="900" b="1" dirty="0" err="1">
                <a:solidFill>
                  <a:schemeClr val="tx1"/>
                </a:solidFill>
              </a:rPr>
              <a:t>TDG</a:t>
            </a:r>
            <a:r>
              <a:rPr lang="es-CO" sz="900" b="1" dirty="0">
                <a:solidFill>
                  <a:schemeClr val="tx1"/>
                </a:solidFill>
              </a:rPr>
              <a:t> canadiense y PIN: No regulado. </a:t>
            </a:r>
            <a:r>
              <a:rPr lang="es-CO" sz="900" dirty="0">
                <a:solidFill>
                  <a:schemeClr val="tx1"/>
                </a:solidFill>
              </a:rPr>
              <a:t>No clasificado como mercancías peligrosas según ADR (carretera), </a:t>
            </a:r>
            <a:r>
              <a:rPr lang="es-CO" sz="900" dirty="0" err="1">
                <a:solidFill>
                  <a:schemeClr val="tx1"/>
                </a:solidFill>
              </a:rPr>
              <a:t>RIDE</a:t>
            </a:r>
            <a:r>
              <a:rPr lang="es-CO" sz="900" dirty="0">
                <a:solidFill>
                  <a:schemeClr val="tx1"/>
                </a:solidFill>
              </a:rPr>
              <a:t> (tren) o </a:t>
            </a:r>
            <a:r>
              <a:rPr lang="es-CO" sz="900" dirty="0" err="1">
                <a:solidFill>
                  <a:schemeClr val="tx1"/>
                </a:solidFill>
              </a:rPr>
              <a:t>IMDG</a:t>
            </a:r>
            <a:r>
              <a:rPr lang="es-CO" sz="900" dirty="0">
                <a:solidFill>
                  <a:schemeClr val="tx1"/>
                </a:solidFill>
              </a:rPr>
              <a:t> (barco).</a:t>
            </a:r>
            <a:endParaRPr lang="en-CA" sz="9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1196" y="776804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15. INFORMACIÓN REGULATORIA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0184" y="8216606"/>
            <a:ext cx="7200900" cy="126297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Sistema canadiense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CO" sz="1000" dirty="0">
                <a:solidFill>
                  <a:schemeClr val="tx1"/>
                </a:solidFill>
              </a:rPr>
              <a:t>Clasificado como Clase </a:t>
            </a:r>
            <a:r>
              <a:rPr lang="es-CO" sz="1000" dirty="0" err="1">
                <a:solidFill>
                  <a:schemeClr val="tx1"/>
                </a:solidFill>
              </a:rPr>
              <a:t>D2A</a:t>
            </a:r>
            <a:r>
              <a:rPr lang="es-CO" sz="1000" dirty="0">
                <a:solidFill>
                  <a:schemeClr val="tx1"/>
                </a:solidFill>
              </a:rPr>
              <a:t> – Materiales que causan otros efectos tóxicos.</a:t>
            </a:r>
            <a:endParaRPr lang="en-US" sz="1000" dirty="0">
              <a:solidFill>
                <a:schemeClr val="tx1"/>
              </a:solidFill>
            </a:endParaRPr>
          </a:p>
          <a:p>
            <a:pPr algn="just"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a:t>
            </a:r>
            <a:r>
              <a:rPr lang="en-US" sz="1000" b="1" dirty="0">
                <a:solidFill>
                  <a:schemeClr val="tx1"/>
                </a:solidFill>
              </a:rPr>
              <a:t> Canadian Environmental Protection Act</a:t>
            </a:r>
            <a:r>
              <a:rPr lang="es-CO" sz="1000" b="1" dirty="0">
                <a:solidFill>
                  <a:schemeClr val="tx1"/>
                </a:solidFill>
              </a:rPr>
              <a:t>) </a:t>
            </a:r>
            <a:r>
              <a:rPr lang="en-US" sz="1000" dirty="0">
                <a:solidFill>
                  <a:schemeClr val="tx1"/>
                </a:solidFill>
              </a:rPr>
              <a:t>- </a:t>
            </a:r>
            <a:r>
              <a:rPr lang="es-ES" sz="1000" dirty="0">
                <a:solidFill>
                  <a:schemeClr val="tx1"/>
                </a:solidFill>
              </a:rPr>
              <a:t>Todas las sustancias de este producto están incluidas, según se requiere, en la Lista de sustancias domésticas (DSL). </a:t>
            </a:r>
            <a:r>
              <a:rPr lang="es-ES" sz="1000" dirty="0" err="1">
                <a:solidFill>
                  <a:schemeClr val="tx1"/>
                </a:solidFill>
              </a:rPr>
              <a:t>FCR</a:t>
            </a:r>
            <a:r>
              <a:rPr lang="es-ES" sz="1000" dirty="0">
                <a:solidFill>
                  <a:schemeClr val="tx1"/>
                </a:solidFill>
              </a:rPr>
              <a:t> está clasificado según el reglamento CLP [clasificación, etiquetado y envasado de sustancias y mezclas] como carcinógeno de categoría </a:t>
            </a:r>
            <a:r>
              <a:rPr lang="es-ES" sz="1000" dirty="0" err="1">
                <a:solidFill>
                  <a:schemeClr val="tx1"/>
                </a:solidFill>
              </a:rPr>
              <a:t>1B</a:t>
            </a:r>
            <a:r>
              <a:rPr lang="es-ES" sz="1000" dirty="0">
                <a:solidFill>
                  <a:schemeClr val="tx1"/>
                </a:solidFill>
              </a:rPr>
              <a:t>. El 13 de enero de 2010, la Agencia Europea de Sustancias Químicas (ECHA) actualizó la lista de candidatos para autorización [ANEXO XV del Reglamento </a:t>
            </a:r>
            <a:r>
              <a:rPr lang="es-ES" sz="1000" dirty="0" err="1">
                <a:solidFill>
                  <a:schemeClr val="tx1"/>
                </a:solidFill>
              </a:rPr>
              <a:t>REACH</a:t>
            </a:r>
            <a:r>
              <a:rPr lang="es-ES" sz="1000" dirty="0">
                <a:solidFill>
                  <a:schemeClr val="tx1"/>
                </a:solidFill>
              </a:rPr>
              <a:t>] y añadió 14 nuevas sustancias a esta lista, incluidas las fibras cerámicas refractarias de </a:t>
            </a:r>
            <a:r>
              <a:rPr lang="es-ES" sz="1000" dirty="0" err="1">
                <a:solidFill>
                  <a:schemeClr val="tx1"/>
                </a:solidFill>
              </a:rPr>
              <a:t>aluminosilicato</a:t>
            </a:r>
            <a:r>
              <a:rPr lang="es-ES" sz="1000" dirty="0">
                <a:solidFill>
                  <a:schemeClr val="tx1"/>
                </a:solidFill>
              </a:rPr>
              <a:t> (</a:t>
            </a:r>
            <a:r>
              <a:rPr lang="es-ES" sz="1000" dirty="0" err="1">
                <a:solidFill>
                  <a:schemeClr val="tx1"/>
                </a:solidFill>
              </a:rPr>
              <a:t>FCR</a:t>
            </a:r>
            <a:r>
              <a:rPr lang="es-ES" sz="1000" dirty="0">
                <a:solidFill>
                  <a:schemeClr val="tx1"/>
                </a:solidFill>
              </a:rPr>
              <a:t>).</a:t>
            </a:r>
            <a:endParaRPr lang="en-US" sz="1000" b="1" u="sng" dirty="0">
              <a:solidFill>
                <a:schemeClr val="tx1"/>
              </a:solidFill>
            </a:endParaRPr>
          </a:p>
        </p:txBody>
      </p:sp>
      <p:sp>
        <p:nvSpPr>
          <p:cNvPr id="4" name="Text Placeholder 25">
            <a:extLst>
              <a:ext uri="{FF2B5EF4-FFF2-40B4-BE49-F238E27FC236}">
                <a16:creationId xmlns:a16="http://schemas.microsoft.com/office/drawing/2014/main" id="{47FD0684-F82A-5B3F-D889-526DC54F7916}"/>
              </a:ext>
            </a:extLst>
          </p:cNvPr>
          <p:cNvSpPr txBox="1">
            <a:spLocks/>
          </p:cNvSpPr>
          <p:nvPr/>
        </p:nvSpPr>
        <p:spPr>
          <a:xfrm>
            <a:off x="284738" y="1210305"/>
            <a:ext cx="7200900" cy="62645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Centro Internacional de Investigaciones sobre el Cáncer y Programa Nacional de Toxicología: </a:t>
            </a:r>
            <a:r>
              <a:rPr lang="es-CO" sz="1000" dirty="0">
                <a:solidFill>
                  <a:srgbClr val="0F1919"/>
                </a:solidFill>
              </a:rPr>
              <a:t>La </a:t>
            </a:r>
            <a:r>
              <a:rPr lang="es-CO" sz="1000" dirty="0" err="1">
                <a:solidFill>
                  <a:srgbClr val="0F1919"/>
                </a:solidFill>
              </a:rPr>
              <a:t>IARC</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 El Informe anual sobre carcinógenos clasificó el </a:t>
            </a:r>
            <a:r>
              <a:rPr lang="es-CO" sz="1000" dirty="0" err="1">
                <a:solidFill>
                  <a:srgbClr val="0F1919"/>
                </a:solidFill>
              </a:rPr>
              <a:t>FCR</a:t>
            </a:r>
            <a:r>
              <a:rPr lang="es-CO" sz="1000" dirty="0">
                <a:solidFill>
                  <a:srgbClr val="0F1919"/>
                </a:solidFill>
              </a:rPr>
              <a:t> respirable como "razonablemente previsible" como carcinógeno.</a:t>
            </a:r>
          </a:p>
          <a:p>
            <a:pPr defTabSz="320040">
              <a:tabLst>
                <a:tab pos="118872" algn="l"/>
              </a:tabLst>
            </a:pPr>
            <a:endParaRPr lang="en-CA" sz="1000" b="1" dirty="0">
              <a:solidFill>
                <a:srgbClr val="0F1919"/>
              </a:solidFill>
            </a:endParaRPr>
          </a:p>
        </p:txBody>
      </p:sp>
      <p:graphicFrame>
        <p:nvGraphicFramePr>
          <p:cNvPr id="5" name="Table 35">
            <a:extLst>
              <a:ext uri="{FF2B5EF4-FFF2-40B4-BE49-F238E27FC236}">
                <a16:creationId xmlns:a16="http://schemas.microsoft.com/office/drawing/2014/main" id="{EFCA89F5-BCFF-36C2-7F9D-1C18CA87F76B}"/>
              </a:ext>
            </a:extLst>
          </p:cNvPr>
          <p:cNvGraphicFramePr>
            <a:graphicFrameLocks/>
          </p:cNvGraphicFramePr>
          <p:nvPr>
            <p:extLst>
              <p:ext uri="{D42A27DB-BD31-4B8C-83A1-F6EECF244321}">
                <p14:modId xmlns:p14="http://schemas.microsoft.com/office/powerpoint/2010/main" val="2675455112"/>
              </p:ext>
            </p:extLst>
          </p:nvPr>
        </p:nvGraphicFramePr>
        <p:xfrm>
          <a:off x="284738" y="2372097"/>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6" name="Text Placeholder 25">
            <a:extLst>
              <a:ext uri="{FF2B5EF4-FFF2-40B4-BE49-F238E27FC236}">
                <a16:creationId xmlns:a16="http://schemas.microsoft.com/office/drawing/2014/main" id="{BF7C1C16-B162-F78A-65F1-CE145696E373}"/>
              </a:ext>
            </a:extLst>
          </p:cNvPr>
          <p:cNvSpPr txBox="1">
            <a:spLocks/>
          </p:cNvSpPr>
          <p:nvPr/>
        </p:nvSpPr>
        <p:spPr>
          <a:xfrm>
            <a:off x="283220" y="4228628"/>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7" name="Table 35">
            <a:extLst>
              <a:ext uri="{FF2B5EF4-FFF2-40B4-BE49-F238E27FC236}">
                <a16:creationId xmlns:a16="http://schemas.microsoft.com/office/drawing/2014/main" id="{0DDB1A60-2DD3-7D06-193B-A6F3EB641B33}"/>
              </a:ext>
            </a:extLst>
          </p:cNvPr>
          <p:cNvGraphicFramePr>
            <a:graphicFrameLocks/>
          </p:cNvGraphicFramePr>
          <p:nvPr>
            <p:extLst>
              <p:ext uri="{D42A27DB-BD31-4B8C-83A1-F6EECF244321}">
                <p14:modId xmlns:p14="http://schemas.microsoft.com/office/powerpoint/2010/main" val="229610422"/>
              </p:ext>
            </p:extLst>
          </p:nvPr>
        </p:nvGraphicFramePr>
        <p:xfrm>
          <a:off x="283220" y="5896614"/>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6256" y="2564765"/>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4232" y="3032790"/>
            <a:ext cx="7200900" cy="447291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ES" sz="1000" b="1" dirty="0">
                <a:solidFill>
                  <a:schemeClr val="tx1"/>
                </a:solidFill>
              </a:rPr>
              <a:t>Información adicional sobre el material </a:t>
            </a:r>
            <a:r>
              <a:rPr lang="es-ES" sz="1000" b="1" dirty="0" err="1">
                <a:solidFill>
                  <a:schemeClr val="tx1"/>
                </a:solidFill>
              </a:rPr>
              <a:t>post-servicio</a:t>
            </a:r>
            <a:r>
              <a:rPr lang="es-ES" sz="1000" b="1" dirty="0">
                <a:solidFill>
                  <a:schemeClr val="tx1"/>
                </a:solidFill>
              </a:rPr>
              <a:t>: </a:t>
            </a:r>
            <a:r>
              <a:rPr lang="es-ES" sz="1000" dirty="0">
                <a:solidFill>
                  <a:schemeClr val="tx1"/>
                </a:solidFill>
              </a:rPr>
              <a:t>Tal como se fabrican, todas las fibras cerámicas son materiales vítreos (vidriosos) que no contienen sílice cristalina. Sin embargo, la exposición continuada a temperaturas elevadas puede provocar la desvitrificación (cristalización) de estas fibras. La primera formación cristalina (</a:t>
            </a:r>
            <a:r>
              <a:rPr lang="es-ES" sz="1000" dirty="0" err="1">
                <a:solidFill>
                  <a:schemeClr val="tx1"/>
                </a:solidFill>
              </a:rPr>
              <a:t>mullita</a:t>
            </a:r>
            <a:r>
              <a:rPr lang="es-ES" sz="1000" dirty="0">
                <a:solidFill>
                  <a:schemeClr val="tx1"/>
                </a:solidFill>
              </a:rPr>
              <a:t>) comienza a producirse aproximadamente a </a:t>
            </a:r>
            <a:r>
              <a:rPr lang="es-ES" sz="1000" dirty="0" err="1">
                <a:solidFill>
                  <a:schemeClr val="tx1"/>
                </a:solidFill>
              </a:rPr>
              <a:t>985°C</a:t>
            </a:r>
            <a:r>
              <a:rPr lang="es-ES" sz="1000" dirty="0">
                <a:solidFill>
                  <a:schemeClr val="tx1"/>
                </a:solidFill>
              </a:rPr>
              <a:t> (</a:t>
            </a:r>
            <a:r>
              <a:rPr lang="es-ES" sz="1000" dirty="0" err="1">
                <a:solidFill>
                  <a:schemeClr val="tx1"/>
                </a:solidFill>
              </a:rPr>
              <a:t>1805°F</a:t>
            </a:r>
            <a:r>
              <a:rPr lang="es-ES" sz="1000" dirty="0">
                <a:solidFill>
                  <a:schemeClr val="tx1"/>
                </a:solidFill>
              </a:rPr>
              <a:t>). La sílice en fase cristalina puede empezar a formarse a aproximadamente </a:t>
            </a:r>
            <a:r>
              <a:rPr lang="es-ES" sz="1000" dirty="0" err="1">
                <a:solidFill>
                  <a:schemeClr val="tx1"/>
                </a:solidFill>
              </a:rPr>
              <a:t>1100°C</a:t>
            </a:r>
            <a:r>
              <a:rPr lang="es-ES" sz="1000" dirty="0">
                <a:solidFill>
                  <a:schemeClr val="tx1"/>
                </a:solidFill>
              </a:rPr>
              <a:t> (</a:t>
            </a:r>
            <a:r>
              <a:rPr lang="es-ES" sz="1000" dirty="0" err="1">
                <a:solidFill>
                  <a:schemeClr val="tx1"/>
                </a:solidFill>
              </a:rPr>
              <a:t>2012°F</a:t>
            </a:r>
            <a:r>
              <a:rPr lang="es-ES" sz="1000" dirty="0">
                <a:solidFill>
                  <a:schemeClr val="tx1"/>
                </a:solidFill>
              </a:rPr>
              <a:t>). Cuando las fibras vitrocerámicas se desvitrifican, forman un polvo mineral mixto que contiene sílice cristalina. La sílice cristalina queda atrapada en los límites de grano dentro de una matriz formada predominantemente por </a:t>
            </a:r>
            <a:r>
              <a:rPr lang="es-ES" sz="1000" dirty="0" err="1">
                <a:solidFill>
                  <a:schemeClr val="tx1"/>
                </a:solidFill>
              </a:rPr>
              <a:t>mullita</a:t>
            </a:r>
            <a:r>
              <a:rPr lang="es-ES" sz="1000" dirty="0">
                <a:solidFill>
                  <a:schemeClr val="tx1"/>
                </a:solidFill>
              </a:rPr>
              <a:t>. </a:t>
            </a:r>
            <a:r>
              <a:rPr lang="es-CO" sz="1000" b="1" dirty="0">
                <a:solidFill>
                  <a:schemeClr val="tx1"/>
                </a:solidFill>
              </a:rPr>
              <a:t>Nota! </a:t>
            </a:r>
            <a:r>
              <a:rPr lang="es-ES" sz="1000" dirty="0">
                <a:solidFill>
                  <a:schemeClr val="tx1"/>
                </a:solidFill>
              </a:rPr>
              <a:t>La aparición y el alcance de la formación de fases cristalinas dependen de la duración y la temperatura de la exposición química de la fibra o de la presencia de agentes fundentes o contaminantes del horno. La presencia de fases cristalinas sólo puede confirmarse mediante análisis de laboratorio de la fibra de cara caliente. La evaluación de la sílice cristalina realizada por la </a:t>
            </a:r>
            <a:r>
              <a:rPr lang="es-ES" sz="1000" dirty="0" err="1">
                <a:solidFill>
                  <a:schemeClr val="tx1"/>
                </a:solidFill>
              </a:rPr>
              <a:t>IARC</a:t>
            </a:r>
            <a:r>
              <a:rPr lang="es-ES" sz="1000" dirty="0">
                <a:solidFill>
                  <a:schemeClr val="tx1"/>
                </a:solidFill>
              </a:rPr>
              <a:t> [la Agencia Internacional para la Investigación del Cáncer] establece que “la sílice cristalina inhalada en forma de cuarzo o cristobalita de fuentes ocupacionales es cancerígena para los seres humanos y está clasificada como carcinógeno del Grupo 1. La </a:t>
            </a:r>
            <a:r>
              <a:rPr lang="es-ES" sz="1000" dirty="0" err="1">
                <a:solidFill>
                  <a:schemeClr val="tx1"/>
                </a:solidFill>
              </a:rPr>
              <a:t>IARC</a:t>
            </a:r>
            <a:r>
              <a:rPr lang="es-ES" sz="1000" dirty="0">
                <a:solidFill>
                  <a:schemeClr val="tx1"/>
                </a:solidFill>
              </a:rPr>
              <a:t> señala además que no se detectó carcinogenicidad en humanos en todos los entornos industriales estudiados. La </a:t>
            </a:r>
            <a:r>
              <a:rPr lang="es-ES" sz="1000" dirty="0" err="1">
                <a:solidFill>
                  <a:schemeClr val="tx1"/>
                </a:solidFill>
              </a:rPr>
              <a:t>IARC</a:t>
            </a:r>
            <a:r>
              <a:rPr lang="es-ES" sz="1000" dirty="0">
                <a:solidFill>
                  <a:schemeClr val="tx1"/>
                </a:solidFill>
              </a:rPr>
              <a:t> también estudió polvos que contienen sílice cristalina de minerales mixtos, como el polvo de carbón (que contiene entre un 5 % y un 15 % de sílice cristalina) y tierra de diatomeas, sin observar ninguna evidencia de enfermedad. En los EE.UU., el Programa Nacional de Toxicología (NTP) enumera todos los polimorfos de la sílice cristalina entre las sustancias que razonablemente se pueden considerar cancerígenas. </a:t>
            </a:r>
            <a:r>
              <a:rPr lang="es-ES" sz="1000" dirty="0" err="1">
                <a:solidFill>
                  <a:schemeClr val="tx1"/>
                </a:solidFill>
              </a:rPr>
              <a:t>IARC</a:t>
            </a:r>
            <a:r>
              <a:rPr lang="es-ES" sz="1000" dirty="0">
                <a:solidFill>
                  <a:schemeClr val="tx1"/>
                </a:solidFill>
              </a:rPr>
              <a:t> y NTP no evaluaron la fibra cerámica </a:t>
            </a:r>
            <a:r>
              <a:rPr lang="es-ES" sz="1000" dirty="0" err="1">
                <a:solidFill>
                  <a:schemeClr val="tx1"/>
                </a:solidFill>
              </a:rPr>
              <a:t>post-servicio</a:t>
            </a:r>
            <a:r>
              <a:rPr lang="es-ES" sz="1000" dirty="0">
                <a:solidFill>
                  <a:schemeClr val="tx1"/>
                </a:solidFill>
              </a:rPr>
              <a:t> que puede contener varias fases cristalinas. Sin embargo, un análisis de muestras de fibra cerámica después del servicio obtenidas de conformidad con un acuerdo de monitoreo de exposición con la Agencia de Protección Ambiental de los Estados Unidos encontró que en las condiciones del horno muestreadas la mayoría no contenía niveles detectables de sílice cristalina. En otros estudios relevantes sobre fibras cerámicas se encontró que (1) la fibra cerámica </a:t>
            </a:r>
            <a:r>
              <a:rPr lang="es-ES" sz="1000" dirty="0" err="1">
                <a:solidFill>
                  <a:schemeClr val="tx1"/>
                </a:solidFill>
              </a:rPr>
              <a:t>post-servicio</a:t>
            </a:r>
            <a:r>
              <a:rPr lang="es-ES" sz="1000" dirty="0">
                <a:solidFill>
                  <a:schemeClr val="tx1"/>
                </a:solidFill>
              </a:rPr>
              <a:t> simulada mostró poca o ninguna actividad cuando la exposición fue por inhalación o inyección intraperitoneal y (2) la fibra cerámica </a:t>
            </a:r>
            <a:r>
              <a:rPr lang="es-ES" sz="1000" dirty="0" err="1">
                <a:solidFill>
                  <a:schemeClr val="tx1"/>
                </a:solidFill>
              </a:rPr>
              <a:t>post-servicio</a:t>
            </a:r>
            <a:r>
              <a:rPr lang="es-ES" sz="1000" dirty="0">
                <a:solidFill>
                  <a:schemeClr val="tx1"/>
                </a:solidFill>
              </a:rPr>
              <a:t> no era citotóxica para las células similares a los macrófagos en concentraciones hasta 320 microgramos/cm². En comparación, el cuarzo puro o la cristobalita eran significativamente activos a niveles mucho más bajos (alrededor de 20 microgramos/cm²).</a:t>
            </a:r>
          </a:p>
          <a:p>
            <a:pPr algn="just" defTabSz="228600">
              <a:spcBef>
                <a:spcPts val="0"/>
              </a:spcBef>
              <a:tabLst>
                <a:tab pos="118872" algn="l"/>
              </a:tabLst>
            </a:pPr>
            <a:endParaRPr lang="es-ES" sz="1000" dirty="0">
              <a:solidFill>
                <a:schemeClr val="tx1"/>
              </a:solidFill>
            </a:endParaRPr>
          </a:p>
          <a:p>
            <a:pPr algn="just" defTabSz="228600">
              <a:spcBef>
                <a:spcPts val="0"/>
              </a:spcBef>
              <a:tabLst>
                <a:tab pos="118872" algn="l"/>
              </a:tabLst>
            </a:pPr>
            <a:r>
              <a:rPr lang="es-CO" sz="1000" b="1" dirty="0">
                <a:solidFill>
                  <a:schemeClr val="tx1"/>
                </a:solidFill>
              </a:rPr>
              <a:t>Sistema de identificación de materiales peligrosos (</a:t>
            </a:r>
            <a:r>
              <a:rPr lang="es-CO" sz="1000" b="1" dirty="0" err="1">
                <a:solidFill>
                  <a:schemeClr val="tx1"/>
                </a:solidFill>
              </a:rPr>
              <a:t>HMIS</a:t>
            </a:r>
            <a:r>
              <a:rPr lang="es-CO" sz="1000" b="1" dirty="0">
                <a:solidFill>
                  <a:schemeClr val="tx1"/>
                </a:solidFill>
              </a:rPr>
              <a:t>)</a:t>
            </a:r>
          </a:p>
          <a:p>
            <a:pPr algn="just" defTabSz="228600">
              <a:spcBef>
                <a:spcPts val="0"/>
              </a:spcBef>
              <a:tabLst>
                <a:tab pos="118872" algn="l"/>
              </a:tabLst>
            </a:pPr>
            <a:r>
              <a:rPr lang="es-CO" sz="1000" dirty="0">
                <a:solidFill>
                  <a:schemeClr val="tx1"/>
                </a:solidFill>
              </a:rPr>
              <a:t>La clasificación de peligros para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son</a:t>
            </a:r>
            <a:r>
              <a:rPr lang="en-US" sz="1000" dirty="0">
                <a:solidFill>
                  <a:schemeClr val="tx1"/>
                </a:solidFill>
              </a:rPr>
              <a:t>:</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n-US" sz="1000" b="1" dirty="0">
              <a:solidFill>
                <a:schemeClr val="tx1"/>
              </a:solidFill>
            </a:endParaRPr>
          </a:p>
          <a:p>
            <a:pPr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Enero 17 del 2020.</a:t>
            </a:r>
          </a:p>
          <a:p>
            <a:pPr algn="just"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s-CO" sz="1000" dirty="0">
              <a:solidFill>
                <a:srgbClr val="0F1919"/>
              </a:solidFill>
            </a:endParaRPr>
          </a:p>
          <a:p>
            <a:pPr defTabSz="228600">
              <a:spcBef>
                <a:spcPts val="0"/>
              </a:spcBef>
              <a:tabLst>
                <a:tab pos="118872" algn="l"/>
              </a:tabLst>
            </a:pPr>
            <a:endParaRPr lang="es-CO" sz="1000" b="1" dirty="0">
              <a:solidFill>
                <a:schemeClr val="tx1"/>
              </a:solidFill>
            </a:endParaRPr>
          </a:p>
          <a:p>
            <a:pPr defTabSz="228600">
              <a:spcBef>
                <a:spcPts val="0"/>
              </a:spcBef>
              <a:tabLst>
                <a:tab pos="118872" algn="l"/>
              </a:tabLst>
            </a:pPr>
            <a:endParaRPr lang="es-CO" sz="1000" b="1" dirty="0">
              <a:solidFill>
                <a:schemeClr val="tx1"/>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2205" y="7576175"/>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a:solidFill>
                  <a:schemeClr val="accent4"/>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23 04</a:t>
            </a:r>
          </a:p>
        </p:txBody>
      </p:sp>
      <p:sp>
        <p:nvSpPr>
          <p:cNvPr id="2" name="Text Placeholder 25">
            <a:extLst>
              <a:ext uri="{FF2B5EF4-FFF2-40B4-BE49-F238E27FC236}">
                <a16:creationId xmlns:a16="http://schemas.microsoft.com/office/drawing/2014/main" id="{BE2E9679-CEDC-B246-B3D2-076D3F4E5CF8}"/>
              </a:ext>
            </a:extLst>
          </p:cNvPr>
          <p:cNvSpPr txBox="1">
            <a:spLocks/>
          </p:cNvSpPr>
          <p:nvPr/>
        </p:nvSpPr>
        <p:spPr>
          <a:xfrm>
            <a:off x="284232" y="1151745"/>
            <a:ext cx="7200900" cy="20940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n-US" sz="1000" b="1" u="sng" dirty="0">
                <a:solidFill>
                  <a:schemeClr val="tx1"/>
                </a:solidFill>
              </a:rPr>
              <a:t>UNITED STATES REGULATIONS</a:t>
            </a:r>
          </a:p>
        </p:txBody>
      </p:sp>
      <p:graphicFrame>
        <p:nvGraphicFramePr>
          <p:cNvPr id="6" name="Table 35">
            <a:extLst>
              <a:ext uri="{FF2B5EF4-FFF2-40B4-BE49-F238E27FC236}">
                <a16:creationId xmlns:a16="http://schemas.microsoft.com/office/drawing/2014/main" id="{35E0B53B-9F3D-9545-A409-AB3F1B9DEAF2}"/>
              </a:ext>
            </a:extLst>
          </p:cNvPr>
          <p:cNvGraphicFramePr>
            <a:graphicFrameLocks/>
          </p:cNvGraphicFramePr>
          <p:nvPr>
            <p:extLst>
              <p:ext uri="{D42A27DB-BD31-4B8C-83A1-F6EECF244321}">
                <p14:modId xmlns:p14="http://schemas.microsoft.com/office/powerpoint/2010/main" val="1466960717"/>
              </p:ext>
            </p:extLst>
          </p:nvPr>
        </p:nvGraphicFramePr>
        <p:xfrm>
          <a:off x="286256" y="1323610"/>
          <a:ext cx="7199888" cy="111936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just" defTabSz="777240" rtl="0" eaLnBrk="1" fontAlgn="auto" latinLnBrk="0" hangingPunct="1">
                        <a:lnSpc>
                          <a:spcPct val="100000"/>
                        </a:lnSpc>
                        <a:spcBef>
                          <a:spcPts val="0"/>
                        </a:spcBef>
                        <a:spcAft>
                          <a:spcPts val="0"/>
                        </a:spcAft>
                        <a:buClrTx/>
                        <a:buSzTx/>
                        <a:buFontTx/>
                        <a:buNone/>
                        <a:tabLst/>
                        <a:defRPr/>
                      </a:pPr>
                      <a:r>
                        <a:rPr lang="es-CO" sz="800" b="0" noProof="0" dirty="0"/>
                        <a:t>Cumplir con las </a:t>
                      </a:r>
                      <a:r>
                        <a:rPr lang="es-CO" sz="800" b="1" noProof="0" dirty="0"/>
                        <a:t>Normas de Comunicación de Riesgos</a:t>
                      </a:r>
                      <a:r>
                        <a:rPr lang="es-CO" sz="800" b="0" noProof="0" dirty="0"/>
                        <a:t> 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Las “fibras cerámicas (partículas transportadas por el aire de tamaño respirable)” figuran en la </a:t>
                      </a:r>
                      <a:r>
                        <a:rPr lang="es-CO" sz="800" b="1" noProof="0" dirty="0"/>
                        <a:t>Proposición 65, Ley de control de sustancias tóxicas y agua potable</a:t>
                      </a:r>
                      <a:r>
                        <a:rPr lang="es-CO" sz="800" b="0" noProof="0" dirty="0"/>
                        <a:t> </a:t>
                      </a:r>
                      <a:r>
                        <a:rPr lang="es-CO" sz="800" b="1" noProof="0" dirty="0"/>
                        <a:t>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graphicFrame>
        <p:nvGraphicFramePr>
          <p:cNvPr id="9" name="Table 35">
            <a:extLst>
              <a:ext uri="{FF2B5EF4-FFF2-40B4-BE49-F238E27FC236}">
                <a16:creationId xmlns:a16="http://schemas.microsoft.com/office/drawing/2014/main" id="{93EF0477-3A49-8D1F-C7D5-762AF305A3A3}"/>
              </a:ext>
            </a:extLst>
          </p:cNvPr>
          <p:cNvGraphicFramePr>
            <a:graphicFrameLocks/>
          </p:cNvGraphicFramePr>
          <p:nvPr>
            <p:extLst>
              <p:ext uri="{D42A27DB-BD31-4B8C-83A1-F6EECF244321}">
                <p14:modId xmlns:p14="http://schemas.microsoft.com/office/powerpoint/2010/main" val="3110838277"/>
              </p:ext>
            </p:extLst>
          </p:nvPr>
        </p:nvGraphicFramePr>
        <p:xfrm>
          <a:off x="282204" y="8042970"/>
          <a:ext cx="7199889" cy="155977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9">
            <a:extLst>
              <a:ext uri="{FF2B5EF4-FFF2-40B4-BE49-F238E27FC236}">
                <a16:creationId xmlns:a16="http://schemas.microsoft.com/office/drawing/2014/main" id="{01E48E11-2ED5-C090-F66B-706B5C36B05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23 04</a:t>
            </a:r>
          </a:p>
        </p:txBody>
      </p:sp>
      <p:graphicFrame>
        <p:nvGraphicFramePr>
          <p:cNvPr id="5" name="Table 4">
            <a:extLst>
              <a:ext uri="{FF2B5EF4-FFF2-40B4-BE49-F238E27FC236}">
                <a16:creationId xmlns:a16="http://schemas.microsoft.com/office/drawing/2014/main" id="{0F612FB0-F36C-6644-689D-9CCF9D17A60E}"/>
              </a:ext>
            </a:extLst>
          </p:cNvPr>
          <p:cNvGraphicFramePr>
            <a:graphicFrameLocks noGrp="1"/>
          </p:cNvGraphicFramePr>
          <p:nvPr>
            <p:extLst>
              <p:ext uri="{D42A27DB-BD31-4B8C-83A1-F6EECF244321}">
                <p14:modId xmlns:p14="http://schemas.microsoft.com/office/powerpoint/2010/main" val="2126554019"/>
              </p:ext>
            </p:extLst>
          </p:nvPr>
        </p:nvGraphicFramePr>
        <p:xfrm>
          <a:off x="291591" y="1162116"/>
          <a:ext cx="7199889" cy="5839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2137924001"/>
                    </a:ext>
                  </a:extLst>
                </a:gridCol>
                <a:gridCol w="2927856">
                  <a:extLst>
                    <a:ext uri="{9D8B030D-6E8A-4147-A177-3AD203B41FA5}">
                      <a16:colId xmlns:a16="http://schemas.microsoft.com/office/drawing/2014/main" val="2323178489"/>
                    </a:ext>
                  </a:extLst>
                </a:gridCol>
                <a:gridCol w="3284607">
                  <a:extLst>
                    <a:ext uri="{9D8B030D-6E8A-4147-A177-3AD203B41FA5}">
                      <a16:colId xmlns:a16="http://schemas.microsoft.com/office/drawing/2014/main" val="4085273813"/>
                    </a:ext>
                  </a:extLst>
                </a:gridCol>
              </a:tblGrid>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5854028"/>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4550354"/>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479781"/>
                  </a:ext>
                </a:extLst>
              </a:tr>
            </a:tbl>
          </a:graphicData>
        </a:graphic>
      </p:graphicFrame>
      <p:graphicFrame>
        <p:nvGraphicFramePr>
          <p:cNvPr id="6" name="Table 5">
            <a:extLst>
              <a:ext uri="{FF2B5EF4-FFF2-40B4-BE49-F238E27FC236}">
                <a16:creationId xmlns:a16="http://schemas.microsoft.com/office/drawing/2014/main" id="{F63D725C-5114-56E2-E629-D973DB1BE772}"/>
              </a:ext>
            </a:extLst>
          </p:cNvPr>
          <p:cNvGraphicFramePr>
            <a:graphicFrameLocks noGrp="1"/>
          </p:cNvGraphicFramePr>
          <p:nvPr>
            <p:extLst>
              <p:ext uri="{D42A27DB-BD31-4B8C-83A1-F6EECF244321}">
                <p14:modId xmlns:p14="http://schemas.microsoft.com/office/powerpoint/2010/main" val="2942092191"/>
              </p:ext>
            </p:extLst>
          </p:nvPr>
        </p:nvGraphicFramePr>
        <p:xfrm>
          <a:off x="290073" y="1950614"/>
          <a:ext cx="7199889" cy="194665"/>
        </p:xfrm>
        <a:graphic>
          <a:graphicData uri="http://schemas.openxmlformats.org/drawingml/2006/table">
            <a:tbl>
              <a:tblPr firstRow="1" bandRow="1">
                <a:tableStyleId>{9D7B26C5-4107-4FEC-AEDC-1716B250A1EF}</a:tableStyleId>
              </a:tblPr>
              <a:tblGrid>
                <a:gridCol w="991107">
                  <a:extLst>
                    <a:ext uri="{9D8B030D-6E8A-4147-A177-3AD203B41FA5}">
                      <a16:colId xmlns:a16="http://schemas.microsoft.com/office/drawing/2014/main" val="3877969740"/>
                    </a:ext>
                  </a:extLst>
                </a:gridCol>
                <a:gridCol w="2928074">
                  <a:extLst>
                    <a:ext uri="{9D8B030D-6E8A-4147-A177-3AD203B41FA5}">
                      <a16:colId xmlns:a16="http://schemas.microsoft.com/office/drawing/2014/main" val="3303139435"/>
                    </a:ext>
                  </a:extLst>
                </a:gridCol>
                <a:gridCol w="3280708">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7" name="Table 6">
            <a:extLst>
              <a:ext uri="{FF2B5EF4-FFF2-40B4-BE49-F238E27FC236}">
                <a16:creationId xmlns:a16="http://schemas.microsoft.com/office/drawing/2014/main" id="{D8BCCB86-8206-274E-11DB-2BD16636FA7E}"/>
              </a:ext>
            </a:extLst>
          </p:cNvPr>
          <p:cNvGraphicFramePr>
            <a:graphicFrameLocks noGrp="1"/>
          </p:cNvGraphicFramePr>
          <p:nvPr>
            <p:extLst>
              <p:ext uri="{D42A27DB-BD31-4B8C-83A1-F6EECF244321}">
                <p14:modId xmlns:p14="http://schemas.microsoft.com/office/powerpoint/2010/main" val="3865797104"/>
              </p:ext>
            </p:extLst>
          </p:nvPr>
        </p:nvGraphicFramePr>
        <p:xfrm>
          <a:off x="293110" y="1746111"/>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26337">
                  <a:extLst>
                    <a:ext uri="{9D8B030D-6E8A-4147-A177-3AD203B41FA5}">
                      <a16:colId xmlns:a16="http://schemas.microsoft.com/office/drawing/2014/main" val="4010894147"/>
                    </a:ext>
                  </a:extLst>
                </a:gridCol>
                <a:gridCol w="3286126">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graphicFrame>
        <p:nvGraphicFramePr>
          <p:cNvPr id="8" name="Table 7">
            <a:extLst>
              <a:ext uri="{FF2B5EF4-FFF2-40B4-BE49-F238E27FC236}">
                <a16:creationId xmlns:a16="http://schemas.microsoft.com/office/drawing/2014/main" id="{1C9D6572-6883-6281-E37D-AF5AD61643EB}"/>
              </a:ext>
            </a:extLst>
          </p:cNvPr>
          <p:cNvGraphicFramePr>
            <a:graphicFrameLocks noGrp="1"/>
          </p:cNvGraphicFramePr>
          <p:nvPr>
            <p:extLst>
              <p:ext uri="{D42A27DB-BD31-4B8C-83A1-F6EECF244321}">
                <p14:modId xmlns:p14="http://schemas.microsoft.com/office/powerpoint/2010/main" val="3504058318"/>
              </p:ext>
            </p:extLst>
          </p:nvPr>
        </p:nvGraphicFramePr>
        <p:xfrm>
          <a:off x="295409" y="2145279"/>
          <a:ext cx="7199889" cy="389330"/>
        </p:xfrm>
        <a:graphic>
          <a:graphicData uri="http://schemas.openxmlformats.org/drawingml/2006/table">
            <a:tbl>
              <a:tblPr firstRow="1" bandRow="1">
                <a:tableStyleId>{5940675A-B579-460E-94D1-54222C63F5DA}</a:tableStyleId>
              </a:tblPr>
              <a:tblGrid>
                <a:gridCol w="986345">
                  <a:extLst>
                    <a:ext uri="{9D8B030D-6E8A-4147-A177-3AD203B41FA5}">
                      <a16:colId xmlns:a16="http://schemas.microsoft.com/office/drawing/2014/main" val="1576097758"/>
                    </a:ext>
                  </a:extLst>
                </a:gridCol>
                <a:gridCol w="2928937">
                  <a:extLst>
                    <a:ext uri="{9D8B030D-6E8A-4147-A177-3AD203B41FA5}">
                      <a16:colId xmlns:a16="http://schemas.microsoft.com/office/drawing/2014/main" val="122268426"/>
                    </a:ext>
                  </a:extLst>
                </a:gridCol>
                <a:gridCol w="3284607">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9" name="Table 35">
            <a:extLst>
              <a:ext uri="{FF2B5EF4-FFF2-40B4-BE49-F238E27FC236}">
                <a16:creationId xmlns:a16="http://schemas.microsoft.com/office/drawing/2014/main" id="{10F61595-C032-F57E-7C3E-B3416554D145}"/>
              </a:ext>
            </a:extLst>
          </p:cNvPr>
          <p:cNvGraphicFramePr>
            <a:graphicFrameLocks/>
          </p:cNvGraphicFramePr>
          <p:nvPr>
            <p:extLst>
              <p:ext uri="{D42A27DB-BD31-4B8C-83A1-F6EECF244321}">
                <p14:modId xmlns:p14="http://schemas.microsoft.com/office/powerpoint/2010/main" val="3953952921"/>
              </p:ext>
            </p:extLst>
          </p:nvPr>
        </p:nvGraphicFramePr>
        <p:xfrm>
          <a:off x="299458" y="2534609"/>
          <a:ext cx="7199889" cy="778660"/>
        </p:xfrm>
        <a:graphic>
          <a:graphicData uri="http://schemas.openxmlformats.org/drawingml/2006/table">
            <a:tbl>
              <a:tblPr firstRow="1" bandRow="1">
                <a:tableStyleId>{9D7B26C5-4107-4FEC-AEDC-1716B250A1EF}</a:tableStyleId>
              </a:tblPr>
              <a:tblGrid>
                <a:gridCol w="981009">
                  <a:extLst>
                    <a:ext uri="{9D8B030D-6E8A-4147-A177-3AD203B41FA5}">
                      <a16:colId xmlns:a16="http://schemas.microsoft.com/office/drawing/2014/main" val="3647290184"/>
                    </a:ext>
                  </a:extLst>
                </a:gridCol>
                <a:gridCol w="2933550">
                  <a:extLst>
                    <a:ext uri="{9D8B030D-6E8A-4147-A177-3AD203B41FA5}">
                      <a16:colId xmlns:a16="http://schemas.microsoft.com/office/drawing/2014/main" val="622920296"/>
                    </a:ext>
                  </a:extLst>
                </a:gridCol>
                <a:gridCol w="3285330">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0" name="Table 35">
            <a:extLst>
              <a:ext uri="{FF2B5EF4-FFF2-40B4-BE49-F238E27FC236}">
                <a16:creationId xmlns:a16="http://schemas.microsoft.com/office/drawing/2014/main" id="{F88F7CCF-074C-6189-E4E7-A903855561CE}"/>
              </a:ext>
            </a:extLst>
          </p:cNvPr>
          <p:cNvGraphicFramePr>
            <a:graphicFrameLocks/>
          </p:cNvGraphicFramePr>
          <p:nvPr>
            <p:extLst>
              <p:ext uri="{D42A27DB-BD31-4B8C-83A1-F6EECF244321}">
                <p14:modId xmlns:p14="http://schemas.microsoft.com/office/powerpoint/2010/main" val="471790466"/>
              </p:ext>
            </p:extLst>
          </p:nvPr>
        </p:nvGraphicFramePr>
        <p:xfrm>
          <a:off x="298446" y="3313334"/>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34720">
                  <a:extLst>
                    <a:ext uri="{9D8B030D-6E8A-4147-A177-3AD203B41FA5}">
                      <a16:colId xmlns:a16="http://schemas.microsoft.com/office/drawing/2014/main" val="622920296"/>
                    </a:ext>
                  </a:extLst>
                </a:gridCol>
                <a:gridCol w="3281430">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11" name="Table 10">
            <a:extLst>
              <a:ext uri="{FF2B5EF4-FFF2-40B4-BE49-F238E27FC236}">
                <a16:creationId xmlns:a16="http://schemas.microsoft.com/office/drawing/2014/main" id="{A4AE0AA6-9BF6-069E-369B-C2A57376DEED}"/>
              </a:ext>
            </a:extLst>
          </p:cNvPr>
          <p:cNvGraphicFramePr>
            <a:graphicFrameLocks noGrp="1"/>
          </p:cNvGraphicFramePr>
          <p:nvPr>
            <p:extLst>
              <p:ext uri="{D42A27DB-BD31-4B8C-83A1-F6EECF244321}">
                <p14:modId xmlns:p14="http://schemas.microsoft.com/office/powerpoint/2010/main" val="3292176822"/>
              </p:ext>
            </p:extLst>
          </p:nvPr>
        </p:nvGraphicFramePr>
        <p:xfrm>
          <a:off x="298446" y="6915654"/>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12" name="Table 11">
            <a:extLst>
              <a:ext uri="{FF2B5EF4-FFF2-40B4-BE49-F238E27FC236}">
                <a16:creationId xmlns:a16="http://schemas.microsoft.com/office/drawing/2014/main" id="{303D4003-B86D-3279-B687-1BF9F34D34CA}"/>
              </a:ext>
            </a:extLst>
          </p:cNvPr>
          <p:cNvGraphicFramePr>
            <a:graphicFrameLocks noGrp="1"/>
          </p:cNvGraphicFramePr>
          <p:nvPr>
            <p:extLst>
              <p:ext uri="{D42A27DB-BD31-4B8C-83A1-F6EECF244321}">
                <p14:modId xmlns:p14="http://schemas.microsoft.com/office/powerpoint/2010/main" val="1579446854"/>
              </p:ext>
            </p:extLst>
          </p:nvPr>
        </p:nvGraphicFramePr>
        <p:xfrm>
          <a:off x="301759" y="7499649"/>
          <a:ext cx="7199382" cy="155657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0">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Tree>
    <p:extLst>
      <p:ext uri="{BB962C8B-B14F-4D97-AF65-F5344CB8AC3E}">
        <p14:creationId xmlns:p14="http://schemas.microsoft.com/office/powerpoint/2010/main" val="27122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FC-3000 23 04</a:t>
            </a:r>
          </a:p>
        </p:txBody>
      </p:sp>
      <p:sp>
        <p:nvSpPr>
          <p:cNvPr id="11" name="Rectangle 10">
            <a:extLst>
              <a:ext uri="{FF2B5EF4-FFF2-40B4-BE49-F238E27FC236}">
                <a16:creationId xmlns:a16="http://schemas.microsoft.com/office/drawing/2014/main" id="{CE6246EB-76BA-C341-E6B0-E5CD6B35C7A3}"/>
              </a:ext>
            </a:extLst>
          </p:cNvPr>
          <p:cNvSpPr/>
          <p:nvPr/>
        </p:nvSpPr>
        <p:spPr>
          <a:xfrm>
            <a:off x="285750" y="120313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fr-FR" sz="1200" b="1" dirty="0">
                <a:solidFill>
                  <a:schemeClr val="accent4"/>
                </a:solidFill>
                <a:latin typeface="+mj-lt"/>
              </a:rPr>
              <a:t>AVISO LEGAL</a:t>
            </a:r>
          </a:p>
        </p:txBody>
      </p:sp>
      <p:sp>
        <p:nvSpPr>
          <p:cNvPr id="2" name="Rectangle 1">
            <a:extLst>
              <a:ext uri="{FF2B5EF4-FFF2-40B4-BE49-F238E27FC236}">
                <a16:creationId xmlns:a16="http://schemas.microsoft.com/office/drawing/2014/main" id="{503C8C03-E050-34E9-F603-DE6A4FAAB3C3}"/>
              </a:ext>
            </a:extLst>
          </p:cNvPr>
          <p:cNvSpPr/>
          <p:nvPr/>
        </p:nvSpPr>
        <p:spPr>
          <a:xfrm>
            <a:off x="284738" y="1613454"/>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3236</TotalTime>
  <Words>4775</Words>
  <Application>Microsoft Office PowerPoint</Application>
  <PresentationFormat>Custom</PresentationFormat>
  <Paragraphs>330</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2600, 3000, BOARDS, SHAPES</cp:keywords>
  <cp:lastModifiedBy>Angie Torres Cardenas</cp:lastModifiedBy>
  <cp:revision>197</cp:revision>
  <dcterms:created xsi:type="dcterms:W3CDTF">2021-04-06T14:57:59Z</dcterms:created>
  <dcterms:modified xsi:type="dcterms:W3CDTF">2024-03-27T20:54:33Z</dcterms:modified>
  <cp:category>SAFETY DATA SHEET</cp:category>
</cp:coreProperties>
</file>