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9" r:id="rId1"/>
    <p:sldMasterId id="2147483678" r:id="rId2"/>
    <p:sldMasterId id="2147483690" r:id="rId3"/>
  </p:sldMasterIdLst>
  <p:notesMasterIdLst>
    <p:notesMasterId r:id="rId12"/>
  </p:notesMasterIdLst>
  <p:sldIdLst>
    <p:sldId id="259" r:id="rId4"/>
    <p:sldId id="260" r:id="rId5"/>
    <p:sldId id="261" r:id="rId6"/>
    <p:sldId id="262" r:id="rId7"/>
    <p:sldId id="263" r:id="rId8"/>
    <p:sldId id="266" r:id="rId9"/>
    <p:sldId id="267" r:id="rId10"/>
    <p:sldId id="268" r:id="rId11"/>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8" userDrawn="1">
          <p15:clr>
            <a:srgbClr val="A4A3A4"/>
          </p15:clr>
        </p15:guide>
        <p15:guide id="2" pos="244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773" autoAdjust="0"/>
    <p:restoredTop sz="96327"/>
  </p:normalViewPr>
  <p:slideViewPr>
    <p:cSldViewPr snapToGrid="0" snapToObjects="1" showGuides="1">
      <p:cViewPr>
        <p:scale>
          <a:sx n="150" d="100"/>
          <a:sy n="150" d="100"/>
        </p:scale>
        <p:origin x="1206" y="108"/>
      </p:cViewPr>
      <p:guideLst>
        <p:guide orient="horz" pos="3168"/>
        <p:guide pos="2448"/>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38FE9FA-D7DC-5B43-B174-B059C53A1C8C}" type="datetimeFigureOut">
              <a:rPr lang="en-US" smtClean="0"/>
              <a:t>3/21/2024</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BF8051-6210-AC48-8903-2C9451448A35}" type="slidenum">
              <a:rPr lang="en-US" smtClean="0"/>
              <a:t>‹#›</a:t>
            </a:fld>
            <a:endParaRPr lang="en-US"/>
          </a:p>
        </p:txBody>
      </p:sp>
    </p:spTree>
    <p:extLst>
      <p:ext uri="{BB962C8B-B14F-4D97-AF65-F5344CB8AC3E}">
        <p14:creationId xmlns:p14="http://schemas.microsoft.com/office/powerpoint/2010/main" val="9374713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4BF8051-6210-AC48-8903-2C9451448A35}" type="slidenum">
              <a:rPr lang="en-US" smtClean="0"/>
              <a:t>5</a:t>
            </a:fld>
            <a:endParaRPr lang="en-US"/>
          </a:p>
        </p:txBody>
      </p:sp>
    </p:spTree>
    <p:extLst>
      <p:ext uri="{BB962C8B-B14F-4D97-AF65-F5344CB8AC3E}">
        <p14:creationId xmlns:p14="http://schemas.microsoft.com/office/powerpoint/2010/main" val="13173858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hyperlink" Target="mailto:sales@fibrecast.com" TargetMode="External"/><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Text Placeholder 38">
            <a:extLst>
              <a:ext uri="{FF2B5EF4-FFF2-40B4-BE49-F238E27FC236}">
                <a16:creationId xmlns:a16="http://schemas.microsoft.com/office/drawing/2014/main" id="{FD45EADB-9A20-4DBF-9A92-D057359AAB4F}"/>
              </a:ext>
            </a:extLst>
          </p:cNvPr>
          <p:cNvSpPr>
            <a:spLocks noGrp="1"/>
          </p:cNvSpPr>
          <p:nvPr>
            <p:ph type="body" sz="quarter" idx="10" hasCustomPrompt="1"/>
          </p:nvPr>
        </p:nvSpPr>
        <p:spPr>
          <a:xfrm>
            <a:off x="285750" y="1058965"/>
            <a:ext cx="7200900"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4" name="Text Placeholder 38">
            <a:extLst>
              <a:ext uri="{FF2B5EF4-FFF2-40B4-BE49-F238E27FC236}">
                <a16:creationId xmlns:a16="http://schemas.microsoft.com/office/drawing/2014/main" id="{FC6E531C-DDC7-4876-9F86-96ECAE812D28}"/>
              </a:ext>
            </a:extLst>
          </p:cNvPr>
          <p:cNvSpPr>
            <a:spLocks noGrp="1"/>
          </p:cNvSpPr>
          <p:nvPr>
            <p:ph type="body" sz="quarter" idx="21" hasCustomPrompt="1"/>
          </p:nvPr>
        </p:nvSpPr>
        <p:spPr>
          <a:xfrm>
            <a:off x="3957638" y="276226"/>
            <a:ext cx="3528000" cy="752474"/>
          </a:xfrm>
        </p:spPr>
        <p:txBody>
          <a:bodyPr lIns="0" tIns="0" rIns="0" bIns="0" anchor="t">
            <a:noAutofit/>
          </a:bodyPr>
          <a:lstStyle>
            <a:lvl1pPr marL="0" indent="0" algn="r">
              <a:buNone/>
              <a:defRPr sz="2400">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Tree>
    <p:extLst>
      <p:ext uri="{BB962C8B-B14F-4D97-AF65-F5344CB8AC3E}">
        <p14:creationId xmlns:p14="http://schemas.microsoft.com/office/powerpoint/2010/main" val="701033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5F80A-7611-3343-8190-1292E7AEECB4}"/>
              </a:ext>
            </a:extLst>
          </p:cNvPr>
          <p:cNvSpPr>
            <a:spLocks noGrp="1"/>
          </p:cNvSpPr>
          <p:nvPr>
            <p:ph type="title"/>
          </p:nvPr>
        </p:nvSpPr>
        <p:spPr>
          <a:xfrm>
            <a:off x="534988" y="669925"/>
            <a:ext cx="2506662" cy="2347913"/>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F45B2C1-EC44-6E4A-8539-87F436E74870}"/>
              </a:ext>
            </a:extLst>
          </p:cNvPr>
          <p:cNvSpPr>
            <a:spLocks noGrp="1"/>
          </p:cNvSpPr>
          <p:nvPr>
            <p:ph idx="1"/>
          </p:nvPr>
        </p:nvSpPr>
        <p:spPr>
          <a:xfrm>
            <a:off x="3303588" y="1447800"/>
            <a:ext cx="3935412" cy="71485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41C959B-EAE4-934D-8E89-52D4ACB2E58E}"/>
              </a:ext>
            </a:extLst>
          </p:cNvPr>
          <p:cNvSpPr>
            <a:spLocks noGrp="1"/>
          </p:cNvSpPr>
          <p:nvPr>
            <p:ph type="body" sz="half" idx="2"/>
          </p:nvPr>
        </p:nvSpPr>
        <p:spPr>
          <a:xfrm>
            <a:off x="534988" y="3017838"/>
            <a:ext cx="2506662" cy="55895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0C5A9EE-18E5-2E41-A160-3603584F5F89}"/>
              </a:ext>
            </a:extLst>
          </p:cNvPr>
          <p:cNvSpPr>
            <a:spLocks noGrp="1"/>
          </p:cNvSpPr>
          <p:nvPr>
            <p:ph type="dt" sz="half" idx="10"/>
          </p:nvPr>
        </p:nvSpPr>
        <p:spPr/>
        <p:txBody>
          <a:bodyPr/>
          <a:lstStyle/>
          <a:p>
            <a:fld id="{24F60C15-71E4-AB43-9B52-1101055B52E4}" type="datetimeFigureOut">
              <a:rPr lang="en-US" smtClean="0"/>
              <a:t>3/21/2024</a:t>
            </a:fld>
            <a:endParaRPr lang="en-US"/>
          </a:p>
        </p:txBody>
      </p:sp>
      <p:sp>
        <p:nvSpPr>
          <p:cNvPr id="6" name="Footer Placeholder 5">
            <a:extLst>
              <a:ext uri="{FF2B5EF4-FFF2-40B4-BE49-F238E27FC236}">
                <a16:creationId xmlns:a16="http://schemas.microsoft.com/office/drawing/2014/main" id="{D37645A0-255C-BB4E-AB4D-8EE2EE37CEA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6C86C37-567F-C144-B6AE-3B4812A99578}"/>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10415868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BFDDD-EE3F-064D-9430-CFE70543FABB}"/>
              </a:ext>
            </a:extLst>
          </p:cNvPr>
          <p:cNvSpPr>
            <a:spLocks noGrp="1"/>
          </p:cNvSpPr>
          <p:nvPr>
            <p:ph type="title"/>
          </p:nvPr>
        </p:nvSpPr>
        <p:spPr>
          <a:xfrm>
            <a:off x="534988" y="669925"/>
            <a:ext cx="2506662" cy="2347913"/>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20041CA-BC4C-1740-B36A-87B538D4909C}"/>
              </a:ext>
            </a:extLst>
          </p:cNvPr>
          <p:cNvSpPr>
            <a:spLocks noGrp="1"/>
          </p:cNvSpPr>
          <p:nvPr>
            <p:ph type="pic" idx="1"/>
          </p:nvPr>
        </p:nvSpPr>
        <p:spPr>
          <a:xfrm>
            <a:off x="3303588" y="1447800"/>
            <a:ext cx="3935412" cy="714851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9666D54-8A33-8346-B1B4-84933D4E3985}"/>
              </a:ext>
            </a:extLst>
          </p:cNvPr>
          <p:cNvSpPr>
            <a:spLocks noGrp="1"/>
          </p:cNvSpPr>
          <p:nvPr>
            <p:ph type="body" sz="half" idx="2"/>
          </p:nvPr>
        </p:nvSpPr>
        <p:spPr>
          <a:xfrm>
            <a:off x="534988" y="3017838"/>
            <a:ext cx="2506662" cy="55895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4FCF251-DE99-FA46-B85A-1C32C3E60A3B}"/>
              </a:ext>
            </a:extLst>
          </p:cNvPr>
          <p:cNvSpPr>
            <a:spLocks noGrp="1"/>
          </p:cNvSpPr>
          <p:nvPr>
            <p:ph type="dt" sz="half" idx="10"/>
          </p:nvPr>
        </p:nvSpPr>
        <p:spPr/>
        <p:txBody>
          <a:bodyPr/>
          <a:lstStyle/>
          <a:p>
            <a:fld id="{24F60C15-71E4-AB43-9B52-1101055B52E4}" type="datetimeFigureOut">
              <a:rPr lang="en-US" smtClean="0"/>
              <a:t>3/21/2024</a:t>
            </a:fld>
            <a:endParaRPr lang="en-US"/>
          </a:p>
        </p:txBody>
      </p:sp>
      <p:sp>
        <p:nvSpPr>
          <p:cNvPr id="6" name="Footer Placeholder 5">
            <a:extLst>
              <a:ext uri="{FF2B5EF4-FFF2-40B4-BE49-F238E27FC236}">
                <a16:creationId xmlns:a16="http://schemas.microsoft.com/office/drawing/2014/main" id="{FA95A95B-63BD-1F45-BAF7-295C5BD9F20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6541E26-FB00-8042-B6FB-8E7FF835867A}"/>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40691234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4B869A-62A7-464A-8E27-4C4A78679ED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90AE26A-0023-304E-A88E-B019C6DB7ED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8EE84F-EB58-5444-81BB-12D58971B466}"/>
              </a:ext>
            </a:extLst>
          </p:cNvPr>
          <p:cNvSpPr>
            <a:spLocks noGrp="1"/>
          </p:cNvSpPr>
          <p:nvPr>
            <p:ph type="dt" sz="half" idx="10"/>
          </p:nvPr>
        </p:nvSpPr>
        <p:spPr/>
        <p:txBody>
          <a:bodyPr/>
          <a:lstStyle/>
          <a:p>
            <a:fld id="{24F60C15-71E4-AB43-9B52-1101055B52E4}" type="datetimeFigureOut">
              <a:rPr lang="en-US" smtClean="0"/>
              <a:t>3/21/2024</a:t>
            </a:fld>
            <a:endParaRPr lang="en-US"/>
          </a:p>
        </p:txBody>
      </p:sp>
      <p:sp>
        <p:nvSpPr>
          <p:cNvPr id="5" name="Footer Placeholder 4">
            <a:extLst>
              <a:ext uri="{FF2B5EF4-FFF2-40B4-BE49-F238E27FC236}">
                <a16:creationId xmlns:a16="http://schemas.microsoft.com/office/drawing/2014/main" id="{8A58F77D-23C9-0140-B312-B57270DEA5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74C193-EC6B-7D43-99EE-63D8E22CDB03}"/>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7023827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C0C9E42-D2D5-624F-9A69-F7089C529DB7}"/>
              </a:ext>
            </a:extLst>
          </p:cNvPr>
          <p:cNvSpPr>
            <a:spLocks noGrp="1"/>
          </p:cNvSpPr>
          <p:nvPr>
            <p:ph type="title" orient="vert"/>
          </p:nvPr>
        </p:nvSpPr>
        <p:spPr>
          <a:xfrm>
            <a:off x="5562600" y="534988"/>
            <a:ext cx="1674813" cy="8524875"/>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6331C6D-87AC-FE42-B53F-6EB518AE3312}"/>
              </a:ext>
            </a:extLst>
          </p:cNvPr>
          <p:cNvSpPr>
            <a:spLocks noGrp="1"/>
          </p:cNvSpPr>
          <p:nvPr>
            <p:ph type="body" orient="vert" idx="1"/>
          </p:nvPr>
        </p:nvSpPr>
        <p:spPr>
          <a:xfrm>
            <a:off x="534988" y="534988"/>
            <a:ext cx="4875212" cy="8524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9AC8B7-A377-2C45-BB00-53C66FC75A32}"/>
              </a:ext>
            </a:extLst>
          </p:cNvPr>
          <p:cNvSpPr>
            <a:spLocks noGrp="1"/>
          </p:cNvSpPr>
          <p:nvPr>
            <p:ph type="dt" sz="half" idx="10"/>
          </p:nvPr>
        </p:nvSpPr>
        <p:spPr/>
        <p:txBody>
          <a:bodyPr/>
          <a:lstStyle/>
          <a:p>
            <a:fld id="{24F60C15-71E4-AB43-9B52-1101055B52E4}" type="datetimeFigureOut">
              <a:rPr lang="en-US" smtClean="0"/>
              <a:t>3/21/2024</a:t>
            </a:fld>
            <a:endParaRPr lang="en-US"/>
          </a:p>
        </p:txBody>
      </p:sp>
      <p:sp>
        <p:nvSpPr>
          <p:cNvPr id="5" name="Footer Placeholder 4">
            <a:extLst>
              <a:ext uri="{FF2B5EF4-FFF2-40B4-BE49-F238E27FC236}">
                <a16:creationId xmlns:a16="http://schemas.microsoft.com/office/drawing/2014/main" id="{EAC6BF10-3381-7B43-8BFB-98FACDA8BB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660CB8-23A0-B74E-A90F-7C958B4329AA}"/>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9906574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C853D4-DD53-7943-8DBF-6055CFD4CFC5}"/>
              </a:ext>
            </a:extLst>
          </p:cNvPr>
          <p:cNvSpPr>
            <a:spLocks noGrp="1"/>
          </p:cNvSpPr>
          <p:nvPr>
            <p:ph type="ctrTitle"/>
          </p:nvPr>
        </p:nvSpPr>
        <p:spPr>
          <a:xfrm>
            <a:off x="971550" y="1646238"/>
            <a:ext cx="5829300" cy="3502025"/>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88F7242-EFA2-2447-816B-D38668A55D35}"/>
              </a:ext>
            </a:extLst>
          </p:cNvPr>
          <p:cNvSpPr>
            <a:spLocks noGrp="1"/>
          </p:cNvSpPr>
          <p:nvPr>
            <p:ph type="subTitle" idx="1"/>
          </p:nvPr>
        </p:nvSpPr>
        <p:spPr>
          <a:xfrm>
            <a:off x="971550" y="5283200"/>
            <a:ext cx="5829300" cy="242887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11E0A91-0FB8-434F-AB64-D9FF4B3F9252}"/>
              </a:ext>
            </a:extLst>
          </p:cNvPr>
          <p:cNvSpPr>
            <a:spLocks noGrp="1"/>
          </p:cNvSpPr>
          <p:nvPr>
            <p:ph type="dt" sz="half" idx="10"/>
          </p:nvPr>
        </p:nvSpPr>
        <p:spPr/>
        <p:txBody>
          <a:bodyPr/>
          <a:lstStyle/>
          <a:p>
            <a:fld id="{E3134144-F0D3-DE40-BBB3-676D890594A3}" type="datetimeFigureOut">
              <a:rPr lang="en-US" smtClean="0"/>
              <a:t>3/21/2024</a:t>
            </a:fld>
            <a:endParaRPr lang="en-US"/>
          </a:p>
        </p:txBody>
      </p:sp>
      <p:sp>
        <p:nvSpPr>
          <p:cNvPr id="5" name="Footer Placeholder 4">
            <a:extLst>
              <a:ext uri="{FF2B5EF4-FFF2-40B4-BE49-F238E27FC236}">
                <a16:creationId xmlns:a16="http://schemas.microsoft.com/office/drawing/2014/main" id="{DF688BC2-B937-6B43-8880-836D458E9E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D05E38B-26F6-7044-A2D6-CAB90532D120}"/>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24993863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E6A373-3E58-9A49-86DF-27DBC952964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CE469D0-D818-7C43-AE83-81CAF9500E4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F2A765-AFB7-264B-A1CA-52F2CC8D626D}"/>
              </a:ext>
            </a:extLst>
          </p:cNvPr>
          <p:cNvSpPr>
            <a:spLocks noGrp="1"/>
          </p:cNvSpPr>
          <p:nvPr>
            <p:ph type="dt" sz="half" idx="10"/>
          </p:nvPr>
        </p:nvSpPr>
        <p:spPr/>
        <p:txBody>
          <a:bodyPr/>
          <a:lstStyle/>
          <a:p>
            <a:fld id="{E3134144-F0D3-DE40-BBB3-676D890594A3}" type="datetimeFigureOut">
              <a:rPr lang="en-US" smtClean="0"/>
              <a:t>3/21/2024</a:t>
            </a:fld>
            <a:endParaRPr lang="en-US"/>
          </a:p>
        </p:txBody>
      </p:sp>
      <p:sp>
        <p:nvSpPr>
          <p:cNvPr id="5" name="Footer Placeholder 4">
            <a:extLst>
              <a:ext uri="{FF2B5EF4-FFF2-40B4-BE49-F238E27FC236}">
                <a16:creationId xmlns:a16="http://schemas.microsoft.com/office/drawing/2014/main" id="{BDF6651C-8D61-CC43-B979-00199F5C8E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A584922-4340-5948-B92E-42E1FD8263C6}"/>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40109238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20AE4-CE1D-9741-BA3A-5FF63B963D01}"/>
              </a:ext>
            </a:extLst>
          </p:cNvPr>
          <p:cNvSpPr>
            <a:spLocks noGrp="1"/>
          </p:cNvSpPr>
          <p:nvPr>
            <p:ph type="title"/>
          </p:nvPr>
        </p:nvSpPr>
        <p:spPr>
          <a:xfrm>
            <a:off x="530225" y="2508250"/>
            <a:ext cx="6704013" cy="4183063"/>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00B8AF9-460F-7C43-BCF0-C714BD98983D}"/>
              </a:ext>
            </a:extLst>
          </p:cNvPr>
          <p:cNvSpPr>
            <a:spLocks noGrp="1"/>
          </p:cNvSpPr>
          <p:nvPr>
            <p:ph type="body" idx="1"/>
          </p:nvPr>
        </p:nvSpPr>
        <p:spPr>
          <a:xfrm>
            <a:off x="530225" y="6731000"/>
            <a:ext cx="6704013" cy="2200275"/>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562C067-FAC7-7641-9BA4-E8A7E7DA5742}"/>
              </a:ext>
            </a:extLst>
          </p:cNvPr>
          <p:cNvSpPr>
            <a:spLocks noGrp="1"/>
          </p:cNvSpPr>
          <p:nvPr>
            <p:ph type="dt" sz="half" idx="10"/>
          </p:nvPr>
        </p:nvSpPr>
        <p:spPr/>
        <p:txBody>
          <a:bodyPr/>
          <a:lstStyle/>
          <a:p>
            <a:fld id="{E3134144-F0D3-DE40-BBB3-676D890594A3}" type="datetimeFigureOut">
              <a:rPr lang="en-US" smtClean="0"/>
              <a:t>3/21/2024</a:t>
            </a:fld>
            <a:endParaRPr lang="en-US"/>
          </a:p>
        </p:txBody>
      </p:sp>
      <p:sp>
        <p:nvSpPr>
          <p:cNvPr id="5" name="Footer Placeholder 4">
            <a:extLst>
              <a:ext uri="{FF2B5EF4-FFF2-40B4-BE49-F238E27FC236}">
                <a16:creationId xmlns:a16="http://schemas.microsoft.com/office/drawing/2014/main" id="{DB31DB18-4D9A-5447-9D01-5279D523457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24E16C-0B6B-2D4C-9796-7ABE7226F68E}"/>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4751977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A379DC-13A5-834B-8F05-7AEF37BE927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FEEB913-44AD-C04D-A793-0BD19661E330}"/>
              </a:ext>
            </a:extLst>
          </p:cNvPr>
          <p:cNvSpPr>
            <a:spLocks noGrp="1"/>
          </p:cNvSpPr>
          <p:nvPr>
            <p:ph sz="half" idx="1"/>
          </p:nvPr>
        </p:nvSpPr>
        <p:spPr>
          <a:xfrm>
            <a:off x="534988" y="2678113"/>
            <a:ext cx="3275012" cy="6381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4A63230-52D8-D24F-A8BD-5060E110DC3F}"/>
              </a:ext>
            </a:extLst>
          </p:cNvPr>
          <p:cNvSpPr>
            <a:spLocks noGrp="1"/>
          </p:cNvSpPr>
          <p:nvPr>
            <p:ph sz="half" idx="2"/>
          </p:nvPr>
        </p:nvSpPr>
        <p:spPr>
          <a:xfrm>
            <a:off x="3962400" y="2678113"/>
            <a:ext cx="3275013" cy="6381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267566C-23A6-514B-A7FB-7A72C9315FE0}"/>
              </a:ext>
            </a:extLst>
          </p:cNvPr>
          <p:cNvSpPr>
            <a:spLocks noGrp="1"/>
          </p:cNvSpPr>
          <p:nvPr>
            <p:ph type="dt" sz="half" idx="10"/>
          </p:nvPr>
        </p:nvSpPr>
        <p:spPr/>
        <p:txBody>
          <a:bodyPr/>
          <a:lstStyle/>
          <a:p>
            <a:fld id="{E3134144-F0D3-DE40-BBB3-676D890594A3}" type="datetimeFigureOut">
              <a:rPr lang="en-US" smtClean="0"/>
              <a:t>3/21/2024</a:t>
            </a:fld>
            <a:endParaRPr lang="en-US"/>
          </a:p>
        </p:txBody>
      </p:sp>
      <p:sp>
        <p:nvSpPr>
          <p:cNvPr id="6" name="Footer Placeholder 5">
            <a:extLst>
              <a:ext uri="{FF2B5EF4-FFF2-40B4-BE49-F238E27FC236}">
                <a16:creationId xmlns:a16="http://schemas.microsoft.com/office/drawing/2014/main" id="{803A9762-8C71-3349-B746-05FCCBC8ED8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41F76C-1015-2B46-A087-C7CD0D7FE74F}"/>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381038005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CDDD7-5788-5243-99B9-76F112654EC3}"/>
              </a:ext>
            </a:extLst>
          </p:cNvPr>
          <p:cNvSpPr>
            <a:spLocks noGrp="1"/>
          </p:cNvSpPr>
          <p:nvPr>
            <p:ph type="title"/>
          </p:nvPr>
        </p:nvSpPr>
        <p:spPr>
          <a:xfrm>
            <a:off x="534988" y="534988"/>
            <a:ext cx="6704012" cy="1944687"/>
          </a:xfrm>
        </p:spPr>
        <p:txBody>
          <a:bodyPr/>
          <a:lstStyle/>
          <a:p>
            <a:r>
              <a:rPr lang="en-US"/>
              <a:t>Click to edit Master title style</a:t>
            </a:r>
          </a:p>
        </p:txBody>
      </p:sp>
      <p:sp>
        <p:nvSpPr>
          <p:cNvPr id="3" name="Text Placeholder 2">
            <a:extLst>
              <a:ext uri="{FF2B5EF4-FFF2-40B4-BE49-F238E27FC236}">
                <a16:creationId xmlns:a16="http://schemas.microsoft.com/office/drawing/2014/main" id="{DCA95A7C-CC8A-784A-AD28-6A9C87A6211F}"/>
              </a:ext>
            </a:extLst>
          </p:cNvPr>
          <p:cNvSpPr>
            <a:spLocks noGrp="1"/>
          </p:cNvSpPr>
          <p:nvPr>
            <p:ph type="body" idx="1"/>
          </p:nvPr>
        </p:nvSpPr>
        <p:spPr>
          <a:xfrm>
            <a:off x="534988" y="2465388"/>
            <a:ext cx="3287712" cy="12080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2D4B0FF-F6A3-2546-839F-DE98817F94F6}"/>
              </a:ext>
            </a:extLst>
          </p:cNvPr>
          <p:cNvSpPr>
            <a:spLocks noGrp="1"/>
          </p:cNvSpPr>
          <p:nvPr>
            <p:ph sz="half" idx="2"/>
          </p:nvPr>
        </p:nvSpPr>
        <p:spPr>
          <a:xfrm>
            <a:off x="534988" y="3673475"/>
            <a:ext cx="3287712" cy="54054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64AF80B-0B12-DC47-B95E-B925E5752BF5}"/>
              </a:ext>
            </a:extLst>
          </p:cNvPr>
          <p:cNvSpPr>
            <a:spLocks noGrp="1"/>
          </p:cNvSpPr>
          <p:nvPr>
            <p:ph type="body" sz="quarter" idx="3"/>
          </p:nvPr>
        </p:nvSpPr>
        <p:spPr>
          <a:xfrm>
            <a:off x="3935413" y="2465388"/>
            <a:ext cx="3303587" cy="12080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FD08319-C7B6-7041-92DB-57E9FFAF3004}"/>
              </a:ext>
            </a:extLst>
          </p:cNvPr>
          <p:cNvSpPr>
            <a:spLocks noGrp="1"/>
          </p:cNvSpPr>
          <p:nvPr>
            <p:ph sz="quarter" idx="4"/>
          </p:nvPr>
        </p:nvSpPr>
        <p:spPr>
          <a:xfrm>
            <a:off x="3935413" y="3673475"/>
            <a:ext cx="3303587" cy="54054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737B2AB-D4A9-1E4F-8596-C25AEEE129D7}"/>
              </a:ext>
            </a:extLst>
          </p:cNvPr>
          <p:cNvSpPr>
            <a:spLocks noGrp="1"/>
          </p:cNvSpPr>
          <p:nvPr>
            <p:ph type="dt" sz="half" idx="10"/>
          </p:nvPr>
        </p:nvSpPr>
        <p:spPr/>
        <p:txBody>
          <a:bodyPr/>
          <a:lstStyle/>
          <a:p>
            <a:fld id="{E3134144-F0D3-DE40-BBB3-676D890594A3}" type="datetimeFigureOut">
              <a:rPr lang="en-US" smtClean="0"/>
              <a:t>3/21/2024</a:t>
            </a:fld>
            <a:endParaRPr lang="en-US"/>
          </a:p>
        </p:txBody>
      </p:sp>
      <p:sp>
        <p:nvSpPr>
          <p:cNvPr id="8" name="Footer Placeholder 7">
            <a:extLst>
              <a:ext uri="{FF2B5EF4-FFF2-40B4-BE49-F238E27FC236}">
                <a16:creationId xmlns:a16="http://schemas.microsoft.com/office/drawing/2014/main" id="{24DF08FE-3998-8F40-8A90-EBD96ED4FC2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AAB34FF-05FC-F342-983A-04F721894F5E}"/>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8130686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4FAB75-F3CD-DD4B-89D7-4F22ABCE2D2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81A7FE3-A52B-244D-886A-8D43A7611896}"/>
              </a:ext>
            </a:extLst>
          </p:cNvPr>
          <p:cNvSpPr>
            <a:spLocks noGrp="1"/>
          </p:cNvSpPr>
          <p:nvPr>
            <p:ph type="dt" sz="half" idx="10"/>
          </p:nvPr>
        </p:nvSpPr>
        <p:spPr/>
        <p:txBody>
          <a:bodyPr/>
          <a:lstStyle/>
          <a:p>
            <a:fld id="{E3134144-F0D3-DE40-BBB3-676D890594A3}" type="datetimeFigureOut">
              <a:rPr lang="en-US" smtClean="0"/>
              <a:t>3/21/2024</a:t>
            </a:fld>
            <a:endParaRPr lang="en-US"/>
          </a:p>
        </p:txBody>
      </p:sp>
      <p:sp>
        <p:nvSpPr>
          <p:cNvPr id="4" name="Footer Placeholder 3">
            <a:extLst>
              <a:ext uri="{FF2B5EF4-FFF2-40B4-BE49-F238E27FC236}">
                <a16:creationId xmlns:a16="http://schemas.microsoft.com/office/drawing/2014/main" id="{D85B5551-4F66-8141-B7C1-A051B8F0340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F7D71CA-7440-804B-B52C-B6AF59BC74A8}"/>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3957997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3" name="Text Placeholder 38">
            <a:extLst>
              <a:ext uri="{FF2B5EF4-FFF2-40B4-BE49-F238E27FC236}">
                <a16:creationId xmlns:a16="http://schemas.microsoft.com/office/drawing/2014/main" id="{FD45EADB-9A20-4DBF-9A92-D057359AAB4F}"/>
              </a:ext>
            </a:extLst>
          </p:cNvPr>
          <p:cNvSpPr>
            <a:spLocks noGrp="1"/>
          </p:cNvSpPr>
          <p:nvPr>
            <p:ph type="body" sz="quarter" idx="10" hasCustomPrompt="1"/>
          </p:nvPr>
        </p:nvSpPr>
        <p:spPr>
          <a:xfrm>
            <a:off x="285750" y="1058965"/>
            <a:ext cx="7200900"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4" name="Text Placeholder 38">
            <a:extLst>
              <a:ext uri="{FF2B5EF4-FFF2-40B4-BE49-F238E27FC236}">
                <a16:creationId xmlns:a16="http://schemas.microsoft.com/office/drawing/2014/main" id="{FC6E531C-DDC7-4876-9F86-96ECAE812D28}"/>
              </a:ext>
            </a:extLst>
          </p:cNvPr>
          <p:cNvSpPr>
            <a:spLocks noGrp="1"/>
          </p:cNvSpPr>
          <p:nvPr>
            <p:ph type="body" sz="quarter" idx="21" hasCustomPrompt="1"/>
          </p:nvPr>
        </p:nvSpPr>
        <p:spPr>
          <a:xfrm>
            <a:off x="3957638" y="276226"/>
            <a:ext cx="3528000" cy="752474"/>
          </a:xfrm>
        </p:spPr>
        <p:txBody>
          <a:bodyPr lIns="0" tIns="0" rIns="0" bIns="0" anchor="t">
            <a:noAutofit/>
          </a:bodyPr>
          <a:lstStyle>
            <a:lvl1pPr marL="0" indent="0" algn="r">
              <a:buNone/>
              <a:defRPr sz="2400">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5" name="Subtitle 2">
            <a:extLst>
              <a:ext uri="{FF2B5EF4-FFF2-40B4-BE49-F238E27FC236}">
                <a16:creationId xmlns:a16="http://schemas.microsoft.com/office/drawing/2014/main" id="{24A74F89-9079-8B4E-BC28-1437089EDE89}"/>
              </a:ext>
            </a:extLst>
          </p:cNvPr>
          <p:cNvSpPr txBox="1">
            <a:spLocks/>
          </p:cNvSpPr>
          <p:nvPr userDrawn="1"/>
        </p:nvSpPr>
        <p:spPr>
          <a:xfrm>
            <a:off x="82514" y="8972415"/>
            <a:ext cx="7607371" cy="519531"/>
          </a:xfrm>
          <a:prstGeom prst="rect">
            <a:avLst/>
          </a:prstGeom>
        </p:spPr>
        <p:txBody>
          <a:bodyPr anchor="b">
            <a:normAutofit/>
          </a:bodyPr>
          <a:lstStyle>
            <a:lvl1pPr marL="194310" indent="-194310" algn="l" defTabSz="777240" rtl="0" eaLnBrk="1" latinLnBrk="0" hangingPunct="1">
              <a:lnSpc>
                <a:spcPct val="90000"/>
              </a:lnSpc>
              <a:spcBef>
                <a:spcPts val="850"/>
              </a:spcBef>
              <a:buFont typeface="Arial" panose="020B0604020202020204" pitchFamily="34" charset="0"/>
              <a:buChar char="•"/>
              <a:defRPr sz="2380" kern="1200" baseline="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baseline="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baseline="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0" indent="0" algn="ctr">
              <a:buNone/>
            </a:pPr>
            <a:r>
              <a:rPr lang="en-US" sz="1050" dirty="0"/>
              <a:t>Refractories • Vacuum-Forming • Engineering • </a:t>
            </a:r>
            <a:r>
              <a:rPr lang="en-US" sz="1050" dirty="0">
                <a:latin typeface="Franklin Gothic Medium" panose="020B0603020102020204" pitchFamily="34" charset="0"/>
              </a:rPr>
              <a:t>fibrecast.com</a:t>
            </a:r>
          </a:p>
        </p:txBody>
      </p:sp>
      <p:grpSp>
        <p:nvGrpSpPr>
          <p:cNvPr id="6" name="Group 5">
            <a:extLst>
              <a:ext uri="{FF2B5EF4-FFF2-40B4-BE49-F238E27FC236}">
                <a16:creationId xmlns:a16="http://schemas.microsoft.com/office/drawing/2014/main" id="{33C38E0A-E4D2-C043-9A7F-A82993168BBC}"/>
              </a:ext>
            </a:extLst>
          </p:cNvPr>
          <p:cNvGrpSpPr/>
          <p:nvPr userDrawn="1"/>
        </p:nvGrpSpPr>
        <p:grpSpPr>
          <a:xfrm>
            <a:off x="1202076" y="9540394"/>
            <a:ext cx="5208119" cy="45719"/>
            <a:chOff x="8458200" y="10414000"/>
            <a:chExt cx="12286556" cy="177800"/>
          </a:xfrm>
          <a:solidFill>
            <a:srgbClr val="1FB18A"/>
          </a:solidFill>
        </p:grpSpPr>
        <p:sp>
          <p:nvSpPr>
            <p:cNvPr id="7" name="Rectangle 6">
              <a:extLst>
                <a:ext uri="{FF2B5EF4-FFF2-40B4-BE49-F238E27FC236}">
                  <a16:creationId xmlns:a16="http://schemas.microsoft.com/office/drawing/2014/main" id="{A164FC49-E72D-AD40-877F-897B28FDCB10}"/>
                </a:ext>
              </a:extLst>
            </p:cNvPr>
            <p:cNvSpPr/>
            <p:nvPr/>
          </p:nvSpPr>
          <p:spPr>
            <a:xfrm>
              <a:off x="8458200" y="10414000"/>
              <a:ext cx="3073400" cy="177800"/>
            </a:xfrm>
            <a:prstGeom prst="rect">
              <a:avLst/>
            </a:prstGeom>
            <a:solidFill>
              <a:srgbClr val="71BF44"/>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sp>
          <p:nvSpPr>
            <p:cNvPr id="8" name="Rectangle 7">
              <a:extLst>
                <a:ext uri="{FF2B5EF4-FFF2-40B4-BE49-F238E27FC236}">
                  <a16:creationId xmlns:a16="http://schemas.microsoft.com/office/drawing/2014/main" id="{0327F2D5-3907-8A4A-9D2D-6FEB89F664F9}"/>
                </a:ext>
              </a:extLst>
            </p:cNvPr>
            <p:cNvSpPr/>
            <p:nvPr/>
          </p:nvSpPr>
          <p:spPr>
            <a:xfrm>
              <a:off x="11531600" y="10414000"/>
              <a:ext cx="3073400" cy="177800"/>
            </a:xfrm>
            <a:prstGeom prst="rect">
              <a:avLst/>
            </a:prstGeom>
            <a:solidFill>
              <a:srgbClr val="FFB81D"/>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sp>
          <p:nvSpPr>
            <p:cNvPr id="9" name="Rectangle 8">
              <a:extLst>
                <a:ext uri="{FF2B5EF4-FFF2-40B4-BE49-F238E27FC236}">
                  <a16:creationId xmlns:a16="http://schemas.microsoft.com/office/drawing/2014/main" id="{9862936C-E43F-9147-994B-B9E0B7D39950}"/>
                </a:ext>
              </a:extLst>
            </p:cNvPr>
            <p:cNvSpPr/>
            <p:nvPr/>
          </p:nvSpPr>
          <p:spPr>
            <a:xfrm>
              <a:off x="14605000" y="10414000"/>
              <a:ext cx="3073400" cy="177800"/>
            </a:xfrm>
            <a:prstGeom prst="rect">
              <a:avLst/>
            </a:prstGeom>
            <a:solidFill>
              <a:srgbClr val="009BDF"/>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sp>
          <p:nvSpPr>
            <p:cNvPr id="10" name="Rectangle 9">
              <a:extLst>
                <a:ext uri="{FF2B5EF4-FFF2-40B4-BE49-F238E27FC236}">
                  <a16:creationId xmlns:a16="http://schemas.microsoft.com/office/drawing/2014/main" id="{6AF6A63C-7807-C444-B06B-3C29EAF0EF4E}"/>
                </a:ext>
              </a:extLst>
            </p:cNvPr>
            <p:cNvSpPr/>
            <p:nvPr/>
          </p:nvSpPr>
          <p:spPr>
            <a:xfrm>
              <a:off x="17671355" y="10414000"/>
              <a:ext cx="3073401" cy="177800"/>
            </a:xfrm>
            <a:prstGeom prst="rect">
              <a:avLst/>
            </a:prstGeom>
            <a:solidFill>
              <a:srgbClr val="D70B8C"/>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grpSp>
      <p:sp>
        <p:nvSpPr>
          <p:cNvPr id="11" name="Subtitle 2">
            <a:extLst>
              <a:ext uri="{FF2B5EF4-FFF2-40B4-BE49-F238E27FC236}">
                <a16:creationId xmlns:a16="http://schemas.microsoft.com/office/drawing/2014/main" id="{D7EB7259-F35A-9A41-A018-90E7E2CFEDD8}"/>
              </a:ext>
            </a:extLst>
          </p:cNvPr>
          <p:cNvSpPr txBox="1">
            <a:spLocks/>
          </p:cNvSpPr>
          <p:nvPr userDrawn="1"/>
        </p:nvSpPr>
        <p:spPr>
          <a:xfrm>
            <a:off x="82514" y="9595010"/>
            <a:ext cx="7607371" cy="268287"/>
          </a:xfrm>
          <a:prstGeom prst="rect">
            <a:avLst/>
          </a:prstGeom>
        </p:spPr>
        <p:txBody>
          <a:bodyPr vert="horz" lIns="91440" tIns="45720" rIns="91440" bIns="45720" rtlCol="0" anchor="b">
            <a:normAutofit/>
          </a:bodyPr>
          <a:lstStyle>
            <a:lvl1pPr marL="0" indent="0" algn="ctr" defTabSz="777240" rtl="0" eaLnBrk="1" latinLnBrk="0" hangingPunct="1">
              <a:lnSpc>
                <a:spcPct val="90000"/>
              </a:lnSpc>
              <a:spcBef>
                <a:spcPts val="850"/>
              </a:spcBef>
              <a:buFont typeface="Arial" panose="020B0604020202020204" pitchFamily="34" charset="0"/>
              <a:buNone/>
              <a:defRPr sz="2040" kern="1200" baseline="0">
                <a:solidFill>
                  <a:schemeClr val="tx1"/>
                </a:solidFill>
                <a:latin typeface="Franklin Gothic Book" panose="020B0503020102020204" pitchFamily="34" charset="0"/>
                <a:ea typeface="+mn-ea"/>
                <a:cs typeface="+mn-cs"/>
              </a:defRPr>
            </a:lvl1pPr>
            <a:lvl2pPr marL="388620" indent="0" algn="ctr"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Franklin Gothic Book" panose="020B0503020102020204" pitchFamily="34" charset="0"/>
                <a:ea typeface="+mn-ea"/>
                <a:cs typeface="+mn-cs"/>
              </a:defRPr>
            </a:lvl2pPr>
            <a:lvl3pPr marL="777240" indent="0" algn="ctr"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Franklin Gothic Book" panose="020B0503020102020204" pitchFamily="34" charset="0"/>
                <a:ea typeface="+mn-ea"/>
                <a:cs typeface="+mn-cs"/>
              </a:defRPr>
            </a:lvl3pPr>
            <a:lvl4pPr marL="1165860" indent="0" algn="ctr" defTabSz="777240" rtl="0" eaLnBrk="1" latinLnBrk="0" hangingPunct="1">
              <a:lnSpc>
                <a:spcPct val="90000"/>
              </a:lnSpc>
              <a:spcBef>
                <a:spcPts val="425"/>
              </a:spcBef>
              <a:buFont typeface="Arial" panose="020B0604020202020204" pitchFamily="34" charset="0"/>
              <a:buNone/>
              <a:defRPr sz="1360" kern="1200" baseline="0">
                <a:solidFill>
                  <a:schemeClr val="tx1"/>
                </a:solidFill>
                <a:latin typeface="Franklin Gothic Book" panose="020B0503020102020204" pitchFamily="34" charset="0"/>
                <a:ea typeface="+mn-ea"/>
                <a:cs typeface="+mn-cs"/>
              </a:defRPr>
            </a:lvl4pPr>
            <a:lvl5pPr marL="1554480" indent="0" algn="ctr" defTabSz="777240" rtl="0" eaLnBrk="1" latinLnBrk="0" hangingPunct="1">
              <a:lnSpc>
                <a:spcPct val="90000"/>
              </a:lnSpc>
              <a:spcBef>
                <a:spcPts val="425"/>
              </a:spcBef>
              <a:buFont typeface="Arial" panose="020B0604020202020204" pitchFamily="34" charset="0"/>
              <a:buNone/>
              <a:defRPr sz="1360" kern="1200" baseline="0">
                <a:solidFill>
                  <a:schemeClr val="tx1"/>
                </a:solidFill>
                <a:latin typeface="Franklin Gothic Book" panose="020B0503020102020204" pitchFamily="34" charset="0"/>
                <a:ea typeface="+mn-ea"/>
                <a:cs typeface="+mn-cs"/>
              </a:defRPr>
            </a:lvl5pPr>
            <a:lvl6pPr marL="194310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6pPr>
            <a:lvl7pPr marL="233172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7pPr>
            <a:lvl8pPr marL="272034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8pPr>
            <a:lvl9pPr marL="310896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9pPr>
          </a:lstStyle>
          <a:p>
            <a:r>
              <a:rPr lang="en-US" sz="1050" dirty="0"/>
              <a:t>Contact Us </a:t>
            </a:r>
            <a:r>
              <a:rPr lang="en-US" sz="1050" dirty="0">
                <a:hlinkClick r:id="rId2"/>
              </a:rPr>
              <a:t>sales@fibrecast.com</a:t>
            </a:r>
            <a:r>
              <a:rPr lang="en-US" sz="1050" dirty="0"/>
              <a:t> • +1 (905) 319-1080 • 3264 Mainway, Burlington, Ontario Canada L7M 1A7</a:t>
            </a:r>
            <a:endParaRPr lang="en-US" sz="1050" dirty="0">
              <a:latin typeface="Franklin Gothic Medium" panose="020B0603020102020204" pitchFamily="34" charset="0"/>
            </a:endParaRPr>
          </a:p>
        </p:txBody>
      </p:sp>
    </p:spTree>
    <p:extLst>
      <p:ext uri="{BB962C8B-B14F-4D97-AF65-F5344CB8AC3E}">
        <p14:creationId xmlns:p14="http://schemas.microsoft.com/office/powerpoint/2010/main" val="239756799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2C5F8CC-F8F6-414A-B4AB-9B49AD84EFE7}"/>
              </a:ext>
            </a:extLst>
          </p:cNvPr>
          <p:cNvSpPr>
            <a:spLocks noGrp="1"/>
          </p:cNvSpPr>
          <p:nvPr>
            <p:ph type="dt" sz="half" idx="10"/>
          </p:nvPr>
        </p:nvSpPr>
        <p:spPr/>
        <p:txBody>
          <a:bodyPr/>
          <a:lstStyle/>
          <a:p>
            <a:fld id="{E3134144-F0D3-DE40-BBB3-676D890594A3}" type="datetimeFigureOut">
              <a:rPr lang="en-US" smtClean="0"/>
              <a:t>3/21/2024</a:t>
            </a:fld>
            <a:endParaRPr lang="en-US"/>
          </a:p>
        </p:txBody>
      </p:sp>
      <p:sp>
        <p:nvSpPr>
          <p:cNvPr id="3" name="Footer Placeholder 2">
            <a:extLst>
              <a:ext uri="{FF2B5EF4-FFF2-40B4-BE49-F238E27FC236}">
                <a16:creationId xmlns:a16="http://schemas.microsoft.com/office/drawing/2014/main" id="{7F5A8C5D-10E8-BA44-B1E7-FD58A587A72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3544A6B-B4A3-E348-B134-9989628E0D3E}"/>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29434645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B44B92-C9A1-484C-9288-2ABDF56EE9CF}"/>
              </a:ext>
            </a:extLst>
          </p:cNvPr>
          <p:cNvSpPr>
            <a:spLocks noGrp="1"/>
          </p:cNvSpPr>
          <p:nvPr>
            <p:ph type="title"/>
          </p:nvPr>
        </p:nvSpPr>
        <p:spPr>
          <a:xfrm>
            <a:off x="534988" y="669925"/>
            <a:ext cx="2506662" cy="2347913"/>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D4EAD9A-5301-804F-BCBC-A59231AADBD9}"/>
              </a:ext>
            </a:extLst>
          </p:cNvPr>
          <p:cNvSpPr>
            <a:spLocks noGrp="1"/>
          </p:cNvSpPr>
          <p:nvPr>
            <p:ph idx="1"/>
          </p:nvPr>
        </p:nvSpPr>
        <p:spPr>
          <a:xfrm>
            <a:off x="3303588" y="1447800"/>
            <a:ext cx="3935412" cy="71485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B59F7D0-54EB-C547-A952-C85A5A82ACA1}"/>
              </a:ext>
            </a:extLst>
          </p:cNvPr>
          <p:cNvSpPr>
            <a:spLocks noGrp="1"/>
          </p:cNvSpPr>
          <p:nvPr>
            <p:ph type="body" sz="half" idx="2"/>
          </p:nvPr>
        </p:nvSpPr>
        <p:spPr>
          <a:xfrm>
            <a:off x="534988" y="3017838"/>
            <a:ext cx="2506662" cy="55895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494C6AB-202F-E547-9DCF-A4C7FD0E5573}"/>
              </a:ext>
            </a:extLst>
          </p:cNvPr>
          <p:cNvSpPr>
            <a:spLocks noGrp="1"/>
          </p:cNvSpPr>
          <p:nvPr>
            <p:ph type="dt" sz="half" idx="10"/>
          </p:nvPr>
        </p:nvSpPr>
        <p:spPr/>
        <p:txBody>
          <a:bodyPr/>
          <a:lstStyle/>
          <a:p>
            <a:fld id="{E3134144-F0D3-DE40-BBB3-676D890594A3}" type="datetimeFigureOut">
              <a:rPr lang="en-US" smtClean="0"/>
              <a:t>3/21/2024</a:t>
            </a:fld>
            <a:endParaRPr lang="en-US"/>
          </a:p>
        </p:txBody>
      </p:sp>
      <p:sp>
        <p:nvSpPr>
          <p:cNvPr id="6" name="Footer Placeholder 5">
            <a:extLst>
              <a:ext uri="{FF2B5EF4-FFF2-40B4-BE49-F238E27FC236}">
                <a16:creationId xmlns:a16="http://schemas.microsoft.com/office/drawing/2014/main" id="{08ABABDB-E69A-D044-9F9B-2CDE1E69076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55902B-5ACA-9747-8D8D-9C07E3548C99}"/>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191014628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46CFEF-AF32-444D-A889-38B0A505D51D}"/>
              </a:ext>
            </a:extLst>
          </p:cNvPr>
          <p:cNvSpPr>
            <a:spLocks noGrp="1"/>
          </p:cNvSpPr>
          <p:nvPr>
            <p:ph type="title"/>
          </p:nvPr>
        </p:nvSpPr>
        <p:spPr>
          <a:xfrm>
            <a:off x="534988" y="669925"/>
            <a:ext cx="2506662" cy="2347913"/>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AC8A348-71F4-5C40-BC11-F7F316A6DD30}"/>
              </a:ext>
            </a:extLst>
          </p:cNvPr>
          <p:cNvSpPr>
            <a:spLocks noGrp="1"/>
          </p:cNvSpPr>
          <p:nvPr>
            <p:ph type="pic" idx="1"/>
          </p:nvPr>
        </p:nvSpPr>
        <p:spPr>
          <a:xfrm>
            <a:off x="3303588" y="1447800"/>
            <a:ext cx="3935412" cy="714851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917F6E8-2809-B344-A902-812D5ED6297E}"/>
              </a:ext>
            </a:extLst>
          </p:cNvPr>
          <p:cNvSpPr>
            <a:spLocks noGrp="1"/>
          </p:cNvSpPr>
          <p:nvPr>
            <p:ph type="body" sz="half" idx="2"/>
          </p:nvPr>
        </p:nvSpPr>
        <p:spPr>
          <a:xfrm>
            <a:off x="534988" y="3017838"/>
            <a:ext cx="2506662" cy="55895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7867C83-B8A3-2449-B70F-8F1942602903}"/>
              </a:ext>
            </a:extLst>
          </p:cNvPr>
          <p:cNvSpPr>
            <a:spLocks noGrp="1"/>
          </p:cNvSpPr>
          <p:nvPr>
            <p:ph type="dt" sz="half" idx="10"/>
          </p:nvPr>
        </p:nvSpPr>
        <p:spPr/>
        <p:txBody>
          <a:bodyPr/>
          <a:lstStyle/>
          <a:p>
            <a:fld id="{E3134144-F0D3-DE40-BBB3-676D890594A3}" type="datetimeFigureOut">
              <a:rPr lang="en-US" smtClean="0"/>
              <a:t>3/21/2024</a:t>
            </a:fld>
            <a:endParaRPr lang="en-US"/>
          </a:p>
        </p:txBody>
      </p:sp>
      <p:sp>
        <p:nvSpPr>
          <p:cNvPr id="6" name="Footer Placeholder 5">
            <a:extLst>
              <a:ext uri="{FF2B5EF4-FFF2-40B4-BE49-F238E27FC236}">
                <a16:creationId xmlns:a16="http://schemas.microsoft.com/office/drawing/2014/main" id="{70CD6B8B-4E47-444F-BEAC-B52F245A29E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9D43382-A653-7E4A-8B5D-106A39BE2ABC}"/>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15948742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D09DE-49E4-A04C-A867-15BC04610D2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31505C0-C34B-E140-AC3B-31216F40DED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DF7853-F19A-5F46-B92A-A61E2C45F7DD}"/>
              </a:ext>
            </a:extLst>
          </p:cNvPr>
          <p:cNvSpPr>
            <a:spLocks noGrp="1"/>
          </p:cNvSpPr>
          <p:nvPr>
            <p:ph type="dt" sz="half" idx="10"/>
          </p:nvPr>
        </p:nvSpPr>
        <p:spPr/>
        <p:txBody>
          <a:bodyPr/>
          <a:lstStyle/>
          <a:p>
            <a:fld id="{E3134144-F0D3-DE40-BBB3-676D890594A3}" type="datetimeFigureOut">
              <a:rPr lang="en-US" smtClean="0"/>
              <a:t>3/21/2024</a:t>
            </a:fld>
            <a:endParaRPr lang="en-US"/>
          </a:p>
        </p:txBody>
      </p:sp>
      <p:sp>
        <p:nvSpPr>
          <p:cNvPr id="5" name="Footer Placeholder 4">
            <a:extLst>
              <a:ext uri="{FF2B5EF4-FFF2-40B4-BE49-F238E27FC236}">
                <a16:creationId xmlns:a16="http://schemas.microsoft.com/office/drawing/2014/main" id="{6E122ED8-CDDE-5345-989F-AE1CE296FC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DA3FC5-6763-2F43-9FEC-D9417A1A4043}"/>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408331258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793D9F2-9FAF-E249-8627-E8FA10A41271}"/>
              </a:ext>
            </a:extLst>
          </p:cNvPr>
          <p:cNvSpPr>
            <a:spLocks noGrp="1"/>
          </p:cNvSpPr>
          <p:nvPr>
            <p:ph type="title" orient="vert"/>
          </p:nvPr>
        </p:nvSpPr>
        <p:spPr>
          <a:xfrm>
            <a:off x="5562600" y="534988"/>
            <a:ext cx="1674813" cy="8524875"/>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72A5C1A-7113-8A4C-808D-ACE7F93B7508}"/>
              </a:ext>
            </a:extLst>
          </p:cNvPr>
          <p:cNvSpPr>
            <a:spLocks noGrp="1"/>
          </p:cNvSpPr>
          <p:nvPr>
            <p:ph type="body" orient="vert" idx="1"/>
          </p:nvPr>
        </p:nvSpPr>
        <p:spPr>
          <a:xfrm>
            <a:off x="534988" y="534988"/>
            <a:ext cx="4875212" cy="8524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CFED08-7837-664C-A8B8-750D634C3961}"/>
              </a:ext>
            </a:extLst>
          </p:cNvPr>
          <p:cNvSpPr>
            <a:spLocks noGrp="1"/>
          </p:cNvSpPr>
          <p:nvPr>
            <p:ph type="dt" sz="half" idx="10"/>
          </p:nvPr>
        </p:nvSpPr>
        <p:spPr/>
        <p:txBody>
          <a:bodyPr/>
          <a:lstStyle/>
          <a:p>
            <a:fld id="{E3134144-F0D3-DE40-BBB3-676D890594A3}" type="datetimeFigureOut">
              <a:rPr lang="en-US" smtClean="0"/>
              <a:t>3/21/2024</a:t>
            </a:fld>
            <a:endParaRPr lang="en-US"/>
          </a:p>
        </p:txBody>
      </p:sp>
      <p:sp>
        <p:nvSpPr>
          <p:cNvPr id="5" name="Footer Placeholder 4">
            <a:extLst>
              <a:ext uri="{FF2B5EF4-FFF2-40B4-BE49-F238E27FC236}">
                <a16:creationId xmlns:a16="http://schemas.microsoft.com/office/drawing/2014/main" id="{A585F6B1-7D72-F54A-AA7E-374DB3784B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E927E0-9B21-6141-B2AD-B158D7F65524}"/>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1389721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3EFD27-E89A-4A4B-86AA-346D02F50597}"/>
              </a:ext>
            </a:extLst>
          </p:cNvPr>
          <p:cNvSpPr>
            <a:spLocks noGrp="1"/>
          </p:cNvSpPr>
          <p:nvPr>
            <p:ph type="ctrTitle"/>
          </p:nvPr>
        </p:nvSpPr>
        <p:spPr>
          <a:xfrm>
            <a:off x="971550" y="1646238"/>
            <a:ext cx="5829300" cy="3502025"/>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F3345DD-A5C6-EC47-B028-C6FD9497E7AC}"/>
              </a:ext>
            </a:extLst>
          </p:cNvPr>
          <p:cNvSpPr>
            <a:spLocks noGrp="1"/>
          </p:cNvSpPr>
          <p:nvPr>
            <p:ph type="subTitle" idx="1"/>
          </p:nvPr>
        </p:nvSpPr>
        <p:spPr>
          <a:xfrm>
            <a:off x="971550" y="5283200"/>
            <a:ext cx="5829300" cy="242887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7AA9272-F6C3-5247-82D7-ADE7FAEF58A2}"/>
              </a:ext>
            </a:extLst>
          </p:cNvPr>
          <p:cNvSpPr>
            <a:spLocks noGrp="1"/>
          </p:cNvSpPr>
          <p:nvPr>
            <p:ph type="dt" sz="half" idx="10"/>
          </p:nvPr>
        </p:nvSpPr>
        <p:spPr/>
        <p:txBody>
          <a:bodyPr/>
          <a:lstStyle/>
          <a:p>
            <a:fld id="{24F60C15-71E4-AB43-9B52-1101055B52E4}" type="datetimeFigureOut">
              <a:rPr lang="en-US" smtClean="0"/>
              <a:t>3/21/2024</a:t>
            </a:fld>
            <a:endParaRPr lang="en-US"/>
          </a:p>
        </p:txBody>
      </p:sp>
      <p:sp>
        <p:nvSpPr>
          <p:cNvPr id="5" name="Footer Placeholder 4">
            <a:extLst>
              <a:ext uri="{FF2B5EF4-FFF2-40B4-BE49-F238E27FC236}">
                <a16:creationId xmlns:a16="http://schemas.microsoft.com/office/drawing/2014/main" id="{C70CDB09-1FF3-C041-8664-EB758A048D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810AC5-A487-AD40-A7CC-64FD59D20EEF}"/>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57614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07236-A878-7A40-A3C1-26043A0B87A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D5ACF30-B08B-EF4E-9D56-473A816855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3B5A35-40AD-E145-85A6-4562118F3984}"/>
              </a:ext>
            </a:extLst>
          </p:cNvPr>
          <p:cNvSpPr>
            <a:spLocks noGrp="1"/>
          </p:cNvSpPr>
          <p:nvPr>
            <p:ph type="dt" sz="half" idx="10"/>
          </p:nvPr>
        </p:nvSpPr>
        <p:spPr/>
        <p:txBody>
          <a:bodyPr/>
          <a:lstStyle/>
          <a:p>
            <a:fld id="{24F60C15-71E4-AB43-9B52-1101055B52E4}" type="datetimeFigureOut">
              <a:rPr lang="en-US" smtClean="0"/>
              <a:t>3/21/2024</a:t>
            </a:fld>
            <a:endParaRPr lang="en-US"/>
          </a:p>
        </p:txBody>
      </p:sp>
      <p:sp>
        <p:nvSpPr>
          <p:cNvPr id="5" name="Footer Placeholder 4">
            <a:extLst>
              <a:ext uri="{FF2B5EF4-FFF2-40B4-BE49-F238E27FC236}">
                <a16:creationId xmlns:a16="http://schemas.microsoft.com/office/drawing/2014/main" id="{A6E6175D-EF86-2941-91E9-A61CE956E4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86E331D-0F74-C943-8273-7EFD748ECFCD}"/>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41184345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87F343-7A7C-5D4A-8395-EF13F4DDF4A0}"/>
              </a:ext>
            </a:extLst>
          </p:cNvPr>
          <p:cNvSpPr>
            <a:spLocks noGrp="1"/>
          </p:cNvSpPr>
          <p:nvPr>
            <p:ph type="title"/>
          </p:nvPr>
        </p:nvSpPr>
        <p:spPr>
          <a:xfrm>
            <a:off x="530225" y="2508250"/>
            <a:ext cx="6704013" cy="4183063"/>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78F0FA0-3D75-BC41-BF6E-129BF0572FA4}"/>
              </a:ext>
            </a:extLst>
          </p:cNvPr>
          <p:cNvSpPr>
            <a:spLocks noGrp="1"/>
          </p:cNvSpPr>
          <p:nvPr>
            <p:ph type="body" idx="1"/>
          </p:nvPr>
        </p:nvSpPr>
        <p:spPr>
          <a:xfrm>
            <a:off x="530225" y="6731000"/>
            <a:ext cx="6704013" cy="2200275"/>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6D7416F-7E00-4A42-8DEB-0883CE857626}"/>
              </a:ext>
            </a:extLst>
          </p:cNvPr>
          <p:cNvSpPr>
            <a:spLocks noGrp="1"/>
          </p:cNvSpPr>
          <p:nvPr>
            <p:ph type="dt" sz="half" idx="10"/>
          </p:nvPr>
        </p:nvSpPr>
        <p:spPr/>
        <p:txBody>
          <a:bodyPr/>
          <a:lstStyle/>
          <a:p>
            <a:fld id="{24F60C15-71E4-AB43-9B52-1101055B52E4}" type="datetimeFigureOut">
              <a:rPr lang="en-US" smtClean="0"/>
              <a:t>3/21/2024</a:t>
            </a:fld>
            <a:endParaRPr lang="en-US"/>
          </a:p>
        </p:txBody>
      </p:sp>
      <p:sp>
        <p:nvSpPr>
          <p:cNvPr id="5" name="Footer Placeholder 4">
            <a:extLst>
              <a:ext uri="{FF2B5EF4-FFF2-40B4-BE49-F238E27FC236}">
                <a16:creationId xmlns:a16="http://schemas.microsoft.com/office/drawing/2014/main" id="{D041A875-F1F2-CC44-A815-CA88D2B33A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1420ED-3971-2A49-AE58-72B4974E4038}"/>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3286417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63584E-1534-D244-AAAC-F8B7E2FC486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36616FC-0488-7F41-BFB7-472AB4E409CD}"/>
              </a:ext>
            </a:extLst>
          </p:cNvPr>
          <p:cNvSpPr>
            <a:spLocks noGrp="1"/>
          </p:cNvSpPr>
          <p:nvPr>
            <p:ph sz="half" idx="1"/>
          </p:nvPr>
        </p:nvSpPr>
        <p:spPr>
          <a:xfrm>
            <a:off x="534988" y="2678113"/>
            <a:ext cx="3275012" cy="6381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79EE7CB-9D08-BC45-9DF3-88E22F20EDCB}"/>
              </a:ext>
            </a:extLst>
          </p:cNvPr>
          <p:cNvSpPr>
            <a:spLocks noGrp="1"/>
          </p:cNvSpPr>
          <p:nvPr>
            <p:ph sz="half" idx="2"/>
          </p:nvPr>
        </p:nvSpPr>
        <p:spPr>
          <a:xfrm>
            <a:off x="3962400" y="2678113"/>
            <a:ext cx="3275013" cy="6381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1BA702F-B7F5-A649-8415-ABFD27C1FAFE}"/>
              </a:ext>
            </a:extLst>
          </p:cNvPr>
          <p:cNvSpPr>
            <a:spLocks noGrp="1"/>
          </p:cNvSpPr>
          <p:nvPr>
            <p:ph type="dt" sz="half" idx="10"/>
          </p:nvPr>
        </p:nvSpPr>
        <p:spPr/>
        <p:txBody>
          <a:bodyPr/>
          <a:lstStyle/>
          <a:p>
            <a:fld id="{24F60C15-71E4-AB43-9B52-1101055B52E4}" type="datetimeFigureOut">
              <a:rPr lang="en-US" smtClean="0"/>
              <a:t>3/21/2024</a:t>
            </a:fld>
            <a:endParaRPr lang="en-US"/>
          </a:p>
        </p:txBody>
      </p:sp>
      <p:sp>
        <p:nvSpPr>
          <p:cNvPr id="6" name="Footer Placeholder 5">
            <a:extLst>
              <a:ext uri="{FF2B5EF4-FFF2-40B4-BE49-F238E27FC236}">
                <a16:creationId xmlns:a16="http://schemas.microsoft.com/office/drawing/2014/main" id="{B2B2173A-00EF-7347-BA3F-53ECDD5ED5E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A88583E-2B4E-934E-9494-7387162F1FF7}"/>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15418540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9D4261-8D76-2E4A-AD9A-A212F0E02A98}"/>
              </a:ext>
            </a:extLst>
          </p:cNvPr>
          <p:cNvSpPr>
            <a:spLocks noGrp="1"/>
          </p:cNvSpPr>
          <p:nvPr>
            <p:ph type="title"/>
          </p:nvPr>
        </p:nvSpPr>
        <p:spPr>
          <a:xfrm>
            <a:off x="534988" y="534988"/>
            <a:ext cx="6704012" cy="1944687"/>
          </a:xfrm>
        </p:spPr>
        <p:txBody>
          <a:bodyPr/>
          <a:lstStyle/>
          <a:p>
            <a:r>
              <a:rPr lang="en-US"/>
              <a:t>Click to edit Master title style</a:t>
            </a:r>
          </a:p>
        </p:txBody>
      </p:sp>
      <p:sp>
        <p:nvSpPr>
          <p:cNvPr id="3" name="Text Placeholder 2">
            <a:extLst>
              <a:ext uri="{FF2B5EF4-FFF2-40B4-BE49-F238E27FC236}">
                <a16:creationId xmlns:a16="http://schemas.microsoft.com/office/drawing/2014/main" id="{BC209505-1AD5-A241-950F-3AD878B3F9E3}"/>
              </a:ext>
            </a:extLst>
          </p:cNvPr>
          <p:cNvSpPr>
            <a:spLocks noGrp="1"/>
          </p:cNvSpPr>
          <p:nvPr>
            <p:ph type="body" idx="1"/>
          </p:nvPr>
        </p:nvSpPr>
        <p:spPr>
          <a:xfrm>
            <a:off x="534988" y="2465388"/>
            <a:ext cx="3287712" cy="12080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AC6AB45-4F9E-904A-AA0C-A63656E3E691}"/>
              </a:ext>
            </a:extLst>
          </p:cNvPr>
          <p:cNvSpPr>
            <a:spLocks noGrp="1"/>
          </p:cNvSpPr>
          <p:nvPr>
            <p:ph sz="half" idx="2"/>
          </p:nvPr>
        </p:nvSpPr>
        <p:spPr>
          <a:xfrm>
            <a:off x="534988" y="3673475"/>
            <a:ext cx="3287712" cy="54054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4F21C1A-3760-7F48-A18F-2BFADD4857BB}"/>
              </a:ext>
            </a:extLst>
          </p:cNvPr>
          <p:cNvSpPr>
            <a:spLocks noGrp="1"/>
          </p:cNvSpPr>
          <p:nvPr>
            <p:ph type="body" sz="quarter" idx="3"/>
          </p:nvPr>
        </p:nvSpPr>
        <p:spPr>
          <a:xfrm>
            <a:off x="3935413" y="2465388"/>
            <a:ext cx="3303587" cy="12080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E05391B-6E80-8C4B-B4EA-1AEE54B221BF}"/>
              </a:ext>
            </a:extLst>
          </p:cNvPr>
          <p:cNvSpPr>
            <a:spLocks noGrp="1"/>
          </p:cNvSpPr>
          <p:nvPr>
            <p:ph sz="quarter" idx="4"/>
          </p:nvPr>
        </p:nvSpPr>
        <p:spPr>
          <a:xfrm>
            <a:off x="3935413" y="3673475"/>
            <a:ext cx="3303587" cy="54054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9EF033E-FC3E-AD4A-AB9E-4D70BAFD8699}"/>
              </a:ext>
            </a:extLst>
          </p:cNvPr>
          <p:cNvSpPr>
            <a:spLocks noGrp="1"/>
          </p:cNvSpPr>
          <p:nvPr>
            <p:ph type="dt" sz="half" idx="10"/>
          </p:nvPr>
        </p:nvSpPr>
        <p:spPr/>
        <p:txBody>
          <a:bodyPr/>
          <a:lstStyle/>
          <a:p>
            <a:fld id="{24F60C15-71E4-AB43-9B52-1101055B52E4}" type="datetimeFigureOut">
              <a:rPr lang="en-US" smtClean="0"/>
              <a:t>3/21/2024</a:t>
            </a:fld>
            <a:endParaRPr lang="en-US"/>
          </a:p>
        </p:txBody>
      </p:sp>
      <p:sp>
        <p:nvSpPr>
          <p:cNvPr id="8" name="Footer Placeholder 7">
            <a:extLst>
              <a:ext uri="{FF2B5EF4-FFF2-40B4-BE49-F238E27FC236}">
                <a16:creationId xmlns:a16="http://schemas.microsoft.com/office/drawing/2014/main" id="{ED4126BC-43DE-3841-8DBE-14C6A94E18A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88F66A7-5F5D-5646-9DEA-59C541ADA45F}"/>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3487106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F45F3-DB41-C84A-A0EF-6C3D1037AE1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42D9201-220C-2F48-AFD3-D9F29A8F4CAF}"/>
              </a:ext>
            </a:extLst>
          </p:cNvPr>
          <p:cNvSpPr>
            <a:spLocks noGrp="1"/>
          </p:cNvSpPr>
          <p:nvPr>
            <p:ph type="dt" sz="half" idx="10"/>
          </p:nvPr>
        </p:nvSpPr>
        <p:spPr/>
        <p:txBody>
          <a:bodyPr/>
          <a:lstStyle/>
          <a:p>
            <a:fld id="{24F60C15-71E4-AB43-9B52-1101055B52E4}" type="datetimeFigureOut">
              <a:rPr lang="en-US" smtClean="0"/>
              <a:t>3/21/2024</a:t>
            </a:fld>
            <a:endParaRPr lang="en-US"/>
          </a:p>
        </p:txBody>
      </p:sp>
      <p:sp>
        <p:nvSpPr>
          <p:cNvPr id="4" name="Footer Placeholder 3">
            <a:extLst>
              <a:ext uri="{FF2B5EF4-FFF2-40B4-BE49-F238E27FC236}">
                <a16:creationId xmlns:a16="http://schemas.microsoft.com/office/drawing/2014/main" id="{96F8CCFC-BEE4-194D-8942-83A5E8A6659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214660F-94DD-7941-94BF-79C2C6FA411B}"/>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2800028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54CFA31-271B-324D-91FC-624642440CA9}"/>
              </a:ext>
            </a:extLst>
          </p:cNvPr>
          <p:cNvSpPr>
            <a:spLocks noGrp="1"/>
          </p:cNvSpPr>
          <p:nvPr>
            <p:ph type="dt" sz="half" idx="10"/>
          </p:nvPr>
        </p:nvSpPr>
        <p:spPr/>
        <p:txBody>
          <a:bodyPr/>
          <a:lstStyle/>
          <a:p>
            <a:fld id="{24F60C15-71E4-AB43-9B52-1101055B52E4}" type="datetimeFigureOut">
              <a:rPr lang="en-US" smtClean="0"/>
              <a:t>3/21/2024</a:t>
            </a:fld>
            <a:endParaRPr lang="en-US"/>
          </a:p>
        </p:txBody>
      </p:sp>
      <p:sp>
        <p:nvSpPr>
          <p:cNvPr id="3" name="Footer Placeholder 2">
            <a:extLst>
              <a:ext uri="{FF2B5EF4-FFF2-40B4-BE49-F238E27FC236}">
                <a16:creationId xmlns:a16="http://schemas.microsoft.com/office/drawing/2014/main" id="{21E4F012-3CB2-824A-8F83-FBEA8FBFE0D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6B96F0D-F016-964E-808B-2E08090031F0}"/>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39638843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svg"/><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3.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85750" y="1031186"/>
            <a:ext cx="7200901" cy="1194438"/>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285751" y="2328689"/>
            <a:ext cx="7200900" cy="7453486"/>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23" name="Graphic 22">
            <a:extLst>
              <a:ext uri="{FF2B5EF4-FFF2-40B4-BE49-F238E27FC236}">
                <a16:creationId xmlns:a16="http://schemas.microsoft.com/office/drawing/2014/main" id="{46EAC2A6-ECD3-49EB-9B61-B354AA24407F}"/>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l="13223" t="34123" r="3376" b="35598"/>
          <a:stretch/>
        </p:blipFill>
        <p:spPr>
          <a:xfrm>
            <a:off x="258855" y="276226"/>
            <a:ext cx="3529014" cy="710134"/>
          </a:xfrm>
          <a:prstGeom prst="rect">
            <a:avLst/>
          </a:prstGeom>
        </p:spPr>
      </p:pic>
      <p:cxnSp>
        <p:nvCxnSpPr>
          <p:cNvPr id="12" name="Straight Connector 11">
            <a:extLst>
              <a:ext uri="{FF2B5EF4-FFF2-40B4-BE49-F238E27FC236}">
                <a16:creationId xmlns:a16="http://schemas.microsoft.com/office/drawing/2014/main" id="{39BB7654-1925-49B1-BCC4-4E3CED90F02E}"/>
              </a:ext>
            </a:extLst>
          </p:cNvPr>
          <p:cNvCxnSpPr>
            <a:cxnSpLocks/>
          </p:cNvCxnSpPr>
          <p:nvPr userDrawn="1"/>
        </p:nvCxnSpPr>
        <p:spPr>
          <a:xfrm>
            <a:off x="285751" y="1031187"/>
            <a:ext cx="72009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98132711"/>
      </p:ext>
    </p:extLst>
  </p:cSld>
  <p:clrMap bg1="lt1" tx1="dk1" bg2="lt2" tx2="dk2" accent1="accent1" accent2="accent2" accent3="accent3" accent4="accent4" accent5="accent5" accent6="accent6" hlink="hlink" folHlink="folHlink"/>
  <p:sldLayoutIdLst>
    <p:sldLayoutId id="2147483676" r:id="rId1"/>
    <p:sldLayoutId id="2147483677" r:id="rId2"/>
  </p:sldLayoutIdLst>
  <p:hf sldNum="0" hdr="0" ftr="0" dt="0"/>
  <p:txStyles>
    <p:titleStyle>
      <a:lvl1pPr algn="l" defTabSz="777240" rtl="0" eaLnBrk="1" latinLnBrk="0" hangingPunct="1">
        <a:lnSpc>
          <a:spcPct val="90000"/>
        </a:lnSpc>
        <a:spcBef>
          <a:spcPct val="0"/>
        </a:spcBef>
        <a:buNone/>
        <a:defRPr sz="3740" kern="1200" baseline="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baseline="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baseline="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baseline="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4716">
          <p15:clr>
            <a:srgbClr val="F26B43"/>
          </p15:clr>
        </p15:guide>
        <p15:guide id="2" pos="180">
          <p15:clr>
            <a:srgbClr val="F26B43"/>
          </p15:clr>
        </p15:guide>
        <p15:guide id="3" orient="horz" pos="174">
          <p15:clr>
            <a:srgbClr val="F26B43"/>
          </p15:clr>
        </p15:guide>
        <p15:guide id="4" orient="horz" pos="6162">
          <p15:clr>
            <a:srgbClr val="F26B43"/>
          </p15:clr>
        </p15:guide>
        <p15:guide id="5" orient="horz" pos="3168">
          <p15:clr>
            <a:srgbClr val="F26B43"/>
          </p15:clr>
        </p15:guide>
        <p15:guide id="6" pos="2448">
          <p15:clr>
            <a:srgbClr val="F26B43"/>
          </p15:clr>
        </p15:guide>
        <p15:guide id="7" pos="2403">
          <p15:clr>
            <a:srgbClr val="F26B43"/>
          </p15:clr>
        </p15:guide>
        <p15:guide id="8" pos="2493">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28C43B9-9596-A441-8441-2C5360C9B174}"/>
              </a:ext>
            </a:extLst>
          </p:cNvPr>
          <p:cNvSpPr>
            <a:spLocks noGrp="1"/>
          </p:cNvSpPr>
          <p:nvPr>
            <p:ph type="title"/>
          </p:nvPr>
        </p:nvSpPr>
        <p:spPr>
          <a:xfrm>
            <a:off x="534988" y="534988"/>
            <a:ext cx="6702425" cy="1944687"/>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E0EF37A-43D8-8145-A559-9D05B166F23C}"/>
              </a:ext>
            </a:extLst>
          </p:cNvPr>
          <p:cNvSpPr>
            <a:spLocks noGrp="1"/>
          </p:cNvSpPr>
          <p:nvPr>
            <p:ph type="body" idx="1"/>
          </p:nvPr>
        </p:nvSpPr>
        <p:spPr>
          <a:xfrm>
            <a:off x="534988" y="2678113"/>
            <a:ext cx="6702425" cy="638175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364491-B672-CB47-9AC6-E4A8C769D1DF}"/>
              </a:ext>
            </a:extLst>
          </p:cNvPr>
          <p:cNvSpPr>
            <a:spLocks noGrp="1"/>
          </p:cNvSpPr>
          <p:nvPr>
            <p:ph type="dt" sz="half" idx="2"/>
          </p:nvPr>
        </p:nvSpPr>
        <p:spPr>
          <a:xfrm>
            <a:off x="534988" y="9323388"/>
            <a:ext cx="1747837" cy="534987"/>
          </a:xfrm>
          <a:prstGeom prst="rect">
            <a:avLst/>
          </a:prstGeom>
        </p:spPr>
        <p:txBody>
          <a:bodyPr vert="horz" lIns="91440" tIns="45720" rIns="91440" bIns="45720" rtlCol="0" anchor="ctr"/>
          <a:lstStyle>
            <a:lvl1pPr algn="l">
              <a:defRPr sz="1200">
                <a:solidFill>
                  <a:schemeClr val="tx1">
                    <a:tint val="75000"/>
                  </a:schemeClr>
                </a:solidFill>
              </a:defRPr>
            </a:lvl1pPr>
          </a:lstStyle>
          <a:p>
            <a:fld id="{24F60C15-71E4-AB43-9B52-1101055B52E4}" type="datetimeFigureOut">
              <a:rPr lang="en-US" smtClean="0"/>
              <a:t>3/21/2024</a:t>
            </a:fld>
            <a:endParaRPr lang="en-US"/>
          </a:p>
        </p:txBody>
      </p:sp>
      <p:sp>
        <p:nvSpPr>
          <p:cNvPr id="5" name="Footer Placeholder 4">
            <a:extLst>
              <a:ext uri="{FF2B5EF4-FFF2-40B4-BE49-F238E27FC236}">
                <a16:creationId xmlns:a16="http://schemas.microsoft.com/office/drawing/2014/main" id="{92380EA7-09EF-4C43-89A2-03D13F6054B2}"/>
              </a:ext>
            </a:extLst>
          </p:cNvPr>
          <p:cNvSpPr>
            <a:spLocks noGrp="1"/>
          </p:cNvSpPr>
          <p:nvPr>
            <p:ph type="ftr" sz="quarter" idx="3"/>
          </p:nvPr>
        </p:nvSpPr>
        <p:spPr>
          <a:xfrm>
            <a:off x="2574925" y="9323388"/>
            <a:ext cx="2622550" cy="53498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CC52977-47BE-7D42-BE31-14F587D110F6}"/>
              </a:ext>
            </a:extLst>
          </p:cNvPr>
          <p:cNvSpPr>
            <a:spLocks noGrp="1"/>
          </p:cNvSpPr>
          <p:nvPr>
            <p:ph type="sldNum" sz="quarter" idx="4"/>
          </p:nvPr>
        </p:nvSpPr>
        <p:spPr>
          <a:xfrm>
            <a:off x="5489575" y="9323388"/>
            <a:ext cx="1747838" cy="534987"/>
          </a:xfrm>
          <a:prstGeom prst="rect">
            <a:avLst/>
          </a:prstGeom>
        </p:spPr>
        <p:txBody>
          <a:bodyPr vert="horz" lIns="91440" tIns="45720" rIns="91440" bIns="45720" rtlCol="0" anchor="ctr"/>
          <a:lstStyle>
            <a:lvl1pPr algn="r">
              <a:defRPr sz="1200">
                <a:solidFill>
                  <a:schemeClr val="tx1">
                    <a:tint val="75000"/>
                  </a:schemeClr>
                </a:solidFill>
              </a:defRPr>
            </a:lvl1pPr>
          </a:lstStyle>
          <a:p>
            <a:fld id="{E74EA6EA-8057-B54B-A8E8-3B10ADF12030}" type="slidenum">
              <a:rPr lang="en-US" smtClean="0"/>
              <a:t>‹#›</a:t>
            </a:fld>
            <a:endParaRPr lang="en-US"/>
          </a:p>
        </p:txBody>
      </p:sp>
    </p:spTree>
    <p:extLst>
      <p:ext uri="{BB962C8B-B14F-4D97-AF65-F5344CB8AC3E}">
        <p14:creationId xmlns:p14="http://schemas.microsoft.com/office/powerpoint/2010/main" val="2333326643"/>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52B5AD6-7001-D240-A8D2-73027F4DD228}"/>
              </a:ext>
            </a:extLst>
          </p:cNvPr>
          <p:cNvSpPr>
            <a:spLocks noGrp="1"/>
          </p:cNvSpPr>
          <p:nvPr>
            <p:ph type="title"/>
          </p:nvPr>
        </p:nvSpPr>
        <p:spPr>
          <a:xfrm>
            <a:off x="534988" y="534988"/>
            <a:ext cx="6702425" cy="1944687"/>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0A30F40-8A14-804A-A9B3-32B9B8DB0540}"/>
              </a:ext>
            </a:extLst>
          </p:cNvPr>
          <p:cNvSpPr>
            <a:spLocks noGrp="1"/>
          </p:cNvSpPr>
          <p:nvPr>
            <p:ph type="body" idx="1"/>
          </p:nvPr>
        </p:nvSpPr>
        <p:spPr>
          <a:xfrm>
            <a:off x="534988" y="2678113"/>
            <a:ext cx="6702425" cy="638175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261BC8-7980-5F4C-92A0-9EBFC0C680AE}"/>
              </a:ext>
            </a:extLst>
          </p:cNvPr>
          <p:cNvSpPr>
            <a:spLocks noGrp="1"/>
          </p:cNvSpPr>
          <p:nvPr>
            <p:ph type="dt" sz="half" idx="2"/>
          </p:nvPr>
        </p:nvSpPr>
        <p:spPr>
          <a:xfrm>
            <a:off x="534988" y="9323388"/>
            <a:ext cx="1747837" cy="534987"/>
          </a:xfrm>
          <a:prstGeom prst="rect">
            <a:avLst/>
          </a:prstGeom>
        </p:spPr>
        <p:txBody>
          <a:bodyPr vert="horz" lIns="91440" tIns="45720" rIns="91440" bIns="45720" rtlCol="0" anchor="ctr"/>
          <a:lstStyle>
            <a:lvl1pPr algn="l">
              <a:defRPr sz="1200">
                <a:solidFill>
                  <a:schemeClr val="tx1">
                    <a:tint val="75000"/>
                  </a:schemeClr>
                </a:solidFill>
              </a:defRPr>
            </a:lvl1pPr>
          </a:lstStyle>
          <a:p>
            <a:fld id="{E3134144-F0D3-DE40-BBB3-676D890594A3}" type="datetimeFigureOut">
              <a:rPr lang="en-US" smtClean="0"/>
              <a:t>3/21/2024</a:t>
            </a:fld>
            <a:endParaRPr lang="en-US"/>
          </a:p>
        </p:txBody>
      </p:sp>
      <p:sp>
        <p:nvSpPr>
          <p:cNvPr id="5" name="Footer Placeholder 4">
            <a:extLst>
              <a:ext uri="{FF2B5EF4-FFF2-40B4-BE49-F238E27FC236}">
                <a16:creationId xmlns:a16="http://schemas.microsoft.com/office/drawing/2014/main" id="{FBE5F07E-CFF5-8048-A355-3771DB151CD8}"/>
              </a:ext>
            </a:extLst>
          </p:cNvPr>
          <p:cNvSpPr>
            <a:spLocks noGrp="1"/>
          </p:cNvSpPr>
          <p:nvPr>
            <p:ph type="ftr" sz="quarter" idx="3"/>
          </p:nvPr>
        </p:nvSpPr>
        <p:spPr>
          <a:xfrm>
            <a:off x="2574925" y="9323388"/>
            <a:ext cx="2622550" cy="53498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C7C8EC9-A44E-AF44-AF30-1F3093196D18}"/>
              </a:ext>
            </a:extLst>
          </p:cNvPr>
          <p:cNvSpPr>
            <a:spLocks noGrp="1"/>
          </p:cNvSpPr>
          <p:nvPr>
            <p:ph type="sldNum" sz="quarter" idx="4"/>
          </p:nvPr>
        </p:nvSpPr>
        <p:spPr>
          <a:xfrm>
            <a:off x="5489575" y="9323388"/>
            <a:ext cx="1747838" cy="534987"/>
          </a:xfrm>
          <a:prstGeom prst="rect">
            <a:avLst/>
          </a:prstGeom>
        </p:spPr>
        <p:txBody>
          <a:bodyPr vert="horz" lIns="91440" tIns="45720" rIns="91440" bIns="45720" rtlCol="0" anchor="ctr"/>
          <a:lstStyle>
            <a:lvl1pPr algn="r">
              <a:defRPr sz="1200">
                <a:solidFill>
                  <a:schemeClr val="tx1">
                    <a:tint val="75000"/>
                  </a:schemeClr>
                </a:solidFill>
              </a:defRPr>
            </a:lvl1pPr>
          </a:lstStyle>
          <a:p>
            <a:fld id="{AE2AB71B-00E5-0143-9528-69C3C99C432E}" type="slidenum">
              <a:rPr lang="en-US" smtClean="0"/>
              <a:t>‹#›</a:t>
            </a:fld>
            <a:endParaRPr lang="en-US"/>
          </a:p>
        </p:txBody>
      </p:sp>
    </p:spTree>
    <p:extLst>
      <p:ext uri="{BB962C8B-B14F-4D97-AF65-F5344CB8AC3E}">
        <p14:creationId xmlns:p14="http://schemas.microsoft.com/office/powerpoint/2010/main" val="60848978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BD678C64-7AEC-6AF8-7DBD-7731C9582783}"/>
              </a:ext>
            </a:extLst>
          </p:cNvPr>
          <p:cNvSpPr txBox="1">
            <a:spLocks/>
          </p:cNvSpPr>
          <p:nvPr/>
        </p:nvSpPr>
        <p:spPr>
          <a:xfrm>
            <a:off x="278964" y="6088404"/>
            <a:ext cx="7200900" cy="3693770"/>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buClr>
                <a:schemeClr val="accent3"/>
              </a:buClr>
              <a:buFont typeface="+mj-lt"/>
              <a:buAutoNum type="alphaLcPeriod"/>
              <a:tabLst>
                <a:tab pos="118872" algn="l"/>
              </a:tabLst>
            </a:pPr>
            <a:r>
              <a:rPr lang="es-CO" sz="1000" b="1" dirty="0">
                <a:solidFill>
                  <a:schemeClr val="tx1"/>
                </a:solidFill>
              </a:rPr>
              <a:t>La </a:t>
            </a:r>
            <a:r>
              <a:rPr lang="es-CO" sz="1000" b="1" dirty="0">
                <a:solidFill>
                  <a:srgbClr val="0F1919"/>
                </a:solidFill>
              </a:rPr>
              <a:t>clasificación del producto químico se basa para Canadá en la quinta edición revisada del Sistema Globalmente Armonizado de </a:t>
            </a:r>
            <a:r>
              <a:rPr lang="es-CO" sz="1000" b="1" dirty="0">
                <a:solidFill>
                  <a:schemeClr val="tx1"/>
                </a:solidFill>
              </a:rPr>
              <a:t>Clasificación y Etiquetado de Productos Químicos de la Comisión Económica de las Naciones Unidas para Europa y EE. UU., se basa en los Estándares de Comunicación de Riesgos de la Administración de Salud y Seguridad Ocupacional de EE. UU. de 2012. </a:t>
            </a:r>
            <a:r>
              <a:rPr lang="es-CO" sz="1000" dirty="0">
                <a:solidFill>
                  <a:schemeClr val="tx1"/>
                </a:solidFill>
              </a:rPr>
              <a:t>Estas normas indican que el producto se considera del grupo </a:t>
            </a:r>
            <a:r>
              <a:rPr lang="es-CO" sz="1000" dirty="0" err="1">
                <a:solidFill>
                  <a:schemeClr val="tx1"/>
                </a:solidFill>
              </a:rPr>
              <a:t>2B</a:t>
            </a:r>
            <a:r>
              <a:rPr lang="es-CO" sz="1000" dirty="0">
                <a:solidFill>
                  <a:schemeClr val="tx1"/>
                </a:solidFill>
              </a:rPr>
              <a:t> de la </a:t>
            </a:r>
            <a:r>
              <a:rPr lang="es-CO" sz="1000" dirty="0" err="1">
                <a:solidFill>
                  <a:schemeClr val="tx1"/>
                </a:solidFill>
              </a:rPr>
              <a:t>IARC</a:t>
            </a:r>
            <a:r>
              <a:rPr lang="es-CO" sz="1000" dirty="0">
                <a:solidFill>
                  <a:schemeClr val="tx1"/>
                </a:solidFill>
              </a:rPr>
              <a:t>, lo que corresponde a la clasificación de carcinógeno de categoría 2 de la </a:t>
            </a:r>
            <a:r>
              <a:rPr lang="es-CO" sz="1000" dirty="0" err="1">
                <a:solidFill>
                  <a:schemeClr val="tx1"/>
                </a:solidFill>
              </a:rPr>
              <a:t>OSHA</a:t>
            </a:r>
            <a:r>
              <a:rPr lang="es-CO" sz="1000" dirty="0">
                <a:solidFill>
                  <a:schemeClr val="tx1"/>
                </a:solidFill>
              </a:rPr>
              <a:t> </a:t>
            </a:r>
            <a:r>
              <a:rPr lang="es-CO" sz="1000" dirty="0" err="1">
                <a:solidFill>
                  <a:schemeClr val="tx1"/>
                </a:solidFill>
              </a:rPr>
              <a:t>HCS</a:t>
            </a:r>
            <a:r>
              <a:rPr lang="es-CO" sz="1000" dirty="0">
                <a:solidFill>
                  <a:schemeClr val="tx1"/>
                </a:solidFill>
              </a:rPr>
              <a:t> 2012.</a:t>
            </a:r>
            <a:endParaRPr lang="en-CA" sz="1000" b="1" dirty="0">
              <a:solidFill>
                <a:schemeClr val="tx1"/>
              </a:solidFill>
            </a:endParaRPr>
          </a:p>
          <a:p>
            <a:pPr marL="228600" indent="-228600" algn="just" defTabSz="228600">
              <a:buClr>
                <a:schemeClr val="accent3"/>
              </a:buClr>
              <a:buFont typeface="+mj-lt"/>
              <a:buAutoNum type="alphaLcPeriod"/>
              <a:tabLst>
                <a:tab pos="118872" algn="l"/>
              </a:tabLst>
            </a:pPr>
            <a:r>
              <a:rPr lang="es-CO" sz="1000" b="1" dirty="0">
                <a:solidFill>
                  <a:schemeClr val="tx1"/>
                </a:solidFill>
              </a:rPr>
              <a:t>Palabra de advertencia, indicación(es) de peligro, símbolo(s) y consejos de prudencia de conformidad con el párrafo (f) de §1910.1200</a:t>
            </a:r>
            <a:r>
              <a:rPr lang="es-CO" sz="1000" dirty="0">
                <a:solidFill>
                  <a:schemeClr val="tx1"/>
                </a:solidFill>
              </a:rPr>
              <a:t>. La fibra cerámica está clasificada como carcinógeno de categoría 2.</a:t>
            </a:r>
          </a:p>
          <a:p>
            <a:pPr lvl="1" algn="just" defTabSz="228600">
              <a:buClr>
                <a:schemeClr val="accent1"/>
              </a:buClr>
              <a:tabLst>
                <a:tab pos="118872" algn="l"/>
              </a:tabLst>
            </a:pPr>
            <a:r>
              <a:rPr lang="es-CO" sz="1000" b="1" dirty="0">
                <a:solidFill>
                  <a:schemeClr val="tx1"/>
                </a:solidFill>
                <a:latin typeface="+mj-lt"/>
              </a:rPr>
              <a:t>Pictograma de peligro</a:t>
            </a:r>
          </a:p>
          <a:p>
            <a:pPr lvl="1" algn="just" defTabSz="228600">
              <a:buClr>
                <a:schemeClr val="accent1"/>
              </a:buClr>
              <a:tabLst>
                <a:tab pos="118872" algn="l"/>
              </a:tabLst>
            </a:pPr>
            <a:endParaRPr lang="en-CA" sz="1000" b="1" dirty="0">
              <a:solidFill>
                <a:schemeClr val="tx1"/>
              </a:solidFill>
              <a:latin typeface="+mj-lt"/>
            </a:endParaRPr>
          </a:p>
          <a:p>
            <a:pPr lvl="1" algn="just" defTabSz="228600">
              <a:buClr>
                <a:schemeClr val="accent1"/>
              </a:buClr>
              <a:tabLst>
                <a:tab pos="118872" algn="l"/>
              </a:tabLst>
            </a:pPr>
            <a:endParaRPr lang="en-CA" sz="1000" b="1" dirty="0">
              <a:solidFill>
                <a:schemeClr val="tx1"/>
              </a:solidFill>
              <a:latin typeface="+mj-lt"/>
            </a:endParaRPr>
          </a:p>
          <a:p>
            <a:pPr lvl="1" algn="just" defTabSz="320040">
              <a:buClr>
                <a:schemeClr val="accent1"/>
              </a:buClr>
              <a:tabLst>
                <a:tab pos="118872" algn="l"/>
              </a:tabLst>
            </a:pPr>
            <a:endParaRPr lang="en-CA" sz="1000" b="1" dirty="0">
              <a:solidFill>
                <a:srgbClr val="0F1919"/>
              </a:solidFill>
              <a:latin typeface="+mj-lt"/>
            </a:endParaRPr>
          </a:p>
          <a:p>
            <a:pPr lvl="1" algn="just" defTabSz="320040">
              <a:buClr>
                <a:schemeClr val="accent1"/>
              </a:buClr>
              <a:tabLst>
                <a:tab pos="118872" algn="l"/>
              </a:tabLst>
            </a:pPr>
            <a:endParaRPr lang="en-CA" sz="1000" b="1" dirty="0">
              <a:solidFill>
                <a:srgbClr val="0F1919"/>
              </a:solidFill>
              <a:latin typeface="+mj-lt"/>
            </a:endParaRPr>
          </a:p>
          <a:p>
            <a:pPr lvl="1" algn="just" defTabSz="320040">
              <a:buClr>
                <a:schemeClr val="accent1"/>
              </a:buClr>
              <a:tabLst>
                <a:tab pos="118872" algn="l"/>
              </a:tabLst>
            </a:pPr>
            <a:endParaRPr lang="en-CA" sz="1000" b="1" dirty="0">
              <a:solidFill>
                <a:srgbClr val="0F1919"/>
              </a:solidFill>
              <a:latin typeface="+mj-lt"/>
            </a:endParaRPr>
          </a:p>
          <a:p>
            <a:pPr lvl="1" algn="just" defTabSz="320040">
              <a:buClr>
                <a:schemeClr val="accent1"/>
              </a:buClr>
              <a:tabLst>
                <a:tab pos="118872" algn="l"/>
              </a:tabLst>
            </a:pPr>
            <a:r>
              <a:rPr lang="es-CO" sz="1000" b="1" dirty="0">
                <a:solidFill>
                  <a:srgbClr val="0F1919"/>
                </a:solidFill>
                <a:latin typeface="+mj-lt"/>
              </a:rPr>
              <a:t>Palabra de señal: ADVERTENCIA</a:t>
            </a:r>
          </a:p>
          <a:p>
            <a:pPr lvl="1" algn="just" defTabSz="320040">
              <a:buClr>
                <a:schemeClr val="accent1"/>
              </a:buClr>
              <a:tabLst>
                <a:tab pos="118872" algn="l"/>
              </a:tabLst>
            </a:pPr>
            <a:r>
              <a:rPr lang="es-CO" sz="1000" b="1" dirty="0">
                <a:solidFill>
                  <a:srgbClr val="0F1919"/>
                </a:solidFill>
                <a:latin typeface="+mj-lt"/>
              </a:rPr>
              <a:t>Declaraciones de peligro: </a:t>
            </a:r>
            <a:r>
              <a:rPr lang="es-CO" sz="1000" dirty="0">
                <a:solidFill>
                  <a:srgbClr val="0F1919"/>
                </a:solidFill>
                <a:latin typeface="+mj-lt"/>
              </a:rPr>
              <a:t>Se sospecha que causa cáncer por inhalación.</a:t>
            </a:r>
            <a:endParaRPr lang="en-CA" sz="1000" dirty="0">
              <a:solidFill>
                <a:srgbClr val="0F1919"/>
              </a:solidFill>
              <a:latin typeface="+mj-lt"/>
            </a:endParaRPr>
          </a:p>
          <a:p>
            <a:pPr lvl="1" algn="just" defTabSz="320040">
              <a:buClr>
                <a:schemeClr val="accent1"/>
              </a:buClr>
              <a:tabLst>
                <a:tab pos="118872" algn="l"/>
              </a:tabLst>
            </a:pPr>
            <a:r>
              <a:rPr lang="es-CO" sz="1000" b="1" dirty="0">
                <a:solidFill>
                  <a:srgbClr val="0F1919"/>
                </a:solidFill>
                <a:latin typeface="+mj-lt"/>
              </a:rPr>
              <a:t>Declaraciones de precaución: </a:t>
            </a:r>
            <a:r>
              <a:rPr lang="es-CO" sz="1000" dirty="0">
                <a:solidFill>
                  <a:srgbClr val="0F1919"/>
                </a:solidFill>
                <a:latin typeface="+mj-lt"/>
              </a:rPr>
              <a:t>No lo manipule hasta que se hayan leído y comprendido todas las instrucciones de seguridad. Utilice protección respiratoria según sea necesario; ver sección 8 de la Ficha de Datos de Seguridad. Si le preocupa la exposición, busque atención médica. Almacenar de manera que se minimice el polvo en suspensión. Eliminar los residuos de acuerdo con las regulaciones locales, provinciales o estatales y federales.</a:t>
            </a:r>
          </a:p>
          <a:p>
            <a:pPr lvl="1" defTabSz="320040">
              <a:buClr>
                <a:schemeClr val="accent1"/>
              </a:buClr>
              <a:tabLst>
                <a:tab pos="118872" algn="l"/>
              </a:tabLst>
            </a:pPr>
            <a:r>
              <a:rPr lang="es-CO" sz="1000" b="1" dirty="0">
                <a:solidFill>
                  <a:srgbClr val="0F1919"/>
                </a:solidFill>
                <a:latin typeface="+mj-lt"/>
              </a:rPr>
              <a:t>Información suplementaria: </a:t>
            </a:r>
            <a:r>
              <a:rPr lang="es-CO" sz="1000" dirty="0">
                <a:solidFill>
                  <a:srgbClr val="0F1919"/>
                </a:solidFill>
                <a:latin typeface="+mj-lt"/>
              </a:rPr>
              <a:t>Puede causar irritación mecánica temporal en los ojos, la piel o las vías respiratorias expuestos. Minimizar la exposición al polvo en suspensión.</a:t>
            </a:r>
          </a:p>
          <a:p>
            <a:pPr lvl="1" defTabSz="320040">
              <a:buClr>
                <a:schemeClr val="accent1"/>
              </a:buClr>
              <a:tabLst>
                <a:tab pos="118872" algn="l"/>
              </a:tabLst>
            </a:pPr>
            <a:endParaRPr lang="es-CO" sz="1000" dirty="0">
              <a:solidFill>
                <a:srgbClr val="0F1919"/>
              </a:solidFill>
              <a:latin typeface="+mj-lt"/>
            </a:endParaRPr>
          </a:p>
          <a:p>
            <a:pPr defTabSz="320040">
              <a:tabLst>
                <a:tab pos="118872" algn="l"/>
              </a:tabLst>
            </a:pPr>
            <a:endParaRPr lang="es-CO" sz="1000" b="1" dirty="0">
              <a:solidFill>
                <a:srgbClr val="0F1919"/>
              </a:solidFill>
            </a:endParaRPr>
          </a:p>
          <a:p>
            <a:pPr defTabSz="320040">
              <a:tabLst>
                <a:tab pos="118872" algn="l"/>
              </a:tabLst>
            </a:pPr>
            <a:endParaRPr lang="es-CO" sz="1000" b="1" dirty="0">
              <a:solidFill>
                <a:srgbClr val="0F1919"/>
              </a:solidFill>
            </a:endParaRPr>
          </a:p>
        </p:txBody>
      </p:sp>
      <p:sp>
        <p:nvSpPr>
          <p:cNvPr id="26" name="Text Placeholder 25">
            <a:extLst>
              <a:ext uri="{FF2B5EF4-FFF2-40B4-BE49-F238E27FC236}">
                <a16:creationId xmlns:a16="http://schemas.microsoft.com/office/drawing/2014/main" id="{9854E371-0D01-4247-B46A-031A94A40360}"/>
              </a:ext>
            </a:extLst>
          </p:cNvPr>
          <p:cNvSpPr>
            <a:spLocks noGrp="1"/>
          </p:cNvSpPr>
          <p:nvPr>
            <p:ph type="body" sz="quarter" idx="10"/>
          </p:nvPr>
        </p:nvSpPr>
        <p:spPr>
          <a:xfrm>
            <a:off x="279976" y="2074200"/>
            <a:ext cx="7200900" cy="3374100"/>
          </a:xfrm>
        </p:spPr>
        <p:txBody>
          <a:bodyPr anchor="t"/>
          <a:lstStyle/>
          <a:p>
            <a:pPr marL="228600" indent="-228600" algn="just" defTabSz="228600">
              <a:buClr>
                <a:schemeClr val="accent3"/>
              </a:buClr>
              <a:buFont typeface="+mj-lt"/>
              <a:buAutoNum type="alphaLcPeriod"/>
              <a:tabLst>
                <a:tab pos="118872" algn="l"/>
              </a:tabLst>
            </a:pPr>
            <a:r>
              <a:rPr lang="es-CO" sz="1000" b="1" dirty="0">
                <a:solidFill>
                  <a:schemeClr val="tx1"/>
                </a:solidFill>
              </a:rPr>
              <a:t>Identificador de producto utilizado en la etiqueta: </a:t>
            </a:r>
            <a:r>
              <a:rPr lang="en-CA" sz="1000" dirty="0">
                <a:solidFill>
                  <a:schemeClr val="tx1"/>
                </a:solidFill>
              </a:rPr>
              <a:t>FC-2600 LD </a:t>
            </a:r>
            <a:r>
              <a:rPr lang="es-CO" sz="1000" dirty="0">
                <a:solidFill>
                  <a:schemeClr val="tx1"/>
                </a:solidFill>
              </a:rPr>
              <a:t>como placas, piezas y módulos.</a:t>
            </a:r>
          </a:p>
          <a:p>
            <a:pPr marL="228600" indent="-228600" algn="just" defTabSz="228600">
              <a:buClr>
                <a:schemeClr val="accent3"/>
              </a:buClr>
              <a:buFont typeface="+mj-lt"/>
              <a:buAutoNum type="alphaLcPeriod"/>
              <a:tabLst>
                <a:tab pos="118872" algn="l"/>
              </a:tabLst>
            </a:pPr>
            <a:r>
              <a:rPr lang="es-CO" sz="1000" b="1" dirty="0">
                <a:solidFill>
                  <a:schemeClr val="tx1"/>
                </a:solidFill>
              </a:rPr>
              <a:t>Otros medios de identificación: </a:t>
            </a:r>
            <a:r>
              <a:rPr lang="es-CO" sz="1000" dirty="0">
                <a:solidFill>
                  <a:schemeClr val="tx1"/>
                </a:solidFill>
              </a:rPr>
              <a:t>Producto aislante </a:t>
            </a:r>
            <a:r>
              <a:rPr lang="es-CO" sz="1000" dirty="0" err="1">
                <a:solidFill>
                  <a:schemeClr val="tx1"/>
                </a:solidFill>
              </a:rPr>
              <a:t>FCR</a:t>
            </a:r>
            <a:r>
              <a:rPr lang="es-CO" sz="1000" dirty="0">
                <a:solidFill>
                  <a:schemeClr val="tx1"/>
                </a:solidFill>
              </a:rPr>
              <a:t> formado al vacío de alta temperatura; tableros y formas cerámicos aislantes de alta temperatura formados al vacío; mezcla de fibras cerámicas refractarias y aglutinantes; Fibra Cerámica Refractaria (</a:t>
            </a:r>
            <a:r>
              <a:rPr lang="es-CO" sz="1000" dirty="0" err="1">
                <a:solidFill>
                  <a:schemeClr val="tx1"/>
                </a:solidFill>
              </a:rPr>
              <a:t>FCR</a:t>
            </a:r>
            <a:r>
              <a:rPr lang="es-CO" sz="1000" dirty="0">
                <a:solidFill>
                  <a:schemeClr val="tx1"/>
                </a:solidFill>
              </a:rPr>
              <a:t>) con </a:t>
            </a:r>
            <a:r>
              <a:rPr lang="es-CO" sz="1000" dirty="0" err="1">
                <a:solidFill>
                  <a:schemeClr val="tx1"/>
                </a:solidFill>
              </a:rPr>
              <a:t>Zirconia</a:t>
            </a:r>
            <a:r>
              <a:rPr lang="es-CO" sz="1000" dirty="0">
                <a:solidFill>
                  <a:schemeClr val="tx1"/>
                </a:solidFill>
              </a:rPr>
              <a:t>; lana cerámica; Fibra vítrea artificial (</a:t>
            </a:r>
            <a:r>
              <a:rPr lang="es-CO" sz="1000" dirty="0" err="1">
                <a:solidFill>
                  <a:schemeClr val="tx1"/>
                </a:solidFill>
              </a:rPr>
              <a:t>MMVF</a:t>
            </a:r>
            <a:r>
              <a:rPr lang="es-CO" sz="1000" dirty="0">
                <a:solidFill>
                  <a:schemeClr val="tx1"/>
                </a:solidFill>
              </a:rPr>
              <a:t>)</a:t>
            </a:r>
            <a:endParaRPr lang="en-CA" sz="1000" dirty="0">
              <a:solidFill>
                <a:schemeClr val="tx1"/>
              </a:solidFill>
            </a:endParaRPr>
          </a:p>
          <a:p>
            <a:pPr marL="228600" indent="-228600" algn="just" defTabSz="228600">
              <a:buClr>
                <a:schemeClr val="accent3"/>
              </a:buClr>
              <a:buFont typeface="+mj-lt"/>
              <a:buAutoNum type="alphaLcPeriod"/>
              <a:tabLst>
                <a:tab pos="118872" algn="l"/>
              </a:tabLst>
            </a:pPr>
            <a:r>
              <a:rPr lang="es-CO" sz="1000" b="1" dirty="0">
                <a:solidFill>
                  <a:schemeClr val="tx1"/>
                </a:solidFill>
              </a:rPr>
              <a:t>Uso recomendado del producto químico y restricciones de uso: </a:t>
            </a:r>
          </a:p>
          <a:p>
            <a:pPr marL="560070" lvl="1" indent="-171450" algn="just" defTabSz="228600">
              <a:buClr>
                <a:schemeClr val="accent3"/>
              </a:buClr>
              <a:buFont typeface="Wingdings" panose="05000000000000000000" pitchFamily="2" charset="2"/>
              <a:buChar char="§"/>
              <a:tabLst>
                <a:tab pos="118872" algn="l"/>
              </a:tabLst>
            </a:pPr>
            <a:r>
              <a:rPr lang="es-CO" sz="1000" u="sng" dirty="0">
                <a:solidFill>
                  <a:schemeClr val="tx1"/>
                </a:solidFill>
                <a:latin typeface="+mj-lt"/>
              </a:rPr>
              <a:t>Uso principal</a:t>
            </a:r>
            <a:r>
              <a:rPr lang="es-CO" sz="1000" dirty="0">
                <a:solidFill>
                  <a:schemeClr val="tx1"/>
                </a:solidFill>
                <a:latin typeface="+mj-lt"/>
              </a:rPr>
              <a:t>: Para aplicaciones especiales de alta temperatura: el producto puede soportar temperaturas de funcionamiento continuo de hasta 2450 °F (1345 °C) con un punto de fusión de 3200 °F (1760 °C). Los materiales de fibra cerámica refractaria (</a:t>
            </a:r>
            <a:r>
              <a:rPr lang="es-CO" sz="1000" dirty="0" err="1">
                <a:solidFill>
                  <a:schemeClr val="tx1"/>
                </a:solidFill>
                <a:latin typeface="+mj-lt"/>
              </a:rPr>
              <a:t>FCR</a:t>
            </a:r>
            <a:r>
              <a:rPr lang="es-CO" sz="1000" dirty="0">
                <a:solidFill>
                  <a:schemeClr val="tx1"/>
                </a:solidFill>
                <a:latin typeface="+mj-lt"/>
              </a:rPr>
              <a:t>) se utilizan principalmente en aplicaciones industriales de aislamiento de alta temperatura. Los ejemplos incluyen aislamiento de respaldo para ladrillos o revestimientos moldeables, deflectores y muflas de alta temperatura, revestimientos de humos y chimeneas en hornos y estufas, almohadillas de soporte de elementos infrarrojos, laterales de tanques de vidrio, aislamiento de paredes finales y cuellos de bocas, revestimientos de canales para el transporte de metales fundidos, cubiertas para canales, revestimiento de conductos de gas caliente, aislamiento de cámaras de combustión de calentadores de agua y calderas, escudos térmicos, contención del calor, juntas de dilatación, hornos industriales, hornos, calderas y otros equipos de proceso. Los productos a base de </a:t>
            </a:r>
            <a:r>
              <a:rPr lang="es-CO" sz="1000" dirty="0" err="1">
                <a:solidFill>
                  <a:schemeClr val="tx1"/>
                </a:solidFill>
                <a:latin typeface="+mj-lt"/>
              </a:rPr>
              <a:t>FCR</a:t>
            </a:r>
            <a:r>
              <a:rPr lang="es-CO" sz="1000" dirty="0">
                <a:solidFill>
                  <a:schemeClr val="tx1"/>
                </a:solidFill>
                <a:latin typeface="+mj-lt"/>
              </a:rPr>
              <a:t> con circonio no están destinados a la venta directa al público en general. Aunque los </a:t>
            </a:r>
            <a:r>
              <a:rPr lang="es-CO" sz="1000" dirty="0" err="1">
                <a:solidFill>
                  <a:schemeClr val="tx1"/>
                </a:solidFill>
                <a:latin typeface="+mj-lt"/>
              </a:rPr>
              <a:t>FCR</a:t>
            </a:r>
            <a:r>
              <a:rPr lang="es-CO" sz="1000" dirty="0">
                <a:solidFill>
                  <a:schemeClr val="tx1"/>
                </a:solidFill>
                <a:latin typeface="+mj-lt"/>
              </a:rPr>
              <a:t> se utilizan en la fabricación de algunos productos de consumo, como las alfombrillas catalizadoras y las estufas de leña, los materiales están contenidos, encapsulados o adheridos dentro de las unidades.</a:t>
            </a:r>
          </a:p>
          <a:p>
            <a:pPr marL="560070" lvl="1" indent="-171450" algn="just" defTabSz="228600">
              <a:buClr>
                <a:schemeClr val="accent3"/>
              </a:buClr>
              <a:buFont typeface="Wingdings" panose="05000000000000000000" pitchFamily="2" charset="2"/>
              <a:buChar char="§"/>
              <a:tabLst>
                <a:tab pos="118872" algn="l"/>
              </a:tabLst>
            </a:pPr>
            <a:r>
              <a:rPr lang="es-CO" sz="1000" u="sng" dirty="0">
                <a:solidFill>
                  <a:schemeClr val="tx1"/>
                </a:solidFill>
                <a:latin typeface="+mj-lt"/>
              </a:rPr>
              <a:t>Usos no aconsejados</a:t>
            </a:r>
            <a:r>
              <a:rPr lang="es-CO" sz="1000" dirty="0">
                <a:solidFill>
                  <a:schemeClr val="tx1"/>
                </a:solidFill>
                <a:latin typeface="+mj-lt"/>
              </a:rPr>
              <a:t>: Desmontaje del producto para otras aplicaciones. </a:t>
            </a:r>
          </a:p>
          <a:p>
            <a:pPr marL="228600" indent="-228600" algn="just" defTabSz="228600">
              <a:buClr>
                <a:schemeClr val="accent3"/>
              </a:buClr>
              <a:buFont typeface="+mj-lt"/>
              <a:buAutoNum type="alphaLcPeriod"/>
              <a:tabLst>
                <a:tab pos="118872" algn="l"/>
              </a:tabLst>
            </a:pPr>
            <a:r>
              <a:rPr lang="es-CO" sz="1000" b="1" dirty="0">
                <a:solidFill>
                  <a:schemeClr val="tx1"/>
                </a:solidFill>
              </a:rPr>
              <a:t>Nombre del fabricante:</a:t>
            </a:r>
            <a:r>
              <a:rPr lang="es-CO" sz="1000" dirty="0">
                <a:solidFill>
                  <a:schemeClr val="tx1"/>
                </a:solidFill>
              </a:rPr>
              <a:t> FibreCast </a:t>
            </a:r>
            <a:r>
              <a:rPr lang="es-CO" sz="1000" dirty="0" err="1">
                <a:solidFill>
                  <a:schemeClr val="tx1"/>
                </a:solidFill>
              </a:rPr>
              <a:t>Incorporated</a:t>
            </a:r>
            <a:r>
              <a:rPr lang="es-CO" sz="1000" dirty="0">
                <a:solidFill>
                  <a:schemeClr val="tx1"/>
                </a:solidFill>
              </a:rPr>
              <a:t>, 3264 </a:t>
            </a:r>
            <a:r>
              <a:rPr lang="es-CO" sz="1000" dirty="0" err="1">
                <a:solidFill>
                  <a:schemeClr val="tx1"/>
                </a:solidFill>
              </a:rPr>
              <a:t>Mainway</a:t>
            </a:r>
            <a:r>
              <a:rPr lang="es-CO" sz="1000" dirty="0">
                <a:solidFill>
                  <a:schemeClr val="tx1"/>
                </a:solidFill>
              </a:rPr>
              <a:t>, Burlington, Ontario, Canadá, </a:t>
            </a:r>
            <a:r>
              <a:rPr lang="es-CO" sz="1000" dirty="0" err="1">
                <a:solidFill>
                  <a:schemeClr val="tx1"/>
                </a:solidFill>
              </a:rPr>
              <a:t>L7M1A7</a:t>
            </a:r>
            <a:r>
              <a:rPr lang="es-CO" sz="1000" dirty="0">
                <a:solidFill>
                  <a:schemeClr val="tx1"/>
                </a:solidFill>
              </a:rPr>
              <a:t> </a:t>
            </a:r>
            <a:br>
              <a:rPr lang="es-CO" sz="1000" dirty="0">
                <a:solidFill>
                  <a:schemeClr val="tx1"/>
                </a:solidFill>
              </a:rPr>
            </a:br>
            <a:r>
              <a:rPr lang="es-CO" sz="1000" dirty="0">
                <a:solidFill>
                  <a:schemeClr val="tx1"/>
                </a:solidFill>
              </a:rPr>
              <a:t>Teléfono: 905-319-1080, Fax: 905-319-7611, E-mail: sales@fibrecast.com </a:t>
            </a:r>
          </a:p>
          <a:p>
            <a:pPr marL="228600" indent="-228600" algn="just" defTabSz="228600">
              <a:buClr>
                <a:schemeClr val="accent3"/>
              </a:buClr>
              <a:buFont typeface="+mj-lt"/>
              <a:buAutoNum type="alphaLcPeriod"/>
              <a:tabLst>
                <a:tab pos="118872" algn="l"/>
              </a:tabLst>
            </a:pPr>
            <a:r>
              <a:rPr lang="es-CO" sz="1000" b="1" dirty="0">
                <a:solidFill>
                  <a:schemeClr val="tx1"/>
                </a:solidFill>
              </a:rPr>
              <a:t>Teléfono de emergencia #: </a:t>
            </a:r>
            <a:r>
              <a:rPr lang="es-CO" sz="1000" dirty="0" err="1">
                <a:solidFill>
                  <a:schemeClr val="tx1"/>
                </a:solidFill>
              </a:rPr>
              <a:t>CHEMTREC</a:t>
            </a:r>
            <a:r>
              <a:rPr lang="es-CO" sz="1000" dirty="0">
                <a:solidFill>
                  <a:schemeClr val="tx1"/>
                </a:solidFill>
              </a:rPr>
              <a:t> prestará asistencia en caso de emergencias químicas 1-800-424-9300 </a:t>
            </a:r>
          </a:p>
          <a:p>
            <a:pPr lvl="0" algn="just" defTabSz="320040">
              <a:tabLst>
                <a:tab pos="118872" algn="l"/>
              </a:tabLst>
            </a:pPr>
            <a:endParaRPr lang="en-CA" sz="1000" b="1" dirty="0">
              <a:solidFill>
                <a:srgbClr val="0F1919"/>
              </a:solidFill>
            </a:endParaRPr>
          </a:p>
        </p:txBody>
      </p:sp>
      <p:sp>
        <p:nvSpPr>
          <p:cNvPr id="40" name="Text Placeholder 39">
            <a:extLst>
              <a:ext uri="{FF2B5EF4-FFF2-40B4-BE49-F238E27FC236}">
                <a16:creationId xmlns:a16="http://schemas.microsoft.com/office/drawing/2014/main" id="{AA7E81A9-55CC-BA4B-80A9-C977FFB21EE6}"/>
              </a:ext>
            </a:extLst>
          </p:cNvPr>
          <p:cNvSpPr>
            <a:spLocks noGrp="1"/>
          </p:cNvSpPr>
          <p:nvPr>
            <p:ph type="body" sz="quarter" idx="21"/>
          </p:nvPr>
        </p:nvSpPr>
        <p:spPr/>
        <p:txBody>
          <a:bodyPr/>
          <a:lstStyle/>
          <a:p>
            <a:r>
              <a:rPr lang="es-CO" sz="2000" b="1" dirty="0"/>
              <a:t>FICHA DE DATOS DE SEGURIDAD</a:t>
            </a:r>
          </a:p>
          <a:p>
            <a:pPr>
              <a:spcBef>
                <a:spcPts val="0"/>
              </a:spcBef>
            </a:pPr>
            <a:r>
              <a:rPr lang="en-US" sz="1200" dirty="0">
                <a:solidFill>
                  <a:schemeClr val="tx2"/>
                </a:solidFill>
              </a:rPr>
              <a:t>FDS FC-2600 LD 23 04 </a:t>
            </a:r>
          </a:p>
        </p:txBody>
      </p:sp>
      <p:sp>
        <p:nvSpPr>
          <p:cNvPr id="41" name="Rectangle 40">
            <a:extLst>
              <a:ext uri="{FF2B5EF4-FFF2-40B4-BE49-F238E27FC236}">
                <a16:creationId xmlns:a16="http://schemas.microsoft.com/office/drawing/2014/main" id="{70756CD6-C534-EF40-82FB-7BF6FD84D2FE}"/>
              </a:ext>
            </a:extLst>
          </p:cNvPr>
          <p:cNvSpPr/>
          <p:nvPr/>
        </p:nvSpPr>
        <p:spPr>
          <a:xfrm>
            <a:off x="287774" y="1165645"/>
            <a:ext cx="7199888" cy="346230"/>
          </a:xfrm>
          <a:prstGeom prst="rect">
            <a:avLst/>
          </a:prstGeom>
          <a:solidFill>
            <a:schemeClr val="accent3"/>
          </a:solidFill>
          <a:ln>
            <a:noFill/>
          </a:ln>
        </p:spPr>
        <p:style>
          <a:lnRef idx="0">
            <a:scrgbClr r="0" g="0" b="0"/>
          </a:lnRef>
          <a:fillRef idx="0">
            <a:scrgbClr r="0" g="0" b="0"/>
          </a:fillRef>
          <a:effectRef idx="0">
            <a:scrgbClr r="0" g="0" b="0"/>
          </a:effectRef>
          <a:fontRef idx="minor">
            <a:schemeClr val="lt1"/>
          </a:fontRef>
        </p:style>
        <p:txBody>
          <a:bodyPr rtlCol="0" anchor="ctr"/>
          <a:lstStyle/>
          <a:p>
            <a:pPr algn="just"/>
            <a:r>
              <a:rPr lang="en-CA" sz="1600" b="1" dirty="0">
                <a:solidFill>
                  <a:schemeClr val="bg1"/>
                </a:solidFill>
                <a:latin typeface="+mj-lt"/>
              </a:rPr>
              <a:t>FC-2600 LD			  </a:t>
            </a:r>
            <a:r>
              <a:rPr lang="en-CA" sz="1600" dirty="0">
                <a:solidFill>
                  <a:schemeClr val="bg1"/>
                </a:solidFill>
              </a:rPr>
              <a:t>               		   </a:t>
            </a:r>
            <a:r>
              <a:rPr lang="es-CO" sz="1600" dirty="0">
                <a:solidFill>
                  <a:schemeClr val="bg1"/>
                </a:solidFill>
              </a:rPr>
              <a:t>     </a:t>
            </a:r>
            <a:r>
              <a:rPr lang="es-CO" sz="1400" dirty="0">
                <a:solidFill>
                  <a:schemeClr val="bg1"/>
                </a:solidFill>
              </a:rPr>
              <a:t>Fecha de vigencia: </a:t>
            </a:r>
            <a:r>
              <a:rPr lang="en-CA" sz="1400" dirty="0">
                <a:solidFill>
                  <a:schemeClr val="bg1"/>
                </a:solidFill>
              </a:rPr>
              <a:t>Agosto 28 del 2018</a:t>
            </a:r>
          </a:p>
        </p:txBody>
      </p:sp>
      <p:sp>
        <p:nvSpPr>
          <p:cNvPr id="2" name="Rectangle 1">
            <a:extLst>
              <a:ext uri="{FF2B5EF4-FFF2-40B4-BE49-F238E27FC236}">
                <a16:creationId xmlns:a16="http://schemas.microsoft.com/office/drawing/2014/main" id="{FC27E18B-F55D-0B6B-1C39-4E246738F3BC}"/>
              </a:ext>
            </a:extLst>
          </p:cNvPr>
          <p:cNvSpPr/>
          <p:nvPr/>
        </p:nvSpPr>
        <p:spPr>
          <a:xfrm>
            <a:off x="288786" y="1591025"/>
            <a:ext cx="7199888" cy="34623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es-CO" sz="1200" b="1" dirty="0">
                <a:solidFill>
                  <a:schemeClr val="accent3"/>
                </a:solidFill>
                <a:latin typeface="+mj-lt"/>
              </a:rPr>
              <a:t>1. IDENTIFICACIÓN</a:t>
            </a:r>
          </a:p>
        </p:txBody>
      </p:sp>
      <p:sp>
        <p:nvSpPr>
          <p:cNvPr id="3" name="Rectangle 2">
            <a:extLst>
              <a:ext uri="{FF2B5EF4-FFF2-40B4-BE49-F238E27FC236}">
                <a16:creationId xmlns:a16="http://schemas.microsoft.com/office/drawing/2014/main" id="{1888F84E-C03F-C8D3-CACD-19CBF52FE8CF}"/>
              </a:ext>
            </a:extLst>
          </p:cNvPr>
          <p:cNvSpPr/>
          <p:nvPr/>
        </p:nvSpPr>
        <p:spPr>
          <a:xfrm>
            <a:off x="279976" y="5544029"/>
            <a:ext cx="7199888" cy="34623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es-CO" sz="1200" b="1" dirty="0">
                <a:solidFill>
                  <a:schemeClr val="accent3"/>
                </a:solidFill>
                <a:latin typeface="+mj-lt"/>
              </a:rPr>
              <a:t>2. IDENTIFICACIÓN DE PELIGROS</a:t>
            </a:r>
          </a:p>
        </p:txBody>
      </p:sp>
      <p:pic>
        <p:nvPicPr>
          <p:cNvPr id="6" name="Picture 5">
            <a:extLst>
              <a:ext uri="{FF2B5EF4-FFF2-40B4-BE49-F238E27FC236}">
                <a16:creationId xmlns:a16="http://schemas.microsoft.com/office/drawing/2014/main" id="{2BBF8E96-81BD-7DA3-515B-F5DD015B7ADA}"/>
              </a:ext>
            </a:extLst>
          </p:cNvPr>
          <p:cNvPicPr>
            <a:picLocks noChangeAspect="1"/>
          </p:cNvPicPr>
          <p:nvPr/>
        </p:nvPicPr>
        <p:blipFill>
          <a:blip r:embed="rId2"/>
          <a:srcRect/>
          <a:stretch/>
        </p:blipFill>
        <p:spPr>
          <a:xfrm>
            <a:off x="3319344" y="7268012"/>
            <a:ext cx="1120140" cy="1120140"/>
          </a:xfrm>
          <a:prstGeom prst="rect">
            <a:avLst/>
          </a:prstGeom>
        </p:spPr>
      </p:pic>
    </p:spTree>
    <p:extLst>
      <p:ext uri="{BB962C8B-B14F-4D97-AF65-F5344CB8AC3E}">
        <p14:creationId xmlns:p14="http://schemas.microsoft.com/office/powerpoint/2010/main" val="32705490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Text Placeholder 39">
            <a:extLst>
              <a:ext uri="{FF2B5EF4-FFF2-40B4-BE49-F238E27FC236}">
                <a16:creationId xmlns:a16="http://schemas.microsoft.com/office/drawing/2014/main" id="{AA7E81A9-55CC-BA4B-80A9-C977FFB21EE6}"/>
              </a:ext>
            </a:extLst>
          </p:cNvPr>
          <p:cNvSpPr>
            <a:spLocks noGrp="1"/>
          </p:cNvSpPr>
          <p:nvPr>
            <p:ph type="body" sz="quarter" idx="21"/>
          </p:nvPr>
        </p:nvSpPr>
        <p:spPr>
          <a:xfrm>
            <a:off x="4351020" y="701040"/>
            <a:ext cx="3134618" cy="327660"/>
          </a:xfrm>
        </p:spPr>
        <p:txBody>
          <a:bodyPr/>
          <a:lstStyle/>
          <a:p>
            <a:r>
              <a:rPr lang="en-US" dirty="0"/>
              <a:t> </a:t>
            </a:r>
            <a:r>
              <a:rPr lang="en-US" sz="1200" dirty="0">
                <a:solidFill>
                  <a:schemeClr val="tx2"/>
                </a:solidFill>
              </a:rPr>
              <a:t>FDS FC-2600 LD 23 04 </a:t>
            </a:r>
          </a:p>
          <a:p>
            <a:endParaRPr lang="en-US" sz="1200" dirty="0">
              <a:solidFill>
                <a:schemeClr val="tx2"/>
              </a:solidFill>
            </a:endParaRPr>
          </a:p>
        </p:txBody>
      </p:sp>
      <p:graphicFrame>
        <p:nvGraphicFramePr>
          <p:cNvPr id="3" name="Table 35">
            <a:extLst>
              <a:ext uri="{FF2B5EF4-FFF2-40B4-BE49-F238E27FC236}">
                <a16:creationId xmlns:a16="http://schemas.microsoft.com/office/drawing/2014/main" id="{F3F32CD9-92A8-B81C-B062-1B3B6305EDB4}"/>
              </a:ext>
            </a:extLst>
          </p:cNvPr>
          <p:cNvGraphicFramePr>
            <a:graphicFrameLocks/>
          </p:cNvGraphicFramePr>
          <p:nvPr>
            <p:extLst>
              <p:ext uri="{D42A27DB-BD31-4B8C-83A1-F6EECF244321}">
                <p14:modId xmlns:p14="http://schemas.microsoft.com/office/powerpoint/2010/main" val="1748085124"/>
              </p:ext>
            </p:extLst>
          </p:nvPr>
        </p:nvGraphicFramePr>
        <p:xfrm>
          <a:off x="272177" y="2251252"/>
          <a:ext cx="7205663" cy="998930"/>
        </p:xfrm>
        <a:graphic>
          <a:graphicData uri="http://schemas.openxmlformats.org/drawingml/2006/table">
            <a:tbl>
              <a:tblPr firstRow="1" bandRow="1">
                <a:tableStyleId>{9D7B26C5-4107-4FEC-AEDC-1716B250A1EF}</a:tableStyleId>
              </a:tblPr>
              <a:tblGrid>
                <a:gridCol w="4718744">
                  <a:extLst>
                    <a:ext uri="{9D8B030D-6E8A-4147-A177-3AD203B41FA5}">
                      <a16:colId xmlns:a16="http://schemas.microsoft.com/office/drawing/2014/main" val="3647290184"/>
                    </a:ext>
                  </a:extLst>
                </a:gridCol>
                <a:gridCol w="1249680">
                  <a:extLst>
                    <a:ext uri="{9D8B030D-6E8A-4147-A177-3AD203B41FA5}">
                      <a16:colId xmlns:a16="http://schemas.microsoft.com/office/drawing/2014/main" val="2804471609"/>
                    </a:ext>
                  </a:extLst>
                </a:gridCol>
                <a:gridCol w="1237239">
                  <a:extLst>
                    <a:ext uri="{9D8B030D-6E8A-4147-A177-3AD203B41FA5}">
                      <a16:colId xmlns:a16="http://schemas.microsoft.com/office/drawing/2014/main" val="622920296"/>
                    </a:ext>
                  </a:extLst>
                </a:gridCol>
              </a:tblGrid>
              <a:tr h="193936">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s-CO" sz="1000" b="1" kern="1200" noProof="0" dirty="0">
                          <a:solidFill>
                            <a:schemeClr val="tx1"/>
                          </a:solidFill>
                          <a:latin typeface="+mj-lt"/>
                          <a:ea typeface="+mn-ea"/>
                          <a:cs typeface="+mn-cs"/>
                        </a:rPr>
                        <a:t>NOMBRE QUÍMICO y COMÚN</a:t>
                      </a:r>
                    </a:p>
                  </a:txBody>
                  <a:tcPr anchor="b"/>
                </a:tc>
                <a:tc>
                  <a:txBody>
                    <a:bodyPr/>
                    <a:lstStyle/>
                    <a:p>
                      <a:pPr algn="ctr"/>
                      <a:r>
                        <a:rPr lang="es-CO" sz="1000" noProof="0" dirty="0">
                          <a:latin typeface="+mj-lt"/>
                        </a:rPr>
                        <a:t>NUMERO CAS</a:t>
                      </a:r>
                    </a:p>
                  </a:txBody>
                  <a:tcPr marL="0" marR="0" anchor="b">
                    <a:solidFill>
                      <a:schemeClr val="tx2">
                        <a:lumMod val="20000"/>
                        <a:lumOff val="80000"/>
                      </a:schemeClr>
                    </a:solidFill>
                  </a:tcPr>
                </a:tc>
                <a:tc>
                  <a:txBody>
                    <a:bodyPr/>
                    <a:lstStyle/>
                    <a:p>
                      <a:pPr algn="ctr"/>
                      <a:r>
                        <a:rPr lang="es-CO" sz="1000" noProof="0" dirty="0">
                          <a:latin typeface="+mj-lt"/>
                        </a:rPr>
                        <a:t>% POR PESO</a:t>
                      </a:r>
                    </a:p>
                  </a:txBody>
                  <a:tcPr marL="0" marR="0" anchor="b"/>
                </a:tc>
                <a:extLst>
                  <a:ext uri="{0D108BD9-81ED-4DB2-BD59-A6C34878D82A}">
                    <a16:rowId xmlns:a16="http://schemas.microsoft.com/office/drawing/2014/main" val="1532514866"/>
                  </a:ext>
                </a:extLst>
              </a:tr>
              <a:tr h="154812">
                <a:tc>
                  <a:txBody>
                    <a:bodyPr/>
                    <a:lstStyle/>
                    <a:p>
                      <a:pPr marL="108000"/>
                      <a:r>
                        <a:rPr lang="es-CO" sz="800" noProof="0" dirty="0"/>
                        <a:t>Refractarios, Fibras </a:t>
                      </a:r>
                      <a:r>
                        <a:rPr lang="es-CO" sz="800" noProof="0" dirty="0" err="1"/>
                        <a:t>Aluminosilicato</a:t>
                      </a:r>
                      <a:r>
                        <a:rPr lang="es-CO" sz="800" noProof="0" dirty="0"/>
                        <a:t> con </a:t>
                      </a:r>
                      <a:r>
                        <a:rPr lang="es-CO" sz="800" noProof="0" dirty="0" err="1"/>
                        <a:t>Zirconia</a:t>
                      </a:r>
                      <a:endParaRPr lang="es-CO" sz="800" noProof="0" dirty="0"/>
                    </a:p>
                    <a:p>
                      <a:pPr marL="108000"/>
                      <a:r>
                        <a:rPr lang="es-CO" sz="800" noProof="0" dirty="0"/>
                        <a:t>Sinónimos: </a:t>
                      </a:r>
                      <a:r>
                        <a:rPr lang="es-CO" sz="800" noProof="0" dirty="0" err="1"/>
                        <a:t>FCR</a:t>
                      </a:r>
                      <a:r>
                        <a:rPr lang="es-CO" sz="800" noProof="0" dirty="0"/>
                        <a:t>; fibra cerámica; lana de </a:t>
                      </a:r>
                      <a:r>
                        <a:rPr lang="es-CO" sz="800" noProof="0" dirty="0" err="1"/>
                        <a:t>aluminosilicato</a:t>
                      </a:r>
                      <a:r>
                        <a:rPr lang="es-CO" sz="800" noProof="0" dirty="0"/>
                        <a:t> (</a:t>
                      </a:r>
                      <a:r>
                        <a:rPr lang="es-CO" sz="800" noProof="0" dirty="0" err="1"/>
                        <a:t>ASW</a:t>
                      </a:r>
                      <a:r>
                        <a:rPr lang="es-CO" sz="800" noProof="0" dirty="0"/>
                        <a:t>); fibra vítrea sintética (</a:t>
                      </a:r>
                      <a:r>
                        <a:rPr lang="es-CO" sz="800" noProof="0" dirty="0" err="1"/>
                        <a:t>SVF</a:t>
                      </a:r>
                      <a:r>
                        <a:rPr lang="es-CO" sz="800" noProof="0" dirty="0"/>
                        <a:t>); fibra vítrea artificial (</a:t>
                      </a:r>
                      <a:r>
                        <a:rPr lang="es-CO" sz="800" noProof="0" dirty="0" err="1"/>
                        <a:t>MMFV</a:t>
                      </a:r>
                      <a:r>
                        <a:rPr lang="es-CO" sz="800" noProof="0" dirty="0"/>
                        <a:t>); fibra mineral artificial (</a:t>
                      </a:r>
                      <a:r>
                        <a:rPr lang="es-CO" sz="800" noProof="0" dirty="0" err="1"/>
                        <a:t>MMMF</a:t>
                      </a:r>
                      <a:r>
                        <a:rPr lang="es-CO" sz="800" noProof="0" dirty="0"/>
                        <a:t>); lana aislante de alta temperatura (</a:t>
                      </a:r>
                      <a:r>
                        <a:rPr lang="es-CO" sz="800" noProof="0" dirty="0" err="1"/>
                        <a:t>HTIW</a:t>
                      </a:r>
                      <a:r>
                        <a:rPr lang="es-CO" sz="800" noProof="0" dirty="0"/>
                        <a:t>)</a:t>
                      </a:r>
                    </a:p>
                  </a:txBody>
                  <a:tcPr marL="0" marR="0" marT="0" marB="0" anchor="ctr">
                    <a:lnB w="9525" cap="flat" cmpd="sng" algn="ctr">
                      <a:solidFill>
                        <a:schemeClr val="tx1"/>
                      </a:solidFill>
                      <a:prstDash val="solid"/>
                      <a:round/>
                      <a:headEnd type="none" w="med" len="med"/>
                      <a:tailEnd type="none" w="med" len="med"/>
                    </a:lnB>
                    <a:noFill/>
                  </a:tcPr>
                </a:tc>
                <a:tc>
                  <a:txBody>
                    <a:bodyPr/>
                    <a:lstStyle/>
                    <a:p>
                      <a:pPr algn="ctr"/>
                      <a:r>
                        <a:rPr lang="es-CO" sz="800" noProof="0" dirty="0"/>
                        <a:t>142844-00-66</a:t>
                      </a:r>
                    </a:p>
                  </a:txBody>
                  <a:tcPr marL="0" marR="0" marT="36000" marB="36000" anchor="ctr">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sz="800" noProof="0" dirty="0"/>
                        <a:t>70 a 90</a:t>
                      </a:r>
                    </a:p>
                  </a:txBody>
                  <a:tcPr marL="0" marR="0" marT="36000" marB="36000" anchor="ctr">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3966592"/>
                  </a:ext>
                </a:extLst>
              </a:tr>
              <a:tr h="194665">
                <a:tc>
                  <a:txBody>
                    <a:bodyPr/>
                    <a:lstStyle/>
                    <a:p>
                      <a:pPr marL="108000"/>
                      <a:r>
                        <a:rPr lang="es-CO" sz="800" noProof="0" dirty="0"/>
                        <a:t>Sílice coloidal (agua; dióxido de silicio; silicato de sodio)</a:t>
                      </a:r>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s-CO" sz="800" noProof="0" dirty="0"/>
                        <a:t>Mezcla</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sz="800" noProof="0" dirty="0"/>
                        <a:t>7 a 20</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96237394"/>
                  </a:ext>
                </a:extLst>
              </a:tr>
              <a:tr h="194665">
                <a:tc>
                  <a:txBody>
                    <a:bodyPr/>
                    <a:lstStyle/>
                    <a:p>
                      <a:pPr marL="108000"/>
                      <a:r>
                        <a:rPr lang="es-CO" sz="800" noProof="0" dirty="0"/>
                        <a:t>Éter de almidón catiónico</a:t>
                      </a:r>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s-CO" sz="800" noProof="0" dirty="0"/>
                        <a:t>56780-58-6</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sz="800" noProof="0" dirty="0"/>
                        <a:t>3 a 7</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00701448"/>
                  </a:ext>
                </a:extLst>
              </a:tr>
            </a:tbl>
          </a:graphicData>
        </a:graphic>
      </p:graphicFrame>
      <p:sp>
        <p:nvSpPr>
          <p:cNvPr id="6" name="Rectangle 5">
            <a:extLst>
              <a:ext uri="{FF2B5EF4-FFF2-40B4-BE49-F238E27FC236}">
                <a16:creationId xmlns:a16="http://schemas.microsoft.com/office/drawing/2014/main" id="{C708FE68-9445-4241-E9BE-914A265DE5F5}"/>
              </a:ext>
            </a:extLst>
          </p:cNvPr>
          <p:cNvSpPr/>
          <p:nvPr/>
        </p:nvSpPr>
        <p:spPr>
          <a:xfrm>
            <a:off x="270153" y="1823726"/>
            <a:ext cx="7199888" cy="34623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es-CO" sz="1200" b="1" dirty="0">
                <a:solidFill>
                  <a:schemeClr val="accent3"/>
                </a:solidFill>
                <a:latin typeface="+mj-lt"/>
              </a:rPr>
              <a:t>3. COMPOSICIÓN / INFORMACIÓN SOBRE LOS INGREDIENTES</a:t>
            </a:r>
          </a:p>
        </p:txBody>
      </p:sp>
      <p:sp>
        <p:nvSpPr>
          <p:cNvPr id="8" name="Rectangle 7">
            <a:extLst>
              <a:ext uri="{FF2B5EF4-FFF2-40B4-BE49-F238E27FC236}">
                <a16:creationId xmlns:a16="http://schemas.microsoft.com/office/drawing/2014/main" id="{AC688840-93F8-525B-E8E8-32CB59B8BD1F}"/>
              </a:ext>
            </a:extLst>
          </p:cNvPr>
          <p:cNvSpPr/>
          <p:nvPr/>
        </p:nvSpPr>
        <p:spPr>
          <a:xfrm>
            <a:off x="270153" y="3534833"/>
            <a:ext cx="7199888" cy="34623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es-CO" sz="1200" b="1" dirty="0">
                <a:solidFill>
                  <a:schemeClr val="accent3"/>
                </a:solidFill>
                <a:latin typeface="+mj-lt"/>
              </a:rPr>
              <a:t>4. MEDIDAS DE PRIMEROS AUXILIOS</a:t>
            </a:r>
          </a:p>
        </p:txBody>
      </p:sp>
      <p:sp>
        <p:nvSpPr>
          <p:cNvPr id="10" name="Rectangle 9">
            <a:extLst>
              <a:ext uri="{FF2B5EF4-FFF2-40B4-BE49-F238E27FC236}">
                <a16:creationId xmlns:a16="http://schemas.microsoft.com/office/drawing/2014/main" id="{920E125C-6618-06CB-F2C0-C6EEC17988C0}"/>
              </a:ext>
            </a:extLst>
          </p:cNvPr>
          <p:cNvSpPr/>
          <p:nvPr/>
        </p:nvSpPr>
        <p:spPr>
          <a:xfrm>
            <a:off x="305606" y="5801980"/>
            <a:ext cx="7199888" cy="34623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es-CO" sz="1200" b="1" dirty="0">
                <a:solidFill>
                  <a:schemeClr val="accent3"/>
                </a:solidFill>
                <a:latin typeface="+mj-lt"/>
              </a:rPr>
              <a:t>5. MEDIDAS DE LUCHA CONTRA INCENDIOS</a:t>
            </a:r>
          </a:p>
        </p:txBody>
      </p:sp>
      <p:sp>
        <p:nvSpPr>
          <p:cNvPr id="12" name="Rectangle 11">
            <a:extLst>
              <a:ext uri="{FF2B5EF4-FFF2-40B4-BE49-F238E27FC236}">
                <a16:creationId xmlns:a16="http://schemas.microsoft.com/office/drawing/2014/main" id="{DC1EC396-F141-CD8A-6DD6-AA19DCB39A9C}"/>
              </a:ext>
            </a:extLst>
          </p:cNvPr>
          <p:cNvSpPr/>
          <p:nvPr/>
        </p:nvSpPr>
        <p:spPr>
          <a:xfrm>
            <a:off x="306618" y="8083433"/>
            <a:ext cx="7199888" cy="34623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es-CO" sz="1200" b="1" dirty="0">
                <a:solidFill>
                  <a:schemeClr val="accent3"/>
                </a:solidFill>
                <a:latin typeface="+mj-lt"/>
              </a:rPr>
              <a:t>6. MEDIDAS EN CASO DE VERTIDO ACCIDENTAL</a:t>
            </a:r>
          </a:p>
        </p:txBody>
      </p:sp>
      <p:sp>
        <p:nvSpPr>
          <p:cNvPr id="13" name="Text Placeholder 25">
            <a:extLst>
              <a:ext uri="{FF2B5EF4-FFF2-40B4-BE49-F238E27FC236}">
                <a16:creationId xmlns:a16="http://schemas.microsoft.com/office/drawing/2014/main" id="{542BC847-E639-BF8A-5215-D21F718B7EBD}"/>
              </a:ext>
            </a:extLst>
          </p:cNvPr>
          <p:cNvSpPr txBox="1">
            <a:spLocks/>
          </p:cNvSpPr>
          <p:nvPr/>
        </p:nvSpPr>
        <p:spPr>
          <a:xfrm>
            <a:off x="304594" y="8559688"/>
            <a:ext cx="7200900" cy="998930"/>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buClr>
                <a:schemeClr val="accent3"/>
              </a:buClr>
              <a:buFont typeface="+mj-lt"/>
              <a:buAutoNum type="alphaLcPeriod"/>
              <a:tabLst>
                <a:tab pos="118872" algn="l"/>
              </a:tabLst>
            </a:pPr>
            <a:r>
              <a:rPr lang="es-CO" sz="1000" b="1" dirty="0">
                <a:solidFill>
                  <a:schemeClr val="tx1"/>
                </a:solidFill>
              </a:rPr>
              <a:t>Precauciones personales, equipo de protección y procedimientos de emergencia: </a:t>
            </a:r>
            <a:r>
              <a:rPr lang="es-CO" sz="1000" dirty="0">
                <a:solidFill>
                  <a:schemeClr val="tx1"/>
                </a:solidFill>
              </a:rPr>
              <a:t>Minimizar el polvo en suspensión. No debe utilizarse aire comprimido o barrido en seco para la limpieza. Ver Sección 8 "Controles de exposición / Protección personal" para las directrices de exposición.</a:t>
            </a:r>
            <a:endParaRPr lang="en-US" sz="1000" dirty="0">
              <a:solidFill>
                <a:schemeClr val="tx1"/>
              </a:solidFill>
            </a:endParaRPr>
          </a:p>
          <a:p>
            <a:pPr marL="228600" indent="-228600" algn="just" defTabSz="228600">
              <a:buClr>
                <a:schemeClr val="accent3"/>
              </a:buClr>
              <a:buFont typeface="+mj-lt"/>
              <a:buAutoNum type="alphaLcPeriod"/>
              <a:tabLst>
                <a:tab pos="118872" algn="l"/>
              </a:tabLst>
            </a:pPr>
            <a:r>
              <a:rPr kumimoji="0" lang="es-CO" sz="1000" b="1" i="0" u="none" strike="noStrike" kern="1200" cap="none" spc="0" normalizeH="0" baseline="0" noProof="0" dirty="0">
                <a:ln>
                  <a:noFill/>
                </a:ln>
                <a:solidFill>
                  <a:srgbClr val="0F1919"/>
                </a:solidFill>
                <a:effectLst/>
                <a:uLnTx/>
                <a:uFillTx/>
                <a:latin typeface="Franklin Gothic"/>
                <a:ea typeface="+mn-ea"/>
                <a:cs typeface="+mn-cs"/>
              </a:rPr>
              <a:t>Métodos y materiales de contención y limpieza: </a:t>
            </a:r>
            <a:r>
              <a:rPr kumimoji="0" lang="es-CO" sz="1000" b="0" i="0" u="none" strike="noStrike" kern="1200" cap="none" spc="0" normalizeH="0" baseline="0" noProof="0" dirty="0">
                <a:ln>
                  <a:noFill/>
                </a:ln>
                <a:solidFill>
                  <a:srgbClr val="0F1919"/>
                </a:solidFill>
                <a:effectLst/>
                <a:uLnTx/>
                <a:uFillTx/>
                <a:latin typeface="Franklin Gothic"/>
                <a:ea typeface="+mn-ea"/>
                <a:cs typeface="+mn-cs"/>
              </a:rPr>
              <a:t>Limpiar frecuentemente la zona de trabajo con aspiradora de alta eficacia o barriendo en húmedo para minimizar la acumulación de residuos. No utilice aire comprimido para la limpieza, ya que la mayoría de las jurisdicciones limitan el uso de aire comprimido para fines de limpieza</a:t>
            </a:r>
            <a:r>
              <a:rPr lang="en-US" sz="1000" dirty="0">
                <a:solidFill>
                  <a:schemeClr val="tx1"/>
                </a:solidFill>
              </a:rPr>
              <a:t>.</a:t>
            </a:r>
          </a:p>
          <a:p>
            <a:pPr algn="just" defTabSz="320040">
              <a:tabLst>
                <a:tab pos="118872" algn="l"/>
              </a:tabLst>
            </a:pPr>
            <a:endParaRPr lang="en-CA" sz="1000" b="1" dirty="0">
              <a:solidFill>
                <a:srgbClr val="0F1919"/>
              </a:solidFill>
            </a:endParaRPr>
          </a:p>
        </p:txBody>
      </p:sp>
      <p:sp>
        <p:nvSpPr>
          <p:cNvPr id="4" name="TextBox 3">
            <a:extLst>
              <a:ext uri="{FF2B5EF4-FFF2-40B4-BE49-F238E27FC236}">
                <a16:creationId xmlns:a16="http://schemas.microsoft.com/office/drawing/2014/main" id="{C3DF25F1-F7A9-34BF-A9A9-85F698900F20}"/>
              </a:ext>
            </a:extLst>
          </p:cNvPr>
          <p:cNvSpPr txBox="1"/>
          <p:nvPr/>
        </p:nvSpPr>
        <p:spPr>
          <a:xfrm>
            <a:off x="270153" y="1053932"/>
            <a:ext cx="7200900" cy="707886"/>
          </a:xfrm>
          <a:prstGeom prst="rect">
            <a:avLst/>
          </a:prstGeom>
          <a:noFill/>
        </p:spPr>
        <p:txBody>
          <a:bodyPr wrap="square" lIns="0" rIns="0">
            <a:spAutoFit/>
          </a:bodyPr>
          <a:lstStyle/>
          <a:p>
            <a:pPr marL="228600" indent="-228600" algn="just" defTabSz="320040">
              <a:buClr>
                <a:schemeClr val="accent3"/>
              </a:buClr>
              <a:buFont typeface="+mj-lt"/>
              <a:buAutoNum type="alphaLcPeriod" startAt="3"/>
              <a:tabLst>
                <a:tab pos="118872" algn="l"/>
              </a:tabLst>
            </a:pPr>
            <a:r>
              <a:rPr lang="es-CO" sz="1000" b="1" dirty="0">
                <a:solidFill>
                  <a:srgbClr val="0F1919"/>
                </a:solidFill>
                <a:latin typeface="+mj-lt"/>
              </a:rPr>
              <a:t>Describa cualquier peligro no clasificado que se haya identificado durante el proceso de clasificación: </a:t>
            </a:r>
            <a:r>
              <a:rPr lang="es-CO" sz="1000" dirty="0">
                <a:solidFill>
                  <a:srgbClr val="0F1919"/>
                </a:solidFill>
                <a:latin typeface="+mj-lt"/>
              </a:rPr>
              <a:t>La exposición puede provocar irritaciones mecánicas leves en la piel, los ojos y las vías respiratorias superiores. Estos efectos suelen ser temporales.</a:t>
            </a:r>
          </a:p>
          <a:p>
            <a:pPr algn="just" defTabSz="320040">
              <a:buClr>
                <a:schemeClr val="accent3"/>
              </a:buClr>
              <a:tabLst>
                <a:tab pos="118872" algn="l"/>
              </a:tabLst>
            </a:pPr>
            <a:endParaRPr lang="es-CO" sz="1000" dirty="0">
              <a:solidFill>
                <a:srgbClr val="0F1919"/>
              </a:solidFill>
              <a:latin typeface="+mj-lt"/>
            </a:endParaRPr>
          </a:p>
          <a:p>
            <a:pPr marL="228600" indent="-228600" algn="just" defTabSz="320040">
              <a:buClr>
                <a:schemeClr val="accent3"/>
              </a:buClr>
              <a:buFont typeface="+mj-lt"/>
              <a:buAutoNum type="alphaLcPeriod" startAt="4"/>
              <a:tabLst>
                <a:tab pos="118872" algn="l"/>
              </a:tabLst>
            </a:pPr>
            <a:r>
              <a:rPr lang="es-CO" sz="1000" b="1" dirty="0">
                <a:solidFill>
                  <a:srgbClr val="0F1919"/>
                </a:solidFill>
                <a:latin typeface="+mj-lt"/>
              </a:rPr>
              <a:t>Regla de mezcla: </a:t>
            </a:r>
            <a:r>
              <a:rPr lang="es-CO" sz="1000" dirty="0">
                <a:solidFill>
                  <a:srgbClr val="0F1919"/>
                </a:solidFill>
                <a:latin typeface="+mj-lt"/>
              </a:rPr>
              <a:t>No aplicable.</a:t>
            </a:r>
          </a:p>
        </p:txBody>
      </p:sp>
      <p:sp>
        <p:nvSpPr>
          <p:cNvPr id="5" name="Text Placeholder 25">
            <a:extLst>
              <a:ext uri="{FF2B5EF4-FFF2-40B4-BE49-F238E27FC236}">
                <a16:creationId xmlns:a16="http://schemas.microsoft.com/office/drawing/2014/main" id="{5CDCA73C-6320-4BC3-A022-57E29087479E}"/>
              </a:ext>
            </a:extLst>
          </p:cNvPr>
          <p:cNvSpPr txBox="1">
            <a:spLocks/>
          </p:cNvSpPr>
          <p:nvPr/>
        </p:nvSpPr>
        <p:spPr>
          <a:xfrm>
            <a:off x="284738" y="3274551"/>
            <a:ext cx="7200900" cy="235913"/>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defTabSz="228600">
              <a:buClr>
                <a:schemeClr val="accent1"/>
              </a:buClr>
              <a:tabLst>
                <a:tab pos="118872" algn="l"/>
              </a:tabLst>
            </a:pPr>
            <a:r>
              <a:rPr lang="es-CO" sz="1000" b="1" dirty="0">
                <a:solidFill>
                  <a:schemeClr val="tx1"/>
                </a:solidFill>
              </a:rPr>
              <a:t>Impurezas y aditivos estabilizantes: </a:t>
            </a:r>
            <a:r>
              <a:rPr lang="es-CO" sz="1000" dirty="0">
                <a:solidFill>
                  <a:schemeClr val="tx1"/>
                </a:solidFill>
              </a:rPr>
              <a:t>No aplicable.</a:t>
            </a:r>
            <a:endParaRPr lang="en-CA" sz="1000" dirty="0">
              <a:solidFill>
                <a:srgbClr val="0F1919"/>
              </a:solidFill>
            </a:endParaRPr>
          </a:p>
        </p:txBody>
      </p:sp>
      <p:sp>
        <p:nvSpPr>
          <p:cNvPr id="15" name="Text Placeholder 25">
            <a:extLst>
              <a:ext uri="{FF2B5EF4-FFF2-40B4-BE49-F238E27FC236}">
                <a16:creationId xmlns:a16="http://schemas.microsoft.com/office/drawing/2014/main" id="{27F30A02-4DB0-D455-BD4E-D4FC55869039}"/>
              </a:ext>
            </a:extLst>
          </p:cNvPr>
          <p:cNvSpPr txBox="1">
            <a:spLocks/>
          </p:cNvSpPr>
          <p:nvPr/>
        </p:nvSpPr>
        <p:spPr>
          <a:xfrm>
            <a:off x="276940" y="3948702"/>
            <a:ext cx="7200900" cy="1853278"/>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spcBef>
                <a:spcPts val="0"/>
              </a:spcBef>
              <a:buClr>
                <a:schemeClr val="accent3"/>
              </a:buClr>
              <a:buFont typeface="+mj-lt"/>
              <a:buAutoNum type="alphaLcPeriod"/>
              <a:tabLst>
                <a:tab pos="118872" algn="l"/>
              </a:tabLst>
            </a:pPr>
            <a:r>
              <a:rPr lang="es-CO" sz="1000" b="1" dirty="0">
                <a:solidFill>
                  <a:schemeClr val="tx1"/>
                </a:solidFill>
              </a:rPr>
              <a:t>Medidas de primeros auxilios por vía de exposición</a:t>
            </a:r>
            <a:r>
              <a:rPr lang="en-US" sz="1000" b="1" dirty="0">
                <a:solidFill>
                  <a:schemeClr val="tx1"/>
                </a:solidFill>
              </a:rPr>
              <a:t>: </a:t>
            </a:r>
          </a:p>
          <a:p>
            <a:pPr marL="450850" lvl="1" indent="-228600" algn="just" defTabSz="228600">
              <a:spcBef>
                <a:spcPts val="0"/>
              </a:spcBef>
              <a:buClr>
                <a:schemeClr val="accent3"/>
              </a:buClr>
              <a:buFont typeface="Wingdings" panose="05000000000000000000" pitchFamily="2" charset="2"/>
              <a:buChar char="§"/>
              <a:tabLst>
                <a:tab pos="118872" algn="l"/>
              </a:tabLst>
            </a:pPr>
            <a:r>
              <a:rPr lang="es-CO" sz="1000" u="sng" dirty="0">
                <a:latin typeface="+mj-lt"/>
              </a:rPr>
              <a:t>Piel:</a:t>
            </a:r>
            <a:r>
              <a:rPr lang="es-CO" sz="1000" dirty="0">
                <a:latin typeface="+mj-lt"/>
              </a:rPr>
              <a:t> La manipulación de este material puede generar una leve irritación mecánica temporal de la piel. Si esto ocurre, enjuague las áreas afectadas con agua y lávelas suavemente. No frote ni rasque la piel expuesta.</a:t>
            </a:r>
            <a:endParaRPr lang="en-US" sz="1000" dirty="0">
              <a:latin typeface="+mj-lt"/>
            </a:endParaRPr>
          </a:p>
          <a:p>
            <a:pPr marL="450850" lvl="1" indent="-228600" algn="just" defTabSz="228600">
              <a:spcBef>
                <a:spcPts val="0"/>
              </a:spcBef>
              <a:buClr>
                <a:schemeClr val="accent3"/>
              </a:buClr>
              <a:buFont typeface="Wingdings" panose="05000000000000000000" pitchFamily="2" charset="2"/>
              <a:buChar char="§"/>
              <a:tabLst>
                <a:tab pos="118872" algn="l"/>
              </a:tabLst>
            </a:pPr>
            <a:r>
              <a:rPr lang="es-CO" sz="1000" u="sng" dirty="0">
                <a:latin typeface="+mj-lt"/>
              </a:rPr>
              <a:t>Ojos:</a:t>
            </a:r>
            <a:r>
              <a:rPr lang="es-CO" sz="1000" dirty="0">
                <a:latin typeface="+mj-lt"/>
              </a:rPr>
              <a:t> En caso de contacto con los ojos, enjuagar abundantemente con agua; tener baño para ojos disponible. No se frote los ojos.</a:t>
            </a:r>
            <a:r>
              <a:rPr lang="en-US" sz="1000" dirty="0">
                <a:latin typeface="+mj-lt"/>
              </a:rPr>
              <a:t> </a:t>
            </a:r>
          </a:p>
          <a:p>
            <a:pPr marL="450850" lvl="1" indent="-228600" algn="just" defTabSz="228600">
              <a:spcBef>
                <a:spcPts val="0"/>
              </a:spcBef>
              <a:buClr>
                <a:schemeClr val="accent3"/>
              </a:buClr>
              <a:buFont typeface="Wingdings" panose="05000000000000000000" pitchFamily="2" charset="2"/>
              <a:buChar char="§"/>
              <a:tabLst>
                <a:tab pos="118872" algn="l"/>
              </a:tabLst>
            </a:pPr>
            <a:r>
              <a:rPr lang="es-CO" sz="1000" u="sng" dirty="0">
                <a:latin typeface="+mj-lt"/>
              </a:rPr>
              <a:t>Nariz y garganta</a:t>
            </a:r>
            <a:r>
              <a:rPr lang="es-CO" sz="1000" dirty="0">
                <a:latin typeface="+mj-lt"/>
              </a:rPr>
              <a:t>: si se irritan, vaya a un área libre de polvo, beba agua y suénese la nariz. Si los síntomas persisten, busque atención médica</a:t>
            </a:r>
            <a:r>
              <a:rPr lang="en-US" sz="1000" dirty="0">
                <a:latin typeface="+mj-lt"/>
              </a:rPr>
              <a:t>.</a:t>
            </a:r>
          </a:p>
          <a:p>
            <a:pPr marL="228600" indent="-228600" algn="just" defTabSz="228600">
              <a:buClr>
                <a:schemeClr val="accent3"/>
              </a:buClr>
              <a:buFont typeface="+mj-lt"/>
              <a:buAutoNum type="alphaLcPeriod"/>
              <a:tabLst>
                <a:tab pos="118872" algn="l"/>
              </a:tabLst>
            </a:pPr>
            <a:r>
              <a:rPr lang="es-CO" sz="1000" b="1" dirty="0">
                <a:solidFill>
                  <a:schemeClr val="tx1"/>
                </a:solidFill>
              </a:rPr>
              <a:t>Síntomas y efectos más importantes (agudos o retardados): </a:t>
            </a:r>
            <a:r>
              <a:rPr lang="es-CO" sz="1000" dirty="0">
                <a:solidFill>
                  <a:schemeClr val="tx1"/>
                </a:solidFill>
              </a:rPr>
              <a:t>La exposición puede provocar una leve irritación mecánica de la piel, los ojos y el sistema respiratorio superior. Estos efectos suelen ser temporales.</a:t>
            </a:r>
          </a:p>
          <a:p>
            <a:pPr marL="228600" indent="-228600" algn="just" defTabSz="228600">
              <a:buClr>
                <a:schemeClr val="accent3"/>
              </a:buClr>
              <a:buFont typeface="+mj-lt"/>
              <a:buAutoNum type="alphaLcPeriod"/>
              <a:tabLst>
                <a:tab pos="118872" algn="l"/>
              </a:tabLst>
            </a:pPr>
            <a:r>
              <a:rPr lang="es-CO" sz="1000" b="1" dirty="0">
                <a:solidFill>
                  <a:schemeClr val="tx1"/>
                </a:solidFill>
              </a:rPr>
              <a:t>Indicación de atención médica inmediata y tratamiento especial necesario, en caso de ser necesario. NOTAS PARA LOS MÉDICOS: </a:t>
            </a:r>
            <a:r>
              <a:rPr lang="es-CO" sz="1000" dirty="0">
                <a:solidFill>
                  <a:schemeClr val="tx1"/>
                </a:solidFill>
              </a:rPr>
              <a:t>Los efectos en la piel y las vías respiratorias son el resultado de una irritación mecánica leve y temporal; la exposición a la fibra no produce manifestaciones alérgicas.</a:t>
            </a:r>
            <a:endParaRPr lang="es-CO" sz="1000" b="1" dirty="0">
              <a:solidFill>
                <a:srgbClr val="0F1919"/>
              </a:solidFill>
            </a:endParaRPr>
          </a:p>
        </p:txBody>
      </p:sp>
      <p:sp>
        <p:nvSpPr>
          <p:cNvPr id="16" name="Text Placeholder 25">
            <a:extLst>
              <a:ext uri="{FF2B5EF4-FFF2-40B4-BE49-F238E27FC236}">
                <a16:creationId xmlns:a16="http://schemas.microsoft.com/office/drawing/2014/main" id="{AE73D097-C174-1B76-45C1-4A2075830247}"/>
              </a:ext>
            </a:extLst>
          </p:cNvPr>
          <p:cNvSpPr txBox="1">
            <a:spLocks/>
          </p:cNvSpPr>
          <p:nvPr/>
        </p:nvSpPr>
        <p:spPr>
          <a:xfrm>
            <a:off x="305606" y="6202547"/>
            <a:ext cx="7200900" cy="1766388"/>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buClr>
                <a:schemeClr val="accent3"/>
              </a:buClr>
              <a:buFont typeface="+mj-lt"/>
              <a:buAutoNum type="alphaLcPeriod"/>
              <a:tabLst>
                <a:tab pos="118872" algn="l"/>
              </a:tabLst>
            </a:pPr>
            <a:r>
              <a:rPr lang="es-CO" sz="1000" b="1" dirty="0">
                <a:solidFill>
                  <a:schemeClr val="tx1"/>
                </a:solidFill>
              </a:rPr>
              <a:t>Medios de extinción adecuados (e inadecuados): </a:t>
            </a:r>
            <a:r>
              <a:rPr lang="es-CO" sz="1000" dirty="0">
                <a:solidFill>
                  <a:schemeClr val="tx1"/>
                </a:solidFill>
              </a:rPr>
              <a:t>Utilizar agente extintor adecuado para los materiales combustibles circundantes.</a:t>
            </a:r>
          </a:p>
          <a:p>
            <a:pPr marL="228600" indent="-228600" algn="just" defTabSz="228600">
              <a:buClr>
                <a:schemeClr val="accent3"/>
              </a:buClr>
              <a:buFont typeface="+mj-lt"/>
              <a:buAutoNum type="alphaLcPeriod"/>
              <a:tabLst>
                <a:tab pos="118872" algn="l"/>
              </a:tabLst>
            </a:pPr>
            <a:r>
              <a:rPr lang="es-CO" sz="1000" b="1" dirty="0">
                <a:solidFill>
                  <a:schemeClr val="tx1"/>
                </a:solidFill>
              </a:rPr>
              <a:t>Peligros específicos derivados del producto químico (por ejemplo, naturaleza de cualquier producto de combustión peligroso): </a:t>
            </a:r>
            <a:r>
              <a:rPr lang="es-CO" sz="1000" dirty="0">
                <a:solidFill>
                  <a:schemeClr val="tx1"/>
                </a:solidFill>
              </a:rPr>
              <a:t>Productos no combustibles, clase de reacción al fuego cero. El embalaje y los materiales circundantes pueden ser combustibles. </a:t>
            </a:r>
            <a:r>
              <a:rPr lang="es-CO" sz="1000" u="sng" dirty="0">
                <a:solidFill>
                  <a:schemeClr val="tx1"/>
                </a:solidFill>
              </a:rPr>
              <a:t>Calor inicial: </a:t>
            </a:r>
            <a:r>
              <a:rPr lang="es-CO" sz="1000" dirty="0">
                <a:solidFill>
                  <a:schemeClr val="tx1"/>
                </a:solidFill>
              </a:rPr>
              <a:t>Durante el calentamiento inicial del producto, se producirá cierta descomposición térmica del aglutinante orgánico a unos </a:t>
            </a:r>
            <a:r>
              <a:rPr lang="es-CO" sz="1000" dirty="0" err="1">
                <a:solidFill>
                  <a:schemeClr val="tx1"/>
                </a:solidFill>
              </a:rPr>
              <a:t>450°F</a:t>
            </a:r>
            <a:r>
              <a:rPr lang="es-CO" sz="1000" dirty="0">
                <a:solidFill>
                  <a:schemeClr val="tx1"/>
                </a:solidFill>
              </a:rPr>
              <a:t>  (</a:t>
            </a:r>
            <a:r>
              <a:rPr lang="es-CO" sz="1000" dirty="0" err="1">
                <a:solidFill>
                  <a:schemeClr val="tx1"/>
                </a:solidFill>
              </a:rPr>
              <a:t>232°C</a:t>
            </a:r>
            <a:r>
              <a:rPr lang="es-CO" sz="1000" dirty="0">
                <a:solidFill>
                  <a:schemeClr val="tx1"/>
                </a:solidFill>
              </a:rPr>
              <a:t>) de este primer calentamiento del producto. Esto puede liberar humo, monóxido de carbono y dióxido de carbono. Utilice una ventilación adecuada u otras precauciones para eliminar la exposición a los vapores resultantes de la descomposición térmica del aglutinante. La exposición a los vapores de descomposición térmica puede causar irritación de las vías respiratorias, hiperreactividad bronquial o una respuesta de tipo asmático.</a:t>
            </a:r>
            <a:r>
              <a:rPr lang="en-US" sz="1000" dirty="0">
                <a:solidFill>
                  <a:schemeClr val="tx1"/>
                </a:solidFill>
              </a:rPr>
              <a:t> </a:t>
            </a:r>
            <a:endParaRPr lang="en-CA" sz="1000" dirty="0">
              <a:solidFill>
                <a:srgbClr val="0F1919"/>
              </a:solidFill>
            </a:endParaRPr>
          </a:p>
          <a:p>
            <a:pPr marL="228600" indent="-228600" algn="just" defTabSz="228600">
              <a:buClr>
                <a:schemeClr val="accent3"/>
              </a:buClr>
              <a:buFont typeface="+mj-lt"/>
              <a:buAutoNum type="alphaLcPeriod"/>
              <a:tabLst>
                <a:tab pos="118872" algn="l"/>
              </a:tabLst>
            </a:pPr>
            <a:r>
              <a:rPr lang="es-CO" sz="1000" b="1" dirty="0">
                <a:solidFill>
                  <a:schemeClr val="tx1"/>
                </a:solidFill>
              </a:rPr>
              <a:t>Equipos de protección especiales y precauciones para bomberos:</a:t>
            </a:r>
          </a:p>
          <a:p>
            <a:pPr lvl="1" defTabSz="320040">
              <a:spcBef>
                <a:spcPts val="0"/>
              </a:spcBef>
              <a:buClr>
                <a:schemeClr val="accent1"/>
              </a:buClr>
              <a:tabLst>
                <a:tab pos="118872" algn="l"/>
              </a:tabLst>
            </a:pPr>
            <a:r>
              <a:rPr lang="es-CO" sz="1000" b="1" dirty="0">
                <a:solidFill>
                  <a:schemeClr val="tx1"/>
                </a:solidFill>
                <a:latin typeface="+mj-lt"/>
              </a:rPr>
              <a:t>Códigos </a:t>
            </a:r>
            <a:r>
              <a:rPr lang="es-CO" sz="1000" b="1" dirty="0" err="1">
                <a:solidFill>
                  <a:schemeClr val="tx1"/>
                </a:solidFill>
                <a:latin typeface="+mj-lt"/>
              </a:rPr>
              <a:t>NFPA</a:t>
            </a:r>
            <a:r>
              <a:rPr lang="es-CO" sz="1000" b="1" dirty="0">
                <a:solidFill>
                  <a:schemeClr val="tx1"/>
                </a:solidFill>
                <a:latin typeface="+mj-lt"/>
              </a:rPr>
              <a:t>:*		Inflamabilidad:</a:t>
            </a:r>
            <a:r>
              <a:rPr lang="es-CO" sz="1000" dirty="0">
                <a:solidFill>
                  <a:schemeClr val="tx1"/>
                </a:solidFill>
                <a:latin typeface="+mj-lt"/>
              </a:rPr>
              <a:t> 0 		</a:t>
            </a:r>
            <a:r>
              <a:rPr lang="es-CO" sz="1000" b="1" dirty="0">
                <a:solidFill>
                  <a:schemeClr val="tx1"/>
                </a:solidFill>
                <a:latin typeface="+mj-lt"/>
              </a:rPr>
              <a:t>Salud</a:t>
            </a:r>
            <a:r>
              <a:rPr lang="en-CA" sz="1000" b="1" dirty="0">
                <a:solidFill>
                  <a:schemeClr val="tx1"/>
                </a:solidFill>
                <a:latin typeface="+mj-lt"/>
              </a:rPr>
              <a:t>: </a:t>
            </a:r>
            <a:r>
              <a:rPr lang="es-CO" sz="1000" dirty="0">
                <a:solidFill>
                  <a:schemeClr val="tx1"/>
                </a:solidFill>
                <a:latin typeface="+mj-lt"/>
              </a:rPr>
              <a:t>1 		</a:t>
            </a:r>
            <a:r>
              <a:rPr lang="es-CO" sz="1000" b="1" dirty="0">
                <a:solidFill>
                  <a:schemeClr val="tx1"/>
                </a:solidFill>
                <a:latin typeface="+mj-lt"/>
              </a:rPr>
              <a:t>Reactividad: </a:t>
            </a:r>
            <a:r>
              <a:rPr lang="es-CO" sz="1000" dirty="0">
                <a:solidFill>
                  <a:schemeClr val="tx1"/>
                </a:solidFill>
                <a:latin typeface="+mj-lt"/>
              </a:rPr>
              <a:t>0 		</a:t>
            </a:r>
            <a:r>
              <a:rPr lang="es-CO" sz="1000" b="1" dirty="0">
                <a:latin typeface="+mj-lt"/>
              </a:rPr>
              <a:t>Es</a:t>
            </a:r>
            <a:r>
              <a:rPr lang="es-CO" sz="1000" b="1" dirty="0">
                <a:solidFill>
                  <a:schemeClr val="tx1"/>
                </a:solidFill>
                <a:latin typeface="+mj-lt"/>
              </a:rPr>
              <a:t>pecial: </a:t>
            </a:r>
            <a:r>
              <a:rPr lang="es-CO" sz="1000" dirty="0">
                <a:solidFill>
                  <a:schemeClr val="tx1"/>
                </a:solidFill>
                <a:latin typeface="+mj-lt"/>
              </a:rPr>
              <a:t>0</a:t>
            </a:r>
            <a:br>
              <a:rPr lang="es-CO" sz="1000" dirty="0">
                <a:solidFill>
                  <a:schemeClr val="tx1"/>
                </a:solidFill>
                <a:latin typeface="+mj-lt"/>
              </a:rPr>
            </a:br>
            <a:r>
              <a:rPr lang="es-CO" sz="1000" baseline="-25000" dirty="0">
                <a:solidFill>
                  <a:schemeClr val="tx1"/>
                </a:solidFill>
                <a:latin typeface="+mj-lt"/>
              </a:rPr>
              <a:t>*Opuesto a las clasificaciones </a:t>
            </a:r>
            <a:r>
              <a:rPr lang="es-CO" sz="1000" baseline="-25000" dirty="0" err="1">
                <a:solidFill>
                  <a:schemeClr val="tx1"/>
                </a:solidFill>
                <a:latin typeface="+mj-lt"/>
              </a:rPr>
              <a:t>WHMIS</a:t>
            </a:r>
            <a:r>
              <a:rPr lang="es-CO" sz="1000" baseline="-25000" dirty="0">
                <a:solidFill>
                  <a:schemeClr val="tx1"/>
                </a:solidFill>
                <a:latin typeface="+mj-lt"/>
              </a:rPr>
              <a:t> 2015</a:t>
            </a:r>
            <a:endParaRPr lang="es-CO" sz="1000" b="1" dirty="0">
              <a:solidFill>
                <a:srgbClr val="0F1919"/>
              </a:solidFill>
            </a:endParaRPr>
          </a:p>
        </p:txBody>
      </p:sp>
    </p:spTree>
    <p:extLst>
      <p:ext uri="{BB962C8B-B14F-4D97-AF65-F5344CB8AC3E}">
        <p14:creationId xmlns:p14="http://schemas.microsoft.com/office/powerpoint/2010/main" val="2135899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39">
            <a:extLst>
              <a:ext uri="{FF2B5EF4-FFF2-40B4-BE49-F238E27FC236}">
                <a16:creationId xmlns:a16="http://schemas.microsoft.com/office/drawing/2014/main" id="{ECF0ACC0-C770-D9F3-EC34-6345F40D3A36}"/>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dirty="0"/>
              <a:t> </a:t>
            </a:r>
            <a:r>
              <a:rPr lang="en-US" sz="1200" dirty="0">
                <a:solidFill>
                  <a:schemeClr val="tx2"/>
                </a:solidFill>
              </a:rPr>
              <a:t>FDS FC-2600 LD 23 04</a:t>
            </a:r>
          </a:p>
        </p:txBody>
      </p:sp>
      <p:sp>
        <p:nvSpPr>
          <p:cNvPr id="8" name="Rectangle 7">
            <a:extLst>
              <a:ext uri="{FF2B5EF4-FFF2-40B4-BE49-F238E27FC236}">
                <a16:creationId xmlns:a16="http://schemas.microsoft.com/office/drawing/2014/main" id="{619AEF80-D040-EAF9-945C-757896EACB01}"/>
              </a:ext>
            </a:extLst>
          </p:cNvPr>
          <p:cNvSpPr/>
          <p:nvPr/>
        </p:nvSpPr>
        <p:spPr>
          <a:xfrm>
            <a:off x="277952" y="2675479"/>
            <a:ext cx="7199888" cy="34623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es-CO" sz="1200" b="1" dirty="0">
                <a:solidFill>
                  <a:schemeClr val="accent3"/>
                </a:solidFill>
                <a:latin typeface="+mj-lt"/>
              </a:rPr>
              <a:t>8. CONTROLES DE EXPOSICIÓN / PROTECCIÓN PERSONAL</a:t>
            </a:r>
          </a:p>
        </p:txBody>
      </p:sp>
      <p:sp>
        <p:nvSpPr>
          <p:cNvPr id="11" name="Text Placeholder 25">
            <a:extLst>
              <a:ext uri="{FF2B5EF4-FFF2-40B4-BE49-F238E27FC236}">
                <a16:creationId xmlns:a16="http://schemas.microsoft.com/office/drawing/2014/main" id="{B7CB7146-3C7C-F90C-F39E-C69B3945872C}"/>
              </a:ext>
            </a:extLst>
          </p:cNvPr>
          <p:cNvSpPr txBox="1">
            <a:spLocks/>
          </p:cNvSpPr>
          <p:nvPr/>
        </p:nvSpPr>
        <p:spPr>
          <a:xfrm>
            <a:off x="286256" y="3094442"/>
            <a:ext cx="7200900" cy="6590577"/>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buClr>
                <a:schemeClr val="accent3"/>
              </a:buClr>
              <a:buFont typeface="+mj-lt"/>
              <a:buAutoNum type="alphaLcPeriod"/>
              <a:tabLst>
                <a:tab pos="118872" algn="l"/>
              </a:tabLst>
            </a:pPr>
            <a:r>
              <a:rPr lang="es-CO" sz="1000" b="1" dirty="0">
                <a:solidFill>
                  <a:schemeClr val="tx1"/>
                </a:solidFill>
              </a:rPr>
              <a:t>Límites de exposición ocupacional [</a:t>
            </a:r>
            <a:r>
              <a:rPr lang="en-US" sz="1000" b="1" dirty="0">
                <a:solidFill>
                  <a:schemeClr val="tx1"/>
                </a:solidFill>
              </a:rPr>
              <a:t>Occupational Exposure Limits - </a:t>
            </a:r>
            <a:r>
              <a:rPr lang="en-US" sz="1000" b="1" dirty="0" err="1">
                <a:solidFill>
                  <a:schemeClr val="tx1"/>
                </a:solidFill>
              </a:rPr>
              <a:t>OEL</a:t>
            </a:r>
            <a:r>
              <a:rPr lang="es-CO" sz="1000" b="1" dirty="0">
                <a:solidFill>
                  <a:schemeClr val="tx1"/>
                </a:solidFill>
              </a:rPr>
              <a:t>] para la fibra cerámica refractaria [</a:t>
            </a:r>
            <a:r>
              <a:rPr lang="es-CO" sz="1000" b="1" dirty="0" err="1">
                <a:solidFill>
                  <a:schemeClr val="tx1"/>
                </a:solidFill>
              </a:rPr>
              <a:t>FCR</a:t>
            </a:r>
            <a:r>
              <a:rPr lang="es-CO" sz="1000" b="1" dirty="0">
                <a:solidFill>
                  <a:schemeClr val="tx1"/>
                </a:solidFill>
              </a:rPr>
              <a:t>]: </a:t>
            </a:r>
            <a:r>
              <a:rPr lang="es-CO" sz="1000" dirty="0">
                <a:solidFill>
                  <a:schemeClr val="tx1"/>
                </a:solidFill>
              </a:rPr>
              <a:t>El </a:t>
            </a:r>
            <a:r>
              <a:rPr lang="es-CO" sz="1000" dirty="0" err="1">
                <a:solidFill>
                  <a:schemeClr val="tx1"/>
                </a:solidFill>
              </a:rPr>
              <a:t>OEL</a:t>
            </a:r>
            <a:r>
              <a:rPr lang="es-CO" sz="1000" dirty="0">
                <a:solidFill>
                  <a:schemeClr val="tx1"/>
                </a:solidFill>
              </a:rPr>
              <a:t> de Ontario es de 0,5 f/</a:t>
            </a:r>
            <a:r>
              <a:rPr lang="es-CO" sz="1000" dirty="0" err="1">
                <a:solidFill>
                  <a:schemeClr val="tx1"/>
                </a:solidFill>
              </a:rPr>
              <a:t>cc</a:t>
            </a:r>
            <a:r>
              <a:rPr lang="es-CO" sz="1000" dirty="0">
                <a:solidFill>
                  <a:schemeClr val="tx1"/>
                </a:solidFill>
              </a:rPr>
              <a:t> basado en un </a:t>
            </a:r>
            <a:r>
              <a:rPr lang="es-CO" sz="1000" dirty="0" err="1">
                <a:solidFill>
                  <a:schemeClr val="tx1"/>
                </a:solidFill>
              </a:rPr>
              <a:t>TWAEV</a:t>
            </a:r>
            <a:r>
              <a:rPr lang="es-CO" sz="1000" dirty="0">
                <a:solidFill>
                  <a:schemeClr val="tx1"/>
                </a:solidFill>
              </a:rPr>
              <a:t> de 8 horas. A diferencia de Canadá, que recomienda de 0,2 a 1 f/</a:t>
            </a:r>
            <a:r>
              <a:rPr lang="es-CO" sz="1000" dirty="0" err="1">
                <a:solidFill>
                  <a:schemeClr val="tx1"/>
                </a:solidFill>
              </a:rPr>
              <a:t>cc</a:t>
            </a:r>
            <a:r>
              <a:rPr lang="es-CO" sz="1000" dirty="0">
                <a:solidFill>
                  <a:schemeClr val="tx1"/>
                </a:solidFill>
              </a:rPr>
              <a:t> como el </a:t>
            </a:r>
            <a:r>
              <a:rPr lang="es-CO" sz="1000" dirty="0" err="1">
                <a:solidFill>
                  <a:schemeClr val="tx1"/>
                </a:solidFill>
              </a:rPr>
              <a:t>TWAEV</a:t>
            </a:r>
            <a:r>
              <a:rPr lang="es-CO" sz="1000" dirty="0">
                <a:solidFill>
                  <a:schemeClr val="tx1"/>
                </a:solidFill>
              </a:rPr>
              <a:t> para </a:t>
            </a:r>
            <a:r>
              <a:rPr lang="es-CO" sz="1000" dirty="0" err="1">
                <a:solidFill>
                  <a:schemeClr val="tx1"/>
                </a:solidFill>
              </a:rPr>
              <a:t>FCR</a:t>
            </a:r>
            <a:r>
              <a:rPr lang="es-CO" sz="1000" dirty="0">
                <a:solidFill>
                  <a:schemeClr val="tx1"/>
                </a:solidFill>
              </a:rPr>
              <a:t> (dependiendo de la provincia), no existe una norma reguladora específica para la fibra cerámica refractaria en EE.UU. Utiliza la norma </a:t>
            </a:r>
            <a:r>
              <a:rPr lang="es-CO" sz="1000" dirty="0" err="1">
                <a:solidFill>
                  <a:schemeClr val="tx1"/>
                </a:solidFill>
              </a:rPr>
              <a:t>OSHA</a:t>
            </a:r>
            <a:r>
              <a:rPr lang="es-CO" sz="1000" dirty="0">
                <a:solidFill>
                  <a:schemeClr val="tx1"/>
                </a:solidFill>
              </a:rPr>
              <a:t> "</a:t>
            </a:r>
            <a:r>
              <a:rPr lang="es-CO" sz="1000" dirty="0" err="1">
                <a:solidFill>
                  <a:schemeClr val="tx1"/>
                </a:solidFill>
              </a:rPr>
              <a:t>Particulate</a:t>
            </a:r>
            <a:r>
              <a:rPr lang="es-CO" sz="1000" dirty="0">
                <a:solidFill>
                  <a:schemeClr val="tx1"/>
                </a:solidFill>
              </a:rPr>
              <a:t> </a:t>
            </a:r>
            <a:r>
              <a:rPr lang="es-CO" sz="1000" dirty="0" err="1">
                <a:solidFill>
                  <a:schemeClr val="tx1"/>
                </a:solidFill>
              </a:rPr>
              <a:t>Not</a:t>
            </a:r>
            <a:r>
              <a:rPr lang="es-CO" sz="1000" dirty="0">
                <a:solidFill>
                  <a:schemeClr val="tx1"/>
                </a:solidFill>
              </a:rPr>
              <a:t> </a:t>
            </a:r>
            <a:r>
              <a:rPr lang="es-CO" sz="1000" dirty="0" err="1">
                <a:solidFill>
                  <a:schemeClr val="tx1"/>
                </a:solidFill>
              </a:rPr>
              <a:t>Otherwise</a:t>
            </a:r>
            <a:r>
              <a:rPr lang="es-CO" sz="1000" dirty="0">
                <a:solidFill>
                  <a:schemeClr val="tx1"/>
                </a:solidFill>
              </a:rPr>
              <a:t> </a:t>
            </a:r>
            <a:r>
              <a:rPr lang="es-CO" sz="1000" dirty="0" err="1">
                <a:solidFill>
                  <a:schemeClr val="tx1"/>
                </a:solidFill>
              </a:rPr>
              <a:t>Regulated</a:t>
            </a:r>
            <a:r>
              <a:rPr lang="es-CO" sz="1000" dirty="0">
                <a:solidFill>
                  <a:schemeClr val="tx1"/>
                </a:solidFill>
              </a:rPr>
              <a:t> (</a:t>
            </a:r>
            <a:r>
              <a:rPr lang="es-CO" sz="1000" dirty="0" err="1">
                <a:solidFill>
                  <a:schemeClr val="tx1"/>
                </a:solidFill>
              </a:rPr>
              <a:t>PNOR</a:t>
            </a:r>
            <a:r>
              <a:rPr lang="es-CO" sz="1000" dirty="0">
                <a:solidFill>
                  <a:schemeClr val="tx1"/>
                </a:solidFill>
              </a:rPr>
              <a:t>)" (</a:t>
            </a:r>
            <a:r>
              <a:rPr lang="es-CO" sz="1000" dirty="0" err="1">
                <a:solidFill>
                  <a:schemeClr val="tx1"/>
                </a:solidFill>
              </a:rPr>
              <a:t>29CFR</a:t>
            </a:r>
            <a:r>
              <a:rPr lang="es-CO" sz="1000" dirty="0">
                <a:solidFill>
                  <a:schemeClr val="tx1"/>
                </a:solidFill>
              </a:rPr>
              <a:t> 1910.1000 </a:t>
            </a:r>
            <a:r>
              <a:rPr lang="es-CO" sz="1000" dirty="0" err="1">
                <a:solidFill>
                  <a:schemeClr val="tx1"/>
                </a:solidFill>
              </a:rPr>
              <a:t>Subpart</a:t>
            </a:r>
            <a:r>
              <a:rPr lang="es-CO" sz="1000" dirty="0">
                <a:solidFill>
                  <a:schemeClr val="tx1"/>
                </a:solidFill>
              </a:rPr>
              <a:t> Z, Air </a:t>
            </a:r>
            <a:r>
              <a:rPr lang="es-CO" sz="1000" dirty="0" err="1">
                <a:solidFill>
                  <a:schemeClr val="tx1"/>
                </a:solidFill>
              </a:rPr>
              <a:t>Contaminants</a:t>
            </a:r>
            <a:r>
              <a:rPr lang="es-CO" sz="1000" dirty="0">
                <a:solidFill>
                  <a:schemeClr val="tx1"/>
                </a:solidFill>
              </a:rPr>
              <a:t>) que la considera como parte de un "</a:t>
            </a:r>
            <a:r>
              <a:rPr lang="es-CO" sz="1000" dirty="0" err="1">
                <a:solidFill>
                  <a:schemeClr val="tx1"/>
                </a:solidFill>
              </a:rPr>
              <a:t>TWAEV</a:t>
            </a:r>
            <a:r>
              <a:rPr lang="es-CO" sz="1000" dirty="0">
                <a:solidFill>
                  <a:schemeClr val="tx1"/>
                </a:solidFill>
              </a:rPr>
              <a:t>" de Polvo Total de 15 mg/</a:t>
            </a:r>
            <a:r>
              <a:rPr lang="en-US" sz="1000" dirty="0">
                <a:solidFill>
                  <a:schemeClr val="tx1"/>
                </a:solidFill>
              </a:rPr>
              <a:t> </a:t>
            </a:r>
            <a:r>
              <a:rPr lang="en-US" sz="1000" dirty="0" err="1">
                <a:solidFill>
                  <a:schemeClr val="tx1"/>
                </a:solidFill>
              </a:rPr>
              <a:t>m</a:t>
            </a:r>
            <a:r>
              <a:rPr lang="en-US" sz="1000" baseline="30000" dirty="0" err="1">
                <a:solidFill>
                  <a:schemeClr val="tx1"/>
                </a:solidFill>
              </a:rPr>
              <a:t>3</a:t>
            </a:r>
            <a:r>
              <a:rPr lang="es-CO" sz="1000" dirty="0">
                <a:solidFill>
                  <a:schemeClr val="tx1"/>
                </a:solidFill>
              </a:rPr>
              <a:t> con una Fracción Respirable de 5 mg/</a:t>
            </a:r>
            <a:r>
              <a:rPr lang="en-US" sz="1000" dirty="0">
                <a:solidFill>
                  <a:schemeClr val="tx1"/>
                </a:solidFill>
              </a:rPr>
              <a:t> </a:t>
            </a:r>
            <a:r>
              <a:rPr lang="en-US" sz="1000" dirty="0" err="1">
                <a:solidFill>
                  <a:schemeClr val="tx1"/>
                </a:solidFill>
              </a:rPr>
              <a:t>m</a:t>
            </a:r>
            <a:r>
              <a:rPr lang="en-US" sz="1000" baseline="30000" dirty="0" err="1">
                <a:solidFill>
                  <a:schemeClr val="tx1"/>
                </a:solidFill>
              </a:rPr>
              <a:t>3</a:t>
            </a:r>
            <a:r>
              <a:rPr lang="es-CO" sz="1000" dirty="0">
                <a:solidFill>
                  <a:schemeClr val="tx1"/>
                </a:solidFill>
              </a:rPr>
              <a:t>. </a:t>
            </a:r>
            <a:endParaRPr lang="en-US" sz="1000" dirty="0">
              <a:solidFill>
                <a:schemeClr val="tx1"/>
              </a:solidFill>
            </a:endParaRPr>
          </a:p>
          <a:p>
            <a:pPr lvl="1" algn="just" defTabSz="228600">
              <a:buClr>
                <a:schemeClr val="accent2"/>
              </a:buClr>
              <a:tabLst>
                <a:tab pos="118872" algn="l"/>
              </a:tabLst>
            </a:pPr>
            <a:r>
              <a:rPr lang="es-CO" sz="1000" b="1" dirty="0">
                <a:solidFill>
                  <a:schemeClr val="tx1"/>
                </a:solidFill>
                <a:latin typeface="+mj-lt"/>
              </a:rPr>
              <a:t>Guías de exposición - Otros ingredientes:</a:t>
            </a:r>
            <a:r>
              <a:rPr lang="en-US" sz="1000" dirty="0">
                <a:solidFill>
                  <a:schemeClr val="tx1"/>
                </a:solidFill>
                <a:latin typeface="+mj-lt"/>
              </a:rPr>
              <a:t> </a:t>
            </a:r>
            <a:r>
              <a:rPr lang="es-CO" sz="1000" dirty="0">
                <a:solidFill>
                  <a:schemeClr val="tx1"/>
                </a:solidFill>
                <a:latin typeface="+mj-lt"/>
              </a:rPr>
              <a:t>Los límites de exposición profesional varían mucho y se revisan constantemente. Consulte los que se aplican actualmente al lugar donde el producto está en uso o está siendo retirado del servicio. Los controles de ingeniería o los equipos de protección personal empleados para reducir la exposición a la fibra cerámica también controlarán la exposición de los trabajadores a los siguientes ingredientes. El fabricante recomienda los siguientes niveles de acción ocupacionales medios ponderados en el tiempo para los demás ingredientes</a:t>
            </a:r>
            <a:r>
              <a:rPr lang="en-US" sz="1000" dirty="0">
                <a:solidFill>
                  <a:schemeClr val="tx1"/>
                </a:solidFill>
                <a:latin typeface="+mj-lt"/>
              </a:rPr>
              <a:t>.</a:t>
            </a:r>
          </a:p>
          <a:p>
            <a:pPr lvl="1" algn="just" defTabSz="228600">
              <a:buClr>
                <a:schemeClr val="accent2"/>
              </a:buClr>
              <a:tabLst>
                <a:tab pos="118872" algn="l"/>
              </a:tabLst>
            </a:pPr>
            <a:endParaRPr lang="en-US" sz="1000" dirty="0">
              <a:solidFill>
                <a:schemeClr val="tx1"/>
              </a:solidFill>
              <a:latin typeface="+mj-lt"/>
            </a:endParaRPr>
          </a:p>
          <a:p>
            <a:pPr lvl="1" defTabSz="228600">
              <a:buClr>
                <a:schemeClr val="accent2"/>
              </a:buClr>
              <a:tabLst>
                <a:tab pos="118872" algn="l"/>
              </a:tabLst>
            </a:pPr>
            <a:endParaRPr lang="es-CO" sz="1000" dirty="0">
              <a:solidFill>
                <a:schemeClr val="tx1"/>
              </a:solidFill>
              <a:latin typeface="+mj-lt"/>
            </a:endParaRPr>
          </a:p>
          <a:p>
            <a:pPr lvl="1" defTabSz="228600">
              <a:buClr>
                <a:schemeClr val="accent2"/>
              </a:buClr>
              <a:tabLst>
                <a:tab pos="118872" algn="l"/>
              </a:tabLst>
            </a:pPr>
            <a:endParaRPr lang="es-CO" sz="1000" dirty="0">
              <a:solidFill>
                <a:schemeClr val="tx1"/>
              </a:solidFill>
              <a:latin typeface="+mj-lt"/>
            </a:endParaRPr>
          </a:p>
          <a:p>
            <a:pPr marL="228600" indent="-228600" defTabSz="228600">
              <a:buClr>
                <a:schemeClr val="accent2"/>
              </a:buClr>
              <a:buFont typeface="+mj-lt"/>
              <a:buAutoNum type="alphaLcPeriod"/>
              <a:tabLst>
                <a:tab pos="118872" algn="l"/>
              </a:tabLst>
            </a:pPr>
            <a:endParaRPr lang="es-CO" sz="1000" dirty="0">
              <a:solidFill>
                <a:schemeClr val="tx1"/>
              </a:solidFill>
            </a:endParaRPr>
          </a:p>
          <a:p>
            <a:pPr marL="228600" indent="-228600" defTabSz="228600">
              <a:buClr>
                <a:schemeClr val="accent2"/>
              </a:buClr>
              <a:buFont typeface="+mj-lt"/>
              <a:buAutoNum type="alphaLcPeriod"/>
              <a:tabLst>
                <a:tab pos="118872" algn="l"/>
              </a:tabLst>
            </a:pPr>
            <a:endParaRPr lang="es-CO" sz="1000" dirty="0">
              <a:solidFill>
                <a:schemeClr val="tx1"/>
              </a:solidFill>
            </a:endParaRPr>
          </a:p>
          <a:p>
            <a:pPr defTabSz="228600">
              <a:buClr>
                <a:schemeClr val="accent1"/>
              </a:buClr>
              <a:tabLst>
                <a:tab pos="118872" algn="l"/>
              </a:tabLst>
            </a:pPr>
            <a:endParaRPr lang="es-CO" sz="1000" dirty="0">
              <a:solidFill>
                <a:schemeClr val="tx1"/>
              </a:solidFill>
            </a:endParaRPr>
          </a:p>
          <a:p>
            <a:pPr marL="228600" indent="-228600" algn="just" defTabSz="228600">
              <a:buClr>
                <a:schemeClr val="accent3"/>
              </a:buClr>
              <a:buFont typeface="+mj-lt"/>
              <a:buAutoNum type="alphaLcPeriod" startAt="2"/>
              <a:tabLst>
                <a:tab pos="118872" algn="l"/>
              </a:tabLst>
            </a:pPr>
            <a:r>
              <a:rPr lang="es-CO" sz="1000" b="1" dirty="0">
                <a:solidFill>
                  <a:schemeClr val="tx1"/>
                </a:solidFill>
              </a:rPr>
              <a:t>Controles de ingeniería apropiados: </a:t>
            </a:r>
            <a:r>
              <a:rPr lang="es-CO" sz="1000" dirty="0">
                <a:solidFill>
                  <a:schemeClr val="tx1"/>
                </a:solidFill>
              </a:rPr>
              <a:t>Utilice controles de ingeniería como ventilación de escape local, recolección de polvo en el punto de generación y equipos de manejo de materiales diseñados para minimizar las emisiones de fibras en el aire.</a:t>
            </a:r>
          </a:p>
          <a:p>
            <a:pPr marL="228600" indent="-228600" algn="just" defTabSz="228600">
              <a:buClr>
                <a:schemeClr val="accent3"/>
              </a:buClr>
              <a:buFont typeface="+mj-lt"/>
              <a:buAutoNum type="alphaLcPeriod" startAt="2"/>
              <a:tabLst>
                <a:tab pos="118872" algn="l"/>
              </a:tabLst>
            </a:pPr>
            <a:r>
              <a:rPr lang="es-CO" sz="1000" b="1" dirty="0">
                <a:solidFill>
                  <a:schemeClr val="tx1"/>
                </a:solidFill>
              </a:rPr>
              <a:t>Medidas de protección individual, como equipos de protección personal:</a:t>
            </a:r>
          </a:p>
          <a:p>
            <a:pPr marL="438150" lvl="1" indent="-171450" algn="just" defTabSz="228600">
              <a:buClr>
                <a:schemeClr val="accent3"/>
              </a:buClr>
              <a:buFont typeface="Wingdings" panose="05000000000000000000" pitchFamily="2" charset="2"/>
              <a:buChar char="§"/>
              <a:tabLst>
                <a:tab pos="266700" algn="l"/>
                <a:tab pos="628650" algn="l"/>
              </a:tabLst>
            </a:pPr>
            <a:r>
              <a:rPr lang="es-CO" sz="1000" b="1" dirty="0">
                <a:solidFill>
                  <a:schemeClr val="tx1"/>
                </a:solidFill>
                <a:latin typeface="+mj-lt"/>
              </a:rPr>
              <a:t>Protección de la piel: </a:t>
            </a:r>
            <a:r>
              <a:rPr lang="es-CO" sz="1000" dirty="0">
                <a:solidFill>
                  <a:schemeClr val="tx1"/>
                </a:solidFill>
                <a:latin typeface="+mj-lt"/>
              </a:rPr>
              <a:t>Use equipo de protección personal (por ejemplo, guantes), según sea necesario para evitar la irritación de la piel. Se podrá utilizar ropa lavable o desechable. Si es posible, no lleve a casa ropa sucia. Si es necesario llevarse a casa la ropa de trabajo sucia, se debe informar a los empleados sobre las mejores prácticas para minimizar la</a:t>
            </a:r>
            <a:r>
              <a:rPr lang="es-ES" sz="1000" dirty="0">
                <a:solidFill>
                  <a:schemeClr val="tx1"/>
                </a:solidFill>
                <a:latin typeface="+mj-lt"/>
              </a:rPr>
              <a:t> exposición al polvo fuera del trabajo </a:t>
            </a:r>
            <a:r>
              <a:rPr lang="es-CO" sz="1000" dirty="0">
                <a:solidFill>
                  <a:schemeClr val="tx1"/>
                </a:solidFill>
                <a:latin typeface="+mj-lt"/>
              </a:rPr>
              <a:t>(por ejemplo, aspirar la ropa antes de salir del área de trabajo, lavar la ropa de trabajo por separado y enjuagar la lavadora antes de lavar otra ropa del hogar).</a:t>
            </a:r>
          </a:p>
          <a:p>
            <a:pPr marL="438150" lvl="1" indent="-171450" algn="just" defTabSz="228600">
              <a:buClr>
                <a:schemeClr val="accent3"/>
              </a:buClr>
              <a:buFont typeface="Wingdings" panose="05000000000000000000" pitchFamily="2" charset="2"/>
              <a:buChar char="§"/>
              <a:tabLst>
                <a:tab pos="266700" algn="l"/>
                <a:tab pos="628650" algn="l"/>
              </a:tabLst>
            </a:pPr>
            <a:r>
              <a:rPr lang="es-CO" sz="1000" b="1" dirty="0">
                <a:solidFill>
                  <a:schemeClr val="tx1"/>
                </a:solidFill>
                <a:latin typeface="+mj-lt"/>
              </a:rPr>
              <a:t>Protección de los ojos: </a:t>
            </a:r>
            <a:r>
              <a:rPr lang="es-CO" sz="1000" dirty="0">
                <a:solidFill>
                  <a:schemeClr val="tx1"/>
                </a:solidFill>
                <a:latin typeface="+mj-lt"/>
              </a:rPr>
              <a:t>Según sea necesario, use gafas protectoras o gafas de seguridad con protectores laterales</a:t>
            </a:r>
            <a:r>
              <a:rPr lang="en-US" sz="1000" dirty="0">
                <a:solidFill>
                  <a:schemeClr val="tx1"/>
                </a:solidFill>
                <a:latin typeface="+mj-lt"/>
              </a:rPr>
              <a:t>.</a:t>
            </a:r>
          </a:p>
          <a:p>
            <a:pPr marL="438150" lvl="1" indent="-171450" algn="just" defTabSz="228600">
              <a:buClr>
                <a:schemeClr val="accent3"/>
              </a:buClr>
              <a:buFont typeface="Wingdings" panose="05000000000000000000" pitchFamily="2" charset="2"/>
              <a:buChar char="§"/>
              <a:tabLst>
                <a:tab pos="266700" algn="l"/>
                <a:tab pos="628650" algn="l"/>
              </a:tabLst>
            </a:pPr>
            <a:r>
              <a:rPr lang="es-CO" sz="1000" b="1" dirty="0">
                <a:solidFill>
                  <a:srgbClr val="0F1919"/>
                </a:solidFill>
                <a:latin typeface="+mj-lt"/>
              </a:rPr>
              <a:t>Protección respiratoria</a:t>
            </a:r>
            <a:r>
              <a:rPr lang="en-US" sz="1000" b="1" dirty="0">
                <a:solidFill>
                  <a:srgbClr val="0F1919"/>
                </a:solidFill>
                <a:latin typeface="+mj-lt"/>
              </a:rPr>
              <a:t>: </a:t>
            </a:r>
            <a:r>
              <a:rPr lang="es-CO" sz="1000" dirty="0">
                <a:solidFill>
                  <a:srgbClr val="0F1919"/>
                </a:solidFill>
                <a:latin typeface="+mj-lt"/>
              </a:rPr>
              <a:t>Cuando los controles de ingeniería y/o administrativos sean insuficientes para mantener las concentraciones en el lugar de trabajo por debajo del límite de exposición recomendado (</a:t>
            </a:r>
            <a:r>
              <a:rPr lang="es-CO" sz="1000" dirty="0" err="1">
                <a:solidFill>
                  <a:srgbClr val="0F1919"/>
                </a:solidFill>
                <a:latin typeface="+mj-lt"/>
              </a:rPr>
              <a:t>REL</a:t>
            </a:r>
            <a:r>
              <a:rPr lang="es-CO" sz="1000" dirty="0">
                <a:solidFill>
                  <a:srgbClr val="0F1919"/>
                </a:solidFill>
                <a:latin typeface="+mj-lt"/>
              </a:rPr>
              <a:t>) de 0,5 f/</a:t>
            </a:r>
            <a:r>
              <a:rPr lang="es-CO" sz="1000" dirty="0" err="1">
                <a:solidFill>
                  <a:srgbClr val="0F1919"/>
                </a:solidFill>
                <a:latin typeface="+mj-lt"/>
              </a:rPr>
              <a:t>cc</a:t>
            </a:r>
            <a:r>
              <a:rPr lang="es-CO" sz="1000" dirty="0">
                <a:solidFill>
                  <a:srgbClr val="0F1919"/>
                </a:solidFill>
                <a:latin typeface="+mj-lt"/>
              </a:rPr>
              <a:t>, se recomienda el uso de protección respiratoria adecuada. Se debe utilizar un respirador certificado por </a:t>
            </a:r>
            <a:r>
              <a:rPr lang="es-CO" sz="1000" dirty="0" err="1">
                <a:solidFill>
                  <a:srgbClr val="0F1919"/>
                </a:solidFill>
                <a:latin typeface="+mj-lt"/>
              </a:rPr>
              <a:t>NIOSH</a:t>
            </a:r>
            <a:r>
              <a:rPr lang="es-CO" sz="1000" dirty="0">
                <a:solidFill>
                  <a:srgbClr val="0F1919"/>
                </a:solidFill>
                <a:latin typeface="+mj-lt"/>
              </a:rPr>
              <a:t> con una eficacia de filtrado de al menos el 95%. La recomendación del 95% de eficiencia del filtro se basa en la secuencia lógica de selección de respiradores del </a:t>
            </a:r>
            <a:r>
              <a:rPr lang="es-CO" sz="1000" dirty="0" err="1">
                <a:solidFill>
                  <a:srgbClr val="0F1919"/>
                </a:solidFill>
                <a:latin typeface="+mj-lt"/>
              </a:rPr>
              <a:t>NIOSH</a:t>
            </a:r>
            <a:r>
              <a:rPr lang="es-CO" sz="1000" dirty="0">
                <a:solidFill>
                  <a:srgbClr val="0F1919"/>
                </a:solidFill>
                <a:latin typeface="+mj-lt"/>
              </a:rPr>
              <a:t> para la exposición a fibras minerales artificiales. Los trabajadores deben someterse a una prueba de ajuste antes de utilizar un respirador purificador de aire específico. </a:t>
            </a:r>
          </a:p>
          <a:p>
            <a:pPr marL="438150" lvl="1" indent="12700" algn="just" defTabSz="228600">
              <a:buClr>
                <a:schemeClr val="accent3"/>
              </a:buClr>
              <a:tabLst>
                <a:tab pos="266700" algn="l"/>
                <a:tab pos="628650" algn="l"/>
              </a:tabLst>
            </a:pPr>
            <a:r>
              <a:rPr lang="es-CO" sz="1000" dirty="0">
                <a:solidFill>
                  <a:srgbClr val="0F1919"/>
                </a:solidFill>
                <a:latin typeface="+mj-lt"/>
              </a:rPr>
              <a:t>De acuerdo con las recomendaciones de </a:t>
            </a:r>
            <a:r>
              <a:rPr lang="es-CO" sz="1000" dirty="0" err="1">
                <a:solidFill>
                  <a:srgbClr val="0F1919"/>
                </a:solidFill>
                <a:latin typeface="+mj-lt"/>
              </a:rPr>
              <a:t>NIOSH</a:t>
            </a:r>
            <a:r>
              <a:rPr lang="es-CO" sz="1000" dirty="0">
                <a:solidFill>
                  <a:srgbClr val="0F1919"/>
                </a:solidFill>
                <a:latin typeface="+mj-lt"/>
              </a:rPr>
              <a:t>, los respiradores N-95 son apropiados para exposiciones de hasta 10 veces el límite de exposición recomendado por </a:t>
            </a:r>
            <a:r>
              <a:rPr lang="es-CO" sz="1000" dirty="0" err="1">
                <a:solidFill>
                  <a:srgbClr val="0F1919"/>
                </a:solidFill>
                <a:latin typeface="+mj-lt"/>
              </a:rPr>
              <a:t>NIOSH</a:t>
            </a:r>
            <a:r>
              <a:rPr lang="es-CO" sz="1000" dirty="0">
                <a:solidFill>
                  <a:srgbClr val="0F1919"/>
                </a:solidFill>
                <a:latin typeface="+mj-lt"/>
              </a:rPr>
              <a:t>. En consecuencia, el N-95 proporcionaría la protección necesaria para exposiciones de hasta 5 f/cm</a:t>
            </a:r>
            <a:r>
              <a:rPr lang="es-CO" sz="1000" baseline="30000" noProof="0" dirty="0">
                <a:solidFill>
                  <a:schemeClr val="tx1"/>
                </a:solidFill>
              </a:rPr>
              <a:t>3</a:t>
            </a:r>
            <a:r>
              <a:rPr lang="es-CO" sz="1000" dirty="0">
                <a:solidFill>
                  <a:srgbClr val="0F1919"/>
                </a:solidFill>
                <a:latin typeface="+mj-lt"/>
              </a:rPr>
              <a:t>. En los casos en los que se sabe que las exposiciones ocupacionales son superiores a 5,0 f/cm</a:t>
            </a:r>
            <a:r>
              <a:rPr lang="es-CO" sz="1000" baseline="30000" noProof="0" dirty="0">
                <a:solidFill>
                  <a:schemeClr val="tx1"/>
                </a:solidFill>
              </a:rPr>
              <a:t>3</a:t>
            </a:r>
            <a:r>
              <a:rPr lang="es-CO" sz="1000" dirty="0">
                <a:solidFill>
                  <a:srgbClr val="0F1919"/>
                </a:solidFill>
                <a:latin typeface="+mj-lt"/>
              </a:rPr>
              <a:t>, TWA de 8 horas, se debe utilizar una eficiencia de filtro del 100 % [respirador estilo </a:t>
            </a:r>
            <a:r>
              <a:rPr lang="es-CO" sz="1000" dirty="0" err="1">
                <a:solidFill>
                  <a:srgbClr val="0F1919"/>
                </a:solidFill>
                <a:latin typeface="+mj-lt"/>
              </a:rPr>
              <a:t>P100</a:t>
            </a:r>
            <a:r>
              <a:rPr lang="es-CO" sz="1000" dirty="0">
                <a:solidFill>
                  <a:srgbClr val="0F1919"/>
                </a:solidFill>
                <a:latin typeface="+mj-lt"/>
              </a:rPr>
              <a:t>]. Otros factores a considerar son el filtro </a:t>
            </a:r>
            <a:r>
              <a:rPr lang="es-CO" sz="1000" dirty="0" err="1">
                <a:solidFill>
                  <a:srgbClr val="0F1919"/>
                </a:solidFill>
                <a:latin typeface="+mj-lt"/>
              </a:rPr>
              <a:t>NIOSH</a:t>
            </a:r>
            <a:r>
              <a:rPr lang="es-CO" sz="1000" dirty="0">
                <a:solidFill>
                  <a:srgbClr val="0F1919"/>
                </a:solidFill>
                <a:latin typeface="+mj-lt"/>
              </a:rPr>
              <a:t> serie N, R o P -- (</a:t>
            </a:r>
            <a:r>
              <a:rPr lang="es-CO" sz="1000" b="1" dirty="0">
                <a:solidFill>
                  <a:srgbClr val="0F1919"/>
                </a:solidFill>
                <a:latin typeface="+mj-lt"/>
              </a:rPr>
              <a:t>N</a:t>
            </a:r>
            <a:r>
              <a:rPr lang="es-CO" sz="1000" dirty="0">
                <a:solidFill>
                  <a:srgbClr val="0F1919"/>
                </a:solidFill>
                <a:latin typeface="+mj-lt"/>
              </a:rPr>
              <a:t>) No resistente al aceite, (</a:t>
            </a:r>
            <a:r>
              <a:rPr lang="es-CO" sz="1000" b="1" dirty="0">
                <a:solidFill>
                  <a:srgbClr val="0F1919"/>
                </a:solidFill>
                <a:latin typeface="+mj-lt"/>
              </a:rPr>
              <a:t>R</a:t>
            </a:r>
            <a:r>
              <a:rPr lang="es-CO" sz="1000" dirty="0">
                <a:solidFill>
                  <a:srgbClr val="0F1919"/>
                </a:solidFill>
                <a:latin typeface="+mj-lt"/>
              </a:rPr>
              <a:t>) Resistente al aceite y (</a:t>
            </a:r>
            <a:r>
              <a:rPr lang="es-CO" sz="1000" b="1" dirty="0">
                <a:solidFill>
                  <a:srgbClr val="0F1919"/>
                </a:solidFill>
                <a:latin typeface="+mj-lt"/>
              </a:rPr>
              <a:t>P</a:t>
            </a:r>
            <a:r>
              <a:rPr lang="es-CO" sz="1000" dirty="0">
                <a:solidFill>
                  <a:srgbClr val="0F1919"/>
                </a:solidFill>
                <a:latin typeface="+mj-lt"/>
              </a:rPr>
              <a:t>) A prueba de aceite. Estas recomendaciones no están diseñadas para limitar las decisiones informadas, siempre que las decisiones sobre protección respiratoria cumplan con 29 </a:t>
            </a:r>
            <a:r>
              <a:rPr lang="es-CO" sz="1000" dirty="0" err="1">
                <a:solidFill>
                  <a:srgbClr val="0F1919"/>
                </a:solidFill>
                <a:latin typeface="+mj-lt"/>
              </a:rPr>
              <a:t>CFR</a:t>
            </a:r>
            <a:r>
              <a:rPr lang="es-CO" sz="1000" dirty="0">
                <a:solidFill>
                  <a:srgbClr val="0F1919"/>
                </a:solidFill>
                <a:latin typeface="+mj-lt"/>
              </a:rPr>
              <a:t> 1910.134. La evaluación de los riesgos en el lugar de trabajo y la identificación de la protección respiratoria adecuada la realiza mejor, caso por caso, un higienista industrial calificado.</a:t>
            </a:r>
            <a:endParaRPr lang="es-CO" sz="1000" dirty="0">
              <a:solidFill>
                <a:srgbClr val="0F1919"/>
              </a:solidFill>
            </a:endParaRPr>
          </a:p>
        </p:txBody>
      </p:sp>
      <p:graphicFrame>
        <p:nvGraphicFramePr>
          <p:cNvPr id="2" name="Table 2">
            <a:extLst>
              <a:ext uri="{FF2B5EF4-FFF2-40B4-BE49-F238E27FC236}">
                <a16:creationId xmlns:a16="http://schemas.microsoft.com/office/drawing/2014/main" id="{224018C3-59BD-FB61-775F-3985A8F212C9}"/>
              </a:ext>
            </a:extLst>
          </p:cNvPr>
          <p:cNvGraphicFramePr>
            <a:graphicFrameLocks noGrp="1"/>
          </p:cNvGraphicFramePr>
          <p:nvPr>
            <p:extLst>
              <p:ext uri="{D42A27DB-BD31-4B8C-83A1-F6EECF244321}">
                <p14:modId xmlns:p14="http://schemas.microsoft.com/office/powerpoint/2010/main" val="3108120972"/>
              </p:ext>
            </p:extLst>
          </p:nvPr>
        </p:nvGraphicFramePr>
        <p:xfrm>
          <a:off x="693420" y="4672997"/>
          <a:ext cx="6793736" cy="1066800"/>
        </p:xfrm>
        <a:graphic>
          <a:graphicData uri="http://schemas.openxmlformats.org/drawingml/2006/table">
            <a:tbl>
              <a:tblPr firstRow="1" bandRow="1"/>
              <a:tblGrid>
                <a:gridCol w="1920240">
                  <a:extLst>
                    <a:ext uri="{9D8B030D-6E8A-4147-A177-3AD203B41FA5}">
                      <a16:colId xmlns:a16="http://schemas.microsoft.com/office/drawing/2014/main" val="3694911790"/>
                    </a:ext>
                  </a:extLst>
                </a:gridCol>
                <a:gridCol w="4873496">
                  <a:extLst>
                    <a:ext uri="{9D8B030D-6E8A-4147-A177-3AD203B41FA5}">
                      <a16:colId xmlns:a16="http://schemas.microsoft.com/office/drawing/2014/main" val="3913904673"/>
                    </a:ext>
                  </a:extLst>
                </a:gridCol>
              </a:tblGrid>
              <a:tr h="180602">
                <a:tc>
                  <a:txBody>
                    <a:bodyPr/>
                    <a:lstStyle/>
                    <a:p>
                      <a:r>
                        <a:rPr lang="es-CO" sz="800" b="1" noProof="0" dirty="0"/>
                        <a:t>NOMBRE</a:t>
                      </a: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s-CO" sz="800" b="1" noProof="0" dirty="0"/>
                        <a:t>ONTARIO </a:t>
                      </a:r>
                      <a:r>
                        <a:rPr lang="es-CO" sz="800" b="1" noProof="0" dirty="0" err="1"/>
                        <a:t>TWAEV</a:t>
                      </a:r>
                      <a:endParaRPr lang="es-CO" sz="800" b="1" noProof="0" dirty="0"/>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90368434"/>
                  </a:ext>
                </a:extLst>
              </a:tr>
              <a:tr h="194179">
                <a:tc>
                  <a:txBody>
                    <a:bodyPr/>
                    <a:lstStyle/>
                    <a:p>
                      <a:r>
                        <a:rPr lang="es-CO" sz="800" noProof="0" dirty="0"/>
                        <a:t>Sílice amorfa</a:t>
                      </a: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s-CO" sz="800" noProof="0" dirty="0">
                          <a:solidFill>
                            <a:schemeClr val="tx1"/>
                          </a:solidFill>
                        </a:rPr>
                        <a:t>10 mg/</a:t>
                      </a:r>
                      <a:r>
                        <a:rPr lang="es-CO" sz="800" noProof="0" dirty="0" err="1">
                          <a:solidFill>
                            <a:schemeClr val="tx1"/>
                          </a:solidFill>
                        </a:rPr>
                        <a:t>m</a:t>
                      </a:r>
                      <a:r>
                        <a:rPr lang="es-CO" sz="800" baseline="30000" noProof="0" dirty="0" err="1">
                          <a:solidFill>
                            <a:schemeClr val="tx1"/>
                          </a:solidFill>
                        </a:rPr>
                        <a:t>3</a:t>
                      </a:r>
                      <a:r>
                        <a:rPr lang="es-CO" sz="800" noProof="0" dirty="0">
                          <a:solidFill>
                            <a:schemeClr val="tx1"/>
                          </a:solidFill>
                        </a:rPr>
                        <a:t> como partículas inhalables; 2 mg/</a:t>
                      </a:r>
                      <a:r>
                        <a:rPr lang="es-CO" sz="800" noProof="0" dirty="0" err="1">
                          <a:solidFill>
                            <a:schemeClr val="tx1"/>
                          </a:solidFill>
                        </a:rPr>
                        <a:t>m</a:t>
                      </a:r>
                      <a:r>
                        <a:rPr lang="es-CO" sz="800" baseline="30000" noProof="0" dirty="0" err="1">
                          <a:solidFill>
                            <a:schemeClr val="tx1"/>
                          </a:solidFill>
                        </a:rPr>
                        <a:t>3</a:t>
                      </a:r>
                      <a:r>
                        <a:rPr lang="es-CO" sz="800" noProof="0" dirty="0">
                          <a:solidFill>
                            <a:schemeClr val="tx1"/>
                          </a:solidFill>
                        </a:rPr>
                        <a:t> como partículas respirables</a:t>
                      </a: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62979431"/>
                  </a:ext>
                </a:extLst>
              </a:tr>
              <a:tr h="194179">
                <a:tc>
                  <a:txBody>
                    <a:bodyPr/>
                    <a:lstStyle/>
                    <a:p>
                      <a:r>
                        <a:rPr lang="es-CO" sz="800" noProof="0" dirty="0"/>
                        <a:t>Éter de almidón catiónico</a:t>
                      </a: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s-CO" sz="800" noProof="0" dirty="0">
                          <a:solidFill>
                            <a:schemeClr val="tx1"/>
                          </a:solidFill>
                        </a:rPr>
                        <a:t>10 mg/</a:t>
                      </a:r>
                      <a:r>
                        <a:rPr lang="es-CO" sz="800" noProof="0" dirty="0" err="1">
                          <a:solidFill>
                            <a:schemeClr val="tx1"/>
                          </a:solidFill>
                        </a:rPr>
                        <a:t>m</a:t>
                      </a:r>
                      <a:r>
                        <a:rPr lang="es-CO" sz="800" baseline="30000" noProof="0" dirty="0" err="1">
                          <a:solidFill>
                            <a:schemeClr val="tx1"/>
                          </a:solidFill>
                        </a:rPr>
                        <a:t>3</a:t>
                      </a:r>
                      <a:r>
                        <a:rPr lang="es-CO" sz="800" noProof="0" dirty="0">
                          <a:solidFill>
                            <a:schemeClr val="tx1"/>
                          </a:solidFill>
                        </a:rPr>
                        <a:t> como partículas inhalables; 3 mg/</a:t>
                      </a:r>
                      <a:r>
                        <a:rPr lang="es-CO" sz="800" noProof="0" dirty="0" err="1">
                          <a:solidFill>
                            <a:schemeClr val="tx1"/>
                          </a:solidFill>
                        </a:rPr>
                        <a:t>m</a:t>
                      </a:r>
                      <a:r>
                        <a:rPr lang="es-CO" sz="800" baseline="30000" noProof="0" dirty="0" err="1">
                          <a:solidFill>
                            <a:schemeClr val="tx1"/>
                          </a:solidFill>
                        </a:rPr>
                        <a:t>3</a:t>
                      </a:r>
                      <a:r>
                        <a:rPr lang="es-CO" sz="800" noProof="0" dirty="0">
                          <a:solidFill>
                            <a:schemeClr val="tx1"/>
                          </a:solidFill>
                        </a:rPr>
                        <a:t> como partículas respirables</a:t>
                      </a: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70377570"/>
                  </a:ext>
                </a:extLst>
              </a:tr>
              <a:tr h="194179">
                <a:tc>
                  <a:txBody>
                    <a:bodyPr/>
                    <a:lstStyle/>
                    <a:p>
                      <a:r>
                        <a:rPr lang="es-CO" sz="800" noProof="0" dirty="0"/>
                        <a:t>Sílice (después de su uso)</a:t>
                      </a: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s-CO" sz="800" noProof="0" dirty="0">
                          <a:solidFill>
                            <a:schemeClr val="tx1"/>
                          </a:solidFill>
                        </a:rPr>
                        <a:t>0.05 mg/</a:t>
                      </a:r>
                      <a:r>
                        <a:rPr lang="es-CO" sz="800" noProof="0" dirty="0" err="1">
                          <a:solidFill>
                            <a:schemeClr val="tx1"/>
                          </a:solidFill>
                        </a:rPr>
                        <a:t>m</a:t>
                      </a:r>
                      <a:r>
                        <a:rPr lang="es-CO" sz="800" baseline="30000" noProof="0" dirty="0" err="1">
                          <a:solidFill>
                            <a:schemeClr val="tx1"/>
                          </a:solidFill>
                        </a:rPr>
                        <a:t>3</a:t>
                      </a:r>
                      <a:r>
                        <a:rPr lang="es-CO" sz="800" noProof="0" dirty="0">
                          <a:solidFill>
                            <a:schemeClr val="tx1"/>
                          </a:solidFill>
                        </a:rPr>
                        <a:t> como partículas respirables (procedentes de actividades de arranque)</a:t>
                      </a: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492968115"/>
                  </a:ext>
                </a:extLst>
              </a:tr>
              <a:tr h="194179">
                <a:tc>
                  <a:txBody>
                    <a:bodyPr/>
                    <a:lstStyle/>
                    <a:p>
                      <a:r>
                        <a:rPr lang="es-CO" sz="800" noProof="0" dirty="0"/>
                        <a:t>Silicato de sodio</a:t>
                      </a: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s-CO" sz="800" noProof="0" dirty="0">
                          <a:solidFill>
                            <a:schemeClr val="tx1"/>
                          </a:solidFill>
                        </a:rPr>
                        <a:t>Ninguno listado</a:t>
                      </a: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80377480"/>
                  </a:ext>
                </a:extLst>
              </a:tr>
            </a:tbl>
          </a:graphicData>
        </a:graphic>
      </p:graphicFrame>
      <p:sp>
        <p:nvSpPr>
          <p:cNvPr id="3" name="Rectangle 2">
            <a:extLst>
              <a:ext uri="{FF2B5EF4-FFF2-40B4-BE49-F238E27FC236}">
                <a16:creationId xmlns:a16="http://schemas.microsoft.com/office/drawing/2014/main" id="{B2E4481B-98AA-8140-129D-18053C7776EA}"/>
              </a:ext>
            </a:extLst>
          </p:cNvPr>
          <p:cNvSpPr/>
          <p:nvPr/>
        </p:nvSpPr>
        <p:spPr>
          <a:xfrm>
            <a:off x="277952" y="1134623"/>
            <a:ext cx="7199888" cy="34560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es-CO" sz="1200" b="1" dirty="0">
                <a:solidFill>
                  <a:schemeClr val="accent3"/>
                </a:solidFill>
                <a:latin typeface="+mj-lt"/>
              </a:rPr>
              <a:t>7. MANIPULACIÓN Y ALMACENAMIENTO</a:t>
            </a:r>
          </a:p>
        </p:txBody>
      </p:sp>
      <p:sp>
        <p:nvSpPr>
          <p:cNvPr id="7" name="Text Placeholder 25">
            <a:extLst>
              <a:ext uri="{FF2B5EF4-FFF2-40B4-BE49-F238E27FC236}">
                <a16:creationId xmlns:a16="http://schemas.microsoft.com/office/drawing/2014/main" id="{14CAA8EC-6011-3C6D-7DD6-ACA016EF7338}"/>
              </a:ext>
            </a:extLst>
          </p:cNvPr>
          <p:cNvSpPr txBox="1">
            <a:spLocks/>
          </p:cNvSpPr>
          <p:nvPr/>
        </p:nvSpPr>
        <p:spPr>
          <a:xfrm>
            <a:off x="276940" y="1548446"/>
            <a:ext cx="7200900" cy="1058809"/>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buClr>
                <a:schemeClr val="accent3"/>
              </a:buClr>
              <a:buFont typeface="+mj-lt"/>
              <a:buAutoNum type="alphaLcPeriod"/>
              <a:tabLst>
                <a:tab pos="118872" algn="l"/>
              </a:tabLst>
            </a:pPr>
            <a:r>
              <a:rPr lang="es-CO" sz="1000" b="1" dirty="0">
                <a:solidFill>
                  <a:schemeClr val="tx1"/>
                </a:solidFill>
              </a:rPr>
              <a:t>Precauciones para una manipulación segura: </a:t>
            </a:r>
            <a:r>
              <a:rPr lang="es-CO" sz="1000" dirty="0">
                <a:solidFill>
                  <a:schemeClr val="tx1"/>
                </a:solidFill>
              </a:rPr>
              <a:t>Manipule la fibra con cuidado para minimizar el polvo en el aire. Limite el uso de herramientas eléctricas a menos que estén junto con ventilación de escape local. Utilice herramientas manuales siempre que sea posible.</a:t>
            </a:r>
          </a:p>
          <a:p>
            <a:pPr marL="228600" indent="-228600" algn="just" defTabSz="228600">
              <a:buClr>
                <a:schemeClr val="accent3"/>
              </a:buClr>
              <a:buFont typeface="+mj-lt"/>
              <a:buAutoNum type="alphaLcPeriod"/>
              <a:tabLst>
                <a:tab pos="118872" algn="l"/>
              </a:tabLst>
            </a:pPr>
            <a:r>
              <a:rPr lang="es-CO" sz="1000" b="1" dirty="0">
                <a:solidFill>
                  <a:schemeClr val="tx1"/>
                </a:solidFill>
              </a:rPr>
              <a:t>Condiciones para un almacenamiento seguro, incluidas cualesquiera incompatibilidades: </a:t>
            </a:r>
            <a:r>
              <a:rPr lang="es-CO" sz="1000" dirty="0">
                <a:solidFill>
                  <a:schemeClr val="tx1"/>
                </a:solidFill>
              </a:rPr>
              <a:t>Almacenar de forma que se minimice el polvo en suspensión.</a:t>
            </a:r>
            <a:endParaRPr lang="es-CO" sz="1000" dirty="0">
              <a:solidFill>
                <a:srgbClr val="0F1919"/>
              </a:solidFill>
            </a:endParaRPr>
          </a:p>
          <a:p>
            <a:pPr algn="just" defTabSz="320040">
              <a:tabLst>
                <a:tab pos="118872" algn="l"/>
              </a:tabLst>
            </a:pPr>
            <a:r>
              <a:rPr lang="es-CO" sz="1000" b="1" dirty="0">
                <a:solidFill>
                  <a:srgbClr val="0F1919"/>
                </a:solidFill>
              </a:rPr>
              <a:t>ENVASES VACÍOS: </a:t>
            </a:r>
            <a:r>
              <a:rPr lang="es-CO" sz="1000" dirty="0">
                <a:solidFill>
                  <a:srgbClr val="0F1919"/>
                </a:solidFill>
              </a:rPr>
              <a:t>El envase del producto puede contener residuos. No reutilizar.</a:t>
            </a:r>
          </a:p>
        </p:txBody>
      </p:sp>
    </p:spTree>
    <p:extLst>
      <p:ext uri="{BB962C8B-B14F-4D97-AF65-F5344CB8AC3E}">
        <p14:creationId xmlns:p14="http://schemas.microsoft.com/office/powerpoint/2010/main" val="17138629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35">
            <a:extLst>
              <a:ext uri="{FF2B5EF4-FFF2-40B4-BE49-F238E27FC236}">
                <a16:creationId xmlns:a16="http://schemas.microsoft.com/office/drawing/2014/main" id="{5DB136F2-FED7-6B42-D125-193227158789}"/>
              </a:ext>
            </a:extLst>
          </p:cNvPr>
          <p:cNvGraphicFramePr>
            <a:graphicFrameLocks/>
          </p:cNvGraphicFramePr>
          <p:nvPr>
            <p:extLst>
              <p:ext uri="{D42A27DB-BD31-4B8C-83A1-F6EECF244321}">
                <p14:modId xmlns:p14="http://schemas.microsoft.com/office/powerpoint/2010/main" val="392963059"/>
              </p:ext>
            </p:extLst>
          </p:nvPr>
        </p:nvGraphicFramePr>
        <p:xfrm>
          <a:off x="286256" y="2431992"/>
          <a:ext cx="7199888" cy="1798925"/>
        </p:xfrm>
        <a:graphic>
          <a:graphicData uri="http://schemas.openxmlformats.org/drawingml/2006/table">
            <a:tbl>
              <a:tblPr firstRow="1" bandRow="1">
                <a:tableStyleId>{9D7B26C5-4107-4FEC-AEDC-1716B250A1EF}</a:tableStyleId>
              </a:tblPr>
              <a:tblGrid>
                <a:gridCol w="3318004">
                  <a:extLst>
                    <a:ext uri="{9D8B030D-6E8A-4147-A177-3AD203B41FA5}">
                      <a16:colId xmlns:a16="http://schemas.microsoft.com/office/drawing/2014/main" val="3647290184"/>
                    </a:ext>
                  </a:extLst>
                </a:gridCol>
                <a:gridCol w="3881884">
                  <a:extLst>
                    <a:ext uri="{9D8B030D-6E8A-4147-A177-3AD203B41FA5}">
                      <a16:colId xmlns:a16="http://schemas.microsoft.com/office/drawing/2014/main" val="622920296"/>
                    </a:ext>
                  </a:extLst>
                </a:gridCol>
              </a:tblGrid>
              <a:tr h="199438">
                <a:tc>
                  <a:txBody>
                    <a:bodyPr/>
                    <a:lstStyle/>
                    <a:p>
                      <a:r>
                        <a:rPr lang="es-CO" sz="800" b="1" noProof="0" dirty="0"/>
                        <a:t>APARIENCIA</a:t>
                      </a:r>
                      <a:r>
                        <a:rPr lang="fr-CA" sz="800" b="0" noProof="0" dirty="0"/>
                        <a:t>  </a:t>
                      </a:r>
                      <a:r>
                        <a:rPr lang="es-CO" sz="800" b="0" noProof="0" dirty="0"/>
                        <a:t>Lana fibrosa, de color blanco a crema, fabricada en placas y piezas</a:t>
                      </a:r>
                    </a:p>
                  </a:txBody>
                  <a:tcPr marL="0" marR="0" marT="0" marB="0" anchor="ctr">
                    <a:lnR w="6350" cap="flat" cmpd="sng" algn="ctr">
                      <a:solidFill>
                        <a:schemeClr val="tx2"/>
                      </a:solidFill>
                      <a:prstDash val="solid"/>
                      <a:round/>
                      <a:headEnd type="none" w="med" len="med"/>
                      <a:tailEnd type="none" w="med" len="med"/>
                    </a:lnR>
                    <a:lnB w="9525" cap="flat" cmpd="sng" algn="ctr">
                      <a:solidFill>
                        <a:schemeClr val="tx1"/>
                      </a:solidFill>
                      <a:prstDash val="solid"/>
                      <a:round/>
                      <a:headEnd type="none" w="med" len="med"/>
                      <a:tailEnd type="none" w="med" len="med"/>
                    </a:lnB>
                    <a:noFill/>
                  </a:tcPr>
                </a:tc>
                <a:tc>
                  <a:txBody>
                    <a:bodyPr/>
                    <a:lstStyle/>
                    <a:p>
                      <a:pPr marL="292608" algn="l"/>
                      <a:r>
                        <a:rPr lang="es-CO" sz="800" b="1" noProof="0" dirty="0"/>
                        <a:t>LÍMITES DE INFLAMABILIDAD/EXPLOSIVIDAD </a:t>
                      </a:r>
                      <a:r>
                        <a:rPr lang="es-CO" sz="800" b="0" noProof="0" dirty="0"/>
                        <a:t>No aplicable</a:t>
                      </a:r>
                    </a:p>
                  </a:txBody>
                  <a:tcPr marL="0" marR="0" marT="36000" marB="36000" anchor="ctr">
                    <a:lnL w="6350" cap="flat" cmpd="sng" algn="ctr">
                      <a:solidFill>
                        <a:schemeClr val="tx2"/>
                      </a:solidFill>
                      <a:prstDash val="solid"/>
                      <a:round/>
                      <a:headEnd type="none" w="med" len="med"/>
                      <a:tailEnd type="none" w="med" len="med"/>
                    </a:lnL>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3966592"/>
                  </a:ext>
                </a:extLst>
              </a:tr>
              <a:tr h="154812">
                <a:tc>
                  <a:txBody>
                    <a:bodyPr/>
                    <a:lstStyle/>
                    <a:p>
                      <a:r>
                        <a:rPr lang="es-CO" sz="800" b="1" noProof="0" dirty="0"/>
                        <a:t>OLOR </a:t>
                      </a:r>
                      <a:r>
                        <a:rPr lang="es-CO" sz="800" b="0" noProof="0" dirty="0"/>
                        <a:t>Inoloro</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s-CO" sz="800" b="1" noProof="0" dirty="0"/>
                        <a:t>PRESIÓN DE VAPOR </a:t>
                      </a:r>
                      <a:r>
                        <a:rPr lang="es-CO" sz="800" b="0" noProof="0" dirty="0"/>
                        <a:t>No aplicable</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31888447"/>
                  </a:ext>
                </a:extLst>
              </a:tr>
              <a:tr h="194665">
                <a:tc>
                  <a:txBody>
                    <a:bodyPr/>
                    <a:lstStyle/>
                    <a:p>
                      <a:r>
                        <a:rPr lang="es-CO" sz="800" b="1" noProof="0" dirty="0"/>
                        <a:t>UMBRAL DE OLOR </a:t>
                      </a:r>
                      <a:r>
                        <a:rPr lang="es-CO" sz="800" b="0" noProof="0" dirty="0"/>
                        <a:t>No aplicable</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s-CO" sz="800" b="1" noProof="0" dirty="0"/>
                        <a:t>DENSIDAD DE VAPOR </a:t>
                      </a:r>
                      <a:r>
                        <a:rPr lang="es-CO" sz="800" b="0" noProof="0" dirty="0"/>
                        <a:t>No aplicable</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96237394"/>
                  </a:ext>
                </a:extLst>
              </a:tr>
              <a:tr h="174083">
                <a:tc>
                  <a:txBody>
                    <a:bodyPr/>
                    <a:lstStyle/>
                    <a:p>
                      <a:r>
                        <a:rPr lang="fr-CA" sz="800" b="1" noProof="0" dirty="0"/>
                        <a:t>pH  </a:t>
                      </a:r>
                      <a:r>
                        <a:rPr lang="es-CO" sz="800" b="0" noProof="0" dirty="0"/>
                        <a:t>No aplicable</a:t>
                      </a:r>
                      <a:endParaRPr lang="fr-CA" sz="800" noProof="0" dirty="0"/>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s-CO" sz="800" b="1" noProof="0" dirty="0"/>
                        <a:t>DENSIDAD</a:t>
                      </a:r>
                      <a:r>
                        <a:rPr lang="fr-CA" sz="800" b="1" noProof="0" dirty="0"/>
                        <a:t>  </a:t>
                      </a:r>
                      <a:r>
                        <a:rPr lang="fr-CA" sz="800" b="0" noProof="0" dirty="0"/>
                        <a:t>14-18</a:t>
                      </a:r>
                      <a:r>
                        <a:rPr lang="fr-CA" sz="800" noProof="0" dirty="0"/>
                        <a:t>#/ft</a:t>
                      </a:r>
                      <a:r>
                        <a:rPr lang="fr-CA" sz="800" baseline="30000" noProof="0" dirty="0"/>
                        <a:t>3</a:t>
                      </a:r>
                      <a:r>
                        <a:rPr lang="fr-CA" sz="800" noProof="0" dirty="0"/>
                        <a:t> </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35543927"/>
                  </a:ext>
                </a:extLst>
              </a:tr>
              <a:tr h="194665">
                <a:tc>
                  <a:txBody>
                    <a:bodyPr/>
                    <a:lstStyle/>
                    <a:p>
                      <a:r>
                        <a:rPr lang="es-CO" sz="800" b="1" noProof="0" dirty="0"/>
                        <a:t>PUNTO DE FUSIÓN </a:t>
                      </a:r>
                      <a:r>
                        <a:rPr lang="es-CO" sz="800" noProof="0" dirty="0" err="1"/>
                        <a:t>1760°C</a:t>
                      </a:r>
                      <a:r>
                        <a:rPr lang="es-CO" sz="800" noProof="0" dirty="0"/>
                        <a:t> (</a:t>
                      </a:r>
                      <a:r>
                        <a:rPr lang="es-CO" sz="800" noProof="0" dirty="0" err="1"/>
                        <a:t>3200°F</a:t>
                      </a:r>
                      <a:r>
                        <a:rPr lang="es-CO" sz="800" noProof="0" dirty="0"/>
                        <a:t>) </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s-CO" sz="800" b="1" noProof="0" dirty="0"/>
                        <a:t>SOLUBILIDAD</a:t>
                      </a:r>
                      <a:r>
                        <a:rPr lang="fr-CA" sz="800" b="1" noProof="0" dirty="0"/>
                        <a:t> </a:t>
                      </a:r>
                      <a:r>
                        <a:rPr lang="fr-CA" sz="800" noProof="0" dirty="0"/>
                        <a:t> Insoluble</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5113646"/>
                  </a:ext>
                </a:extLst>
              </a:tr>
              <a:tr h="194665">
                <a:tc>
                  <a:txBody>
                    <a:bodyPr/>
                    <a:lstStyle/>
                    <a:p>
                      <a:r>
                        <a:rPr lang="es-CO" sz="800" b="1" noProof="0" dirty="0"/>
                        <a:t>PUNTO DE EBULLICIÓN INICIAL Y RANGO DE EBULLICIÓN </a:t>
                      </a:r>
                      <a:r>
                        <a:rPr lang="es-CO" sz="800" b="0" noProof="0" dirty="0"/>
                        <a:t>No aplicable</a:t>
                      </a:r>
                      <a:endParaRPr lang="fr-CA" sz="800" noProof="0" dirty="0"/>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s-CO" sz="800" b="1" noProof="0" dirty="0"/>
                        <a:t>COEFICIENTE DE PARTICIÓN </a:t>
                      </a:r>
                      <a:r>
                        <a:rPr lang="es-CO" sz="800" b="0" noProof="0" dirty="0"/>
                        <a:t>No aplicable</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58023790"/>
                  </a:ext>
                </a:extLst>
              </a:tr>
              <a:tr h="194665">
                <a:tc>
                  <a:txBody>
                    <a:bodyPr/>
                    <a:lstStyle/>
                    <a:p>
                      <a:r>
                        <a:rPr lang="es-CO" sz="800" b="1" noProof="0" dirty="0"/>
                        <a:t>PUNTO DE INFLAMABILIDAD </a:t>
                      </a:r>
                      <a:r>
                        <a:rPr lang="es-CO" sz="800" b="0" noProof="0" dirty="0"/>
                        <a:t>No aplicable</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s-CO" sz="800" b="1" noProof="0" dirty="0"/>
                        <a:t>TEMPERATURA DE AUTOIGNICIÓN </a:t>
                      </a:r>
                      <a:r>
                        <a:rPr lang="es-CO" sz="800" b="0" noProof="0" dirty="0"/>
                        <a:t>No aplicable</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65187407"/>
                  </a:ext>
                </a:extLst>
              </a:tr>
              <a:tr h="194665">
                <a:tc>
                  <a:txBody>
                    <a:bodyPr/>
                    <a:lstStyle/>
                    <a:p>
                      <a:r>
                        <a:rPr lang="es-CO" sz="800" b="1" noProof="0" dirty="0"/>
                        <a:t>TASA DE EVAPORACIÓN </a:t>
                      </a:r>
                      <a:r>
                        <a:rPr lang="es-CO" sz="800" b="0" noProof="0" dirty="0"/>
                        <a:t>No aplicable</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s-CO" sz="800" b="1" noProof="0" dirty="0"/>
                        <a:t>TEMPERATURA DE DESCOMPOSICIÓN </a:t>
                      </a:r>
                      <a:r>
                        <a:rPr lang="es-CO" sz="800" b="0" noProof="0" dirty="0"/>
                        <a:t>No aplicable</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9663042"/>
                  </a:ext>
                </a:extLst>
              </a:tr>
              <a:tr h="0">
                <a:tc>
                  <a:txBody>
                    <a:bodyPr/>
                    <a:lstStyle/>
                    <a:p>
                      <a:r>
                        <a:rPr lang="es-CO" sz="800" b="1" noProof="0" dirty="0"/>
                        <a:t>INFLAMABILIDAD </a:t>
                      </a:r>
                      <a:r>
                        <a:rPr lang="es-CO" sz="800" b="0" noProof="0" dirty="0"/>
                        <a:t>No aplicable</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s-CO" sz="800" b="1" noProof="0" dirty="0"/>
                        <a:t>VISCOSIDAD </a:t>
                      </a:r>
                      <a:r>
                        <a:rPr lang="es-CO" sz="800" b="0" noProof="0" dirty="0"/>
                        <a:t>No aplicable</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55687345"/>
                  </a:ext>
                </a:extLst>
              </a:tr>
            </a:tbl>
          </a:graphicData>
        </a:graphic>
      </p:graphicFrame>
      <p:sp>
        <p:nvSpPr>
          <p:cNvPr id="7" name="Text Placeholder 39">
            <a:extLst>
              <a:ext uri="{FF2B5EF4-FFF2-40B4-BE49-F238E27FC236}">
                <a16:creationId xmlns:a16="http://schemas.microsoft.com/office/drawing/2014/main" id="{09BBCF96-F469-BA50-715A-20E71678843A}"/>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CA" dirty="0"/>
              <a:t> </a:t>
            </a:r>
            <a:r>
              <a:rPr lang="en-US" sz="1200" dirty="0">
                <a:solidFill>
                  <a:schemeClr val="tx2"/>
                </a:solidFill>
              </a:rPr>
              <a:t>FDS FC-2600 LD 23 04</a:t>
            </a:r>
            <a:endParaRPr lang="en-CA" sz="1200" dirty="0">
              <a:solidFill>
                <a:schemeClr val="tx2"/>
              </a:solidFill>
            </a:endParaRPr>
          </a:p>
        </p:txBody>
      </p:sp>
      <p:sp>
        <p:nvSpPr>
          <p:cNvPr id="4" name="TextBox 3">
            <a:extLst>
              <a:ext uri="{FF2B5EF4-FFF2-40B4-BE49-F238E27FC236}">
                <a16:creationId xmlns:a16="http://schemas.microsoft.com/office/drawing/2014/main" id="{B5000739-04CE-1981-4880-6B7F5BCDADE3}"/>
              </a:ext>
            </a:extLst>
          </p:cNvPr>
          <p:cNvSpPr txBox="1"/>
          <p:nvPr/>
        </p:nvSpPr>
        <p:spPr>
          <a:xfrm>
            <a:off x="647700" y="1133732"/>
            <a:ext cx="6838444" cy="707886"/>
          </a:xfrm>
          <a:prstGeom prst="rect">
            <a:avLst/>
          </a:prstGeom>
          <a:noFill/>
        </p:spPr>
        <p:txBody>
          <a:bodyPr wrap="square" lIns="0" rIns="0">
            <a:spAutoFit/>
          </a:bodyPr>
          <a:lstStyle/>
          <a:p>
            <a:pPr algn="just" defTabSz="228600">
              <a:tabLst>
                <a:tab pos="118872" algn="l"/>
              </a:tabLst>
            </a:pPr>
            <a:r>
              <a:rPr lang="es-CO" sz="1000" b="1" dirty="0">
                <a:latin typeface="+mj-lt"/>
              </a:rPr>
              <a:t>Otra información: </a:t>
            </a:r>
            <a:r>
              <a:rPr lang="es-CO" sz="1000" dirty="0">
                <a:latin typeface="+mj-lt"/>
              </a:rPr>
              <a:t>Concentraciones basadas en un promedio ponderado de tiempo (TWA) de ocho horas según lo determinado por muestras de aire recolectadas y analizadas de acuerdo con el método </a:t>
            </a:r>
            <a:r>
              <a:rPr lang="es-CO" sz="1000" dirty="0" err="1">
                <a:latin typeface="+mj-lt"/>
              </a:rPr>
              <a:t>NIOSH</a:t>
            </a:r>
            <a:r>
              <a:rPr lang="es-CO" sz="1000" dirty="0">
                <a:latin typeface="+mj-lt"/>
              </a:rPr>
              <a:t> 7400 (B) para fibras en el aire. El fabricante recomienda el uso de un respirador purificador de aire que cubra toda la cara, equipado con un cartucho de filtro de partículas apropiado durante los eventos de arranque del horno y eliminación de </a:t>
            </a:r>
            <a:r>
              <a:rPr lang="es-CO" sz="1000" dirty="0" err="1">
                <a:latin typeface="+mj-lt"/>
              </a:rPr>
              <a:t>FCR</a:t>
            </a:r>
            <a:r>
              <a:rPr lang="es-CO" sz="1000" dirty="0">
                <a:latin typeface="+mj-lt"/>
              </a:rPr>
              <a:t>.</a:t>
            </a:r>
          </a:p>
        </p:txBody>
      </p:sp>
      <p:sp>
        <p:nvSpPr>
          <p:cNvPr id="5" name="Rectangle 4">
            <a:extLst>
              <a:ext uri="{FF2B5EF4-FFF2-40B4-BE49-F238E27FC236}">
                <a16:creationId xmlns:a16="http://schemas.microsoft.com/office/drawing/2014/main" id="{198F4097-BC1C-5EB3-7829-993801639305}"/>
              </a:ext>
            </a:extLst>
          </p:cNvPr>
          <p:cNvSpPr/>
          <p:nvPr/>
        </p:nvSpPr>
        <p:spPr>
          <a:xfrm>
            <a:off x="286762" y="1934832"/>
            <a:ext cx="7199888" cy="34623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es-CO" sz="1200" b="1" dirty="0">
                <a:solidFill>
                  <a:schemeClr val="accent3"/>
                </a:solidFill>
                <a:latin typeface="+mj-lt"/>
              </a:rPr>
              <a:t>9. PROPIEDADES FÍSICAS Y QUÍMICAS</a:t>
            </a:r>
          </a:p>
        </p:txBody>
      </p:sp>
      <p:sp>
        <p:nvSpPr>
          <p:cNvPr id="6" name="Rectangle 5">
            <a:extLst>
              <a:ext uri="{FF2B5EF4-FFF2-40B4-BE49-F238E27FC236}">
                <a16:creationId xmlns:a16="http://schemas.microsoft.com/office/drawing/2014/main" id="{E959CC09-A92B-6CC3-D0E2-751D1E5D6AB6}"/>
              </a:ext>
            </a:extLst>
          </p:cNvPr>
          <p:cNvSpPr/>
          <p:nvPr/>
        </p:nvSpPr>
        <p:spPr>
          <a:xfrm>
            <a:off x="285750" y="4443843"/>
            <a:ext cx="7199888" cy="34623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es-CO" sz="1200" b="1" dirty="0">
                <a:solidFill>
                  <a:schemeClr val="accent3"/>
                </a:solidFill>
                <a:latin typeface="+mj-lt"/>
              </a:rPr>
              <a:t>10. ESTABILIDAD Y REACTIVIDAD</a:t>
            </a:r>
          </a:p>
        </p:txBody>
      </p:sp>
      <p:graphicFrame>
        <p:nvGraphicFramePr>
          <p:cNvPr id="8" name="Table 35">
            <a:extLst>
              <a:ext uri="{FF2B5EF4-FFF2-40B4-BE49-F238E27FC236}">
                <a16:creationId xmlns:a16="http://schemas.microsoft.com/office/drawing/2014/main" id="{5747D9EE-0984-6DC2-9DD0-FF81B6A63F77}"/>
              </a:ext>
            </a:extLst>
          </p:cNvPr>
          <p:cNvGraphicFramePr>
            <a:graphicFrameLocks/>
          </p:cNvGraphicFramePr>
          <p:nvPr>
            <p:extLst>
              <p:ext uri="{D42A27DB-BD31-4B8C-83A1-F6EECF244321}">
                <p14:modId xmlns:p14="http://schemas.microsoft.com/office/powerpoint/2010/main" val="2840474805"/>
              </p:ext>
            </p:extLst>
          </p:nvPr>
        </p:nvGraphicFramePr>
        <p:xfrm>
          <a:off x="286762" y="4898526"/>
          <a:ext cx="7199382" cy="1775355"/>
        </p:xfrm>
        <a:graphic>
          <a:graphicData uri="http://schemas.openxmlformats.org/drawingml/2006/table">
            <a:tbl>
              <a:tblPr firstRow="1" bandRow="1">
                <a:tableStyleId>{9D7B26C5-4107-4FEC-AEDC-1716B250A1EF}</a:tableStyleId>
              </a:tblPr>
              <a:tblGrid>
                <a:gridCol w="2121664">
                  <a:extLst>
                    <a:ext uri="{9D8B030D-6E8A-4147-A177-3AD203B41FA5}">
                      <a16:colId xmlns:a16="http://schemas.microsoft.com/office/drawing/2014/main" val="3647290184"/>
                    </a:ext>
                  </a:extLst>
                </a:gridCol>
                <a:gridCol w="5077718">
                  <a:extLst>
                    <a:ext uri="{9D8B030D-6E8A-4147-A177-3AD203B41FA5}">
                      <a16:colId xmlns:a16="http://schemas.microsoft.com/office/drawing/2014/main" val="622920296"/>
                    </a:ext>
                  </a:extLst>
                </a:gridCol>
              </a:tblGrid>
              <a:tr h="164496">
                <a:tc>
                  <a:txBody>
                    <a:bodyPr/>
                    <a:lstStyle/>
                    <a:p>
                      <a:r>
                        <a:rPr lang="es-CO" sz="800" b="1" noProof="0" dirty="0"/>
                        <a:t>REACTIVIDAD </a:t>
                      </a:r>
                    </a:p>
                  </a:txBody>
                  <a:tcPr marL="0" marR="0" marT="0" marB="0" anchor="ctr">
                    <a:lnR w="6350" cap="flat" cmpd="sng" algn="ctr">
                      <a:solidFill>
                        <a:schemeClr val="tx2"/>
                      </a:solidFill>
                      <a:prstDash val="solid"/>
                      <a:round/>
                      <a:headEnd type="none" w="med" len="med"/>
                      <a:tailEnd type="none" w="med" len="med"/>
                    </a:lnR>
                    <a:noFill/>
                  </a:tcPr>
                </a:tc>
                <a:tc>
                  <a:txBody>
                    <a:bodyPr/>
                    <a:lstStyle/>
                    <a:p>
                      <a:pPr marL="292608" algn="l"/>
                      <a:r>
                        <a:rPr lang="es-CO" sz="800" b="0" noProof="0" dirty="0"/>
                        <a:t>La fibra cerámica no es reactiva</a:t>
                      </a:r>
                      <a:endParaRPr lang="en-CA" sz="800" b="0" noProof="0" dirty="0"/>
                    </a:p>
                  </a:txBody>
                  <a:tcPr marL="0" marR="0" marT="36000" marB="36000" anchor="ctr">
                    <a:lnL w="6350" cap="flat" cmpd="sng" algn="ctr">
                      <a:solidFill>
                        <a:schemeClr val="tx2"/>
                      </a:solidFill>
                      <a:prstDash val="solid"/>
                      <a:round/>
                      <a:headEnd type="none" w="med" len="med"/>
                      <a:tailEnd type="none" w="med" len="med"/>
                    </a:lnL>
                    <a:noFill/>
                  </a:tcPr>
                </a:tc>
                <a:extLst>
                  <a:ext uri="{0D108BD9-81ED-4DB2-BD59-A6C34878D82A}">
                    <a16:rowId xmlns:a16="http://schemas.microsoft.com/office/drawing/2014/main" val="2373966592"/>
                  </a:ext>
                </a:extLst>
              </a:tr>
              <a:tr h="154812">
                <a:tc>
                  <a:txBody>
                    <a:bodyPr/>
                    <a:lstStyle/>
                    <a:p>
                      <a:r>
                        <a:rPr lang="es-CO" sz="800" b="1" noProof="0" dirty="0"/>
                        <a:t>ESTABILIDAD QUÍMICA</a:t>
                      </a:r>
                    </a:p>
                  </a:txBody>
                  <a:tcPr marL="0" marR="0" marT="0" marB="0" anchor="ctr">
                    <a:lnR w="6350" cap="flat" cmpd="sng" algn="ctr">
                      <a:solidFill>
                        <a:schemeClr val="tx2"/>
                      </a:solidFill>
                      <a:prstDash val="solid"/>
                      <a:round/>
                      <a:headEnd type="none" w="med" len="med"/>
                      <a:tailEnd type="none" w="med" len="med"/>
                    </a:lnR>
                    <a:lnB w="9525" cap="flat" cmpd="sng" algn="ctr">
                      <a:solidFill>
                        <a:schemeClr val="tx1"/>
                      </a:solidFill>
                      <a:prstDash val="solid"/>
                      <a:round/>
                      <a:headEnd type="none" w="med" len="med"/>
                      <a:tailEnd type="none" w="med" len="med"/>
                    </a:lnB>
                    <a:noFill/>
                  </a:tcPr>
                </a:tc>
                <a:tc>
                  <a:txBody>
                    <a:bodyPr/>
                    <a:lstStyle/>
                    <a:p>
                      <a:pPr marL="292608" algn="l"/>
                      <a:r>
                        <a:rPr lang="es-CO" sz="800" b="0" noProof="0" dirty="0"/>
                        <a:t>El producto suministrado es estable e inerte</a:t>
                      </a:r>
                      <a:endParaRPr lang="en-CA" sz="800" b="0" noProof="0" dirty="0"/>
                    </a:p>
                  </a:txBody>
                  <a:tcPr marL="0" marR="0" marT="36000" marB="36000" anchor="ctr">
                    <a:lnL w="6350" cap="flat" cmpd="sng" algn="ctr">
                      <a:solidFill>
                        <a:schemeClr val="tx2"/>
                      </a:solidFill>
                      <a:prstDash val="solid"/>
                      <a:round/>
                      <a:headEnd type="none" w="med" len="med"/>
                      <a:tailEnd type="none" w="med" len="med"/>
                    </a:lnL>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31888447"/>
                  </a:ext>
                </a:extLst>
              </a:tr>
              <a:tr h="194665">
                <a:tc>
                  <a:txBody>
                    <a:bodyPr/>
                    <a:lstStyle/>
                    <a:p>
                      <a:r>
                        <a:rPr lang="es-CO" sz="800" b="1" noProof="0" dirty="0"/>
                        <a:t>POSIBILIDAD DE REACCIONES PELIGROSAS</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kumimoji="0" lang="es-CO" sz="800" b="0" i="0" u="none" strike="noStrike" kern="1200" cap="none" spc="0" normalizeH="0" baseline="0" noProof="0" dirty="0">
                          <a:ln>
                            <a:noFill/>
                          </a:ln>
                          <a:solidFill>
                            <a:srgbClr val="0F1919"/>
                          </a:solidFill>
                          <a:effectLst/>
                          <a:uLnTx/>
                          <a:uFillTx/>
                          <a:latin typeface="+mn-lt"/>
                          <a:ea typeface="+mn-ea"/>
                          <a:cs typeface="+mn-cs"/>
                        </a:rPr>
                        <a:t>Ninguno</a:t>
                      </a:r>
                      <a:endParaRPr lang="en-CA" sz="800" b="0" noProof="0" dirty="0"/>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96237394"/>
                  </a:ext>
                </a:extLst>
              </a:tr>
              <a:tr h="194665">
                <a:tc>
                  <a:txBody>
                    <a:bodyPr/>
                    <a:lstStyle/>
                    <a:p>
                      <a:r>
                        <a:rPr lang="es-CO" sz="800" b="1" noProof="0" dirty="0"/>
                        <a:t>CONDICIONES PARA EVITAR</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s-CO" sz="800" b="0" noProof="0" dirty="0"/>
                        <a:t>Consulte los consejos de manipulación y almacenamiento en la sección 7</a:t>
                      </a:r>
                      <a:endParaRPr lang="en-CA" sz="800" b="0" noProof="0" dirty="0"/>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35543927"/>
                  </a:ext>
                </a:extLst>
              </a:tr>
              <a:tr h="194665">
                <a:tc>
                  <a:txBody>
                    <a:bodyPr/>
                    <a:lstStyle/>
                    <a:p>
                      <a:pPr algn="just"/>
                      <a:r>
                        <a:rPr lang="es-CO" sz="800" b="1" noProof="0" dirty="0"/>
                        <a:t>MATERIALES INCOMPATIBLES</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just"/>
                      <a:r>
                        <a:rPr kumimoji="0" lang="es-CO" sz="800" b="0" i="0" u="none" strike="noStrike" kern="1200" cap="none" spc="0" normalizeH="0" baseline="0" noProof="0" dirty="0">
                          <a:ln>
                            <a:noFill/>
                          </a:ln>
                          <a:solidFill>
                            <a:srgbClr val="0F1919"/>
                          </a:solidFill>
                          <a:effectLst/>
                          <a:uLnTx/>
                          <a:uFillTx/>
                          <a:latin typeface="+mn-lt"/>
                          <a:ea typeface="+mn-ea"/>
                          <a:cs typeface="+mn-cs"/>
                        </a:rPr>
                        <a:t>Ninguno</a:t>
                      </a:r>
                      <a:endParaRPr lang="en-CA" sz="800" b="0" noProof="0" dirty="0"/>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5113646"/>
                  </a:ext>
                </a:extLst>
              </a:tr>
              <a:tr h="194665">
                <a:tc>
                  <a:txBody>
                    <a:bodyPr/>
                    <a:lstStyle/>
                    <a:p>
                      <a:pPr algn="just">
                        <a:lnSpc>
                          <a:spcPct val="150000"/>
                        </a:lnSpc>
                      </a:pPr>
                      <a:r>
                        <a:rPr lang="es-CO" sz="800" b="1" noProof="0" dirty="0"/>
                        <a:t>PRODUCTOS DE DESCOMPOSICIÓN PELIGROSOS</a:t>
                      </a:r>
                    </a:p>
                  </a:txBody>
                  <a:tcPr marL="0" marR="0" marT="0" marB="0">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just"/>
                      <a:r>
                        <a:rPr lang="es-CO" sz="800" b="0" noProof="0" dirty="0"/>
                        <a:t>Durante el calentamiento inicial del producto, se producirá cierta descomposición térmica del aglutinante a aproximadamente 450 °F (232 °C) desde el primer calentamiento del producto.</a:t>
                      </a:r>
                      <a:r>
                        <a:rPr lang="en-CA" sz="800" b="0" noProof="0" dirty="0"/>
                        <a:t> </a:t>
                      </a:r>
                      <a:r>
                        <a:rPr lang="es-CO" sz="800" b="0" noProof="0" dirty="0"/>
                        <a:t>Esto puede liberar humo, monóxido de carbono y dióxido de carbono. Use ventilación adecuada u otras precauciones para eliminar la exposición a los vapores resultantes de la descomposición térmica del aglutinante. La exposición a los vapores de descomposición térmica puede causar irritación del tracto respiratorio, hiperreactividad bronquial o una respuesta de tipo asmático.</a:t>
                      </a:r>
                      <a:endParaRPr lang="en-CA" sz="800" b="0" noProof="0" dirty="0"/>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58023790"/>
                  </a:ext>
                </a:extLst>
              </a:tr>
            </a:tbl>
          </a:graphicData>
        </a:graphic>
      </p:graphicFrame>
      <p:sp>
        <p:nvSpPr>
          <p:cNvPr id="9" name="Rectangle 8">
            <a:extLst>
              <a:ext uri="{FF2B5EF4-FFF2-40B4-BE49-F238E27FC236}">
                <a16:creationId xmlns:a16="http://schemas.microsoft.com/office/drawing/2014/main" id="{A3215307-62AF-14DF-FA46-484B4C619460}"/>
              </a:ext>
            </a:extLst>
          </p:cNvPr>
          <p:cNvSpPr/>
          <p:nvPr/>
        </p:nvSpPr>
        <p:spPr>
          <a:xfrm>
            <a:off x="285750" y="6815257"/>
            <a:ext cx="7199888" cy="34623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es-CO" sz="1200" b="1" dirty="0">
                <a:solidFill>
                  <a:schemeClr val="accent3"/>
                </a:solidFill>
                <a:latin typeface="+mj-lt"/>
              </a:rPr>
              <a:t>11. INFORMACIÓN TOXICOLÓGICA</a:t>
            </a:r>
          </a:p>
        </p:txBody>
      </p:sp>
      <p:sp>
        <p:nvSpPr>
          <p:cNvPr id="18" name="TextBox 17">
            <a:extLst>
              <a:ext uri="{FF2B5EF4-FFF2-40B4-BE49-F238E27FC236}">
                <a16:creationId xmlns:a16="http://schemas.microsoft.com/office/drawing/2014/main" id="{ECEACFE6-ACAF-5381-0EAC-2E029E827474}"/>
              </a:ext>
            </a:extLst>
          </p:cNvPr>
          <p:cNvSpPr txBox="1"/>
          <p:nvPr/>
        </p:nvSpPr>
        <p:spPr>
          <a:xfrm>
            <a:off x="285750" y="7245771"/>
            <a:ext cx="7199382" cy="2308324"/>
          </a:xfrm>
          <a:prstGeom prst="rect">
            <a:avLst/>
          </a:prstGeom>
          <a:noFill/>
        </p:spPr>
        <p:txBody>
          <a:bodyPr wrap="square" lIns="0" tIns="0" rIns="0" bIns="0">
            <a:spAutoFit/>
          </a:bodyPr>
          <a:lstStyle/>
          <a:p>
            <a:pPr marL="0" marR="0" lvl="0" indent="0" algn="just" defTabSz="320040" rtl="0" eaLnBrk="1" fontAlgn="auto" latinLnBrk="0" hangingPunct="1">
              <a:lnSpc>
                <a:spcPct val="100000"/>
              </a:lnSpc>
              <a:spcBef>
                <a:spcPts val="0"/>
              </a:spcBef>
              <a:spcAft>
                <a:spcPts val="0"/>
              </a:spcAft>
              <a:buClrTx/>
              <a:buSzTx/>
              <a:buFontTx/>
              <a:buNone/>
              <a:tabLst>
                <a:tab pos="118872" algn="l"/>
              </a:tabLst>
              <a:defRPr/>
            </a:pPr>
            <a:r>
              <a:rPr lang="es-CO" sz="1000" b="1" dirty="0">
                <a:solidFill>
                  <a:srgbClr val="0F1919"/>
                </a:solidFill>
                <a:latin typeface="+mj-lt"/>
              </a:rPr>
              <a:t>TOXICOCINÉTICA, METABOLISMO Y DISTRIBUCIÓN</a:t>
            </a:r>
          </a:p>
          <a:p>
            <a:pPr marL="0" marR="0" lvl="0" indent="0" algn="just" defTabSz="320040" rtl="0" eaLnBrk="1" fontAlgn="auto" latinLnBrk="0" hangingPunct="1">
              <a:lnSpc>
                <a:spcPct val="100000"/>
              </a:lnSpc>
              <a:spcBef>
                <a:spcPts val="0"/>
              </a:spcBef>
              <a:spcAft>
                <a:spcPts val="0"/>
              </a:spcAft>
              <a:buClrTx/>
              <a:buSzTx/>
              <a:buFontTx/>
              <a:buNone/>
              <a:tabLst>
                <a:tab pos="118872" algn="l"/>
              </a:tabLst>
              <a:defRPr/>
            </a:pPr>
            <a:endParaRPr lang="es-CO" sz="1000" dirty="0">
              <a:solidFill>
                <a:srgbClr val="0F1919"/>
              </a:solidFill>
              <a:latin typeface="+mj-lt"/>
            </a:endParaRPr>
          </a:p>
          <a:p>
            <a:pPr marL="0" marR="0" lvl="0" indent="0" algn="just" defTabSz="320040" rtl="0" eaLnBrk="1" fontAlgn="auto" latinLnBrk="0" hangingPunct="1">
              <a:lnSpc>
                <a:spcPct val="100000"/>
              </a:lnSpc>
              <a:spcBef>
                <a:spcPts val="0"/>
              </a:spcBef>
              <a:spcAft>
                <a:spcPts val="0"/>
              </a:spcAft>
              <a:buClrTx/>
              <a:buSzTx/>
              <a:buFontTx/>
              <a:buNone/>
              <a:tabLst>
                <a:tab pos="118872" algn="l"/>
              </a:tabLst>
              <a:defRPr/>
            </a:pPr>
            <a:r>
              <a:rPr lang="es-CO" sz="1000" b="1" dirty="0">
                <a:solidFill>
                  <a:srgbClr val="0F1919"/>
                </a:solidFill>
                <a:latin typeface="+mj-lt"/>
              </a:rPr>
              <a:t>Toxicocinética básica: </a:t>
            </a:r>
            <a:r>
              <a:rPr lang="es-CO" sz="1000" dirty="0">
                <a:solidFill>
                  <a:srgbClr val="0F1919"/>
                </a:solidFill>
                <a:latin typeface="+mj-lt"/>
              </a:rPr>
              <a:t>La exposición es predominantemente por inhalación o ingestión. No se ha demostrado que las fibras vítreas artificiales de un tamaño similar a la fibra cerámica migren desde el pulmón y/o el intestino y no se ubiquen en otros órganos del cuerpo.</a:t>
            </a:r>
          </a:p>
          <a:p>
            <a:pPr marL="0" marR="0" lvl="0" indent="0" algn="just" defTabSz="320040" rtl="0" eaLnBrk="1" fontAlgn="auto" latinLnBrk="0" hangingPunct="1">
              <a:lnSpc>
                <a:spcPct val="100000"/>
              </a:lnSpc>
              <a:spcBef>
                <a:spcPts val="0"/>
              </a:spcBef>
              <a:spcAft>
                <a:spcPts val="0"/>
              </a:spcAft>
              <a:buClrTx/>
              <a:buSzTx/>
              <a:buFontTx/>
              <a:buNone/>
              <a:tabLst>
                <a:tab pos="118872" algn="l"/>
              </a:tabLst>
              <a:defRPr/>
            </a:pPr>
            <a:endParaRPr lang="es-CO" sz="1000" dirty="0">
              <a:solidFill>
                <a:srgbClr val="0F1919"/>
              </a:solidFill>
              <a:latin typeface="+mj-lt"/>
            </a:endParaRPr>
          </a:p>
          <a:p>
            <a:pPr marL="0" marR="0" lvl="0" indent="0" algn="just" defTabSz="320040" rtl="0" eaLnBrk="1" fontAlgn="auto" latinLnBrk="0" hangingPunct="1">
              <a:lnSpc>
                <a:spcPct val="100000"/>
              </a:lnSpc>
              <a:spcBef>
                <a:spcPts val="0"/>
              </a:spcBef>
              <a:spcAft>
                <a:spcPts val="0"/>
              </a:spcAft>
              <a:buClrTx/>
              <a:buSzTx/>
              <a:buFontTx/>
              <a:buNone/>
              <a:tabLst>
                <a:tab pos="118872" algn="l"/>
              </a:tabLst>
              <a:defRPr/>
            </a:pPr>
            <a:r>
              <a:rPr lang="es-CO" sz="1000" b="1" dirty="0">
                <a:solidFill>
                  <a:srgbClr val="0F1919"/>
                </a:solidFill>
                <a:latin typeface="+mj-lt"/>
              </a:rPr>
              <a:t>Datos toxicológicos en humanos/Datos epidemiológicos: </a:t>
            </a:r>
            <a:r>
              <a:rPr lang="es-CO" sz="1000" dirty="0">
                <a:solidFill>
                  <a:srgbClr val="0F1919"/>
                </a:solidFill>
                <a:latin typeface="+mj-lt"/>
              </a:rPr>
              <a:t>Con el fin de determinar los posibles efectos sobre la salud humana de la exposición a las fibras cerámicas, la Universidad de Cincinnati ha estado realizando estudios de vigilancia médica sobre los trabajadores de </a:t>
            </a:r>
            <a:r>
              <a:rPr lang="es-CO" sz="1000" dirty="0" err="1">
                <a:solidFill>
                  <a:srgbClr val="0F1919"/>
                </a:solidFill>
                <a:latin typeface="+mj-lt"/>
              </a:rPr>
              <a:t>FCR</a:t>
            </a:r>
            <a:r>
              <a:rPr lang="es-CO" sz="1000" dirty="0">
                <a:solidFill>
                  <a:srgbClr val="0F1919"/>
                </a:solidFill>
                <a:latin typeface="+mj-lt"/>
              </a:rPr>
              <a:t> en EE.UU.; este estudio epidemiológico lleva realizándose más de 30 años y la vigilancia médica de los trabajadores de </a:t>
            </a:r>
            <a:r>
              <a:rPr lang="es-CO" sz="1000" dirty="0" err="1">
                <a:solidFill>
                  <a:srgbClr val="0F1919"/>
                </a:solidFill>
                <a:latin typeface="+mj-lt"/>
              </a:rPr>
              <a:t>FCR</a:t>
            </a:r>
            <a:r>
              <a:rPr lang="es-CO" sz="1000" dirty="0">
                <a:solidFill>
                  <a:srgbClr val="0F1919"/>
                </a:solidFill>
                <a:latin typeface="+mj-lt"/>
              </a:rPr>
              <a:t> continúa. También se están realizando estudios de vigilancia médica de los trabajadores de </a:t>
            </a:r>
            <a:r>
              <a:rPr lang="es-CO" sz="1000" dirty="0" err="1">
                <a:solidFill>
                  <a:srgbClr val="0F1919"/>
                </a:solidFill>
                <a:latin typeface="+mj-lt"/>
              </a:rPr>
              <a:t>FCR</a:t>
            </a:r>
            <a:r>
              <a:rPr lang="es-CO" sz="1000" dirty="0">
                <a:solidFill>
                  <a:srgbClr val="0F1919"/>
                </a:solidFill>
                <a:latin typeface="+mj-lt"/>
              </a:rPr>
              <a:t> en instalaciones de fabricación europeas. Los estudios de morbilidad pulmonar entre los trabajadores de producción de EE.UU. y Europa han demostrado la ausencia de fibrosis intersticial. En el estudio europeo se ha identificado una reducción de la capacidad pulmonar entre los fumadores, sin embargo, según los últimos resultados de un estudio longitudinal de trabajadores en EE.UU. con más de 17 años de seguimiento, no se ha producido una tasa acelerada de pérdida de la función pulmonar. En el estudio longitudinal de EE.UU. se evidenció una correlación estadísticamente significativa entre las placas pleurales y la exposición acumulada al </a:t>
            </a:r>
            <a:r>
              <a:rPr lang="es-CO" sz="1000" dirty="0" err="1">
                <a:solidFill>
                  <a:srgbClr val="0F1919"/>
                </a:solidFill>
                <a:latin typeface="+mj-lt"/>
              </a:rPr>
              <a:t>FCR</a:t>
            </a:r>
            <a:r>
              <a:rPr lang="es-CO" sz="1000" dirty="0">
                <a:solidFill>
                  <a:srgbClr val="0F1919"/>
                </a:solidFill>
                <a:latin typeface="+mj-lt"/>
              </a:rPr>
              <a:t>. El estudio de mortalidad de EE.UU. no mostró un exceso de mortalidad relacionado con todas las muertes, todos los cánceres o neoplasias malignas.</a:t>
            </a:r>
          </a:p>
        </p:txBody>
      </p:sp>
    </p:spTree>
    <p:extLst>
      <p:ext uri="{BB962C8B-B14F-4D97-AF65-F5344CB8AC3E}">
        <p14:creationId xmlns:p14="http://schemas.microsoft.com/office/powerpoint/2010/main" val="4944916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39">
            <a:extLst>
              <a:ext uri="{FF2B5EF4-FFF2-40B4-BE49-F238E27FC236}">
                <a16:creationId xmlns:a16="http://schemas.microsoft.com/office/drawing/2014/main" id="{BC9ABD90-5708-D636-5088-7D66CB6B9286}"/>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dirty="0"/>
              <a:t> </a:t>
            </a:r>
            <a:r>
              <a:rPr lang="en-US" sz="1200" dirty="0">
                <a:solidFill>
                  <a:schemeClr val="tx2"/>
                </a:solidFill>
              </a:rPr>
              <a:t>FDS FC-2600 LD 23 04</a:t>
            </a:r>
          </a:p>
        </p:txBody>
      </p:sp>
      <p:sp>
        <p:nvSpPr>
          <p:cNvPr id="4" name="Text Placeholder 25">
            <a:extLst>
              <a:ext uri="{FF2B5EF4-FFF2-40B4-BE49-F238E27FC236}">
                <a16:creationId xmlns:a16="http://schemas.microsoft.com/office/drawing/2014/main" id="{1490323C-6AE1-7C1C-095D-F3017FCCE2F7}"/>
              </a:ext>
            </a:extLst>
          </p:cNvPr>
          <p:cNvSpPr txBox="1">
            <a:spLocks/>
          </p:cNvSpPr>
          <p:nvPr/>
        </p:nvSpPr>
        <p:spPr>
          <a:xfrm>
            <a:off x="286762" y="1140959"/>
            <a:ext cx="7200900" cy="1189921"/>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gn="just" defTabSz="320040">
              <a:tabLst>
                <a:tab pos="118872" algn="l"/>
              </a:tabLst>
            </a:pPr>
            <a:r>
              <a:rPr lang="es-CO" sz="1000" b="1" dirty="0">
                <a:solidFill>
                  <a:srgbClr val="0F1919"/>
                </a:solidFill>
              </a:rPr>
              <a:t>Propiedades irritantes: </a:t>
            </a:r>
            <a:r>
              <a:rPr lang="es-CO" sz="1000" dirty="0">
                <a:solidFill>
                  <a:srgbClr val="0F1919"/>
                </a:solidFill>
              </a:rPr>
              <a:t>Los datos en humanos confirman que sólo se produce irritación mecánica, que da lugar a picores. Las pruebas realizadas en las plantas de los fabricantes en el Reino Unido no han revelado ningún caso humano de afecciones cutáneas relacionadas con la exposición a las fibras.</a:t>
            </a:r>
            <a:endParaRPr lang="es-CO" sz="1000" b="1" dirty="0">
              <a:solidFill>
                <a:srgbClr val="0F1919"/>
              </a:solidFill>
            </a:endParaRPr>
          </a:p>
          <a:p>
            <a:pPr algn="just" defTabSz="320040">
              <a:tabLst>
                <a:tab pos="118872" algn="l"/>
              </a:tabLst>
            </a:pPr>
            <a:r>
              <a:rPr lang="es-CO" sz="1000" b="1" dirty="0">
                <a:solidFill>
                  <a:srgbClr val="0F1919"/>
                </a:solidFill>
              </a:rPr>
              <a:t>Centro Internacional de Investigaciones sobre el Cáncer y Programa Nacional de Toxicología: </a:t>
            </a:r>
            <a:r>
              <a:rPr lang="es-CO" sz="1000" dirty="0">
                <a:solidFill>
                  <a:srgbClr val="0F1919"/>
                </a:solidFill>
              </a:rPr>
              <a:t>La </a:t>
            </a:r>
            <a:r>
              <a:rPr lang="es-CO" sz="1000" dirty="0" err="1">
                <a:solidFill>
                  <a:srgbClr val="0F1919"/>
                </a:solidFill>
              </a:rPr>
              <a:t>IARC</a:t>
            </a:r>
            <a:r>
              <a:rPr lang="es-CO" sz="1000" dirty="0">
                <a:solidFill>
                  <a:srgbClr val="0F1919"/>
                </a:solidFill>
              </a:rPr>
              <a:t> clasificó el </a:t>
            </a:r>
            <a:r>
              <a:rPr lang="es-CO" sz="1000" dirty="0" err="1">
                <a:solidFill>
                  <a:srgbClr val="0F1919"/>
                </a:solidFill>
              </a:rPr>
              <a:t>FCR</a:t>
            </a:r>
            <a:r>
              <a:rPr lang="es-CO" sz="1000" dirty="0">
                <a:solidFill>
                  <a:srgbClr val="0F1919"/>
                </a:solidFill>
              </a:rPr>
              <a:t> como posiblemente cancerígeno para los seres humanos (grupo </a:t>
            </a:r>
            <a:r>
              <a:rPr lang="es-CO" sz="1000" dirty="0" err="1">
                <a:solidFill>
                  <a:srgbClr val="0F1919"/>
                </a:solidFill>
              </a:rPr>
              <a:t>2B</a:t>
            </a:r>
            <a:r>
              <a:rPr lang="es-CO" sz="1000" dirty="0">
                <a:solidFill>
                  <a:srgbClr val="0F1919"/>
                </a:solidFill>
              </a:rPr>
              <a:t>). La </a:t>
            </a:r>
            <a:r>
              <a:rPr lang="es-CO" sz="1000" dirty="0" err="1">
                <a:solidFill>
                  <a:srgbClr val="0F1919"/>
                </a:solidFill>
              </a:rPr>
              <a:t>IARC</a:t>
            </a:r>
            <a:r>
              <a:rPr lang="es-CO" sz="1000" dirty="0">
                <a:solidFill>
                  <a:srgbClr val="0F1919"/>
                </a:solidFill>
              </a:rPr>
              <a:t> evaluó los posibles efectos del </a:t>
            </a:r>
            <a:r>
              <a:rPr lang="es-CO" sz="1000" dirty="0" err="1">
                <a:solidFill>
                  <a:srgbClr val="0F1919"/>
                </a:solidFill>
              </a:rPr>
              <a:t>FCR</a:t>
            </a:r>
            <a:r>
              <a:rPr lang="es-CO" sz="1000" dirty="0">
                <a:solidFill>
                  <a:srgbClr val="0F1919"/>
                </a:solidFill>
              </a:rPr>
              <a:t> sobre la salud de la siguiente manera: No hay pruebas suficientes en humanos de la carcinogenicidad del </a:t>
            </a:r>
            <a:r>
              <a:rPr lang="es-CO" sz="1000" dirty="0" err="1">
                <a:solidFill>
                  <a:srgbClr val="0F1919"/>
                </a:solidFill>
              </a:rPr>
              <a:t>FCR</a:t>
            </a:r>
            <a:r>
              <a:rPr lang="es-CO" sz="1000" dirty="0">
                <a:solidFill>
                  <a:srgbClr val="0F1919"/>
                </a:solidFill>
              </a:rPr>
              <a:t>. Existen pruebas suficientes de la carcinogenicidad del </a:t>
            </a:r>
            <a:r>
              <a:rPr lang="es-CO" sz="1000" dirty="0" err="1">
                <a:solidFill>
                  <a:srgbClr val="0F1919"/>
                </a:solidFill>
              </a:rPr>
              <a:t>FCR</a:t>
            </a:r>
            <a:r>
              <a:rPr lang="es-CO" sz="1000" dirty="0">
                <a:solidFill>
                  <a:srgbClr val="0F1919"/>
                </a:solidFill>
              </a:rPr>
              <a:t> en animales de experimentación. El Informe anual sobre carcinógenos clasificó el </a:t>
            </a:r>
            <a:r>
              <a:rPr lang="es-CO" sz="1000" dirty="0" err="1">
                <a:solidFill>
                  <a:srgbClr val="0F1919"/>
                </a:solidFill>
              </a:rPr>
              <a:t>FCR</a:t>
            </a:r>
            <a:r>
              <a:rPr lang="es-CO" sz="1000" dirty="0">
                <a:solidFill>
                  <a:srgbClr val="0F1919"/>
                </a:solidFill>
              </a:rPr>
              <a:t> respirable como "razonablemente previsible" como carcinógeno.</a:t>
            </a:r>
          </a:p>
          <a:p>
            <a:pPr defTabSz="320040">
              <a:tabLst>
                <a:tab pos="118872" algn="l"/>
              </a:tabLst>
            </a:pPr>
            <a:endParaRPr lang="en-CA" sz="1000" b="1" dirty="0">
              <a:solidFill>
                <a:srgbClr val="0F1919"/>
              </a:solidFill>
            </a:endParaRPr>
          </a:p>
        </p:txBody>
      </p:sp>
      <p:sp>
        <p:nvSpPr>
          <p:cNvPr id="3" name="Rectangle 2">
            <a:extLst>
              <a:ext uri="{FF2B5EF4-FFF2-40B4-BE49-F238E27FC236}">
                <a16:creationId xmlns:a16="http://schemas.microsoft.com/office/drawing/2014/main" id="{A2D8EB75-A845-0E0E-8B72-ED3C8644AB8A}"/>
              </a:ext>
            </a:extLst>
          </p:cNvPr>
          <p:cNvSpPr/>
          <p:nvPr/>
        </p:nvSpPr>
        <p:spPr>
          <a:xfrm>
            <a:off x="285750" y="2337647"/>
            <a:ext cx="7199888" cy="34623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es-CO" sz="1200" b="1" dirty="0">
                <a:solidFill>
                  <a:schemeClr val="accent3"/>
                </a:solidFill>
                <a:latin typeface="+mj-lt"/>
              </a:rPr>
              <a:t>12. INFORMACIÓN ECOLÓGICA (No obligatoria)</a:t>
            </a:r>
          </a:p>
        </p:txBody>
      </p:sp>
      <p:graphicFrame>
        <p:nvGraphicFramePr>
          <p:cNvPr id="5" name="Table 35">
            <a:extLst>
              <a:ext uri="{FF2B5EF4-FFF2-40B4-BE49-F238E27FC236}">
                <a16:creationId xmlns:a16="http://schemas.microsoft.com/office/drawing/2014/main" id="{2CB9A973-360D-8834-A1E3-E29CBB0A25D5}"/>
              </a:ext>
            </a:extLst>
          </p:cNvPr>
          <p:cNvGraphicFramePr>
            <a:graphicFrameLocks/>
          </p:cNvGraphicFramePr>
          <p:nvPr>
            <p:extLst>
              <p:ext uri="{D42A27DB-BD31-4B8C-83A1-F6EECF244321}">
                <p14:modId xmlns:p14="http://schemas.microsoft.com/office/powerpoint/2010/main" val="139434982"/>
              </p:ext>
            </p:extLst>
          </p:nvPr>
        </p:nvGraphicFramePr>
        <p:xfrm>
          <a:off x="285750" y="2809864"/>
          <a:ext cx="7199382" cy="1270368"/>
        </p:xfrm>
        <a:graphic>
          <a:graphicData uri="http://schemas.openxmlformats.org/drawingml/2006/table">
            <a:tbl>
              <a:tblPr firstRow="1" bandRow="1">
                <a:tableStyleId>{9D7B26C5-4107-4FEC-AEDC-1716B250A1EF}</a:tableStyleId>
              </a:tblPr>
              <a:tblGrid>
                <a:gridCol w="2895094">
                  <a:extLst>
                    <a:ext uri="{9D8B030D-6E8A-4147-A177-3AD203B41FA5}">
                      <a16:colId xmlns:a16="http://schemas.microsoft.com/office/drawing/2014/main" val="3647290184"/>
                    </a:ext>
                  </a:extLst>
                </a:gridCol>
                <a:gridCol w="4304288">
                  <a:extLst>
                    <a:ext uri="{9D8B030D-6E8A-4147-A177-3AD203B41FA5}">
                      <a16:colId xmlns:a16="http://schemas.microsoft.com/office/drawing/2014/main" val="622920296"/>
                    </a:ext>
                  </a:extLst>
                </a:gridCol>
              </a:tblGrid>
              <a:tr h="199438">
                <a:tc>
                  <a:txBody>
                    <a:bodyPr/>
                    <a:lstStyle/>
                    <a:p>
                      <a:pPr algn="just"/>
                      <a:r>
                        <a:rPr lang="es-CO" sz="800" b="1" noProof="0" dirty="0"/>
                        <a:t>ECOTOXICIDAD (acuática y terrestre, si está disponible)</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7800" indent="0" algn="just"/>
                      <a:r>
                        <a:rPr lang="es-CO" sz="800" b="0" noProof="0" dirty="0"/>
                        <a:t>No se conoce toxicidad acuática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73966592"/>
                  </a:ext>
                </a:extLst>
              </a:tr>
              <a:tr h="154812">
                <a:tc>
                  <a:txBody>
                    <a:bodyPr/>
                    <a:lstStyle/>
                    <a:p>
                      <a:pPr algn="just">
                        <a:lnSpc>
                          <a:spcPct val="150000"/>
                        </a:lnSpc>
                      </a:pPr>
                      <a:r>
                        <a:rPr lang="es-CO" sz="800" b="1" noProof="0" dirty="0"/>
                        <a:t>PERSISTENCIA Y DEGRADABILIDAD</a:t>
                      </a:r>
                    </a:p>
                  </a:txBody>
                  <a:tcPr marL="0" marR="0" marT="0" marB="0">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7800" indent="0" algn="just">
                        <a:tabLst>
                          <a:tab pos="177800" algn="l"/>
                          <a:tab pos="4127500" algn="l"/>
                        </a:tabLst>
                      </a:pPr>
                      <a:r>
                        <a:rPr lang="es-CO" sz="800" b="0" noProof="0" dirty="0"/>
                        <a:t>Estos productos son materiales insolubles que permanecen estables a lo largo del tiempo y son químicamente idénticos a los compuestos inorgánicos que se encuentran en el suelo y los sedimentos; permanecen inertes en el medio natural.</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31888447"/>
                  </a:ext>
                </a:extLst>
              </a:tr>
              <a:tr h="194665">
                <a:tc>
                  <a:txBody>
                    <a:bodyPr/>
                    <a:lstStyle/>
                    <a:p>
                      <a:pPr algn="just"/>
                      <a:r>
                        <a:rPr lang="es-CO" sz="800" b="1" noProof="0" dirty="0"/>
                        <a:t>POTENCIAL DE BIOACUMULACIÓN</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100" indent="-114300" algn="just"/>
                      <a:r>
                        <a:rPr lang="es-CO" sz="800" b="0" noProof="0" dirty="0"/>
                        <a:t>Sin potencial bio-acumulativo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96237394"/>
                  </a:ext>
                </a:extLst>
              </a:tr>
              <a:tr h="194665">
                <a:tc>
                  <a:txBody>
                    <a:bodyPr/>
                    <a:lstStyle/>
                    <a:p>
                      <a:pPr algn="just"/>
                      <a:r>
                        <a:rPr lang="es-CO" sz="800" b="1" noProof="0" dirty="0"/>
                        <a:t>MOVILIDAD EN EL SUELO</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100" indent="-114300" algn="just"/>
                      <a:r>
                        <a:rPr lang="es-CO" sz="800" b="0" noProof="0" dirty="0"/>
                        <a:t>Sin movilidad en el suelo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35543927"/>
                  </a:ext>
                </a:extLst>
              </a:tr>
              <a:tr h="194665">
                <a:tc>
                  <a:txBody>
                    <a:bodyPr/>
                    <a:lstStyle/>
                    <a:p>
                      <a:pPr algn="just"/>
                      <a:r>
                        <a:rPr lang="es-CO" sz="800" b="1" noProof="0" dirty="0"/>
                        <a:t>OTROS EFECTOS ADVERSOS (como el peligro para la capa de ozono)</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100" indent="-114300" algn="just"/>
                      <a:r>
                        <a:rPr lang="es-CO" sz="800" b="0" noProof="0" dirty="0"/>
                        <a:t>No se prevén efectos adversos de este material sobre el medio ambiente</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85113646"/>
                  </a:ext>
                </a:extLst>
              </a:tr>
            </a:tbl>
          </a:graphicData>
        </a:graphic>
      </p:graphicFrame>
      <p:sp>
        <p:nvSpPr>
          <p:cNvPr id="6" name="Rectangle 5">
            <a:extLst>
              <a:ext uri="{FF2B5EF4-FFF2-40B4-BE49-F238E27FC236}">
                <a16:creationId xmlns:a16="http://schemas.microsoft.com/office/drawing/2014/main" id="{9938F41A-3C6F-57CA-FFBF-820C4E0E9FB9}"/>
              </a:ext>
            </a:extLst>
          </p:cNvPr>
          <p:cNvSpPr/>
          <p:nvPr/>
        </p:nvSpPr>
        <p:spPr>
          <a:xfrm>
            <a:off x="285244" y="4240852"/>
            <a:ext cx="7199888" cy="34623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es-CO" sz="1200" b="1" dirty="0">
                <a:solidFill>
                  <a:schemeClr val="accent3"/>
                </a:solidFill>
                <a:latin typeface="+mj-lt"/>
              </a:rPr>
              <a:t>13. CONSIDERACIONES DE ELIMINACIÓN (No obligatorias)</a:t>
            </a:r>
          </a:p>
        </p:txBody>
      </p:sp>
      <p:sp>
        <p:nvSpPr>
          <p:cNvPr id="7" name="Text Placeholder 25">
            <a:extLst>
              <a:ext uri="{FF2B5EF4-FFF2-40B4-BE49-F238E27FC236}">
                <a16:creationId xmlns:a16="http://schemas.microsoft.com/office/drawing/2014/main" id="{21135157-D738-0BFE-1785-FD63B42E0AF4}"/>
              </a:ext>
            </a:extLst>
          </p:cNvPr>
          <p:cNvSpPr txBox="1">
            <a:spLocks/>
          </p:cNvSpPr>
          <p:nvPr/>
        </p:nvSpPr>
        <p:spPr>
          <a:xfrm>
            <a:off x="284232" y="4744700"/>
            <a:ext cx="7200900" cy="1176231"/>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gn="just" defTabSz="228600">
              <a:tabLst>
                <a:tab pos="118872" algn="l"/>
              </a:tabLst>
            </a:pPr>
            <a:r>
              <a:rPr lang="es-CO" sz="1000" b="1" dirty="0">
                <a:solidFill>
                  <a:schemeClr val="tx1"/>
                </a:solidFill>
              </a:rPr>
              <a:t>MANEJO DE RESIDUOS: </a:t>
            </a:r>
            <a:r>
              <a:rPr lang="es-CO" sz="1000" dirty="0">
                <a:solidFill>
                  <a:schemeClr val="tx1"/>
                </a:solidFill>
              </a:rPr>
              <a:t>Para evitar que los materiales de desecho se transporten por el aire durante el almacenamiento, transporte y eliminación de desechos, se recomienda un contenedor cubierto o una bolsa de plástico.</a:t>
            </a:r>
          </a:p>
          <a:p>
            <a:pPr algn="just" defTabSz="228600">
              <a:tabLst>
                <a:tab pos="118872" algn="l"/>
              </a:tabLst>
            </a:pPr>
            <a:r>
              <a:rPr lang="es-CO" sz="1000" b="1" dirty="0">
                <a:solidFill>
                  <a:schemeClr val="tx1"/>
                </a:solidFill>
              </a:rPr>
              <a:t>ELIMINACIÓN: </a:t>
            </a:r>
            <a:r>
              <a:rPr lang="es-CO" sz="1000" dirty="0">
                <a:solidFill>
                  <a:schemeClr val="tx1"/>
                </a:solidFill>
              </a:rPr>
              <a:t>Este producto, tal como se fabrica, no está clasificado como desecho peligroso según las regulaciones federales. Cualquier procesamiento, uso, alteración o adición de químicos al producto, tal como se compró, puede alterar los requisitos de eliminación. Según las regulaciones federales, es responsabilidad del generador de desechos caracterizar adecuadamente un material de desecho para determinar si es un desecho "peligroso". Consulte las regulaciones locales, regionales, estatales o provinciales para identificar todos los requisitos de eliminación aplicables.</a:t>
            </a:r>
            <a:endParaRPr lang="es-CO" sz="1000" dirty="0">
              <a:solidFill>
                <a:srgbClr val="0F1919"/>
              </a:solidFill>
            </a:endParaRPr>
          </a:p>
          <a:p>
            <a:pPr algn="just" defTabSz="320040">
              <a:tabLst>
                <a:tab pos="118872" algn="l"/>
              </a:tabLst>
            </a:pPr>
            <a:endParaRPr lang="es-CO" sz="1000" b="1" dirty="0">
              <a:solidFill>
                <a:srgbClr val="0F1919"/>
              </a:solidFill>
            </a:endParaRPr>
          </a:p>
        </p:txBody>
      </p:sp>
      <p:sp>
        <p:nvSpPr>
          <p:cNvPr id="9" name="Rectangle 8">
            <a:extLst>
              <a:ext uri="{FF2B5EF4-FFF2-40B4-BE49-F238E27FC236}">
                <a16:creationId xmlns:a16="http://schemas.microsoft.com/office/drawing/2014/main" id="{AB2CB1A6-1C0A-22D2-792A-0C1606F12939}"/>
              </a:ext>
            </a:extLst>
          </p:cNvPr>
          <p:cNvSpPr/>
          <p:nvPr/>
        </p:nvSpPr>
        <p:spPr>
          <a:xfrm>
            <a:off x="287774" y="5978169"/>
            <a:ext cx="7199888" cy="34623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es-CO" sz="1200" b="1" dirty="0">
                <a:solidFill>
                  <a:schemeClr val="accent3"/>
                </a:solidFill>
                <a:latin typeface="+mj-lt"/>
              </a:rPr>
              <a:t>14. INFORMACIÓN DE TRANSPORTE (No obligatorio)</a:t>
            </a:r>
          </a:p>
        </p:txBody>
      </p:sp>
      <p:graphicFrame>
        <p:nvGraphicFramePr>
          <p:cNvPr id="16" name="Table 35">
            <a:extLst>
              <a:ext uri="{FF2B5EF4-FFF2-40B4-BE49-F238E27FC236}">
                <a16:creationId xmlns:a16="http://schemas.microsoft.com/office/drawing/2014/main" id="{8FF9FDD2-21A0-22F6-B78E-4166BD173E43}"/>
              </a:ext>
            </a:extLst>
          </p:cNvPr>
          <p:cNvGraphicFramePr>
            <a:graphicFrameLocks/>
          </p:cNvGraphicFramePr>
          <p:nvPr>
            <p:extLst>
              <p:ext uri="{D42A27DB-BD31-4B8C-83A1-F6EECF244321}">
                <p14:modId xmlns:p14="http://schemas.microsoft.com/office/powerpoint/2010/main" val="134482595"/>
              </p:ext>
            </p:extLst>
          </p:nvPr>
        </p:nvGraphicFramePr>
        <p:xfrm>
          <a:off x="287774" y="6440663"/>
          <a:ext cx="7199888" cy="1537778"/>
        </p:xfrm>
        <a:graphic>
          <a:graphicData uri="http://schemas.openxmlformats.org/drawingml/2006/table">
            <a:tbl>
              <a:tblPr firstRow="1" bandRow="1">
                <a:tableStyleId>{9D7B26C5-4107-4FEC-AEDC-1716B250A1EF}</a:tableStyleId>
              </a:tblPr>
              <a:tblGrid>
                <a:gridCol w="4057650">
                  <a:extLst>
                    <a:ext uri="{9D8B030D-6E8A-4147-A177-3AD203B41FA5}">
                      <a16:colId xmlns:a16="http://schemas.microsoft.com/office/drawing/2014/main" val="3647290184"/>
                    </a:ext>
                  </a:extLst>
                </a:gridCol>
                <a:gridCol w="3142238">
                  <a:extLst>
                    <a:ext uri="{9D8B030D-6E8A-4147-A177-3AD203B41FA5}">
                      <a16:colId xmlns:a16="http://schemas.microsoft.com/office/drawing/2014/main" val="622920296"/>
                    </a:ext>
                  </a:extLst>
                </a:gridCol>
              </a:tblGrid>
              <a:tr h="199438">
                <a:tc>
                  <a:txBody>
                    <a:bodyPr/>
                    <a:lstStyle/>
                    <a:p>
                      <a:pPr algn="just"/>
                      <a:r>
                        <a:rPr lang="es-CO" sz="800" b="1" noProof="0" dirty="0"/>
                        <a:t>Numero UN</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just"/>
                      <a:r>
                        <a:rPr lang="es-CO" sz="800" b="0" noProof="0" dirty="0"/>
                        <a:t>No aplicable</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73966592"/>
                  </a:ext>
                </a:extLst>
              </a:tr>
              <a:tr h="193920">
                <a:tc>
                  <a:txBody>
                    <a:bodyPr/>
                    <a:lstStyle/>
                    <a:p>
                      <a:pPr algn="just"/>
                      <a:r>
                        <a:rPr lang="es-CO" sz="800" b="1" noProof="0" dirty="0"/>
                        <a:t>Nombre de envío adecuado UN</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just"/>
                      <a:r>
                        <a:rPr lang="es-CO" sz="800" b="0" noProof="0" dirty="0"/>
                        <a:t>No aplicable</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31888447"/>
                  </a:ext>
                </a:extLst>
              </a:tr>
              <a:tr h="194665">
                <a:tc>
                  <a:txBody>
                    <a:bodyPr/>
                    <a:lstStyle/>
                    <a:p>
                      <a:pPr algn="just"/>
                      <a:r>
                        <a:rPr lang="es-CO" sz="800" b="1" noProof="0" dirty="0"/>
                        <a:t>Clase(s) de peligro para el transporte</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just"/>
                      <a:r>
                        <a:rPr lang="es-CO" sz="800" b="0" noProof="0" dirty="0"/>
                        <a:t>No aplicable</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96237394"/>
                  </a:ext>
                </a:extLst>
              </a:tr>
              <a:tr h="194665">
                <a:tc>
                  <a:txBody>
                    <a:bodyPr/>
                    <a:lstStyle/>
                    <a:p>
                      <a:pPr algn="just"/>
                      <a:r>
                        <a:rPr lang="es-CO" sz="800" b="1" noProof="0" dirty="0"/>
                        <a:t>Grupo de embalaje, si corresponde</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just"/>
                      <a:r>
                        <a:rPr lang="es-CO" sz="800" b="0" noProof="0" dirty="0"/>
                        <a:t>No aplicable</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35543927"/>
                  </a:ext>
                </a:extLst>
              </a:tr>
              <a:tr h="194665">
                <a:tc>
                  <a:txBody>
                    <a:bodyPr/>
                    <a:lstStyle/>
                    <a:p>
                      <a:pPr algn="just"/>
                      <a:r>
                        <a:rPr lang="es-CO" sz="800" b="1" noProof="0" dirty="0"/>
                        <a:t>Peligros ambientales (p. ej., contaminante marino (Sí/No))</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just"/>
                      <a:r>
                        <a:rPr lang="es-CO" sz="800" b="0" noProof="0" dirty="0"/>
                        <a:t>No es un contaminante marino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85113646"/>
                  </a:ext>
                </a:extLst>
              </a:tr>
              <a:tr h="194665">
                <a:tc>
                  <a:txBody>
                    <a:bodyPr/>
                    <a:lstStyle/>
                    <a:p>
                      <a:pPr algn="just"/>
                      <a:r>
                        <a:rPr lang="es-CO" sz="800" b="1" noProof="0" dirty="0"/>
                        <a:t>Transporte a granel (según el Anexo II del </a:t>
                      </a:r>
                      <a:r>
                        <a:rPr lang="es-CO" sz="800" b="1" noProof="0" dirty="0" err="1"/>
                        <a:t>MARPOL</a:t>
                      </a:r>
                      <a:r>
                        <a:rPr lang="es-CO" sz="800" b="1" noProof="0" dirty="0"/>
                        <a:t> 73/78 y el Código IBC)</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just"/>
                      <a:r>
                        <a:rPr lang="es-CO" sz="800" b="0" noProof="0" dirty="0"/>
                        <a:t>No aplicable</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43270314"/>
                  </a:ext>
                </a:extLst>
              </a:tr>
              <a:tr h="365760">
                <a:tc>
                  <a:txBody>
                    <a:bodyPr/>
                    <a:lstStyle/>
                    <a:p>
                      <a:pPr algn="just"/>
                      <a:r>
                        <a:rPr lang="es-CO" sz="800" b="1" noProof="0" dirty="0"/>
                        <a:t>Precauciones especiales que un usuario debe conocer o cumplir en relación con el transporte, ya sea dentro o fuera de sus instalaciones.</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just"/>
                      <a:r>
                        <a:rPr lang="es-CO" sz="800" b="0" noProof="0" dirty="0"/>
                        <a:t>No aplicable</a:t>
                      </a:r>
                    </a:p>
                  </a:txBody>
                  <a:tcPr marL="0" marR="0" marT="36000" marB="36000">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50222226"/>
                  </a:ext>
                </a:extLst>
              </a:tr>
            </a:tbl>
          </a:graphicData>
        </a:graphic>
      </p:graphicFrame>
      <p:sp>
        <p:nvSpPr>
          <p:cNvPr id="17" name="Text Placeholder 25">
            <a:extLst>
              <a:ext uri="{FF2B5EF4-FFF2-40B4-BE49-F238E27FC236}">
                <a16:creationId xmlns:a16="http://schemas.microsoft.com/office/drawing/2014/main" id="{1B191398-8488-AFF3-042D-D1996A92172A}"/>
              </a:ext>
            </a:extLst>
          </p:cNvPr>
          <p:cNvSpPr txBox="1">
            <a:spLocks/>
          </p:cNvSpPr>
          <p:nvPr/>
        </p:nvSpPr>
        <p:spPr>
          <a:xfrm>
            <a:off x="287774" y="8148782"/>
            <a:ext cx="7200900" cy="1019938"/>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defTabSz="228600">
              <a:tabLst>
                <a:tab pos="118872" algn="l"/>
              </a:tabLst>
            </a:pPr>
            <a:r>
              <a:rPr lang="es-CO" sz="1000" b="1" dirty="0">
                <a:solidFill>
                  <a:schemeClr val="tx1"/>
                </a:solidFill>
              </a:rPr>
              <a:t>Clase de peligro </a:t>
            </a:r>
            <a:r>
              <a:rPr lang="es-CO" sz="1000" b="1" dirty="0" err="1">
                <a:solidFill>
                  <a:schemeClr val="tx1"/>
                </a:solidFill>
              </a:rPr>
              <a:t>TDG</a:t>
            </a:r>
            <a:r>
              <a:rPr lang="es-CO" sz="1000" b="1" dirty="0">
                <a:solidFill>
                  <a:schemeClr val="tx1"/>
                </a:solidFill>
              </a:rPr>
              <a:t> canadiense y PIN: No regulado. </a:t>
            </a:r>
            <a:r>
              <a:rPr lang="es-CO" sz="1000" dirty="0">
                <a:solidFill>
                  <a:schemeClr val="tx1"/>
                </a:solidFill>
              </a:rPr>
              <a:t>No clasificado como mercancías peligrosas según ADR (carretera), </a:t>
            </a:r>
            <a:r>
              <a:rPr lang="es-CO" sz="1000" dirty="0" err="1">
                <a:solidFill>
                  <a:schemeClr val="tx1"/>
                </a:solidFill>
              </a:rPr>
              <a:t>RIDE</a:t>
            </a:r>
            <a:r>
              <a:rPr lang="es-CO" sz="1000" dirty="0">
                <a:solidFill>
                  <a:schemeClr val="tx1"/>
                </a:solidFill>
              </a:rPr>
              <a:t> (tren) o </a:t>
            </a:r>
            <a:r>
              <a:rPr lang="es-CO" sz="1000" dirty="0" err="1">
                <a:solidFill>
                  <a:schemeClr val="tx1"/>
                </a:solidFill>
              </a:rPr>
              <a:t>IMDG</a:t>
            </a:r>
            <a:r>
              <a:rPr lang="es-CO" sz="1000" dirty="0">
                <a:solidFill>
                  <a:schemeClr val="tx1"/>
                </a:solidFill>
              </a:rPr>
              <a:t> (barco).</a:t>
            </a:r>
            <a:endParaRPr lang="en-CA" sz="1000" dirty="0">
              <a:solidFill>
                <a:srgbClr val="0F1919"/>
              </a:solidFill>
            </a:endParaRPr>
          </a:p>
          <a:p>
            <a:pPr algn="just" defTabSz="228600">
              <a:tabLst>
                <a:tab pos="118872" algn="l"/>
              </a:tabLst>
            </a:pPr>
            <a:r>
              <a:rPr lang="es-CO" sz="1000" b="1" dirty="0">
                <a:solidFill>
                  <a:schemeClr val="tx1"/>
                </a:solidFill>
              </a:rPr>
              <a:t>NÓTESE BIEN. Material radiactivo de origen natural (</a:t>
            </a:r>
            <a:r>
              <a:rPr lang="es-CO" sz="1000" b="1" dirty="0" err="1">
                <a:solidFill>
                  <a:schemeClr val="tx1"/>
                </a:solidFill>
              </a:rPr>
              <a:t>NORM</a:t>
            </a:r>
            <a:r>
              <a:rPr lang="es-CO" sz="1000" b="1" dirty="0">
                <a:solidFill>
                  <a:schemeClr val="tx1"/>
                </a:solidFill>
              </a:rPr>
              <a:t> - </a:t>
            </a:r>
            <a:r>
              <a:rPr lang="es-CO" sz="1000" b="1" dirty="0" err="1">
                <a:solidFill>
                  <a:schemeClr val="tx1"/>
                </a:solidFill>
              </a:rPr>
              <a:t>Naturally</a:t>
            </a:r>
            <a:r>
              <a:rPr lang="es-CO" sz="1000" b="1" dirty="0">
                <a:solidFill>
                  <a:schemeClr val="tx1"/>
                </a:solidFill>
              </a:rPr>
              <a:t> </a:t>
            </a:r>
            <a:r>
              <a:rPr lang="es-CO" sz="1000" b="1" dirty="0" err="1">
                <a:solidFill>
                  <a:schemeClr val="tx1"/>
                </a:solidFill>
              </a:rPr>
              <a:t>Occurring</a:t>
            </a:r>
            <a:r>
              <a:rPr lang="es-CO" sz="1000" b="1" dirty="0">
                <a:solidFill>
                  <a:schemeClr val="tx1"/>
                </a:solidFill>
              </a:rPr>
              <a:t> Radioactive Material):</a:t>
            </a:r>
            <a:r>
              <a:rPr lang="es-CO" sz="1000" dirty="0">
                <a:solidFill>
                  <a:schemeClr val="tx1"/>
                </a:solidFill>
              </a:rPr>
              <a:t> este producto está fabricado con compuestos de circonio, que pueden contener trazas (&lt;500 ppm) de material radiactivo de origen natural (</a:t>
            </a:r>
            <a:r>
              <a:rPr lang="es-CO" sz="1000" dirty="0" err="1">
                <a:solidFill>
                  <a:schemeClr val="tx1"/>
                </a:solidFill>
              </a:rPr>
              <a:t>NORM</a:t>
            </a:r>
            <a:r>
              <a:rPr lang="es-CO" sz="1000" dirty="0">
                <a:solidFill>
                  <a:schemeClr val="tx1"/>
                </a:solidFill>
              </a:rPr>
              <a:t>) que consiste en uranio, torio y/o radio. La cantidad de materiales radiactivos en los compuestos de circonio está por debajo del nivel reglamentario del 0,05% establecido por la Comisión Reguladora Nuclear (</a:t>
            </a:r>
            <a:r>
              <a:rPr lang="es-CO" sz="1000" dirty="0" err="1">
                <a:solidFill>
                  <a:schemeClr val="tx1"/>
                </a:solidFill>
              </a:rPr>
              <a:t>NRC</a:t>
            </a:r>
            <a:r>
              <a:rPr lang="es-CO" sz="1000" dirty="0">
                <a:solidFill>
                  <a:schemeClr val="tx1"/>
                </a:solidFill>
              </a:rPr>
              <a:t>). Consulte las regulaciones locales, regionales y estatales o provinciales para conocer los requisitos específicos de manipulación y eliminación aplicables.</a:t>
            </a:r>
            <a:endParaRPr lang="en-CA" sz="1000" dirty="0">
              <a:solidFill>
                <a:srgbClr val="0F1919"/>
              </a:solidFill>
            </a:endParaRPr>
          </a:p>
        </p:txBody>
      </p:sp>
    </p:spTree>
    <p:extLst>
      <p:ext uri="{BB962C8B-B14F-4D97-AF65-F5344CB8AC3E}">
        <p14:creationId xmlns:p14="http://schemas.microsoft.com/office/powerpoint/2010/main" val="41068220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39">
            <a:extLst>
              <a:ext uri="{FF2B5EF4-FFF2-40B4-BE49-F238E27FC236}">
                <a16:creationId xmlns:a16="http://schemas.microsoft.com/office/drawing/2014/main" id="{87B1CED8-6EF5-EAE3-F546-8DF8CCE77680}"/>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dirty="0"/>
              <a:t> </a:t>
            </a:r>
            <a:r>
              <a:rPr lang="en-US" sz="1200" dirty="0">
                <a:solidFill>
                  <a:schemeClr val="tx2"/>
                </a:solidFill>
              </a:rPr>
              <a:t>FDS FC-2600 LD 23 04</a:t>
            </a:r>
          </a:p>
        </p:txBody>
      </p:sp>
      <p:sp>
        <p:nvSpPr>
          <p:cNvPr id="2" name="Rectangle 1">
            <a:extLst>
              <a:ext uri="{FF2B5EF4-FFF2-40B4-BE49-F238E27FC236}">
                <a16:creationId xmlns:a16="http://schemas.microsoft.com/office/drawing/2014/main" id="{8347D108-7ADD-1FA2-7BA9-81916BF46863}"/>
              </a:ext>
            </a:extLst>
          </p:cNvPr>
          <p:cNvSpPr/>
          <p:nvPr/>
        </p:nvSpPr>
        <p:spPr>
          <a:xfrm>
            <a:off x="285750" y="1153288"/>
            <a:ext cx="7199888" cy="34623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es-CO" sz="1200" b="1" dirty="0">
                <a:solidFill>
                  <a:schemeClr val="accent3"/>
                </a:solidFill>
                <a:latin typeface="+mj-lt"/>
              </a:rPr>
              <a:t>15. INFORMACIÓN REGULATORIA (No obligatoria)</a:t>
            </a:r>
          </a:p>
        </p:txBody>
      </p:sp>
      <p:sp>
        <p:nvSpPr>
          <p:cNvPr id="4" name="Text Placeholder 25">
            <a:extLst>
              <a:ext uri="{FF2B5EF4-FFF2-40B4-BE49-F238E27FC236}">
                <a16:creationId xmlns:a16="http://schemas.microsoft.com/office/drawing/2014/main" id="{889B5DD7-CE19-B0B9-13B2-62805B9DEBFD}"/>
              </a:ext>
            </a:extLst>
          </p:cNvPr>
          <p:cNvSpPr txBox="1">
            <a:spLocks/>
          </p:cNvSpPr>
          <p:nvPr/>
        </p:nvSpPr>
        <p:spPr>
          <a:xfrm>
            <a:off x="284738" y="1572009"/>
            <a:ext cx="7200900" cy="1070125"/>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gn="just" defTabSz="228600">
              <a:spcBef>
                <a:spcPts val="0"/>
              </a:spcBef>
              <a:tabLst>
                <a:tab pos="118872" algn="l"/>
              </a:tabLst>
            </a:pPr>
            <a:r>
              <a:rPr lang="es-CO" sz="1000" b="1" u="sng" dirty="0">
                <a:solidFill>
                  <a:schemeClr val="tx1"/>
                </a:solidFill>
              </a:rPr>
              <a:t>REGULACIONES CANADIENSES</a:t>
            </a:r>
          </a:p>
          <a:p>
            <a:pPr algn="just" defTabSz="228600">
              <a:spcBef>
                <a:spcPts val="0"/>
              </a:spcBef>
              <a:tabLst>
                <a:tab pos="118872" algn="l"/>
              </a:tabLst>
            </a:pPr>
            <a:r>
              <a:rPr lang="es-CO" sz="1000" b="1" dirty="0">
                <a:solidFill>
                  <a:schemeClr val="tx1"/>
                </a:solidFill>
              </a:rPr>
              <a:t>Canadá Sistema canadiense de información sobre materiales peligrosos en el lugar de trabajo (</a:t>
            </a:r>
            <a:r>
              <a:rPr lang="es-CO" sz="1000" b="1" dirty="0" err="1">
                <a:solidFill>
                  <a:schemeClr val="tx1"/>
                </a:solidFill>
              </a:rPr>
              <a:t>WHMIS</a:t>
            </a:r>
            <a:r>
              <a:rPr lang="es-CO" sz="1000" b="1" dirty="0">
                <a:solidFill>
                  <a:schemeClr val="tx1"/>
                </a:solidFill>
              </a:rPr>
              <a:t> 2015):</a:t>
            </a:r>
            <a:r>
              <a:rPr lang="en-US" sz="1000" dirty="0">
                <a:solidFill>
                  <a:schemeClr val="tx1"/>
                </a:solidFill>
              </a:rPr>
              <a:t> </a:t>
            </a:r>
            <a:r>
              <a:rPr lang="es-CO" sz="1000" dirty="0">
                <a:solidFill>
                  <a:schemeClr val="tx1"/>
                </a:solidFill>
              </a:rPr>
              <a:t>Clasificado como Clase </a:t>
            </a:r>
            <a:r>
              <a:rPr lang="es-CO" sz="1000" dirty="0" err="1">
                <a:solidFill>
                  <a:schemeClr val="tx1"/>
                </a:solidFill>
              </a:rPr>
              <a:t>D2A</a:t>
            </a:r>
            <a:r>
              <a:rPr lang="es-CO" sz="1000" dirty="0">
                <a:solidFill>
                  <a:schemeClr val="tx1"/>
                </a:solidFill>
              </a:rPr>
              <a:t> – Materiales que causan otros efectos tóxicos.</a:t>
            </a:r>
            <a:endParaRPr lang="en-US" sz="1000" dirty="0">
              <a:solidFill>
                <a:schemeClr val="tx1"/>
              </a:solidFill>
            </a:endParaRPr>
          </a:p>
          <a:p>
            <a:pPr algn="just" defTabSz="228600">
              <a:spcBef>
                <a:spcPts val="0"/>
              </a:spcBef>
              <a:tabLst>
                <a:tab pos="118872" algn="l"/>
              </a:tabLst>
            </a:pPr>
            <a:r>
              <a:rPr lang="es-CO" sz="1000" b="1" dirty="0">
                <a:solidFill>
                  <a:schemeClr val="tx1"/>
                </a:solidFill>
              </a:rPr>
              <a:t>Ley Canadiense de Protección Ambiental (CEPA-</a:t>
            </a:r>
            <a:r>
              <a:rPr lang="en-US" sz="1000" b="1" dirty="0">
                <a:solidFill>
                  <a:schemeClr val="tx1"/>
                </a:solidFill>
              </a:rPr>
              <a:t> Canadian Environmental Protection Act</a:t>
            </a:r>
            <a:r>
              <a:rPr lang="es-CO" sz="1000" b="1" dirty="0">
                <a:solidFill>
                  <a:schemeClr val="tx1"/>
                </a:solidFill>
              </a:rPr>
              <a:t>): </a:t>
            </a:r>
            <a:r>
              <a:rPr lang="es-CO" sz="1000" dirty="0">
                <a:solidFill>
                  <a:schemeClr val="tx1"/>
                </a:solidFill>
              </a:rPr>
              <a:t>todas las sustancias de este producto están incluidas, según sea necesario, en la Lista de Sustancias Nacionales (DSL -</a:t>
            </a:r>
            <a:r>
              <a:rPr lang="en-US" sz="1000" dirty="0">
                <a:solidFill>
                  <a:schemeClr val="tx1"/>
                </a:solidFill>
              </a:rPr>
              <a:t> Domestic Substance List</a:t>
            </a:r>
            <a:r>
              <a:rPr lang="es-CO" sz="1000" dirty="0">
                <a:solidFill>
                  <a:schemeClr val="tx1"/>
                </a:solidFill>
              </a:rPr>
              <a:t>).</a:t>
            </a:r>
          </a:p>
          <a:p>
            <a:pPr algn="just" defTabSz="228600">
              <a:spcBef>
                <a:spcPts val="0"/>
              </a:spcBef>
              <a:tabLst>
                <a:tab pos="118872" algn="l"/>
              </a:tabLst>
            </a:pPr>
            <a:endParaRPr lang="es-CO" sz="1000" dirty="0">
              <a:solidFill>
                <a:schemeClr val="tx1"/>
              </a:solidFill>
            </a:endParaRPr>
          </a:p>
          <a:p>
            <a:pPr algn="just" defTabSz="228600">
              <a:spcBef>
                <a:spcPts val="0"/>
              </a:spcBef>
              <a:tabLst>
                <a:tab pos="118872" algn="l"/>
              </a:tabLst>
            </a:pPr>
            <a:r>
              <a:rPr lang="es-CO" sz="1000" b="1" u="sng" dirty="0">
                <a:solidFill>
                  <a:schemeClr val="tx1"/>
                </a:solidFill>
              </a:rPr>
              <a:t>REGULACIONES DE ESTADOS UNIDOS</a:t>
            </a:r>
            <a:endParaRPr lang="es-CO" sz="1000" dirty="0">
              <a:solidFill>
                <a:schemeClr val="tx1"/>
              </a:solidFill>
            </a:endParaRPr>
          </a:p>
          <a:p>
            <a:pPr defTabSz="228600">
              <a:spcBef>
                <a:spcPts val="0"/>
              </a:spcBef>
              <a:tabLst>
                <a:tab pos="118872" algn="l"/>
              </a:tabLst>
            </a:pPr>
            <a:endParaRPr lang="en-US" sz="1000" dirty="0">
              <a:solidFill>
                <a:schemeClr val="tx1"/>
              </a:solidFill>
            </a:endParaRPr>
          </a:p>
        </p:txBody>
      </p:sp>
      <p:graphicFrame>
        <p:nvGraphicFramePr>
          <p:cNvPr id="6" name="Table 35">
            <a:extLst>
              <a:ext uri="{FF2B5EF4-FFF2-40B4-BE49-F238E27FC236}">
                <a16:creationId xmlns:a16="http://schemas.microsoft.com/office/drawing/2014/main" id="{0BB5E68E-FACB-8BF9-B915-8D2DEA90225B}"/>
              </a:ext>
            </a:extLst>
          </p:cNvPr>
          <p:cNvGraphicFramePr>
            <a:graphicFrameLocks/>
          </p:cNvGraphicFramePr>
          <p:nvPr>
            <p:extLst>
              <p:ext uri="{D42A27DB-BD31-4B8C-83A1-F6EECF244321}">
                <p14:modId xmlns:p14="http://schemas.microsoft.com/office/powerpoint/2010/main" val="1844042892"/>
              </p:ext>
            </p:extLst>
          </p:nvPr>
        </p:nvGraphicFramePr>
        <p:xfrm>
          <a:off x="285750" y="2604310"/>
          <a:ext cx="7199888" cy="1119360"/>
        </p:xfrm>
        <a:graphic>
          <a:graphicData uri="http://schemas.openxmlformats.org/drawingml/2006/table">
            <a:tbl>
              <a:tblPr firstRow="1" bandRow="1">
                <a:tableStyleId>{9D7B26C5-4107-4FEC-AEDC-1716B250A1EF}</a:tableStyleId>
              </a:tblPr>
              <a:tblGrid>
                <a:gridCol w="954792">
                  <a:extLst>
                    <a:ext uri="{9D8B030D-6E8A-4147-A177-3AD203B41FA5}">
                      <a16:colId xmlns:a16="http://schemas.microsoft.com/office/drawing/2014/main" val="3647290184"/>
                    </a:ext>
                  </a:extLst>
                </a:gridCol>
                <a:gridCol w="6245096">
                  <a:extLst>
                    <a:ext uri="{9D8B030D-6E8A-4147-A177-3AD203B41FA5}">
                      <a16:colId xmlns:a16="http://schemas.microsoft.com/office/drawing/2014/main" val="622920296"/>
                    </a:ext>
                  </a:extLst>
                </a:gridCol>
              </a:tblGrid>
              <a:tr h="194665">
                <a:tc>
                  <a:txBody>
                    <a:bodyPr/>
                    <a:lstStyle/>
                    <a:p>
                      <a:r>
                        <a:rPr lang="fr-CA" sz="800" b="1" noProof="0" dirty="0"/>
                        <a:t>OSHA</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marR="0" lvl="0" indent="0" algn="just" defTabSz="777240" rtl="0" eaLnBrk="1" fontAlgn="auto" latinLnBrk="0" hangingPunct="1">
                        <a:lnSpc>
                          <a:spcPct val="100000"/>
                        </a:lnSpc>
                        <a:spcBef>
                          <a:spcPts val="0"/>
                        </a:spcBef>
                        <a:spcAft>
                          <a:spcPts val="0"/>
                        </a:spcAft>
                        <a:buClrTx/>
                        <a:buSzTx/>
                        <a:buFontTx/>
                        <a:buNone/>
                        <a:tabLst/>
                        <a:defRPr/>
                      </a:pPr>
                      <a:r>
                        <a:rPr lang="es-CO" sz="800" b="0" noProof="0" dirty="0"/>
                        <a:t>Cumplir con las </a:t>
                      </a:r>
                      <a:r>
                        <a:rPr lang="es-CO" sz="800" b="1" noProof="0" dirty="0"/>
                        <a:t>Normas de Comunicación de Riesgos</a:t>
                      </a:r>
                      <a:r>
                        <a:rPr lang="es-CO" sz="800" b="0" noProof="0" dirty="0"/>
                        <a:t> 29 </a:t>
                      </a:r>
                      <a:r>
                        <a:rPr lang="es-CO" sz="800" b="0" noProof="0" dirty="0" err="1"/>
                        <a:t>CFR</a:t>
                      </a:r>
                      <a:r>
                        <a:rPr lang="es-CO" sz="800" b="0" noProof="0" dirty="0"/>
                        <a:t> 1910.1200 y 29 </a:t>
                      </a:r>
                      <a:r>
                        <a:rPr lang="es-CO" sz="800" b="0" noProof="0" dirty="0" err="1"/>
                        <a:t>CFR</a:t>
                      </a:r>
                      <a:r>
                        <a:rPr lang="es-CO" sz="800" b="0" noProof="0" dirty="0"/>
                        <a:t> 1926.59 y las </a:t>
                      </a:r>
                      <a:r>
                        <a:rPr lang="es-CO" sz="800" b="1" noProof="0" dirty="0"/>
                        <a:t>Normas de Protección Respiratoria </a:t>
                      </a:r>
                      <a:r>
                        <a:rPr lang="es-CO" sz="800" b="0" noProof="0" dirty="0"/>
                        <a:t>29 </a:t>
                      </a:r>
                      <a:r>
                        <a:rPr lang="es-CO" sz="800" b="0" noProof="0" dirty="0" err="1"/>
                        <a:t>CFR</a:t>
                      </a:r>
                      <a:r>
                        <a:rPr lang="es-CO" sz="800" b="0" noProof="0" dirty="0"/>
                        <a:t> 1910.134 y 29 </a:t>
                      </a:r>
                      <a:r>
                        <a:rPr lang="es-CO" sz="800" b="0" noProof="0" dirty="0" err="1"/>
                        <a:t>CFR</a:t>
                      </a:r>
                      <a:r>
                        <a:rPr lang="es-CO" sz="800" b="0" noProof="0" dirty="0"/>
                        <a:t> 1926.103.</a:t>
                      </a:r>
                      <a:endParaRPr lang="fr-CA" sz="800" b="0" noProof="0" dirty="0"/>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5113646"/>
                  </a:ext>
                </a:extLst>
              </a:tr>
              <a:tr h="194665">
                <a:tc>
                  <a:txBody>
                    <a:bodyPr/>
                    <a:lstStyle/>
                    <a:p>
                      <a:r>
                        <a:rPr lang="fr-CA" sz="800" b="1" noProof="0" dirty="0"/>
                        <a:t>CALIFORNIA</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just"/>
                      <a:r>
                        <a:rPr lang="es-CO" sz="800" b="0" noProof="0" dirty="0"/>
                        <a:t>Las “fibras cerámicas (partículas transportadas por el aire de tamaño respirable)” figuran en la </a:t>
                      </a:r>
                      <a:r>
                        <a:rPr lang="es-CO" sz="800" b="1" noProof="0" dirty="0"/>
                        <a:t>Proposición 65, Ley de control de sustancias tóxicas y agua potable</a:t>
                      </a:r>
                      <a:r>
                        <a:rPr lang="es-CO" sz="800" b="0" noProof="0" dirty="0"/>
                        <a:t> </a:t>
                      </a:r>
                      <a:r>
                        <a:rPr lang="es-CO" sz="800" b="1" noProof="0" dirty="0"/>
                        <a:t>segura</a:t>
                      </a:r>
                      <a:r>
                        <a:rPr lang="es-CO" sz="800" b="0" noProof="0" dirty="0"/>
                        <a:t> de 1986, como una sustancia química que el estado de California considera causante de cáncer.</a:t>
                      </a:r>
                      <a:endParaRPr lang="fr-CA" sz="800" b="0" noProof="0" dirty="0"/>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43270314"/>
                  </a:ext>
                </a:extLst>
              </a:tr>
              <a:tr h="365760">
                <a:tc>
                  <a:txBody>
                    <a:bodyPr/>
                    <a:lstStyle/>
                    <a:p>
                      <a:r>
                        <a:rPr lang="es-CO" sz="800" b="1" noProof="0" dirty="0"/>
                        <a:t>OTROS ESTADOS</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just"/>
                      <a:r>
                        <a:rPr lang="es-CO" sz="800" b="0" noProof="0" dirty="0"/>
                        <a:t>No se sabe que los productos </a:t>
                      </a:r>
                      <a:r>
                        <a:rPr lang="es-CO" sz="800" b="0" noProof="0" dirty="0" err="1"/>
                        <a:t>FCR</a:t>
                      </a:r>
                      <a:r>
                        <a:rPr lang="es-CO" sz="800" b="0" noProof="0" dirty="0"/>
                        <a:t> estén regulados por otros estados además de California; sin embargo, es posible que se apliquen a estos productos las regulaciones estatales y locales de </a:t>
                      </a:r>
                      <a:r>
                        <a:rPr lang="es-CO" sz="800" b="0" noProof="0" dirty="0" err="1"/>
                        <a:t>OSHA</a:t>
                      </a:r>
                      <a:r>
                        <a:rPr lang="es-CO" sz="800" b="0" noProof="0" dirty="0"/>
                        <a:t> y EPA. En caso de duda, comuníquese con su agencia reguladora local.</a:t>
                      </a:r>
                      <a:endParaRPr lang="fr-CA" sz="800" b="0" noProof="0" dirty="0"/>
                    </a:p>
                  </a:txBody>
                  <a:tcPr marL="0" marR="0" marT="36000" marB="36000">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50222226"/>
                  </a:ext>
                </a:extLst>
              </a:tr>
            </a:tbl>
          </a:graphicData>
        </a:graphic>
      </p:graphicFrame>
      <p:sp>
        <p:nvSpPr>
          <p:cNvPr id="9" name="Rectangle 8">
            <a:extLst>
              <a:ext uri="{FF2B5EF4-FFF2-40B4-BE49-F238E27FC236}">
                <a16:creationId xmlns:a16="http://schemas.microsoft.com/office/drawing/2014/main" id="{19413F27-33A3-5C14-D157-9BFAFBDB8B25}"/>
              </a:ext>
            </a:extLst>
          </p:cNvPr>
          <p:cNvSpPr/>
          <p:nvPr/>
        </p:nvSpPr>
        <p:spPr>
          <a:xfrm>
            <a:off x="285750" y="3880092"/>
            <a:ext cx="7199888" cy="34623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es-CO" sz="1200" b="1" dirty="0">
                <a:solidFill>
                  <a:schemeClr val="accent3"/>
                </a:solidFill>
                <a:latin typeface="+mj-lt"/>
              </a:rPr>
              <a:t>16. OTRA INFORMACIÓN</a:t>
            </a:r>
          </a:p>
        </p:txBody>
      </p:sp>
      <p:sp>
        <p:nvSpPr>
          <p:cNvPr id="12" name="Text Placeholder 25">
            <a:extLst>
              <a:ext uri="{FF2B5EF4-FFF2-40B4-BE49-F238E27FC236}">
                <a16:creationId xmlns:a16="http://schemas.microsoft.com/office/drawing/2014/main" id="{C39030A6-158E-F981-B978-EDB1C38BEA0C}"/>
              </a:ext>
            </a:extLst>
          </p:cNvPr>
          <p:cNvSpPr txBox="1">
            <a:spLocks/>
          </p:cNvSpPr>
          <p:nvPr/>
        </p:nvSpPr>
        <p:spPr>
          <a:xfrm>
            <a:off x="284738" y="4320923"/>
            <a:ext cx="7200900" cy="3096132"/>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gn="just" defTabSz="228600">
              <a:spcBef>
                <a:spcPts val="0"/>
              </a:spcBef>
              <a:tabLst>
                <a:tab pos="118872" algn="l"/>
              </a:tabLst>
            </a:pPr>
            <a:r>
              <a:rPr lang="es-CO" sz="1000" b="1" dirty="0">
                <a:solidFill>
                  <a:schemeClr val="tx1"/>
                </a:solidFill>
              </a:rPr>
              <a:t>Desvitrificación</a:t>
            </a:r>
          </a:p>
          <a:p>
            <a:pPr algn="just" defTabSz="228600">
              <a:spcBef>
                <a:spcPts val="0"/>
              </a:spcBef>
              <a:tabLst>
                <a:tab pos="118872" algn="l"/>
              </a:tabLst>
            </a:pPr>
            <a:r>
              <a:rPr lang="es-CO" sz="1000" dirty="0">
                <a:solidFill>
                  <a:schemeClr val="tx1"/>
                </a:solidFill>
              </a:rPr>
              <a:t>Medidas de precaución que deben tomarse después del servicio al retirarla: La lana aislante de alta temperatura (</a:t>
            </a:r>
            <a:r>
              <a:rPr lang="es-CO" sz="1000" dirty="0" err="1">
                <a:solidFill>
                  <a:schemeClr val="tx1"/>
                </a:solidFill>
              </a:rPr>
              <a:t>HTIW</a:t>
            </a:r>
            <a:r>
              <a:rPr lang="es-CO" sz="1000" dirty="0">
                <a:solidFill>
                  <a:schemeClr val="tx1"/>
                </a:solidFill>
              </a:rPr>
              <a:t>- High </a:t>
            </a:r>
            <a:r>
              <a:rPr lang="es-CO" sz="1000" dirty="0" err="1">
                <a:solidFill>
                  <a:schemeClr val="tx1"/>
                </a:solidFill>
              </a:rPr>
              <a:t>temperature</a:t>
            </a:r>
            <a:r>
              <a:rPr lang="es-CO" sz="1000" dirty="0">
                <a:solidFill>
                  <a:schemeClr val="tx1"/>
                </a:solidFill>
              </a:rPr>
              <a:t> </a:t>
            </a:r>
            <a:r>
              <a:rPr lang="es-CO" sz="1000" dirty="0" err="1">
                <a:solidFill>
                  <a:schemeClr val="tx1"/>
                </a:solidFill>
              </a:rPr>
              <a:t>insulating</a:t>
            </a:r>
            <a:r>
              <a:rPr lang="es-CO" sz="1000" dirty="0">
                <a:solidFill>
                  <a:schemeClr val="tx1"/>
                </a:solidFill>
              </a:rPr>
              <a:t> </a:t>
            </a:r>
            <a:r>
              <a:rPr lang="es-CO" sz="1000" dirty="0" err="1">
                <a:solidFill>
                  <a:schemeClr val="tx1"/>
                </a:solidFill>
              </a:rPr>
              <a:t>wool</a:t>
            </a:r>
            <a:r>
              <a:rPr lang="es-CO" sz="1000" dirty="0">
                <a:solidFill>
                  <a:schemeClr val="tx1"/>
                </a:solidFill>
              </a:rPr>
              <a:t>) se utiliza normalmente en aplicaciones de aislamiento para mantener la temperatura de exposición a </a:t>
            </a:r>
            <a:r>
              <a:rPr lang="es-CO" sz="1000" dirty="0" err="1">
                <a:solidFill>
                  <a:schemeClr val="tx1"/>
                </a:solidFill>
              </a:rPr>
              <a:t>900°C</a:t>
            </a:r>
            <a:r>
              <a:rPr lang="es-CO" sz="1000" dirty="0">
                <a:solidFill>
                  <a:schemeClr val="tx1"/>
                </a:solidFill>
              </a:rPr>
              <a:t> o más en un espacio cerrado. La temperatura máxima de exposición se produce en la superficie de la cara caliente del aislamiento. La exposición al calor en el aislamiento disminuye desde la cara caliente a la cara fría a medida que el aislamiento "se aísla". Como resultado, sólo se desvitrifican las capas finas de la superficie de la cara caliente del aislamiento y el polvo respirable generado durante las operaciones de retirada no suele contener niveles detectables de sílice cristalina. La evaluación toxicológica del efecto de la presencia de sílice cristalina en el material </a:t>
            </a:r>
            <a:r>
              <a:rPr lang="es-CO" sz="1000" dirty="0" err="1">
                <a:solidFill>
                  <a:schemeClr val="tx1"/>
                </a:solidFill>
              </a:rPr>
              <a:t>HTIW</a:t>
            </a:r>
            <a:r>
              <a:rPr lang="es-CO" sz="1000" dirty="0">
                <a:solidFill>
                  <a:schemeClr val="tx1"/>
                </a:solidFill>
              </a:rPr>
              <a:t> calentado artificialmente no ha mostrado ningún aumento de la toxicidad in vitro e in vivo. Los resultados de diferentes combinaciones de factores, como el aumento de la fragilidad de las fibras o los microcristales incrustados en la estructura de vidrio de la fibra y, por tanto, no biológicamente disponibles, pueden explicar la falta de efectos toxicológicos. La evaluación de la </a:t>
            </a:r>
            <a:r>
              <a:rPr lang="es-CO" sz="1000" dirty="0" err="1">
                <a:solidFill>
                  <a:schemeClr val="tx1"/>
                </a:solidFill>
              </a:rPr>
              <a:t>IARC</a:t>
            </a:r>
            <a:r>
              <a:rPr lang="es-CO" sz="1000" dirty="0">
                <a:solidFill>
                  <a:schemeClr val="tx1"/>
                </a:solidFill>
              </a:rPr>
              <a:t> que figura en la Monografía 68 no es pertinente, ya que la sílice cristalina no está biológicamente disponible en el </a:t>
            </a:r>
            <a:r>
              <a:rPr lang="es-CO" sz="1000" dirty="0" err="1">
                <a:solidFill>
                  <a:schemeClr val="tx1"/>
                </a:solidFill>
              </a:rPr>
              <a:t>HTIW</a:t>
            </a:r>
            <a:r>
              <a:rPr lang="es-CO" sz="1000" dirty="0">
                <a:solidFill>
                  <a:schemeClr val="tx1"/>
                </a:solidFill>
              </a:rPr>
              <a:t> después del servicio..</a:t>
            </a:r>
          </a:p>
          <a:p>
            <a:pPr algn="just" defTabSz="228600">
              <a:spcBef>
                <a:spcPts val="0"/>
              </a:spcBef>
              <a:tabLst>
                <a:tab pos="118872" algn="l"/>
              </a:tabLst>
            </a:pPr>
            <a:endParaRPr lang="es-CO" sz="1000" b="1" dirty="0">
              <a:solidFill>
                <a:schemeClr val="tx1"/>
              </a:solidFill>
            </a:endParaRPr>
          </a:p>
          <a:p>
            <a:pPr algn="just" defTabSz="228600">
              <a:spcBef>
                <a:spcPts val="0"/>
              </a:spcBef>
              <a:tabLst>
                <a:tab pos="118872" algn="l"/>
              </a:tabLst>
            </a:pPr>
            <a:r>
              <a:rPr lang="es-CO" sz="1000" b="1" dirty="0">
                <a:solidFill>
                  <a:schemeClr val="tx1"/>
                </a:solidFill>
              </a:rPr>
              <a:t>Sistema de identificación de materiales peligrosos (</a:t>
            </a:r>
            <a:r>
              <a:rPr lang="es-CO" sz="1000" b="1" dirty="0" err="1">
                <a:solidFill>
                  <a:schemeClr val="tx1"/>
                </a:solidFill>
              </a:rPr>
              <a:t>HMIS</a:t>
            </a:r>
            <a:r>
              <a:rPr lang="es-CO" sz="1000" b="1" dirty="0">
                <a:solidFill>
                  <a:schemeClr val="tx1"/>
                </a:solidFill>
              </a:rPr>
              <a:t>)</a:t>
            </a:r>
          </a:p>
          <a:p>
            <a:pPr algn="just" defTabSz="228600">
              <a:spcBef>
                <a:spcPts val="0"/>
              </a:spcBef>
              <a:tabLst>
                <a:tab pos="118872" algn="l"/>
              </a:tabLst>
            </a:pPr>
            <a:r>
              <a:rPr lang="es-CO" sz="1000" dirty="0">
                <a:solidFill>
                  <a:schemeClr val="tx1"/>
                </a:solidFill>
              </a:rPr>
              <a:t>La clasificación de peligros para productos </a:t>
            </a:r>
            <a:r>
              <a:rPr lang="es-CO" sz="1000" dirty="0" err="1">
                <a:solidFill>
                  <a:schemeClr val="tx1"/>
                </a:solidFill>
              </a:rPr>
              <a:t>FCR</a:t>
            </a:r>
            <a:r>
              <a:rPr lang="es-CO" sz="1000" dirty="0">
                <a:solidFill>
                  <a:schemeClr val="tx1"/>
                </a:solidFill>
              </a:rPr>
              <a:t> (ahora es lo opuesto al nuevo sistema de clasificación </a:t>
            </a:r>
            <a:r>
              <a:rPr lang="es-CO" sz="1000" dirty="0" err="1">
                <a:solidFill>
                  <a:schemeClr val="tx1"/>
                </a:solidFill>
              </a:rPr>
              <a:t>GHS</a:t>
            </a:r>
            <a:r>
              <a:rPr lang="es-CO" sz="1000" dirty="0">
                <a:solidFill>
                  <a:schemeClr val="tx1"/>
                </a:solidFill>
              </a:rPr>
              <a:t>), son</a:t>
            </a:r>
            <a:r>
              <a:rPr lang="en-US" sz="1000" dirty="0">
                <a:solidFill>
                  <a:schemeClr val="tx1"/>
                </a:solidFill>
              </a:rPr>
              <a:t>:</a:t>
            </a:r>
          </a:p>
          <a:p>
            <a:pPr algn="just" defTabSz="228600">
              <a:spcBef>
                <a:spcPts val="0"/>
              </a:spcBef>
              <a:tabLst>
                <a:tab pos="118872" algn="l"/>
              </a:tabLst>
            </a:pPr>
            <a:r>
              <a:rPr lang="es-CO" sz="1000" dirty="0" err="1">
                <a:solidFill>
                  <a:schemeClr val="tx1"/>
                </a:solidFill>
              </a:rPr>
              <a:t>HMIS</a:t>
            </a:r>
            <a:r>
              <a:rPr lang="es-CO" sz="1000" dirty="0">
                <a:solidFill>
                  <a:schemeClr val="tx1"/>
                </a:solidFill>
              </a:rPr>
              <a:t> Salud 1* (* denota potencial de efectos crónicos); </a:t>
            </a:r>
            <a:r>
              <a:rPr lang="es-CO" sz="1000" dirty="0" err="1">
                <a:solidFill>
                  <a:schemeClr val="tx1"/>
                </a:solidFill>
              </a:rPr>
              <a:t>HMIS</a:t>
            </a:r>
            <a:r>
              <a:rPr lang="es-CO" sz="1000" dirty="0">
                <a:solidFill>
                  <a:schemeClr val="tx1"/>
                </a:solidFill>
              </a:rPr>
              <a:t> Inflamabilidad 0; </a:t>
            </a:r>
            <a:r>
              <a:rPr lang="es-CO" sz="1000" dirty="0" err="1">
                <a:solidFill>
                  <a:schemeClr val="tx1"/>
                </a:solidFill>
              </a:rPr>
              <a:t>HMIS</a:t>
            </a:r>
            <a:r>
              <a:rPr lang="es-CO" sz="1000" dirty="0">
                <a:solidFill>
                  <a:schemeClr val="tx1"/>
                </a:solidFill>
              </a:rPr>
              <a:t> Reactividad 0; </a:t>
            </a:r>
            <a:r>
              <a:rPr lang="es-CO" sz="1000" dirty="0" err="1">
                <a:solidFill>
                  <a:schemeClr val="tx1"/>
                </a:solidFill>
              </a:rPr>
              <a:t>HMIS</a:t>
            </a:r>
            <a:r>
              <a:rPr lang="es-CO" sz="1000" dirty="0">
                <a:solidFill>
                  <a:schemeClr val="tx1"/>
                </a:solidFill>
              </a:rPr>
              <a:t> Equipo de protección individual X (A determinar por el usuario).</a:t>
            </a:r>
            <a:endParaRPr lang="en-US" sz="1000" b="1" dirty="0">
              <a:solidFill>
                <a:schemeClr val="tx1"/>
              </a:solidFill>
            </a:endParaRPr>
          </a:p>
          <a:p>
            <a:pPr algn="just" defTabSz="228600">
              <a:spcBef>
                <a:spcPts val="0"/>
              </a:spcBef>
              <a:tabLst>
                <a:tab pos="118872" algn="l"/>
              </a:tabLst>
            </a:pPr>
            <a:endParaRPr lang="es-CO" sz="1000" b="1" dirty="0">
              <a:solidFill>
                <a:schemeClr val="tx1"/>
              </a:solidFill>
            </a:endParaRPr>
          </a:p>
          <a:p>
            <a:pPr algn="just" defTabSz="228600">
              <a:spcBef>
                <a:spcPts val="0"/>
              </a:spcBef>
              <a:tabLst>
                <a:tab pos="118872" algn="l"/>
              </a:tabLst>
            </a:pPr>
            <a:endParaRPr lang="es-CO" sz="1000" b="1" dirty="0">
              <a:solidFill>
                <a:schemeClr val="tx1"/>
              </a:solidFill>
            </a:endParaRPr>
          </a:p>
          <a:p>
            <a:pPr algn="just" defTabSz="228600">
              <a:spcBef>
                <a:spcPts val="0"/>
              </a:spcBef>
              <a:tabLst>
                <a:tab pos="118872" algn="l"/>
              </a:tabLst>
            </a:pPr>
            <a:r>
              <a:rPr lang="es-CO" sz="1000" b="1" dirty="0">
                <a:solidFill>
                  <a:schemeClr val="tx1"/>
                </a:solidFill>
              </a:rPr>
              <a:t>Resumen de la revisión</a:t>
            </a:r>
          </a:p>
          <a:p>
            <a:pPr algn="just" defTabSz="228600">
              <a:spcBef>
                <a:spcPts val="0"/>
              </a:spcBef>
              <a:tabLst>
                <a:tab pos="118872" algn="l"/>
              </a:tabLst>
            </a:pPr>
            <a:r>
              <a:rPr lang="es-CO" sz="1000" dirty="0">
                <a:solidFill>
                  <a:schemeClr val="tx1"/>
                </a:solidFill>
              </a:rPr>
              <a:t>FDS actualizada para alinearse con la nueva normativa </a:t>
            </a:r>
            <a:r>
              <a:rPr lang="es-CO" sz="1000" dirty="0" err="1">
                <a:solidFill>
                  <a:schemeClr val="tx1"/>
                </a:solidFill>
              </a:rPr>
              <a:t>WHMIS</a:t>
            </a:r>
            <a:r>
              <a:rPr lang="es-CO" sz="1000" dirty="0">
                <a:solidFill>
                  <a:schemeClr val="tx1"/>
                </a:solidFill>
              </a:rPr>
              <a:t> 2015 introducida el 11 de febrero de 2015.</a:t>
            </a:r>
          </a:p>
          <a:p>
            <a:pPr algn="just" defTabSz="228600">
              <a:spcBef>
                <a:spcPts val="0"/>
              </a:spcBef>
              <a:tabLst>
                <a:tab pos="118872" algn="l"/>
              </a:tabLst>
            </a:pPr>
            <a:r>
              <a:rPr lang="es-CO" sz="1000" b="1" dirty="0">
                <a:solidFill>
                  <a:schemeClr val="tx1"/>
                </a:solidFill>
              </a:rPr>
              <a:t>Fecha de revisión de la FDS: </a:t>
            </a:r>
            <a:r>
              <a:rPr lang="es-CO" sz="1000" dirty="0">
                <a:solidFill>
                  <a:schemeClr val="tx1"/>
                </a:solidFill>
              </a:rPr>
              <a:t>Agosto 28 del 2018.</a:t>
            </a:r>
          </a:p>
          <a:p>
            <a:pPr algn="just" defTabSz="228600">
              <a:spcBef>
                <a:spcPts val="0"/>
              </a:spcBef>
              <a:tabLst>
                <a:tab pos="118872" algn="l"/>
              </a:tabLst>
            </a:pPr>
            <a:r>
              <a:rPr lang="es-CO" sz="1000" b="1" dirty="0">
                <a:solidFill>
                  <a:schemeClr val="tx1"/>
                </a:solidFill>
              </a:rPr>
              <a:t>FDS Preparado por: </a:t>
            </a:r>
            <a:r>
              <a:rPr lang="es-CO" sz="1000" dirty="0" err="1">
                <a:solidFill>
                  <a:schemeClr val="tx1"/>
                </a:solidFill>
              </a:rPr>
              <a:t>G.E</a:t>
            </a:r>
            <a:r>
              <a:rPr lang="es-CO" sz="1000" dirty="0">
                <a:solidFill>
                  <a:schemeClr val="tx1"/>
                </a:solidFill>
              </a:rPr>
              <a:t>. Menzies P. Eng. </a:t>
            </a:r>
            <a:r>
              <a:rPr lang="es-CO" sz="1000" dirty="0" err="1">
                <a:solidFill>
                  <a:schemeClr val="tx1"/>
                </a:solidFill>
              </a:rPr>
              <a:t>ROH</a:t>
            </a:r>
            <a:endParaRPr lang="es-CO" sz="1000" dirty="0">
              <a:solidFill>
                <a:srgbClr val="0F1919"/>
              </a:solidFill>
            </a:endParaRPr>
          </a:p>
        </p:txBody>
      </p:sp>
      <p:sp>
        <p:nvSpPr>
          <p:cNvPr id="13" name="Rectangle 12">
            <a:extLst>
              <a:ext uri="{FF2B5EF4-FFF2-40B4-BE49-F238E27FC236}">
                <a16:creationId xmlns:a16="http://schemas.microsoft.com/office/drawing/2014/main" id="{04BA6198-0CCF-3317-CB75-6838969BCE54}"/>
              </a:ext>
            </a:extLst>
          </p:cNvPr>
          <p:cNvSpPr/>
          <p:nvPr/>
        </p:nvSpPr>
        <p:spPr>
          <a:xfrm>
            <a:off x="285750" y="7493904"/>
            <a:ext cx="7199888" cy="34623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es-CO" sz="1200" b="1" dirty="0">
                <a:solidFill>
                  <a:schemeClr val="accent3"/>
                </a:solidFill>
                <a:latin typeface="+mj-lt"/>
              </a:rPr>
              <a:t>DEFINICIONES</a:t>
            </a:r>
          </a:p>
        </p:txBody>
      </p:sp>
      <p:graphicFrame>
        <p:nvGraphicFramePr>
          <p:cNvPr id="14" name="Table 35">
            <a:extLst>
              <a:ext uri="{FF2B5EF4-FFF2-40B4-BE49-F238E27FC236}">
                <a16:creationId xmlns:a16="http://schemas.microsoft.com/office/drawing/2014/main" id="{370EACCC-3FFE-2FF2-599C-57F4B40CE58A}"/>
              </a:ext>
            </a:extLst>
          </p:cNvPr>
          <p:cNvGraphicFramePr>
            <a:graphicFrameLocks/>
          </p:cNvGraphicFramePr>
          <p:nvPr>
            <p:extLst>
              <p:ext uri="{D42A27DB-BD31-4B8C-83A1-F6EECF244321}">
                <p14:modId xmlns:p14="http://schemas.microsoft.com/office/powerpoint/2010/main" val="1692205270"/>
              </p:ext>
            </p:extLst>
          </p:nvPr>
        </p:nvGraphicFramePr>
        <p:xfrm>
          <a:off x="282205" y="7990122"/>
          <a:ext cx="7199889" cy="1559770"/>
        </p:xfrm>
        <a:graphic>
          <a:graphicData uri="http://schemas.openxmlformats.org/drawingml/2006/table">
            <a:tbl>
              <a:tblPr firstRow="1" bandRow="1">
                <a:tableStyleId>{9D7B26C5-4107-4FEC-AEDC-1716B250A1EF}</a:tableStyleId>
              </a:tblPr>
              <a:tblGrid>
                <a:gridCol w="987426">
                  <a:extLst>
                    <a:ext uri="{9D8B030D-6E8A-4147-A177-3AD203B41FA5}">
                      <a16:colId xmlns:a16="http://schemas.microsoft.com/office/drawing/2014/main" val="3647290184"/>
                    </a:ext>
                  </a:extLst>
                </a:gridCol>
                <a:gridCol w="2924175">
                  <a:extLst>
                    <a:ext uri="{9D8B030D-6E8A-4147-A177-3AD203B41FA5}">
                      <a16:colId xmlns:a16="http://schemas.microsoft.com/office/drawing/2014/main" val="622920296"/>
                    </a:ext>
                  </a:extLst>
                </a:gridCol>
                <a:gridCol w="3288288">
                  <a:extLst>
                    <a:ext uri="{9D8B030D-6E8A-4147-A177-3AD203B41FA5}">
                      <a16:colId xmlns:a16="http://schemas.microsoft.com/office/drawing/2014/main" val="2528902335"/>
                    </a:ext>
                  </a:extLst>
                </a:gridCol>
              </a:tblGrid>
              <a:tr h="222920">
                <a:tc>
                  <a:txBody>
                    <a:bodyPr/>
                    <a:lstStyle/>
                    <a:p>
                      <a:pPr marL="177800" indent="-68263"/>
                      <a:r>
                        <a:rPr lang="es-CO" sz="800" b="1" noProof="0" dirty="0" err="1">
                          <a:solidFill>
                            <a:srgbClr val="0F1919"/>
                          </a:solidFill>
                        </a:rPr>
                        <a:t>ACGIH</a:t>
                      </a:r>
                      <a:endParaRPr lang="es-CO" sz="800" b="1" noProof="0" dirty="0">
                        <a:solidFill>
                          <a:srgbClr val="0F1919"/>
                        </a:solidFill>
                      </a:endParaRP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American </a:t>
                      </a:r>
                      <a:r>
                        <a:rPr lang="es-CO" sz="800" b="0" kern="1200" noProof="0" dirty="0" err="1">
                          <a:solidFill>
                            <a:schemeClr val="tx1"/>
                          </a:solidFill>
                          <a:latin typeface="+mn-lt"/>
                          <a:ea typeface="+mn-ea"/>
                          <a:cs typeface="+mn-cs"/>
                        </a:rPr>
                        <a:t>Conference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Governmental</a:t>
                      </a:r>
                      <a:r>
                        <a:rPr lang="es-CO" sz="800" b="0" kern="1200" noProof="0" dirty="0">
                          <a:solidFill>
                            <a:schemeClr val="tx1"/>
                          </a:solidFill>
                          <a:latin typeface="+mn-lt"/>
                          <a:ea typeface="+mn-ea"/>
                          <a:cs typeface="+mn-cs"/>
                        </a:rPr>
                        <a:t> Industrial </a:t>
                      </a:r>
                      <a:r>
                        <a:rPr lang="es-CO" sz="800" b="0" kern="1200" noProof="0" dirty="0" err="1">
                          <a:solidFill>
                            <a:schemeClr val="tx1"/>
                          </a:solidFill>
                          <a:latin typeface="+mn-lt"/>
                          <a:ea typeface="+mn-ea"/>
                          <a:cs typeface="+mn-cs"/>
                        </a:rPr>
                        <a:t>Hygienists</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Conferencia Americana de Higienistas Industriales Gubernamentales</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73966592"/>
                  </a:ext>
                </a:extLst>
              </a:tr>
              <a:tr h="190500">
                <a:tc>
                  <a:txBody>
                    <a:bodyPr/>
                    <a:lstStyle/>
                    <a:p>
                      <a:pPr marL="109728"/>
                      <a:r>
                        <a:rPr lang="es-CO" sz="800" b="1" noProof="0" dirty="0">
                          <a:solidFill>
                            <a:srgbClr val="0F1919"/>
                          </a:solidFill>
                        </a:rPr>
                        <a:t>ADR</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Carriage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Dangerous</a:t>
                      </a:r>
                      <a:r>
                        <a:rPr lang="es-CO" sz="800" b="0" kern="1200" noProof="0" dirty="0">
                          <a:solidFill>
                            <a:schemeClr val="tx1"/>
                          </a:solidFill>
                          <a:latin typeface="+mn-lt"/>
                          <a:ea typeface="+mn-ea"/>
                          <a:cs typeface="+mn-cs"/>
                        </a:rPr>
                        <a:t> Good </a:t>
                      </a:r>
                      <a:r>
                        <a:rPr lang="es-CO" sz="800" b="0" kern="1200" noProof="0" dirty="0" err="1">
                          <a:solidFill>
                            <a:schemeClr val="tx1"/>
                          </a:solidFill>
                          <a:latin typeface="+mn-lt"/>
                          <a:ea typeface="+mn-ea"/>
                          <a:cs typeface="+mn-cs"/>
                        </a:rPr>
                        <a:t>by</a:t>
                      </a:r>
                      <a:r>
                        <a:rPr lang="es-CO" sz="800" b="0" kern="1200" noProof="0" dirty="0">
                          <a:solidFill>
                            <a:schemeClr val="tx1"/>
                          </a:solidFill>
                          <a:latin typeface="+mn-lt"/>
                          <a:ea typeface="+mn-ea"/>
                          <a:cs typeface="+mn-cs"/>
                        </a:rPr>
                        <a:t> Road (International </a:t>
                      </a:r>
                      <a:r>
                        <a:rPr lang="es-CO" sz="800" b="0" kern="1200" noProof="0" dirty="0" err="1">
                          <a:solidFill>
                            <a:schemeClr val="tx1"/>
                          </a:solidFill>
                          <a:latin typeface="+mn-lt"/>
                          <a:ea typeface="+mn-ea"/>
                          <a:cs typeface="+mn-cs"/>
                        </a:rPr>
                        <a:t>Regulation</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Transporte de mercancías peligrosas por carretera (Reglamento internacional)</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31888447"/>
                  </a:ext>
                </a:extLst>
              </a:tr>
              <a:tr h="193920">
                <a:tc>
                  <a:txBody>
                    <a:bodyPr/>
                    <a:lstStyle/>
                    <a:p>
                      <a:pPr marL="109728"/>
                      <a:r>
                        <a:rPr lang="es-CO" sz="800" b="1" noProof="0" dirty="0"/>
                        <a:t>AES</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Alkaline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Earth</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Silicate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Wools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8890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Lanas de silicato alcalinotérreo</a:t>
                      </a:r>
                    </a:p>
                  </a:txBody>
                  <a:tcPr marL="72000" marR="7200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35533959"/>
                  </a:ext>
                </a:extLst>
              </a:tr>
              <a:tr h="193920">
                <a:tc>
                  <a:txBody>
                    <a:bodyPr/>
                    <a:lstStyle/>
                    <a:p>
                      <a:pPr marL="109728"/>
                      <a:r>
                        <a:rPr lang="es-CO" sz="800" b="1" noProof="0" dirty="0" err="1"/>
                        <a:t>ASW</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Alumino-Silicate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Wools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lvl="0" indent="0" algn="just" defTabSz="777240" rtl="0" eaLnBrk="1" latinLnBrk="0" hangingPunct="1">
                        <a:lnSpc>
                          <a:spcPct val="100000"/>
                        </a:lnSpc>
                        <a:spcBef>
                          <a:spcPts val="0"/>
                        </a:spcBef>
                        <a:tabLst/>
                      </a:pPr>
                      <a:r>
                        <a:rPr lang="es-CO" sz="800" b="0" kern="1200" noProof="0" dirty="0">
                          <a:solidFill>
                            <a:schemeClr val="tx1"/>
                          </a:solidFill>
                          <a:latin typeface="+mn-lt"/>
                          <a:ea typeface="+mn-ea"/>
                          <a:cs typeface="+mn-cs"/>
                        </a:rPr>
                        <a:t>Lanas de </a:t>
                      </a:r>
                      <a:r>
                        <a:rPr lang="es-CO" sz="800" b="0" kern="1200" noProof="0" dirty="0" err="1">
                          <a:solidFill>
                            <a:schemeClr val="tx1"/>
                          </a:solidFill>
                          <a:latin typeface="+mn-lt"/>
                          <a:ea typeface="+mn-ea"/>
                          <a:cs typeface="+mn-cs"/>
                        </a:rPr>
                        <a:t>alumino</a:t>
                      </a:r>
                      <a:r>
                        <a:rPr lang="es-CO" sz="800" b="0" kern="1200" noProof="0" dirty="0">
                          <a:solidFill>
                            <a:schemeClr val="tx1"/>
                          </a:solidFill>
                          <a:latin typeface="+mn-lt"/>
                          <a:ea typeface="+mn-ea"/>
                          <a:cs typeface="+mn-cs"/>
                        </a:rPr>
                        <a:t>-silicato</a:t>
                      </a:r>
                    </a:p>
                  </a:txBody>
                  <a:tcPr marL="72000" marR="7200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98802691"/>
                  </a:ext>
                </a:extLst>
              </a:tr>
              <a:tr h="194665">
                <a:tc>
                  <a:txBody>
                    <a:bodyPr/>
                    <a:lstStyle/>
                    <a:p>
                      <a:pPr marL="109728"/>
                      <a:r>
                        <a:rPr lang="es-CO" sz="800" b="1" noProof="0" dirty="0">
                          <a:solidFill>
                            <a:srgbClr val="0F1919"/>
                          </a:solidFill>
                        </a:rPr>
                        <a:t>CAA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Clean</a:t>
                      </a:r>
                      <a:r>
                        <a:rPr lang="es-CO" sz="800" b="0" kern="1200" noProof="0" dirty="0">
                          <a:solidFill>
                            <a:schemeClr val="tx1"/>
                          </a:solidFill>
                          <a:latin typeface="+mn-lt"/>
                          <a:ea typeface="+mn-ea"/>
                          <a:cs typeface="+mn-cs"/>
                        </a:rPr>
                        <a:t> Air </a:t>
                      </a:r>
                      <a:r>
                        <a:rPr lang="es-CO" sz="800" b="0" kern="1200" noProof="0" dirty="0" err="1">
                          <a:solidFill>
                            <a:schemeClr val="tx1"/>
                          </a:solidFill>
                          <a:latin typeface="+mn-lt"/>
                          <a:ea typeface="+mn-ea"/>
                          <a:cs typeface="+mn-cs"/>
                        </a:rPr>
                        <a:t>Act</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8890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Aire Limpio</a:t>
                      </a:r>
                    </a:p>
                  </a:txBody>
                  <a:tcPr marL="72000" marR="7200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85113646"/>
                  </a:ext>
                </a:extLst>
              </a:tr>
              <a:tr h="194665">
                <a:tc>
                  <a:txBody>
                    <a:bodyPr/>
                    <a:lstStyle/>
                    <a:p>
                      <a:pPr marL="109728"/>
                      <a:r>
                        <a:rPr lang="es-CO" sz="800" b="1" noProof="0" dirty="0">
                          <a:solidFill>
                            <a:srgbClr val="0F1919"/>
                          </a:solidFill>
                        </a:rPr>
                        <a:t>CAS	</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Chemical </a:t>
                      </a:r>
                      <a:r>
                        <a:rPr lang="es-CO" sz="800" b="0" kern="1200" noProof="0" dirty="0" err="1">
                          <a:solidFill>
                            <a:schemeClr val="tx1"/>
                          </a:solidFill>
                          <a:latin typeface="+mn-lt"/>
                          <a:ea typeface="+mn-ea"/>
                          <a:cs typeface="+mn-cs"/>
                        </a:rPr>
                        <a:t>Abstracts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Service</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Servicio de Resúmenes Químicos</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43270314"/>
                  </a:ext>
                </a:extLst>
              </a:tr>
              <a:tr h="194665">
                <a:tc>
                  <a:txBody>
                    <a:bodyPr/>
                    <a:lstStyle/>
                    <a:p>
                      <a:pPr marL="109728"/>
                      <a:r>
                        <a:rPr lang="es-CO" sz="800" b="1" noProof="0" dirty="0" err="1">
                          <a:solidFill>
                            <a:srgbClr val="0F1919"/>
                          </a:solidFill>
                        </a:rPr>
                        <a:t>CERCLA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Comprehensive </a:t>
                      </a:r>
                      <a:r>
                        <a:rPr lang="es-CO" sz="800" b="0" kern="1200" noProof="0" dirty="0" err="1">
                          <a:solidFill>
                            <a:schemeClr val="tx1"/>
                          </a:solidFill>
                          <a:latin typeface="+mn-lt"/>
                          <a:ea typeface="+mn-ea"/>
                          <a:cs typeface="+mn-cs"/>
                        </a:rPr>
                        <a:t>Environmental</a:t>
                      </a:r>
                      <a:r>
                        <a:rPr lang="es-CO" sz="800" b="0" kern="1200" noProof="0" dirty="0">
                          <a:solidFill>
                            <a:schemeClr val="tx1"/>
                          </a:solidFill>
                          <a:latin typeface="+mn-lt"/>
                          <a:ea typeface="+mn-ea"/>
                          <a:cs typeface="+mn-cs"/>
                        </a:rPr>
                        <a:t> Response, </a:t>
                      </a:r>
                      <a:r>
                        <a:rPr lang="es-CO" sz="800" b="0" kern="1200" noProof="0" dirty="0" err="1">
                          <a:solidFill>
                            <a:schemeClr val="tx1"/>
                          </a:solidFill>
                          <a:latin typeface="+mn-lt"/>
                          <a:ea typeface="+mn-ea"/>
                          <a:cs typeface="+mn-cs"/>
                        </a:rPr>
                        <a:t>Compensation</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Liability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Act</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Responsabilidad, Compensación y Respuesta Medioambiental Global</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83534831"/>
                  </a:ext>
                </a:extLst>
              </a:tr>
            </a:tbl>
          </a:graphicData>
        </a:graphic>
      </p:graphicFrame>
    </p:spTree>
    <p:extLst>
      <p:ext uri="{BB962C8B-B14F-4D97-AF65-F5344CB8AC3E}">
        <p14:creationId xmlns:p14="http://schemas.microsoft.com/office/powerpoint/2010/main" val="37072771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39">
            <a:extLst>
              <a:ext uri="{FF2B5EF4-FFF2-40B4-BE49-F238E27FC236}">
                <a16:creationId xmlns:a16="http://schemas.microsoft.com/office/drawing/2014/main" id="{ECFBC1DF-68C6-A5AE-82F4-36D2DEA9AD5B}"/>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dirty="0"/>
              <a:t> </a:t>
            </a:r>
            <a:r>
              <a:rPr lang="en-US" sz="1200" dirty="0">
                <a:solidFill>
                  <a:schemeClr val="tx2"/>
                </a:solidFill>
              </a:rPr>
              <a:t>FDS FC-2600 LD 23 04</a:t>
            </a:r>
          </a:p>
        </p:txBody>
      </p:sp>
      <p:graphicFrame>
        <p:nvGraphicFramePr>
          <p:cNvPr id="2" name="Table 1">
            <a:extLst>
              <a:ext uri="{FF2B5EF4-FFF2-40B4-BE49-F238E27FC236}">
                <a16:creationId xmlns:a16="http://schemas.microsoft.com/office/drawing/2014/main" id="{F8FAE5EC-EC87-29B7-86F7-5BE49B157B06}"/>
              </a:ext>
            </a:extLst>
          </p:cNvPr>
          <p:cNvGraphicFramePr>
            <a:graphicFrameLocks noGrp="1"/>
          </p:cNvGraphicFramePr>
          <p:nvPr>
            <p:extLst>
              <p:ext uri="{D42A27DB-BD31-4B8C-83A1-F6EECF244321}">
                <p14:modId xmlns:p14="http://schemas.microsoft.com/office/powerpoint/2010/main" val="1072706108"/>
              </p:ext>
            </p:extLst>
          </p:nvPr>
        </p:nvGraphicFramePr>
        <p:xfrm>
          <a:off x="285243" y="1162116"/>
          <a:ext cx="7199889" cy="583995"/>
        </p:xfrm>
        <a:graphic>
          <a:graphicData uri="http://schemas.openxmlformats.org/drawingml/2006/table">
            <a:tbl>
              <a:tblPr firstRow="1" bandRow="1">
                <a:tableStyleId>{9D7B26C5-4107-4FEC-AEDC-1716B250A1EF}</a:tableStyleId>
              </a:tblPr>
              <a:tblGrid>
                <a:gridCol w="987426">
                  <a:extLst>
                    <a:ext uri="{9D8B030D-6E8A-4147-A177-3AD203B41FA5}">
                      <a16:colId xmlns:a16="http://schemas.microsoft.com/office/drawing/2014/main" val="2137924001"/>
                    </a:ext>
                  </a:extLst>
                </a:gridCol>
                <a:gridCol w="2927856">
                  <a:extLst>
                    <a:ext uri="{9D8B030D-6E8A-4147-A177-3AD203B41FA5}">
                      <a16:colId xmlns:a16="http://schemas.microsoft.com/office/drawing/2014/main" val="2323178489"/>
                    </a:ext>
                  </a:extLst>
                </a:gridCol>
                <a:gridCol w="3284607">
                  <a:extLst>
                    <a:ext uri="{9D8B030D-6E8A-4147-A177-3AD203B41FA5}">
                      <a16:colId xmlns:a16="http://schemas.microsoft.com/office/drawing/2014/main" val="4085273813"/>
                    </a:ext>
                  </a:extLst>
                </a:gridCol>
              </a:tblGrid>
              <a:tr h="194665">
                <a:tc>
                  <a:txBody>
                    <a:bodyPr/>
                    <a:lstStyle/>
                    <a:p>
                      <a:pPr marL="109728"/>
                      <a:r>
                        <a:rPr lang="es-CO" sz="800" b="1" noProof="0" dirty="0">
                          <a:solidFill>
                            <a:srgbClr val="0F1919"/>
                          </a:solidFill>
                        </a:rPr>
                        <a:t>DSL</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Domestic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Substances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List</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Lista de sustancias domésticas</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45854028"/>
                  </a:ext>
                </a:extLst>
              </a:tr>
              <a:tr h="194665">
                <a:tc>
                  <a:txBody>
                    <a:bodyPr/>
                    <a:lstStyle/>
                    <a:p>
                      <a:pPr marL="109728"/>
                      <a:r>
                        <a:rPr lang="es-CO" sz="800" b="1" noProof="0" dirty="0">
                          <a:solidFill>
                            <a:srgbClr val="0F1919"/>
                          </a:solidFill>
                        </a:rPr>
                        <a:t>EPA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Environmental</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Protection</a:t>
                      </a:r>
                      <a:r>
                        <a:rPr lang="es-CO" sz="800" b="0" kern="1200" noProof="0" dirty="0">
                          <a:solidFill>
                            <a:schemeClr val="tx1"/>
                          </a:solidFill>
                          <a:latin typeface="+mn-lt"/>
                          <a:ea typeface="+mn-ea"/>
                          <a:cs typeface="+mn-cs"/>
                        </a:rPr>
                        <a:t> Agency</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Agencia de Protección Ambiental</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44550354"/>
                  </a:ext>
                </a:extLst>
              </a:tr>
              <a:tr h="194665">
                <a:tc>
                  <a:txBody>
                    <a:bodyPr/>
                    <a:lstStyle/>
                    <a:p>
                      <a:pPr marL="109728"/>
                      <a:r>
                        <a:rPr lang="es-CO" sz="800" b="1" noProof="0" dirty="0">
                          <a:solidFill>
                            <a:srgbClr val="0F1919"/>
                          </a:solidFill>
                        </a:rPr>
                        <a:t>EU</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European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Union</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Unión Europea</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31479781"/>
                  </a:ext>
                </a:extLst>
              </a:tr>
            </a:tbl>
          </a:graphicData>
        </a:graphic>
      </p:graphicFrame>
      <p:graphicFrame>
        <p:nvGraphicFramePr>
          <p:cNvPr id="3" name="Table 2">
            <a:extLst>
              <a:ext uri="{FF2B5EF4-FFF2-40B4-BE49-F238E27FC236}">
                <a16:creationId xmlns:a16="http://schemas.microsoft.com/office/drawing/2014/main" id="{AFC01F73-6D9E-72BF-66FE-6E9F7509E81B}"/>
              </a:ext>
            </a:extLst>
          </p:cNvPr>
          <p:cNvGraphicFramePr>
            <a:graphicFrameLocks noGrp="1"/>
          </p:cNvGraphicFramePr>
          <p:nvPr>
            <p:extLst>
              <p:ext uri="{D42A27DB-BD31-4B8C-83A1-F6EECF244321}">
                <p14:modId xmlns:p14="http://schemas.microsoft.com/office/powerpoint/2010/main" val="1679994130"/>
              </p:ext>
            </p:extLst>
          </p:nvPr>
        </p:nvGraphicFramePr>
        <p:xfrm>
          <a:off x="283725" y="1950614"/>
          <a:ext cx="7199889" cy="194665"/>
        </p:xfrm>
        <a:graphic>
          <a:graphicData uri="http://schemas.openxmlformats.org/drawingml/2006/table">
            <a:tbl>
              <a:tblPr firstRow="1" bandRow="1">
                <a:tableStyleId>{9D7B26C5-4107-4FEC-AEDC-1716B250A1EF}</a:tableStyleId>
              </a:tblPr>
              <a:tblGrid>
                <a:gridCol w="991107">
                  <a:extLst>
                    <a:ext uri="{9D8B030D-6E8A-4147-A177-3AD203B41FA5}">
                      <a16:colId xmlns:a16="http://schemas.microsoft.com/office/drawing/2014/main" val="3877969740"/>
                    </a:ext>
                  </a:extLst>
                </a:gridCol>
                <a:gridCol w="2928074">
                  <a:extLst>
                    <a:ext uri="{9D8B030D-6E8A-4147-A177-3AD203B41FA5}">
                      <a16:colId xmlns:a16="http://schemas.microsoft.com/office/drawing/2014/main" val="3303139435"/>
                    </a:ext>
                  </a:extLst>
                </a:gridCol>
                <a:gridCol w="3280708">
                  <a:extLst>
                    <a:ext uri="{9D8B030D-6E8A-4147-A177-3AD203B41FA5}">
                      <a16:colId xmlns:a16="http://schemas.microsoft.com/office/drawing/2014/main" val="1307413947"/>
                    </a:ext>
                  </a:extLst>
                </a:gridCol>
              </a:tblGrid>
              <a:tr h="194665">
                <a:tc>
                  <a:txBody>
                    <a:bodyPr/>
                    <a:lstStyle/>
                    <a:p>
                      <a:pPr marL="109728"/>
                      <a:r>
                        <a:rPr lang="es-CO" sz="800" b="1" noProof="0" dirty="0" err="1">
                          <a:solidFill>
                            <a:srgbClr val="0F1919"/>
                          </a:solidFill>
                        </a:rPr>
                        <a:t>HEPA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High </a:t>
                      </a:r>
                      <a:r>
                        <a:rPr lang="es-CO" sz="800" b="0" kern="1200" noProof="0" dirty="0" err="1">
                          <a:solidFill>
                            <a:schemeClr val="tx1"/>
                          </a:solidFill>
                          <a:latin typeface="+mn-lt"/>
                          <a:ea typeface="+mn-ea"/>
                          <a:cs typeface="+mn-cs"/>
                        </a:rPr>
                        <a:t>Efficiency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Particulate</a:t>
                      </a:r>
                      <a:r>
                        <a:rPr lang="es-CO" sz="800" b="0" kern="1200" noProof="0" dirty="0">
                          <a:solidFill>
                            <a:schemeClr val="tx1"/>
                          </a:solidFill>
                          <a:latin typeface="+mn-lt"/>
                          <a:ea typeface="+mn-ea"/>
                          <a:cs typeface="+mn-cs"/>
                        </a:rPr>
                        <a:t> Air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Aire con partículas de alta eficacia</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82280784"/>
                  </a:ext>
                </a:extLst>
              </a:tr>
            </a:tbl>
          </a:graphicData>
        </a:graphic>
      </p:graphicFrame>
      <p:graphicFrame>
        <p:nvGraphicFramePr>
          <p:cNvPr id="4" name="Table 3">
            <a:extLst>
              <a:ext uri="{FF2B5EF4-FFF2-40B4-BE49-F238E27FC236}">
                <a16:creationId xmlns:a16="http://schemas.microsoft.com/office/drawing/2014/main" id="{38464612-7E35-BDEE-B1A2-B437A74D72DC}"/>
              </a:ext>
            </a:extLst>
          </p:cNvPr>
          <p:cNvGraphicFramePr>
            <a:graphicFrameLocks noGrp="1"/>
          </p:cNvGraphicFramePr>
          <p:nvPr>
            <p:extLst>
              <p:ext uri="{D42A27DB-BD31-4B8C-83A1-F6EECF244321}">
                <p14:modId xmlns:p14="http://schemas.microsoft.com/office/powerpoint/2010/main" val="3553663919"/>
              </p:ext>
            </p:extLst>
          </p:nvPr>
        </p:nvGraphicFramePr>
        <p:xfrm>
          <a:off x="286762" y="1746111"/>
          <a:ext cx="7199889" cy="194665"/>
        </p:xfrm>
        <a:graphic>
          <a:graphicData uri="http://schemas.openxmlformats.org/drawingml/2006/table">
            <a:tbl>
              <a:tblPr firstRow="1" bandRow="1">
                <a:tableStyleId>{9D7B26C5-4107-4FEC-AEDC-1716B250A1EF}</a:tableStyleId>
              </a:tblPr>
              <a:tblGrid>
                <a:gridCol w="987426">
                  <a:extLst>
                    <a:ext uri="{9D8B030D-6E8A-4147-A177-3AD203B41FA5}">
                      <a16:colId xmlns:a16="http://schemas.microsoft.com/office/drawing/2014/main" val="463091591"/>
                    </a:ext>
                  </a:extLst>
                </a:gridCol>
                <a:gridCol w="2926337">
                  <a:extLst>
                    <a:ext uri="{9D8B030D-6E8A-4147-A177-3AD203B41FA5}">
                      <a16:colId xmlns:a16="http://schemas.microsoft.com/office/drawing/2014/main" val="4010894147"/>
                    </a:ext>
                  </a:extLst>
                </a:gridCol>
                <a:gridCol w="3286126">
                  <a:extLst>
                    <a:ext uri="{9D8B030D-6E8A-4147-A177-3AD203B41FA5}">
                      <a16:colId xmlns:a16="http://schemas.microsoft.com/office/drawing/2014/main" val="4201506479"/>
                    </a:ext>
                  </a:extLst>
                </a:gridCol>
              </a:tblGrid>
              <a:tr h="194665">
                <a:tc>
                  <a:txBody>
                    <a:bodyPr/>
                    <a:lstStyle/>
                    <a:p>
                      <a:pPr marL="109728"/>
                      <a:r>
                        <a:rPr lang="es-CO" sz="800" b="1" noProof="0" dirty="0">
                          <a:solidFill>
                            <a:srgbClr val="0F1919"/>
                          </a:solidFill>
                        </a:rPr>
                        <a:t>f/</a:t>
                      </a:r>
                      <a:r>
                        <a:rPr lang="es-CO" sz="800" b="1" noProof="0" dirty="0" err="1">
                          <a:solidFill>
                            <a:srgbClr val="0F1919"/>
                          </a:solidFill>
                        </a:rPr>
                        <a:t>cc</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Fibres</a:t>
                      </a:r>
                      <a:r>
                        <a:rPr lang="es-CO" sz="800" b="0" kern="1200" noProof="0" dirty="0">
                          <a:solidFill>
                            <a:schemeClr val="tx1"/>
                          </a:solidFill>
                          <a:latin typeface="+mn-lt"/>
                          <a:ea typeface="+mn-ea"/>
                          <a:cs typeface="+mn-cs"/>
                        </a:rPr>
                        <a:t> per </a:t>
                      </a:r>
                      <a:r>
                        <a:rPr lang="es-CO" sz="800" b="0" kern="1200" noProof="0" dirty="0" err="1">
                          <a:solidFill>
                            <a:schemeClr val="tx1"/>
                          </a:solidFill>
                          <a:latin typeface="+mn-lt"/>
                          <a:ea typeface="+mn-ea"/>
                          <a:cs typeface="+mn-cs"/>
                        </a:rPr>
                        <a:t>cubic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centimeter</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Fibras por centímetro cúbico</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878814"/>
                  </a:ext>
                </a:extLst>
              </a:tr>
            </a:tbl>
          </a:graphicData>
        </a:graphic>
      </p:graphicFrame>
      <p:graphicFrame>
        <p:nvGraphicFramePr>
          <p:cNvPr id="14" name="Table 13">
            <a:extLst>
              <a:ext uri="{FF2B5EF4-FFF2-40B4-BE49-F238E27FC236}">
                <a16:creationId xmlns:a16="http://schemas.microsoft.com/office/drawing/2014/main" id="{0AA1FB12-137C-68E3-F94D-602753789F80}"/>
              </a:ext>
            </a:extLst>
          </p:cNvPr>
          <p:cNvGraphicFramePr>
            <a:graphicFrameLocks noGrp="1"/>
          </p:cNvGraphicFramePr>
          <p:nvPr>
            <p:extLst>
              <p:ext uri="{D42A27DB-BD31-4B8C-83A1-F6EECF244321}">
                <p14:modId xmlns:p14="http://schemas.microsoft.com/office/powerpoint/2010/main" val="748864482"/>
              </p:ext>
            </p:extLst>
          </p:nvPr>
        </p:nvGraphicFramePr>
        <p:xfrm>
          <a:off x="289061" y="2145279"/>
          <a:ext cx="7199889" cy="389330"/>
        </p:xfrm>
        <a:graphic>
          <a:graphicData uri="http://schemas.openxmlformats.org/drawingml/2006/table">
            <a:tbl>
              <a:tblPr firstRow="1" bandRow="1">
                <a:tableStyleId>{5940675A-B579-460E-94D1-54222C63F5DA}</a:tableStyleId>
              </a:tblPr>
              <a:tblGrid>
                <a:gridCol w="986345">
                  <a:extLst>
                    <a:ext uri="{9D8B030D-6E8A-4147-A177-3AD203B41FA5}">
                      <a16:colId xmlns:a16="http://schemas.microsoft.com/office/drawing/2014/main" val="1576097758"/>
                    </a:ext>
                  </a:extLst>
                </a:gridCol>
                <a:gridCol w="2928937">
                  <a:extLst>
                    <a:ext uri="{9D8B030D-6E8A-4147-A177-3AD203B41FA5}">
                      <a16:colId xmlns:a16="http://schemas.microsoft.com/office/drawing/2014/main" val="122268426"/>
                    </a:ext>
                  </a:extLst>
                </a:gridCol>
                <a:gridCol w="3284607">
                  <a:extLst>
                    <a:ext uri="{9D8B030D-6E8A-4147-A177-3AD203B41FA5}">
                      <a16:colId xmlns:a16="http://schemas.microsoft.com/office/drawing/2014/main" val="469231137"/>
                    </a:ext>
                  </a:extLst>
                </a:gridCol>
              </a:tblGrid>
              <a:tr h="194665">
                <a:tc>
                  <a:txBody>
                    <a:bodyPr/>
                    <a:lstStyle/>
                    <a:p>
                      <a:pPr marL="109728" algn="l" defTabSz="777240" rtl="0" eaLnBrk="1" latinLnBrk="0" hangingPunct="1"/>
                      <a:r>
                        <a:rPr lang="es-CO" sz="800" b="1" kern="1200" noProof="0" dirty="0" err="1">
                          <a:solidFill>
                            <a:schemeClr val="tx1"/>
                          </a:solidFill>
                          <a:latin typeface="+mn-lt"/>
                          <a:ea typeface="+mn-ea"/>
                          <a:cs typeface="+mn-cs"/>
                        </a:rPr>
                        <a:t>HMIS</a:t>
                      </a:r>
                      <a:endParaRPr lang="es-CO" sz="800" b="1" kern="1200" noProof="0" dirty="0">
                        <a:solidFill>
                          <a:schemeClr val="tx1"/>
                        </a:solidFill>
                        <a:latin typeface="+mn-lt"/>
                        <a:ea typeface="+mn-ea"/>
                        <a:cs typeface="+mn-cs"/>
                      </a:endParaRPr>
                    </a:p>
                  </a:txBody>
                  <a:tcPr marL="0" marR="0" marT="0" marB="0" anchor="ctr">
                    <a:lnL w="12700" cmpd="sng">
                      <a:noFill/>
                    </a:lnL>
                    <a:lnR w="3175" cap="flat" cmpd="sng" algn="ctr">
                      <a:solidFill>
                        <a:schemeClr val="tx1"/>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l" defTabSz="777240" rtl="0" eaLnBrk="1" latinLnBrk="0" hangingPunct="1">
                        <a:lnSpc>
                          <a:spcPct val="100000"/>
                        </a:lnSpc>
                        <a:spcBef>
                          <a:spcPts val="0"/>
                        </a:spcBef>
                        <a:tabLst>
                          <a:tab pos="118872" algn="l"/>
                        </a:tabLst>
                      </a:pPr>
                      <a:r>
                        <a:rPr lang="es-CO" sz="800" b="0" kern="1200" noProof="0" dirty="0" err="1">
                          <a:solidFill>
                            <a:schemeClr val="tx1"/>
                          </a:solidFill>
                        </a:rPr>
                        <a:t>Hazardous</a:t>
                      </a:r>
                      <a:r>
                        <a:rPr lang="es-CO" sz="800" b="0" kern="1200" noProof="0" dirty="0">
                          <a:solidFill>
                            <a:schemeClr val="tx1"/>
                          </a:solidFill>
                        </a:rPr>
                        <a:t> </a:t>
                      </a:r>
                      <a:r>
                        <a:rPr lang="es-CO" sz="800" b="0" kern="1200" noProof="0" dirty="0" err="1">
                          <a:solidFill>
                            <a:schemeClr val="tx1"/>
                          </a:solidFill>
                        </a:rPr>
                        <a:t>Materials</a:t>
                      </a:r>
                      <a:r>
                        <a:rPr lang="es-CO" sz="800" b="0" kern="1200" noProof="0" dirty="0">
                          <a:solidFill>
                            <a:schemeClr val="tx1"/>
                          </a:solidFill>
                        </a:rPr>
                        <a:t> </a:t>
                      </a:r>
                      <a:r>
                        <a:rPr lang="es-CO" sz="800" b="0" kern="1200" noProof="0" dirty="0" err="1">
                          <a:solidFill>
                            <a:schemeClr val="tx1"/>
                          </a:solidFill>
                        </a:rPr>
                        <a:t>Identification</a:t>
                      </a:r>
                      <a:r>
                        <a:rPr lang="es-CO" sz="800" b="0" kern="1200" noProof="0" dirty="0">
                          <a:solidFill>
                            <a:schemeClr val="tx1"/>
                          </a:solidFill>
                        </a:rPr>
                        <a:t> </a:t>
                      </a:r>
                      <a:r>
                        <a:rPr lang="es-CO" sz="800" b="0" kern="1200" noProof="0" dirty="0" err="1">
                          <a:solidFill>
                            <a:schemeClr val="tx1"/>
                          </a:solidFill>
                        </a:rPr>
                        <a:t>System</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8900" lvl="0" indent="0" algn="l"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Sistema de identificación de materiales peligrosos</a:t>
                      </a:r>
                    </a:p>
                  </a:txBody>
                  <a:tcPr marL="0" marR="0" marT="0" marB="0" anchor="ctr">
                    <a:lnL w="3175" cap="flat" cmpd="sng" algn="ctr">
                      <a:solidFill>
                        <a:schemeClr val="tx1"/>
                      </a:solidFill>
                      <a:prstDash val="solid"/>
                      <a:round/>
                      <a:headEnd type="none" w="med" len="med"/>
                      <a:tailEnd type="none" w="med" len="med"/>
                    </a:lnL>
                    <a:lnR w="12700" cmpd="sng">
                      <a:noFill/>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72159337"/>
                  </a:ext>
                </a:extLst>
              </a:tr>
              <a:tr h="194665">
                <a:tc>
                  <a:txBody>
                    <a:bodyPr/>
                    <a:lstStyle/>
                    <a:p>
                      <a:pPr marL="109728" algn="l" defTabSz="777240" rtl="0" eaLnBrk="1" latinLnBrk="0" hangingPunct="1"/>
                      <a:r>
                        <a:rPr lang="es-CO" sz="800" b="1" kern="1200" noProof="0" dirty="0" err="1">
                          <a:solidFill>
                            <a:schemeClr val="tx1"/>
                          </a:solidFill>
                          <a:latin typeface="+mn-lt"/>
                          <a:ea typeface="+mn-ea"/>
                          <a:cs typeface="+mn-cs"/>
                        </a:rPr>
                        <a:t>HTIW</a:t>
                      </a:r>
                      <a:endParaRPr lang="es-CO" sz="800" b="1" kern="1200" noProof="0" dirty="0">
                        <a:solidFill>
                          <a:schemeClr val="tx1"/>
                        </a:solidFill>
                        <a:latin typeface="+mn-lt"/>
                        <a:ea typeface="+mn-ea"/>
                        <a:cs typeface="+mn-cs"/>
                      </a:endParaRPr>
                    </a:p>
                  </a:txBody>
                  <a:tcPr marL="0" marR="0" marT="0" marB="0" anchor="ctr">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l" defTabSz="777240" rtl="0" eaLnBrk="1" latinLnBrk="0" hangingPunct="1">
                        <a:lnSpc>
                          <a:spcPct val="100000"/>
                        </a:lnSpc>
                        <a:spcBef>
                          <a:spcPts val="0"/>
                        </a:spcBef>
                        <a:tabLst>
                          <a:tab pos="118872" algn="l"/>
                        </a:tabLst>
                      </a:pPr>
                      <a:r>
                        <a:rPr lang="es-CO" sz="800" b="0" kern="1200" noProof="0" dirty="0">
                          <a:solidFill>
                            <a:schemeClr val="tx1"/>
                          </a:solidFill>
                        </a:rPr>
                        <a:t>North American High </a:t>
                      </a:r>
                      <a:r>
                        <a:rPr lang="es-CO" sz="800" b="0" kern="1200" noProof="0" dirty="0" err="1">
                          <a:solidFill>
                            <a:schemeClr val="tx1"/>
                          </a:solidFill>
                        </a:rPr>
                        <a:t>Temperature</a:t>
                      </a:r>
                      <a:r>
                        <a:rPr lang="es-CO" sz="800" b="0" kern="1200" noProof="0" dirty="0">
                          <a:solidFill>
                            <a:schemeClr val="tx1"/>
                          </a:solidFill>
                        </a:rPr>
                        <a:t> </a:t>
                      </a:r>
                      <a:r>
                        <a:rPr lang="es-CO" sz="800" b="0" kern="1200" noProof="0" dirty="0" err="1">
                          <a:solidFill>
                            <a:schemeClr val="tx1"/>
                          </a:solidFill>
                        </a:rPr>
                        <a:t>Wool</a:t>
                      </a:r>
                      <a:r>
                        <a:rPr lang="es-CO" sz="800" b="0" kern="1200" noProof="0" dirty="0">
                          <a:solidFill>
                            <a:schemeClr val="tx1"/>
                          </a:solidFill>
                        </a:rPr>
                        <a:t> </a:t>
                      </a:r>
                      <a:r>
                        <a:rPr lang="es-CO" sz="800" b="0" kern="1200" noProof="0" dirty="0" err="1">
                          <a:solidFill>
                            <a:schemeClr val="tx1"/>
                          </a:solidFill>
                        </a:rPr>
                        <a:t>Industry</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88900" lvl="0" indent="0" algn="l"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Industria norteamericana de la lana para altas temperaturas</a:t>
                      </a:r>
                    </a:p>
                  </a:txBody>
                  <a:tcPr marL="0" marR="0" marT="0" marB="0" anchor="ctr">
                    <a:lnL w="3175" cap="flat" cmpd="sng" algn="ctr">
                      <a:solidFill>
                        <a:schemeClr val="tx1"/>
                      </a:solidFill>
                      <a:prstDash val="solid"/>
                      <a:round/>
                      <a:headEnd type="none" w="med" len="med"/>
                      <a:tailEnd type="none" w="med" len="med"/>
                    </a:lnL>
                    <a:lnR w="12700" cmpd="sng">
                      <a:noFill/>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52482037"/>
                  </a:ext>
                </a:extLst>
              </a:tr>
            </a:tbl>
          </a:graphicData>
        </a:graphic>
      </p:graphicFrame>
      <p:graphicFrame>
        <p:nvGraphicFramePr>
          <p:cNvPr id="15" name="Table 35">
            <a:extLst>
              <a:ext uri="{FF2B5EF4-FFF2-40B4-BE49-F238E27FC236}">
                <a16:creationId xmlns:a16="http://schemas.microsoft.com/office/drawing/2014/main" id="{DBA2C03A-4D3F-83F8-F653-CBC37314FE7F}"/>
              </a:ext>
            </a:extLst>
          </p:cNvPr>
          <p:cNvGraphicFramePr>
            <a:graphicFrameLocks/>
          </p:cNvGraphicFramePr>
          <p:nvPr>
            <p:extLst>
              <p:ext uri="{D42A27DB-BD31-4B8C-83A1-F6EECF244321}">
                <p14:modId xmlns:p14="http://schemas.microsoft.com/office/powerpoint/2010/main" val="3471910326"/>
              </p:ext>
            </p:extLst>
          </p:nvPr>
        </p:nvGraphicFramePr>
        <p:xfrm>
          <a:off x="293110" y="2534609"/>
          <a:ext cx="7199889" cy="778660"/>
        </p:xfrm>
        <a:graphic>
          <a:graphicData uri="http://schemas.openxmlformats.org/drawingml/2006/table">
            <a:tbl>
              <a:tblPr firstRow="1" bandRow="1">
                <a:tableStyleId>{9D7B26C5-4107-4FEC-AEDC-1716B250A1EF}</a:tableStyleId>
              </a:tblPr>
              <a:tblGrid>
                <a:gridCol w="981009">
                  <a:extLst>
                    <a:ext uri="{9D8B030D-6E8A-4147-A177-3AD203B41FA5}">
                      <a16:colId xmlns:a16="http://schemas.microsoft.com/office/drawing/2014/main" val="3647290184"/>
                    </a:ext>
                  </a:extLst>
                </a:gridCol>
                <a:gridCol w="2933550">
                  <a:extLst>
                    <a:ext uri="{9D8B030D-6E8A-4147-A177-3AD203B41FA5}">
                      <a16:colId xmlns:a16="http://schemas.microsoft.com/office/drawing/2014/main" val="622920296"/>
                    </a:ext>
                  </a:extLst>
                </a:gridCol>
                <a:gridCol w="3285330">
                  <a:extLst>
                    <a:ext uri="{9D8B030D-6E8A-4147-A177-3AD203B41FA5}">
                      <a16:colId xmlns:a16="http://schemas.microsoft.com/office/drawing/2014/main" val="566916301"/>
                    </a:ext>
                  </a:extLst>
                </a:gridCol>
              </a:tblGrid>
              <a:tr h="194665">
                <a:tc>
                  <a:txBody>
                    <a:bodyPr/>
                    <a:lstStyle/>
                    <a:p>
                      <a:pPr marL="109728"/>
                      <a:r>
                        <a:rPr lang="es-CO" sz="800" b="1" noProof="0" dirty="0" err="1">
                          <a:solidFill>
                            <a:srgbClr val="0F1919"/>
                          </a:solidFill>
                        </a:rPr>
                        <a:t>IARC</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International Agency </a:t>
                      </a:r>
                      <a:r>
                        <a:rPr lang="es-CO" sz="800" b="0" kern="1200" noProof="0" dirty="0" err="1">
                          <a:solidFill>
                            <a:schemeClr val="tx1"/>
                          </a:solidFill>
                          <a:latin typeface="+mn-lt"/>
                          <a:ea typeface="+mn-ea"/>
                          <a:cs typeface="+mn-cs"/>
                        </a:rPr>
                        <a:t>for</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Research</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Cancer</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Centro Internacional de Investigaciones sobre el Cáncer</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00369037"/>
                  </a:ext>
                </a:extLst>
              </a:tr>
              <a:tr h="194665">
                <a:tc>
                  <a:txBody>
                    <a:bodyPr/>
                    <a:lstStyle/>
                    <a:p>
                      <a:pPr marL="109728"/>
                      <a:r>
                        <a:rPr lang="es-CO" sz="800" b="1" noProof="0" dirty="0">
                          <a:solidFill>
                            <a:srgbClr val="0F1919"/>
                          </a:solidFill>
                        </a:rPr>
                        <a:t>IATA	</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International Air </a:t>
                      </a:r>
                      <a:r>
                        <a:rPr lang="es-CO" sz="800" b="0" kern="1200" noProof="0" dirty="0" err="1">
                          <a:solidFill>
                            <a:schemeClr val="tx1"/>
                          </a:solidFill>
                          <a:latin typeface="+mn-lt"/>
                          <a:ea typeface="+mn-ea"/>
                          <a:cs typeface="+mn-cs"/>
                        </a:rPr>
                        <a:t>Transport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Association</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Asociación de Transporte Aéreo Internacional</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66629944"/>
                  </a:ext>
                </a:extLst>
              </a:tr>
              <a:tr h="194665">
                <a:tc>
                  <a:txBody>
                    <a:bodyPr/>
                    <a:lstStyle/>
                    <a:p>
                      <a:pPr marL="109728"/>
                      <a:r>
                        <a:rPr lang="es-CO" sz="800" b="1" noProof="0" dirty="0" err="1">
                          <a:solidFill>
                            <a:srgbClr val="0F1919"/>
                          </a:solidFill>
                        </a:rPr>
                        <a:t>IMDG</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International </a:t>
                      </a:r>
                      <a:r>
                        <a:rPr lang="es-CO" sz="800" b="0" kern="1200" noProof="0" dirty="0" err="1">
                          <a:solidFill>
                            <a:schemeClr val="tx1"/>
                          </a:solidFill>
                          <a:latin typeface="+mn-lt"/>
                          <a:ea typeface="+mn-ea"/>
                          <a:cs typeface="+mn-cs"/>
                        </a:rPr>
                        <a:t>Maritime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Dangerous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Goods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Code</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Código marítimo internacional de mercancías peligrosas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9281101"/>
                  </a:ext>
                </a:extLst>
              </a:tr>
              <a:tr h="194665">
                <a:tc>
                  <a:txBody>
                    <a:bodyPr/>
                    <a:lstStyle/>
                    <a:p>
                      <a:pPr marL="109728"/>
                      <a:r>
                        <a:rPr lang="es-CO" sz="800" b="1" noProof="0" dirty="0">
                          <a:solidFill>
                            <a:srgbClr val="0F1919"/>
                          </a:solidFill>
                        </a:rPr>
                        <a:t>mg/m³ </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Milligrams</a:t>
                      </a:r>
                      <a:r>
                        <a:rPr lang="es-CO" sz="800" b="0" kern="1200" noProof="0" dirty="0">
                          <a:solidFill>
                            <a:schemeClr val="tx1"/>
                          </a:solidFill>
                          <a:latin typeface="+mn-lt"/>
                          <a:ea typeface="+mn-ea"/>
                          <a:cs typeface="+mn-cs"/>
                        </a:rPr>
                        <a:t> per </a:t>
                      </a:r>
                      <a:r>
                        <a:rPr lang="es-CO" sz="800" b="0" kern="1200" noProof="0" dirty="0" err="1">
                          <a:solidFill>
                            <a:schemeClr val="tx1"/>
                          </a:solidFill>
                          <a:latin typeface="+mn-lt"/>
                          <a:ea typeface="+mn-ea"/>
                          <a:cs typeface="+mn-cs"/>
                        </a:rPr>
                        <a:t>cubic</a:t>
                      </a:r>
                      <a:r>
                        <a:rPr lang="es-CO" sz="800" b="0" kern="1200" noProof="0" dirty="0">
                          <a:solidFill>
                            <a:schemeClr val="tx1"/>
                          </a:solidFill>
                          <a:latin typeface="+mn-lt"/>
                          <a:ea typeface="+mn-ea"/>
                          <a:cs typeface="+mn-cs"/>
                        </a:rPr>
                        <a:t> meter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air</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Miligramos por metro cúbico de aire</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05556838"/>
                  </a:ext>
                </a:extLst>
              </a:tr>
            </a:tbl>
          </a:graphicData>
        </a:graphic>
      </p:graphicFrame>
      <p:graphicFrame>
        <p:nvGraphicFramePr>
          <p:cNvPr id="16" name="Table 35">
            <a:extLst>
              <a:ext uri="{FF2B5EF4-FFF2-40B4-BE49-F238E27FC236}">
                <a16:creationId xmlns:a16="http://schemas.microsoft.com/office/drawing/2014/main" id="{6D9B012A-5681-F12F-381E-A037A935E6F7}"/>
              </a:ext>
            </a:extLst>
          </p:cNvPr>
          <p:cNvGraphicFramePr>
            <a:graphicFrameLocks/>
          </p:cNvGraphicFramePr>
          <p:nvPr>
            <p:extLst>
              <p:ext uri="{D42A27DB-BD31-4B8C-83A1-F6EECF244321}">
                <p14:modId xmlns:p14="http://schemas.microsoft.com/office/powerpoint/2010/main" val="1251190280"/>
              </p:ext>
            </p:extLst>
          </p:nvPr>
        </p:nvGraphicFramePr>
        <p:xfrm>
          <a:off x="292098" y="3313334"/>
          <a:ext cx="7199382" cy="3602320"/>
        </p:xfrm>
        <a:graphic>
          <a:graphicData uri="http://schemas.openxmlformats.org/drawingml/2006/table">
            <a:tbl>
              <a:tblPr firstRow="1" bandRow="1">
                <a:tableStyleId>{9D7B26C5-4107-4FEC-AEDC-1716B250A1EF}</a:tableStyleId>
              </a:tblPr>
              <a:tblGrid>
                <a:gridCol w="983232">
                  <a:extLst>
                    <a:ext uri="{9D8B030D-6E8A-4147-A177-3AD203B41FA5}">
                      <a16:colId xmlns:a16="http://schemas.microsoft.com/office/drawing/2014/main" val="3647290184"/>
                    </a:ext>
                  </a:extLst>
                </a:gridCol>
                <a:gridCol w="2934720">
                  <a:extLst>
                    <a:ext uri="{9D8B030D-6E8A-4147-A177-3AD203B41FA5}">
                      <a16:colId xmlns:a16="http://schemas.microsoft.com/office/drawing/2014/main" val="622920296"/>
                    </a:ext>
                  </a:extLst>
                </a:gridCol>
                <a:gridCol w="3281430">
                  <a:extLst>
                    <a:ext uri="{9D8B030D-6E8A-4147-A177-3AD203B41FA5}">
                      <a16:colId xmlns:a16="http://schemas.microsoft.com/office/drawing/2014/main" val="3667602058"/>
                    </a:ext>
                  </a:extLst>
                </a:gridCol>
              </a:tblGrid>
              <a:tr h="194665">
                <a:tc>
                  <a:txBody>
                    <a:bodyPr/>
                    <a:lstStyle/>
                    <a:p>
                      <a:pPr marL="109728"/>
                      <a:r>
                        <a:rPr lang="es-CO" sz="800" b="1" noProof="0" dirty="0" err="1">
                          <a:solidFill>
                            <a:srgbClr val="0F1919"/>
                          </a:solidFill>
                        </a:rPr>
                        <a:t>NFPA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National</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Fire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Protection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Association</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Asociación Nacional de Protección contra Incendios</a:t>
                      </a:r>
                    </a:p>
                  </a:txBody>
                  <a:tcPr marL="0" marR="0" marT="0" marB="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7608445"/>
                  </a:ext>
                </a:extLst>
              </a:tr>
              <a:tr h="194665">
                <a:tc>
                  <a:txBody>
                    <a:bodyPr/>
                    <a:lstStyle/>
                    <a:p>
                      <a:pPr marL="109728"/>
                      <a:r>
                        <a:rPr lang="es-CO" sz="800" b="1" noProof="0" dirty="0" err="1">
                          <a:solidFill>
                            <a:srgbClr val="0F1919"/>
                          </a:solidFill>
                        </a:rPr>
                        <a:t>NIOSH</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National</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Institute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for</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Occupational</a:t>
                      </a:r>
                      <a:r>
                        <a:rPr lang="es-CO" sz="800" b="0" kern="1200" noProof="0" dirty="0">
                          <a:solidFill>
                            <a:schemeClr val="tx1"/>
                          </a:solidFill>
                          <a:latin typeface="+mn-lt"/>
                          <a:ea typeface="+mn-ea"/>
                          <a:cs typeface="+mn-cs"/>
                        </a:rPr>
                        <a:t> Safety and </a:t>
                      </a:r>
                      <a:r>
                        <a:rPr lang="es-CO" sz="800" b="0" kern="1200" noProof="0" dirty="0" err="1">
                          <a:solidFill>
                            <a:schemeClr val="tx1"/>
                          </a:solidFill>
                          <a:latin typeface="+mn-lt"/>
                          <a:ea typeface="+mn-ea"/>
                          <a:cs typeface="+mn-cs"/>
                        </a:rPr>
                        <a:t>Health</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Instituto Nacional de Seguridad y Salud en el Trabajo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85159886"/>
                  </a:ext>
                </a:extLst>
              </a:tr>
              <a:tr h="194665">
                <a:tc>
                  <a:txBody>
                    <a:bodyPr/>
                    <a:lstStyle/>
                    <a:p>
                      <a:pPr marL="109728"/>
                      <a:r>
                        <a:rPr lang="es-CO" sz="800" b="1" noProof="0" dirty="0" err="1">
                          <a:solidFill>
                            <a:srgbClr val="0F1919"/>
                          </a:solidFill>
                        </a:rPr>
                        <a:t>OSHA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Occupational</a:t>
                      </a:r>
                      <a:r>
                        <a:rPr lang="es-CO" sz="800" b="0" kern="1200" noProof="0" dirty="0">
                          <a:solidFill>
                            <a:schemeClr val="tx1"/>
                          </a:solidFill>
                          <a:latin typeface="+mn-lt"/>
                          <a:ea typeface="+mn-ea"/>
                          <a:cs typeface="+mn-cs"/>
                        </a:rPr>
                        <a:t> Safety and </a:t>
                      </a:r>
                      <a:r>
                        <a:rPr lang="es-CO" sz="800" b="0" kern="1200" noProof="0" dirty="0" err="1">
                          <a:solidFill>
                            <a:schemeClr val="tx1"/>
                          </a:solidFill>
                          <a:latin typeface="+mn-lt"/>
                          <a:ea typeface="+mn-ea"/>
                          <a:cs typeface="+mn-cs"/>
                        </a:rPr>
                        <a:t>Health</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Administration</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Administración de Seguridad y Salud en el Trabajo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49177551"/>
                  </a:ext>
                </a:extLst>
              </a:tr>
              <a:tr h="194665">
                <a:tc>
                  <a:txBody>
                    <a:bodyPr/>
                    <a:lstStyle/>
                    <a:p>
                      <a:pPr marL="109728"/>
                      <a:r>
                        <a:rPr lang="es-CO" sz="800" b="1" noProof="0" dirty="0">
                          <a:solidFill>
                            <a:srgbClr val="0F1919"/>
                          </a:solidFill>
                        </a:rPr>
                        <a:t>29 </a:t>
                      </a:r>
                      <a:r>
                        <a:rPr lang="es-CO" sz="800" b="1" noProof="0" dirty="0" err="1">
                          <a:solidFill>
                            <a:srgbClr val="0F1919"/>
                          </a:solidFill>
                        </a:rPr>
                        <a:t>CFR</a:t>
                      </a:r>
                      <a:r>
                        <a:rPr lang="es-CO" sz="800" b="1" noProof="0" dirty="0">
                          <a:solidFill>
                            <a:srgbClr val="0F1919"/>
                          </a:solidFill>
                        </a:rPr>
                        <a:t> 1910.134 &amp; 1926.103 </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OSHA</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Respiratory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Protection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Standards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Estándares de protección respiratoria de </a:t>
                      </a:r>
                      <a:r>
                        <a:rPr lang="es-CO" sz="800" b="0" kern="1200" noProof="0" dirty="0" err="1">
                          <a:solidFill>
                            <a:schemeClr val="tx1"/>
                          </a:solidFill>
                          <a:latin typeface="+mn-lt"/>
                          <a:ea typeface="+mn-ea"/>
                          <a:cs typeface="+mn-cs"/>
                        </a:rPr>
                        <a:t>OSHA</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23932719"/>
                  </a:ext>
                </a:extLst>
              </a:tr>
              <a:tr h="194665">
                <a:tc>
                  <a:txBody>
                    <a:bodyPr/>
                    <a:lstStyle/>
                    <a:p>
                      <a:pPr marL="109728"/>
                      <a:r>
                        <a:rPr lang="es-CO" sz="800" b="1" noProof="0" dirty="0"/>
                        <a:t>29 </a:t>
                      </a:r>
                      <a:r>
                        <a:rPr lang="es-CO" sz="800" b="1" noProof="0" dirty="0" err="1"/>
                        <a:t>CFR</a:t>
                      </a:r>
                      <a:r>
                        <a:rPr lang="es-CO" sz="800" b="1" noProof="0" dirty="0"/>
                        <a:t> 1910.1200 &amp; 1926.59</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OSHA</a:t>
                      </a:r>
                      <a:r>
                        <a:rPr lang="es-CO" sz="800" b="0" kern="1200" noProof="0" dirty="0">
                          <a:solidFill>
                            <a:schemeClr val="tx1"/>
                          </a:solidFill>
                          <a:latin typeface="+mn-lt"/>
                          <a:ea typeface="+mn-ea"/>
                          <a:cs typeface="+mn-cs"/>
                        </a:rPr>
                        <a:t> Hazard </a:t>
                      </a:r>
                      <a:r>
                        <a:rPr lang="es-CO" sz="800" b="0" kern="1200" noProof="0" dirty="0" err="1">
                          <a:solidFill>
                            <a:schemeClr val="tx1"/>
                          </a:solidFill>
                          <a:latin typeface="+mn-lt"/>
                          <a:ea typeface="+mn-ea"/>
                          <a:cs typeface="+mn-cs"/>
                        </a:rPr>
                        <a:t>Communication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Standards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Estándares de comunicación de peligros de </a:t>
                      </a:r>
                      <a:r>
                        <a:rPr lang="es-CO" sz="800" b="0" kern="1200" noProof="0" dirty="0" err="1">
                          <a:solidFill>
                            <a:schemeClr val="tx1"/>
                          </a:solidFill>
                          <a:latin typeface="+mn-lt"/>
                          <a:ea typeface="+mn-ea"/>
                          <a:cs typeface="+mn-cs"/>
                        </a:rPr>
                        <a:t>OSHA</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01074522"/>
                  </a:ext>
                </a:extLst>
              </a:tr>
              <a:tr h="194665">
                <a:tc>
                  <a:txBody>
                    <a:bodyPr/>
                    <a:lstStyle/>
                    <a:p>
                      <a:pPr marL="109728"/>
                      <a:r>
                        <a:rPr lang="es-CO" sz="800" b="1" noProof="0" dirty="0" err="1"/>
                        <a:t>PCW</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Polycrystalline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Wools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Lanas policristalinas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15076256"/>
                  </a:ext>
                </a:extLst>
              </a:tr>
              <a:tr h="194665">
                <a:tc>
                  <a:txBody>
                    <a:bodyPr/>
                    <a:lstStyle/>
                    <a:p>
                      <a:pPr marL="109728"/>
                      <a:r>
                        <a:rPr lang="es-CO" sz="800" b="1" noProof="0" dirty="0" err="1"/>
                        <a:t>PEL</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Permissible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Exposure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Limit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OSHA</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Límite de exposición permisible (</a:t>
                      </a:r>
                      <a:r>
                        <a:rPr lang="es-CO" sz="800" b="0" kern="1200" noProof="0" dirty="0" err="1">
                          <a:solidFill>
                            <a:schemeClr val="tx1"/>
                          </a:solidFill>
                          <a:latin typeface="+mn-lt"/>
                          <a:ea typeface="+mn-ea"/>
                          <a:cs typeface="+mn-cs"/>
                        </a:rPr>
                        <a:t>OSHA</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9573311"/>
                  </a:ext>
                </a:extLst>
              </a:tr>
              <a:tr h="194665">
                <a:tc>
                  <a:txBody>
                    <a:bodyPr/>
                    <a:lstStyle/>
                    <a:p>
                      <a:pPr marL="109728"/>
                      <a:r>
                        <a:rPr lang="es-CO" sz="800" b="1" noProof="0" dirty="0"/>
                        <a:t>PIN </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Product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Identification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Number</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Número de identificación del producto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34483690"/>
                  </a:ext>
                </a:extLst>
              </a:tr>
              <a:tr h="194665">
                <a:tc>
                  <a:txBody>
                    <a:bodyPr/>
                    <a:lstStyle/>
                    <a:p>
                      <a:pPr marL="109728"/>
                      <a:r>
                        <a:rPr lang="es-CO" sz="800" b="1" noProof="0" dirty="0" err="1"/>
                        <a:t>PNOC</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Particulates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Not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Otherwise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Classified</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Partículas no clasificadas de otra manera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54699678"/>
                  </a:ext>
                </a:extLst>
              </a:tr>
              <a:tr h="194665">
                <a:tc>
                  <a:txBody>
                    <a:bodyPr/>
                    <a:lstStyle/>
                    <a:p>
                      <a:pPr marL="109728"/>
                      <a:r>
                        <a:rPr lang="es-CO" sz="800" b="1" noProof="0" dirty="0" err="1"/>
                        <a:t>PNOR</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Particulates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Not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Otherwise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Regulated</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Partículas no reguladas de otra manera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01751760"/>
                  </a:ext>
                </a:extLst>
              </a:tr>
              <a:tr h="194665">
                <a:tc>
                  <a:txBody>
                    <a:bodyPr/>
                    <a:lstStyle/>
                    <a:p>
                      <a:pPr marL="109728"/>
                      <a:r>
                        <a:rPr lang="es-CO" sz="800" b="1" noProof="0" dirty="0" err="1"/>
                        <a:t>PSP</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Product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Stewardship</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Program</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Programa de gestión de productos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93784538"/>
                  </a:ext>
                </a:extLst>
              </a:tr>
              <a:tr h="194665">
                <a:tc>
                  <a:txBody>
                    <a:bodyPr/>
                    <a:lstStyle/>
                    <a:p>
                      <a:pPr marL="109728"/>
                      <a:r>
                        <a:rPr lang="es-CO" sz="800" b="1" noProof="0" dirty="0" err="1"/>
                        <a:t>RCFA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Refractory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Ceramic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Fiber</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Association</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Asociación de fibra cerámica refractaria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74819130"/>
                  </a:ext>
                </a:extLst>
              </a:tr>
              <a:tr h="194665">
                <a:tc>
                  <a:txBody>
                    <a:bodyPr/>
                    <a:lstStyle/>
                    <a:p>
                      <a:pPr marL="109728"/>
                      <a:r>
                        <a:rPr lang="es-CO" sz="800" b="1" noProof="0" dirty="0" err="1"/>
                        <a:t>RCRA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Resource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Conservation</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Recovery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Act</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conservación y recuperación de recursos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20600579"/>
                  </a:ext>
                </a:extLst>
              </a:tr>
              <a:tr h="194665">
                <a:tc>
                  <a:txBody>
                    <a:bodyPr/>
                    <a:lstStyle/>
                    <a:p>
                      <a:pPr marL="109728" algn="just"/>
                      <a:r>
                        <a:rPr lang="es-CO" sz="800" b="1" noProof="0" dirty="0" err="1"/>
                        <a:t>REL</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Recommended</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Exposure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Limit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NIOSH</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Límite de exposición recomendado (</a:t>
                      </a:r>
                      <a:r>
                        <a:rPr lang="es-CO" sz="800" b="0" kern="1200" noProof="0" dirty="0" err="1">
                          <a:solidFill>
                            <a:schemeClr val="tx1"/>
                          </a:solidFill>
                          <a:latin typeface="+mn-lt"/>
                          <a:ea typeface="+mn-ea"/>
                          <a:cs typeface="+mn-cs"/>
                        </a:rPr>
                        <a:t>NIOSH</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68267262"/>
                  </a:ext>
                </a:extLst>
              </a:tr>
              <a:tr h="194665">
                <a:tc>
                  <a:txBody>
                    <a:bodyPr/>
                    <a:lstStyle/>
                    <a:p>
                      <a:pPr marL="109728" algn="just"/>
                      <a:r>
                        <a:rPr lang="es-CO" sz="800" b="1" noProof="0" dirty="0" err="1"/>
                        <a:t>RID</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Carriage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Dangerous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Goods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by</a:t>
                      </a:r>
                      <a:r>
                        <a:rPr lang="es-CO" sz="800" b="0" kern="1200" noProof="0" dirty="0">
                          <a:solidFill>
                            <a:schemeClr val="tx1"/>
                          </a:solidFill>
                          <a:latin typeface="+mn-lt"/>
                          <a:ea typeface="+mn-ea"/>
                          <a:cs typeface="+mn-cs"/>
                        </a:rPr>
                        <a:t> Rail (International </a:t>
                      </a:r>
                      <a:r>
                        <a:rPr lang="es-CO" sz="800" b="0" kern="1200" noProof="0" dirty="0" err="1">
                          <a:solidFill>
                            <a:schemeClr val="tx1"/>
                          </a:solidFill>
                          <a:latin typeface="+mn-lt"/>
                          <a:ea typeface="+mn-ea"/>
                          <a:cs typeface="+mn-cs"/>
                        </a:rPr>
                        <a:t>Regulations</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Transporte de Mercancías Peligrosas por Ferrocarril</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41068948"/>
                  </a:ext>
                </a:extLst>
              </a:tr>
              <a:tr h="194665">
                <a:tc>
                  <a:txBody>
                    <a:bodyPr/>
                    <a:lstStyle/>
                    <a:p>
                      <a:pPr marL="109728"/>
                      <a:r>
                        <a:rPr lang="es-CO" sz="800" b="1" noProof="0" dirty="0"/>
                        <a:t>SARA</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Superfund</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Amendments</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Reauthorization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Act</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Reautorización y Enmiendas del </a:t>
                      </a:r>
                      <a:r>
                        <a:rPr lang="es-CO" sz="800" b="0" kern="1200" noProof="0" dirty="0" err="1">
                          <a:solidFill>
                            <a:schemeClr val="tx1"/>
                          </a:solidFill>
                          <a:latin typeface="+mn-lt"/>
                          <a:ea typeface="+mn-ea"/>
                          <a:cs typeface="+mn-cs"/>
                        </a:rPr>
                        <a:t>Superfondo</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66516118"/>
                  </a:ext>
                </a:extLst>
              </a:tr>
              <a:tr h="194665">
                <a:tc>
                  <a:txBody>
                    <a:bodyPr/>
                    <a:lstStyle/>
                    <a:p>
                      <a:pPr marL="109728"/>
                      <a:r>
                        <a:rPr lang="es-CO" sz="800" b="1" noProof="0" dirty="0"/>
                        <a:t>SARA </a:t>
                      </a:r>
                      <a:r>
                        <a:rPr lang="es-CO" sz="800" b="1" noProof="0" dirty="0" err="1"/>
                        <a:t>Title</a:t>
                      </a:r>
                      <a:r>
                        <a:rPr lang="es-CO" sz="800" b="1" noProof="0" dirty="0"/>
                        <a:t> III</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Emergency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Planning</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Community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Right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to</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Know</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Act</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planificación de emergencias y derecho comunitario a saber</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16532317"/>
                  </a:ext>
                </a:extLst>
              </a:tr>
              <a:tr h="194665">
                <a:tc>
                  <a:txBody>
                    <a:bodyPr/>
                    <a:lstStyle/>
                    <a:p>
                      <a:pPr marL="109728"/>
                      <a:r>
                        <a:rPr lang="es-CO" sz="800" b="1" noProof="0" dirty="0"/>
                        <a:t>SARA </a:t>
                      </a:r>
                      <a:r>
                        <a:rPr lang="es-CO" sz="800" b="1" noProof="0" dirty="0" err="1"/>
                        <a:t>Section</a:t>
                      </a:r>
                      <a:r>
                        <a:rPr lang="es-CO" sz="800" b="1" noProof="0" dirty="0"/>
                        <a:t> 302</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Extremely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Hazardous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Substances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Sustancias extremadamente peligrosas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68855392"/>
                  </a:ext>
                </a:extLst>
              </a:tr>
            </a:tbl>
          </a:graphicData>
        </a:graphic>
      </p:graphicFrame>
      <p:graphicFrame>
        <p:nvGraphicFramePr>
          <p:cNvPr id="17" name="Table 16">
            <a:extLst>
              <a:ext uri="{FF2B5EF4-FFF2-40B4-BE49-F238E27FC236}">
                <a16:creationId xmlns:a16="http://schemas.microsoft.com/office/drawing/2014/main" id="{4873B5D3-56C6-4B72-83BF-EC8AD4D5703A}"/>
              </a:ext>
            </a:extLst>
          </p:cNvPr>
          <p:cNvGraphicFramePr>
            <a:graphicFrameLocks noGrp="1"/>
          </p:cNvGraphicFramePr>
          <p:nvPr>
            <p:extLst>
              <p:ext uri="{D42A27DB-BD31-4B8C-83A1-F6EECF244321}">
                <p14:modId xmlns:p14="http://schemas.microsoft.com/office/powerpoint/2010/main" val="1134536316"/>
              </p:ext>
            </p:extLst>
          </p:nvPr>
        </p:nvGraphicFramePr>
        <p:xfrm>
          <a:off x="292098" y="6915654"/>
          <a:ext cx="7199382" cy="583995"/>
        </p:xfrm>
        <a:graphic>
          <a:graphicData uri="http://schemas.openxmlformats.org/drawingml/2006/table">
            <a:tbl>
              <a:tblPr firstRow="1" bandRow="1">
                <a:tableStyleId>{9D7B26C5-4107-4FEC-AEDC-1716B250A1EF}</a:tableStyleId>
              </a:tblPr>
              <a:tblGrid>
                <a:gridCol w="983232">
                  <a:extLst>
                    <a:ext uri="{9D8B030D-6E8A-4147-A177-3AD203B41FA5}">
                      <a16:colId xmlns:a16="http://schemas.microsoft.com/office/drawing/2014/main" val="930348808"/>
                    </a:ext>
                  </a:extLst>
                </a:gridCol>
                <a:gridCol w="2927444">
                  <a:extLst>
                    <a:ext uri="{9D8B030D-6E8A-4147-A177-3AD203B41FA5}">
                      <a16:colId xmlns:a16="http://schemas.microsoft.com/office/drawing/2014/main" val="596010696"/>
                    </a:ext>
                  </a:extLst>
                </a:gridCol>
                <a:gridCol w="3288706">
                  <a:extLst>
                    <a:ext uri="{9D8B030D-6E8A-4147-A177-3AD203B41FA5}">
                      <a16:colId xmlns:a16="http://schemas.microsoft.com/office/drawing/2014/main" val="847745557"/>
                    </a:ext>
                  </a:extLst>
                </a:gridCol>
              </a:tblGrid>
              <a:tr h="194665">
                <a:tc>
                  <a:txBody>
                    <a:bodyPr/>
                    <a:lstStyle/>
                    <a:p>
                      <a:pPr marL="109728"/>
                      <a:r>
                        <a:rPr lang="es-CO" sz="800" b="1" noProof="0" dirty="0"/>
                        <a:t>SARA </a:t>
                      </a:r>
                      <a:r>
                        <a:rPr lang="es-CO" sz="800" b="1" noProof="0" dirty="0" err="1"/>
                        <a:t>Section</a:t>
                      </a:r>
                      <a:r>
                        <a:rPr lang="es-CO" sz="800" b="1" noProof="0" dirty="0"/>
                        <a:t> 304</a:t>
                      </a:r>
                    </a:p>
                  </a:txBody>
                  <a:tcPr marL="0" marR="0" marT="0" marB="0" anchor="ctr">
                    <a:lnL>
                      <a:noFill/>
                    </a:lnL>
                    <a:lnR w="3175" cap="flat" cmpd="sng" algn="ctr">
                      <a:solidFill>
                        <a:schemeClr val="tx1"/>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Emergency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Release</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Liberación de emergencia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72114582"/>
                  </a:ext>
                </a:extLst>
              </a:tr>
              <a:tr h="194665">
                <a:tc>
                  <a:txBody>
                    <a:bodyPr/>
                    <a:lstStyle/>
                    <a:p>
                      <a:pPr marL="109728"/>
                      <a:r>
                        <a:rPr lang="es-CO" sz="800" b="1" noProof="0" dirty="0"/>
                        <a:t>SARA </a:t>
                      </a:r>
                      <a:r>
                        <a:rPr lang="es-CO" sz="800" b="1" noProof="0" dirty="0" err="1"/>
                        <a:t>Section</a:t>
                      </a:r>
                      <a:r>
                        <a:rPr lang="es-CO" sz="800" b="1" noProof="0" dirty="0"/>
                        <a:t> 311</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MFDS</a:t>
                      </a:r>
                      <a:r>
                        <a:rPr lang="es-CO" sz="800" b="0" kern="1200" noProof="0" dirty="0">
                          <a:solidFill>
                            <a:schemeClr val="tx1"/>
                          </a:solidFill>
                          <a:latin typeface="+mn-lt"/>
                          <a:ea typeface="+mn-ea"/>
                          <a:cs typeface="+mn-cs"/>
                        </a:rPr>
                        <a:t>/</a:t>
                      </a:r>
                      <a:r>
                        <a:rPr lang="es-CO" sz="800" b="0" kern="1200" noProof="0" dirty="0" err="1">
                          <a:solidFill>
                            <a:schemeClr val="tx1"/>
                          </a:solidFill>
                          <a:latin typeface="+mn-lt"/>
                          <a:ea typeface="+mn-ea"/>
                          <a:cs typeface="+mn-cs"/>
                        </a:rPr>
                        <a:t>List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Chemicals</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Hazardous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Inventory</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MFDS</a:t>
                      </a:r>
                      <a:r>
                        <a:rPr lang="es-CO" sz="800" b="0" kern="1200" noProof="0" dirty="0">
                          <a:solidFill>
                            <a:schemeClr val="tx1"/>
                          </a:solidFill>
                          <a:latin typeface="+mn-lt"/>
                          <a:ea typeface="+mn-ea"/>
                          <a:cs typeface="+mn-cs"/>
                        </a:rPr>
                        <a:t>/Lista de productos químicos e inventario peligroso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2042388"/>
                  </a:ext>
                </a:extLst>
              </a:tr>
              <a:tr h="194665">
                <a:tc>
                  <a:txBody>
                    <a:bodyPr/>
                    <a:lstStyle/>
                    <a:p>
                      <a:pPr marL="109728"/>
                      <a:r>
                        <a:rPr lang="es-CO" sz="800" b="1" noProof="0" dirty="0"/>
                        <a:t>SARA </a:t>
                      </a:r>
                      <a:r>
                        <a:rPr lang="es-CO" sz="800" b="1" noProof="0" dirty="0" err="1"/>
                        <a:t>Section</a:t>
                      </a:r>
                      <a:r>
                        <a:rPr lang="es-CO" sz="800" b="1" noProof="0" dirty="0"/>
                        <a:t> 312</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Emergency</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Hazardous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Inventory</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Inventario de emergencias y peligros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15342025"/>
                  </a:ext>
                </a:extLst>
              </a:tr>
            </a:tbl>
          </a:graphicData>
        </a:graphic>
      </p:graphicFrame>
      <p:graphicFrame>
        <p:nvGraphicFramePr>
          <p:cNvPr id="18" name="Table 17">
            <a:extLst>
              <a:ext uri="{FF2B5EF4-FFF2-40B4-BE49-F238E27FC236}">
                <a16:creationId xmlns:a16="http://schemas.microsoft.com/office/drawing/2014/main" id="{05CEA660-8835-BF57-B6FD-050D0FEEADB2}"/>
              </a:ext>
            </a:extLst>
          </p:cNvPr>
          <p:cNvGraphicFramePr>
            <a:graphicFrameLocks noGrp="1"/>
          </p:cNvGraphicFramePr>
          <p:nvPr>
            <p:extLst>
              <p:ext uri="{D42A27DB-BD31-4B8C-83A1-F6EECF244321}">
                <p14:modId xmlns:p14="http://schemas.microsoft.com/office/powerpoint/2010/main" val="2222367921"/>
              </p:ext>
            </p:extLst>
          </p:nvPr>
        </p:nvGraphicFramePr>
        <p:xfrm>
          <a:off x="295411" y="7499649"/>
          <a:ext cx="7199382" cy="1556575"/>
        </p:xfrm>
        <a:graphic>
          <a:graphicData uri="http://schemas.openxmlformats.org/drawingml/2006/table">
            <a:tbl>
              <a:tblPr firstRow="1" bandRow="1">
                <a:tableStyleId>{9D7B26C5-4107-4FEC-AEDC-1716B250A1EF}</a:tableStyleId>
              </a:tblPr>
              <a:tblGrid>
                <a:gridCol w="983232">
                  <a:extLst>
                    <a:ext uri="{9D8B030D-6E8A-4147-A177-3AD203B41FA5}">
                      <a16:colId xmlns:a16="http://schemas.microsoft.com/office/drawing/2014/main" val="1935716290"/>
                    </a:ext>
                  </a:extLst>
                </a:gridCol>
                <a:gridCol w="2927444">
                  <a:extLst>
                    <a:ext uri="{9D8B030D-6E8A-4147-A177-3AD203B41FA5}">
                      <a16:colId xmlns:a16="http://schemas.microsoft.com/office/drawing/2014/main" val="4078564917"/>
                    </a:ext>
                  </a:extLst>
                </a:gridCol>
                <a:gridCol w="3288706">
                  <a:extLst>
                    <a:ext uri="{9D8B030D-6E8A-4147-A177-3AD203B41FA5}">
                      <a16:colId xmlns:a16="http://schemas.microsoft.com/office/drawing/2014/main" val="304705074"/>
                    </a:ext>
                  </a:extLst>
                </a:gridCol>
              </a:tblGrid>
              <a:tr h="194665">
                <a:tc>
                  <a:txBody>
                    <a:bodyPr/>
                    <a:lstStyle/>
                    <a:p>
                      <a:pPr marL="109728"/>
                      <a:r>
                        <a:rPr lang="es-CO" sz="800" b="1" noProof="0" dirty="0"/>
                        <a:t>SARA </a:t>
                      </a:r>
                      <a:r>
                        <a:rPr lang="es-CO" sz="800" b="1" noProof="0" dirty="0" err="1"/>
                        <a:t>Section</a:t>
                      </a:r>
                      <a:r>
                        <a:rPr lang="es-CO" sz="800" b="1" noProof="0" dirty="0"/>
                        <a:t> 313</a:t>
                      </a:r>
                    </a:p>
                  </a:txBody>
                  <a:tcPr marL="0" marR="0" marT="0" marB="0" anchor="ctr">
                    <a:lnL>
                      <a:noFill/>
                    </a:lnL>
                    <a:lnR w="3175" cap="flat" cmpd="sng" algn="ctr">
                      <a:solidFill>
                        <a:schemeClr val="tx1"/>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Toxic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Chemicals</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Release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Reporting</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Informes de emisiones y sustancias químicas tóxicas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71800474"/>
                  </a:ext>
                </a:extLst>
              </a:tr>
              <a:tr h="194665">
                <a:tc>
                  <a:txBody>
                    <a:bodyPr/>
                    <a:lstStyle/>
                    <a:p>
                      <a:pPr marL="109728"/>
                      <a:r>
                        <a:rPr lang="es-CO" sz="800" b="1" noProof="0" dirty="0" err="1"/>
                        <a:t>STEL</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a:solidFill>
                            <a:schemeClr val="tx1"/>
                          </a:solidFill>
                          <a:latin typeface="+mn-lt"/>
                          <a:ea typeface="+mn-ea"/>
                          <a:cs typeface="+mn-cs"/>
                        </a:rPr>
                        <a:t>Short </a:t>
                      </a:r>
                      <a:r>
                        <a:rPr lang="es-CO" sz="800" b="0" kern="1200" noProof="0" dirty="0" err="1">
                          <a:solidFill>
                            <a:schemeClr val="tx1"/>
                          </a:solidFill>
                          <a:latin typeface="+mn-lt"/>
                          <a:ea typeface="+mn-ea"/>
                          <a:cs typeface="+mn-cs"/>
                        </a:rPr>
                        <a:t>Term</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Exposure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Limit</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Límite de exposición a corto plazo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87183457"/>
                  </a:ext>
                </a:extLst>
              </a:tr>
              <a:tr h="194665">
                <a:tc>
                  <a:txBody>
                    <a:bodyPr/>
                    <a:lstStyle/>
                    <a:p>
                      <a:pPr marL="109728"/>
                      <a:r>
                        <a:rPr lang="es-CO" sz="800" b="1" noProof="0" dirty="0" err="1"/>
                        <a:t>SVF</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Synthetic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Vitreous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Fibre</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Fibra vítrea sintética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75996422"/>
                  </a:ext>
                </a:extLst>
              </a:tr>
              <a:tr h="0">
                <a:tc>
                  <a:txBody>
                    <a:bodyPr/>
                    <a:lstStyle/>
                    <a:p>
                      <a:pPr marL="109728"/>
                      <a:r>
                        <a:rPr lang="es-CO" sz="800" b="1" noProof="0" dirty="0" err="1"/>
                        <a:t>TDG</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Transportation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Dangerous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Goods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Transporte de mercancías peligrosas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73366197"/>
                  </a:ext>
                </a:extLst>
              </a:tr>
              <a:tr h="194665">
                <a:tc>
                  <a:txBody>
                    <a:bodyPr/>
                    <a:lstStyle/>
                    <a:p>
                      <a:pPr marL="109728"/>
                      <a:r>
                        <a:rPr lang="es-CO" sz="800" b="1" noProof="0" dirty="0" err="1"/>
                        <a:t>TLV</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Threshold</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Limit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Value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ACGIH</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Valor límite umbral (</a:t>
                      </a:r>
                      <a:r>
                        <a:rPr lang="es-CO" sz="800" b="0" kern="1200" noProof="0" dirty="0" err="1">
                          <a:solidFill>
                            <a:schemeClr val="tx1"/>
                          </a:solidFill>
                          <a:latin typeface="+mn-lt"/>
                          <a:ea typeface="+mn-ea"/>
                          <a:cs typeface="+mn-cs"/>
                        </a:rPr>
                        <a:t>ACGIH</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04241533"/>
                  </a:ext>
                </a:extLst>
              </a:tr>
              <a:tr h="194665">
                <a:tc>
                  <a:txBody>
                    <a:bodyPr/>
                    <a:lstStyle/>
                    <a:p>
                      <a:pPr marL="109728"/>
                      <a:r>
                        <a:rPr lang="es-CO" sz="800" b="1" noProof="0" dirty="0" err="1"/>
                        <a:t>TSCA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Toxic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Substances</a:t>
                      </a:r>
                      <a:r>
                        <a:rPr lang="es-CO" sz="800" b="0" kern="1200" noProof="0" dirty="0">
                          <a:solidFill>
                            <a:schemeClr val="tx1"/>
                          </a:solidFill>
                          <a:latin typeface="+mn-lt"/>
                          <a:ea typeface="+mn-ea"/>
                          <a:cs typeface="+mn-cs"/>
                        </a:rPr>
                        <a:t> Control </a:t>
                      </a:r>
                      <a:r>
                        <a:rPr lang="es-CO" sz="800" b="0" kern="1200" noProof="0" dirty="0" err="1">
                          <a:solidFill>
                            <a:schemeClr val="tx1"/>
                          </a:solidFill>
                          <a:latin typeface="+mn-lt"/>
                          <a:ea typeface="+mn-ea"/>
                          <a:cs typeface="+mn-cs"/>
                        </a:rPr>
                        <a:t>Act</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Control de Sustancias Tóxicas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87685501"/>
                  </a:ext>
                </a:extLst>
              </a:tr>
              <a:tr h="194665">
                <a:tc>
                  <a:txBody>
                    <a:bodyPr/>
                    <a:lstStyle/>
                    <a:p>
                      <a:pPr marL="109728"/>
                      <a:r>
                        <a:rPr lang="es-CO" sz="800" b="1" noProof="0" dirty="0"/>
                        <a:t>TWA</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a:solidFill>
                            <a:schemeClr val="tx1"/>
                          </a:solidFill>
                          <a:latin typeface="+mn-lt"/>
                          <a:ea typeface="+mn-ea"/>
                          <a:cs typeface="+mn-cs"/>
                        </a:rPr>
                        <a:t>Time </a:t>
                      </a:r>
                      <a:r>
                        <a:rPr lang="es-CO" sz="800" b="0" kern="1200" noProof="0" dirty="0" err="1">
                          <a:solidFill>
                            <a:schemeClr val="tx1"/>
                          </a:solidFill>
                          <a:latin typeface="+mn-lt"/>
                          <a:ea typeface="+mn-ea"/>
                          <a:cs typeface="+mn-cs"/>
                        </a:rPr>
                        <a:t>Weighted</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Average</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Promedio ponderado en el tiempo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69463029"/>
                  </a:ext>
                </a:extLst>
              </a:tr>
              <a:tr h="194665">
                <a:tc>
                  <a:txBody>
                    <a:bodyPr/>
                    <a:lstStyle/>
                    <a:p>
                      <a:pPr marL="109728"/>
                      <a:r>
                        <a:rPr lang="es-CO" sz="800" b="1" noProof="0" dirty="0" err="1"/>
                        <a:t>WHMIS</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Workplace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Hazardous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Materials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Information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System</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Canada</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Sistema de información sobre materiales peligrosos en el lugar de trabajo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30213010"/>
                  </a:ext>
                </a:extLst>
              </a:tr>
            </a:tbl>
          </a:graphicData>
        </a:graphic>
      </p:graphicFrame>
    </p:spTree>
    <p:extLst>
      <p:ext uri="{BB962C8B-B14F-4D97-AF65-F5344CB8AC3E}">
        <p14:creationId xmlns:p14="http://schemas.microsoft.com/office/powerpoint/2010/main" val="14488845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90E6B318-CFF7-8407-346D-C7B459698684}"/>
              </a:ext>
            </a:extLst>
          </p:cNvPr>
          <p:cNvSpPr/>
          <p:nvPr/>
        </p:nvSpPr>
        <p:spPr>
          <a:xfrm>
            <a:off x="286256" y="1194354"/>
            <a:ext cx="7199888" cy="32766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fr-FR" sz="1200" b="1" dirty="0">
                <a:solidFill>
                  <a:schemeClr val="accent3"/>
                </a:solidFill>
                <a:latin typeface="+mj-lt"/>
              </a:rPr>
              <a:t>AVISO LEGAL</a:t>
            </a:r>
          </a:p>
        </p:txBody>
      </p:sp>
      <p:sp>
        <p:nvSpPr>
          <p:cNvPr id="4" name="Rectangle 3">
            <a:extLst>
              <a:ext uri="{FF2B5EF4-FFF2-40B4-BE49-F238E27FC236}">
                <a16:creationId xmlns:a16="http://schemas.microsoft.com/office/drawing/2014/main" id="{485BD189-730A-797D-CB6F-E66502D043C7}"/>
              </a:ext>
            </a:extLst>
          </p:cNvPr>
          <p:cNvSpPr/>
          <p:nvPr/>
        </p:nvSpPr>
        <p:spPr>
          <a:xfrm>
            <a:off x="284738" y="1613454"/>
            <a:ext cx="7200900" cy="860293"/>
          </a:xfrm>
          <a:prstGeom prst="rect">
            <a:avLst/>
          </a:prstGeom>
          <a:solidFill>
            <a:schemeClr val="tx2">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07000"/>
              </a:lnSpc>
              <a:spcAft>
                <a:spcPts val="800"/>
              </a:spcAft>
            </a:pPr>
            <a:r>
              <a:rPr lang="es-CO" sz="800" dirty="0">
                <a:solidFill>
                  <a:schemeClr val="bg2">
                    <a:lumMod val="10000"/>
                  </a:schemeClr>
                </a:solidFill>
                <a:effectLst/>
                <a:ea typeface="Calibri" panose="020F0502020204030204" pitchFamily="34" charset="0"/>
                <a:cs typeface="Times New Roman" panose="02020603050405020304" pitchFamily="18" charset="0"/>
              </a:rPr>
              <a:t>La información aquí presentada se presenta de buena fe y se considera precisa a partir de la fecha de vigencia de esta Hoja de datos de seguridad. Los empleadores pueden utilizar esta FDS para complementar otra información recopilada por ellos en sus esfuerzos por garantizar la salud y seguridad de sus empleados y el uso adecuado del producto. Este resumen de los datos relevantes refleja el juicio profesional; Los empleadores deben tener en cuenta que la información que se considera menos relevante no se ha incluido en esta FDS. Por lo tanto, dada la naturaleza resumida de este documento, FibreCast Inc., no extiende ninguna garantía (expresa o implícita), asume ninguna responsabilidad ni hace ninguna declaración con respecto a la integridad de esta información o su idoneidad para los fines previstos por el usuario.</a:t>
            </a:r>
            <a:endParaRPr lang="en-CA" sz="800" dirty="0">
              <a:solidFill>
                <a:schemeClr val="bg2">
                  <a:lumMod val="10000"/>
                </a:schemeClr>
              </a:solidFill>
              <a:effectLst/>
              <a:ea typeface="Calibri" panose="020F0502020204030204" pitchFamily="34" charset="0"/>
              <a:cs typeface="Times New Roman" panose="02020603050405020304" pitchFamily="18" charset="0"/>
            </a:endParaRPr>
          </a:p>
        </p:txBody>
      </p:sp>
      <p:sp>
        <p:nvSpPr>
          <p:cNvPr id="5" name="Text Placeholder 39">
            <a:extLst>
              <a:ext uri="{FF2B5EF4-FFF2-40B4-BE49-F238E27FC236}">
                <a16:creationId xmlns:a16="http://schemas.microsoft.com/office/drawing/2014/main" id="{001D0F6D-CB30-0924-7370-1A7294A314D6}"/>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dirty="0"/>
              <a:t> </a:t>
            </a:r>
            <a:r>
              <a:rPr lang="en-US" sz="1200" dirty="0">
                <a:solidFill>
                  <a:schemeClr val="tx2"/>
                </a:solidFill>
              </a:rPr>
              <a:t>FDS FC-2600 LD 23 04</a:t>
            </a:r>
          </a:p>
        </p:txBody>
      </p:sp>
    </p:spTree>
    <p:extLst>
      <p:ext uri="{BB962C8B-B14F-4D97-AF65-F5344CB8AC3E}">
        <p14:creationId xmlns:p14="http://schemas.microsoft.com/office/powerpoint/2010/main" val="2115604382"/>
      </p:ext>
    </p:extLst>
  </p:cSld>
  <p:clrMapOvr>
    <a:masterClrMapping/>
  </p:clrMapOvr>
</p:sld>
</file>

<file path=ppt/theme/theme1.xml><?xml version="1.0" encoding="utf-8"?>
<a:theme xmlns:a="http://schemas.openxmlformats.org/drawingml/2006/main" name="1_Office Theme">
  <a:themeElements>
    <a:clrScheme name="FibreCast">
      <a:dk1>
        <a:srgbClr val="0F1919"/>
      </a:dk1>
      <a:lt1>
        <a:srgbClr val="FFFFFF"/>
      </a:lt1>
      <a:dk2>
        <a:srgbClr val="969696"/>
      </a:dk2>
      <a:lt2>
        <a:srgbClr val="E7E6E6"/>
      </a:lt2>
      <a:accent1>
        <a:srgbClr val="71BF44"/>
      </a:accent1>
      <a:accent2>
        <a:srgbClr val="FFB81D"/>
      </a:accent2>
      <a:accent3>
        <a:srgbClr val="009BDF"/>
      </a:accent3>
      <a:accent4>
        <a:srgbClr val="D70B8C"/>
      </a:accent4>
      <a:accent5>
        <a:srgbClr val="A8D6FF"/>
      </a:accent5>
      <a:accent6>
        <a:srgbClr val="A6FA78"/>
      </a:accent6>
      <a:hlink>
        <a:srgbClr val="71BF44"/>
      </a:hlink>
      <a:folHlink>
        <a:srgbClr val="009BDF"/>
      </a:folHlink>
    </a:clrScheme>
    <a:fontScheme name="FiberCast">
      <a:majorFont>
        <a:latin typeface="Franklin Gothic"/>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2838</TotalTime>
  <Words>4703</Words>
  <Application>Microsoft Office PowerPoint</Application>
  <PresentationFormat>Custom</PresentationFormat>
  <Paragraphs>336</Paragraphs>
  <Slides>8</Slides>
  <Notes>1</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8</vt:i4>
      </vt:variant>
    </vt:vector>
  </HeadingPairs>
  <TitlesOfParts>
    <vt:vector size="18" baseType="lpstr">
      <vt:lpstr>Arial</vt:lpstr>
      <vt:lpstr>Calibri</vt:lpstr>
      <vt:lpstr>Calibri Light</vt:lpstr>
      <vt:lpstr>Franklin Gothic</vt:lpstr>
      <vt:lpstr>Franklin Gothic Book</vt:lpstr>
      <vt:lpstr>Franklin Gothic Medium</vt:lpstr>
      <vt:lpstr>Wingdings</vt:lpstr>
      <vt:lpstr>1_Office Theme</vt:lpstr>
      <vt:lpstr>Custom Design</vt:lpstr>
      <vt:lpstr>1_Custom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SAFETY DATA SHEET</dc:title>
  <dc:creator>paul@pkobrien.com</dc:creator>
  <cp:keywords>2600, LD, ZIRCONIA, BOARDS, SHAPES, MODULES</cp:keywords>
  <cp:lastModifiedBy>Angie Torres Cardenas</cp:lastModifiedBy>
  <cp:revision>188</cp:revision>
  <dcterms:created xsi:type="dcterms:W3CDTF">2021-04-06T14:57:59Z</dcterms:created>
  <dcterms:modified xsi:type="dcterms:W3CDTF">2024-03-21T18:51:39Z</dcterms:modified>
  <cp:category>SAFETY DATA SHEET</cp:category>
</cp:coreProperties>
</file>