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 id="2147483678" r:id="rId2"/>
    <p:sldMasterId id="2147483690" r:id="rId3"/>
  </p:sldMasterIdLst>
  <p:notesMasterIdLst>
    <p:notesMasterId r:id="rId11"/>
  </p:notesMasterIdLst>
  <p:sldIdLst>
    <p:sldId id="259" r:id="rId4"/>
    <p:sldId id="260" r:id="rId5"/>
    <p:sldId id="261" r:id="rId6"/>
    <p:sldId id="262" r:id="rId7"/>
    <p:sldId id="263" r:id="rId8"/>
    <p:sldId id="266" r:id="rId9"/>
    <p:sldId id="267" r:id="rId10"/>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48" autoAdjust="0"/>
    <p:restoredTop sz="96357" autoAdjust="0"/>
  </p:normalViewPr>
  <p:slideViewPr>
    <p:cSldViewPr snapToGrid="0" snapToObjects="1" showGuides="1">
      <p:cViewPr>
        <p:scale>
          <a:sx n="140" d="100"/>
          <a:sy n="140" d="100"/>
        </p:scale>
        <p:origin x="1464" y="-4188"/>
      </p:cViewPr>
      <p:guideLst>
        <p:guide orient="horz" pos="3168"/>
        <p:guide pos="2448"/>
      </p:guideLst>
    </p:cSldViewPr>
  </p:slideViewPr>
  <p:outlineViewPr>
    <p:cViewPr>
      <p:scale>
        <a:sx n="33" d="100"/>
        <a:sy n="33" d="100"/>
      </p:scale>
      <p:origin x="0" y="-8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8FE9FA-D7DC-5B43-B174-B059C53A1C8C}" type="datetimeFigureOut">
              <a:rPr lang="en-US" smtClean="0"/>
              <a:t>2/15/2024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BF8051-6210-AC48-8903-2C9451448A35}" type="slidenum">
              <a:rPr lang="en-US" smtClean="0"/>
              <a:t>‹Nº›</a:t>
            </a:fld>
            <a:endParaRPr lang="en-US"/>
          </a:p>
        </p:txBody>
      </p:sp>
    </p:spTree>
    <p:extLst>
      <p:ext uri="{BB962C8B-B14F-4D97-AF65-F5344CB8AC3E}">
        <p14:creationId xmlns:p14="http://schemas.microsoft.com/office/powerpoint/2010/main" val="937471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BF8051-6210-AC48-8903-2C9451448A35}" type="slidenum">
              <a:rPr lang="en-US" smtClean="0"/>
              <a:t>5</a:t>
            </a:fld>
            <a:endParaRPr lang="en-US"/>
          </a:p>
        </p:txBody>
      </p:sp>
    </p:spTree>
    <p:extLst>
      <p:ext uri="{BB962C8B-B14F-4D97-AF65-F5344CB8AC3E}">
        <p14:creationId xmlns:p14="http://schemas.microsoft.com/office/powerpoint/2010/main" val="1317385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mailto:sales@fibrecast.com"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701033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5F80A-7611-3343-8190-1292E7AEECB4}"/>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45B2C1-EC44-6E4A-8539-87F436E74870}"/>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1C959B-EAE4-934D-8E89-52D4ACB2E58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C5A9EE-18E5-2E41-A160-3603584F5F89}"/>
              </a:ext>
            </a:extLst>
          </p:cNvPr>
          <p:cNvSpPr>
            <a:spLocks noGrp="1"/>
          </p:cNvSpPr>
          <p:nvPr>
            <p:ph type="dt" sz="half" idx="10"/>
          </p:nvPr>
        </p:nvSpPr>
        <p:spPr/>
        <p:txBody>
          <a:bodyPr/>
          <a:lstStyle/>
          <a:p>
            <a:fld id="{24F60C15-71E4-AB43-9B52-1101055B52E4}" type="datetimeFigureOut">
              <a:rPr lang="en-US" smtClean="0"/>
              <a:t>2/15/2024</a:t>
            </a:fld>
            <a:endParaRPr lang="en-US"/>
          </a:p>
        </p:txBody>
      </p:sp>
      <p:sp>
        <p:nvSpPr>
          <p:cNvPr id="6" name="Footer Placeholder 5">
            <a:extLst>
              <a:ext uri="{FF2B5EF4-FFF2-40B4-BE49-F238E27FC236}">
                <a16:creationId xmlns:a16="http://schemas.microsoft.com/office/drawing/2014/main" id="{D37645A0-255C-BB4E-AB4D-8EE2EE37CE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C86C37-567F-C144-B6AE-3B4812A99578}"/>
              </a:ext>
            </a:extLst>
          </p:cNvPr>
          <p:cNvSpPr>
            <a:spLocks noGrp="1"/>
          </p:cNvSpPr>
          <p:nvPr>
            <p:ph type="sldNum" sz="quarter" idx="12"/>
          </p:nvPr>
        </p:nvSpPr>
        <p:spPr/>
        <p:txBody>
          <a:bodyPr/>
          <a:lstStyle/>
          <a:p>
            <a:fld id="{E74EA6EA-8057-B54B-A8E8-3B10ADF12030}" type="slidenum">
              <a:rPr lang="en-US" smtClean="0"/>
              <a:t>‹Nº›</a:t>
            </a:fld>
            <a:endParaRPr lang="en-US"/>
          </a:p>
        </p:txBody>
      </p:sp>
    </p:spTree>
    <p:extLst>
      <p:ext uri="{BB962C8B-B14F-4D97-AF65-F5344CB8AC3E}">
        <p14:creationId xmlns:p14="http://schemas.microsoft.com/office/powerpoint/2010/main" val="1041586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BFDDD-EE3F-064D-9430-CFE70543FABB}"/>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0041CA-BC4C-1740-B36A-87B538D4909C}"/>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666D54-8A33-8346-B1B4-84933D4E3985}"/>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FCF251-DE99-FA46-B85A-1C32C3E60A3B}"/>
              </a:ext>
            </a:extLst>
          </p:cNvPr>
          <p:cNvSpPr>
            <a:spLocks noGrp="1"/>
          </p:cNvSpPr>
          <p:nvPr>
            <p:ph type="dt" sz="half" idx="10"/>
          </p:nvPr>
        </p:nvSpPr>
        <p:spPr/>
        <p:txBody>
          <a:bodyPr/>
          <a:lstStyle/>
          <a:p>
            <a:fld id="{24F60C15-71E4-AB43-9B52-1101055B52E4}" type="datetimeFigureOut">
              <a:rPr lang="en-US" smtClean="0"/>
              <a:t>2/15/2024</a:t>
            </a:fld>
            <a:endParaRPr lang="en-US"/>
          </a:p>
        </p:txBody>
      </p:sp>
      <p:sp>
        <p:nvSpPr>
          <p:cNvPr id="6" name="Footer Placeholder 5">
            <a:extLst>
              <a:ext uri="{FF2B5EF4-FFF2-40B4-BE49-F238E27FC236}">
                <a16:creationId xmlns:a16="http://schemas.microsoft.com/office/drawing/2014/main" id="{FA95A95B-63BD-1F45-BAF7-295C5BD9F2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541E26-FB00-8042-B6FB-8E7FF835867A}"/>
              </a:ext>
            </a:extLst>
          </p:cNvPr>
          <p:cNvSpPr>
            <a:spLocks noGrp="1"/>
          </p:cNvSpPr>
          <p:nvPr>
            <p:ph type="sldNum" sz="quarter" idx="12"/>
          </p:nvPr>
        </p:nvSpPr>
        <p:spPr/>
        <p:txBody>
          <a:bodyPr/>
          <a:lstStyle/>
          <a:p>
            <a:fld id="{E74EA6EA-8057-B54B-A8E8-3B10ADF12030}" type="slidenum">
              <a:rPr lang="en-US" smtClean="0"/>
              <a:t>‹Nº›</a:t>
            </a:fld>
            <a:endParaRPr lang="en-US"/>
          </a:p>
        </p:txBody>
      </p:sp>
    </p:spTree>
    <p:extLst>
      <p:ext uri="{BB962C8B-B14F-4D97-AF65-F5344CB8AC3E}">
        <p14:creationId xmlns:p14="http://schemas.microsoft.com/office/powerpoint/2010/main" val="4069123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B869A-62A7-464A-8E27-4C4A78679E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0AE26A-0023-304E-A88E-B019C6DB7E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8EE84F-EB58-5444-81BB-12D58971B466}"/>
              </a:ext>
            </a:extLst>
          </p:cNvPr>
          <p:cNvSpPr>
            <a:spLocks noGrp="1"/>
          </p:cNvSpPr>
          <p:nvPr>
            <p:ph type="dt" sz="half" idx="10"/>
          </p:nvPr>
        </p:nvSpPr>
        <p:spPr/>
        <p:txBody>
          <a:bodyPr/>
          <a:lstStyle/>
          <a:p>
            <a:fld id="{24F60C15-71E4-AB43-9B52-1101055B52E4}" type="datetimeFigureOut">
              <a:rPr lang="en-US" smtClean="0"/>
              <a:t>2/15/2024</a:t>
            </a:fld>
            <a:endParaRPr lang="en-US"/>
          </a:p>
        </p:txBody>
      </p:sp>
      <p:sp>
        <p:nvSpPr>
          <p:cNvPr id="5" name="Footer Placeholder 4">
            <a:extLst>
              <a:ext uri="{FF2B5EF4-FFF2-40B4-BE49-F238E27FC236}">
                <a16:creationId xmlns:a16="http://schemas.microsoft.com/office/drawing/2014/main" id="{8A58F77D-23C9-0140-B312-B57270DEA5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74C193-EC6B-7D43-99EE-63D8E22CDB03}"/>
              </a:ext>
            </a:extLst>
          </p:cNvPr>
          <p:cNvSpPr>
            <a:spLocks noGrp="1"/>
          </p:cNvSpPr>
          <p:nvPr>
            <p:ph type="sldNum" sz="quarter" idx="12"/>
          </p:nvPr>
        </p:nvSpPr>
        <p:spPr/>
        <p:txBody>
          <a:bodyPr/>
          <a:lstStyle/>
          <a:p>
            <a:fld id="{E74EA6EA-8057-B54B-A8E8-3B10ADF12030}" type="slidenum">
              <a:rPr lang="en-US" smtClean="0"/>
              <a:t>‹Nº›</a:t>
            </a:fld>
            <a:endParaRPr lang="en-US"/>
          </a:p>
        </p:txBody>
      </p:sp>
    </p:spTree>
    <p:extLst>
      <p:ext uri="{BB962C8B-B14F-4D97-AF65-F5344CB8AC3E}">
        <p14:creationId xmlns:p14="http://schemas.microsoft.com/office/powerpoint/2010/main" val="702382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0C9E42-D2D5-624F-9A69-F7089C529DB7}"/>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331C6D-87AC-FE42-B53F-6EB518AE3312}"/>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9AC8B7-A377-2C45-BB00-53C66FC75A32}"/>
              </a:ext>
            </a:extLst>
          </p:cNvPr>
          <p:cNvSpPr>
            <a:spLocks noGrp="1"/>
          </p:cNvSpPr>
          <p:nvPr>
            <p:ph type="dt" sz="half" idx="10"/>
          </p:nvPr>
        </p:nvSpPr>
        <p:spPr/>
        <p:txBody>
          <a:bodyPr/>
          <a:lstStyle/>
          <a:p>
            <a:fld id="{24F60C15-71E4-AB43-9B52-1101055B52E4}" type="datetimeFigureOut">
              <a:rPr lang="en-US" smtClean="0"/>
              <a:t>2/15/2024</a:t>
            </a:fld>
            <a:endParaRPr lang="en-US"/>
          </a:p>
        </p:txBody>
      </p:sp>
      <p:sp>
        <p:nvSpPr>
          <p:cNvPr id="5" name="Footer Placeholder 4">
            <a:extLst>
              <a:ext uri="{FF2B5EF4-FFF2-40B4-BE49-F238E27FC236}">
                <a16:creationId xmlns:a16="http://schemas.microsoft.com/office/drawing/2014/main" id="{EAC6BF10-3381-7B43-8BFB-98FACDA8B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60CB8-23A0-B74E-A90F-7C958B4329AA}"/>
              </a:ext>
            </a:extLst>
          </p:cNvPr>
          <p:cNvSpPr>
            <a:spLocks noGrp="1"/>
          </p:cNvSpPr>
          <p:nvPr>
            <p:ph type="sldNum" sz="quarter" idx="12"/>
          </p:nvPr>
        </p:nvSpPr>
        <p:spPr/>
        <p:txBody>
          <a:bodyPr/>
          <a:lstStyle/>
          <a:p>
            <a:fld id="{E74EA6EA-8057-B54B-A8E8-3B10ADF12030}" type="slidenum">
              <a:rPr lang="en-US" smtClean="0"/>
              <a:t>‹Nº›</a:t>
            </a:fld>
            <a:endParaRPr lang="en-US"/>
          </a:p>
        </p:txBody>
      </p:sp>
    </p:spTree>
    <p:extLst>
      <p:ext uri="{BB962C8B-B14F-4D97-AF65-F5344CB8AC3E}">
        <p14:creationId xmlns:p14="http://schemas.microsoft.com/office/powerpoint/2010/main" val="990657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853D4-DD53-7943-8DBF-6055CFD4CFC5}"/>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8F7242-EFA2-2447-816B-D38668A55D35}"/>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1E0A91-0FB8-434F-AB64-D9FF4B3F9252}"/>
              </a:ext>
            </a:extLst>
          </p:cNvPr>
          <p:cNvSpPr>
            <a:spLocks noGrp="1"/>
          </p:cNvSpPr>
          <p:nvPr>
            <p:ph type="dt" sz="half" idx="10"/>
          </p:nvPr>
        </p:nvSpPr>
        <p:spPr/>
        <p:txBody>
          <a:bodyPr/>
          <a:lstStyle/>
          <a:p>
            <a:fld id="{E3134144-F0D3-DE40-BBB3-676D890594A3}" type="datetimeFigureOut">
              <a:rPr lang="en-US" smtClean="0"/>
              <a:t>2/15/2024</a:t>
            </a:fld>
            <a:endParaRPr lang="en-US"/>
          </a:p>
        </p:txBody>
      </p:sp>
      <p:sp>
        <p:nvSpPr>
          <p:cNvPr id="5" name="Footer Placeholder 4">
            <a:extLst>
              <a:ext uri="{FF2B5EF4-FFF2-40B4-BE49-F238E27FC236}">
                <a16:creationId xmlns:a16="http://schemas.microsoft.com/office/drawing/2014/main" id="{DF688BC2-B937-6B43-8880-836D458E9E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05E38B-26F6-7044-A2D6-CAB90532D120}"/>
              </a:ext>
            </a:extLst>
          </p:cNvPr>
          <p:cNvSpPr>
            <a:spLocks noGrp="1"/>
          </p:cNvSpPr>
          <p:nvPr>
            <p:ph type="sldNum" sz="quarter" idx="12"/>
          </p:nvPr>
        </p:nvSpPr>
        <p:spPr/>
        <p:txBody>
          <a:bodyPr/>
          <a:lstStyle/>
          <a:p>
            <a:fld id="{AE2AB71B-00E5-0143-9528-69C3C99C432E}" type="slidenum">
              <a:rPr lang="en-US" smtClean="0"/>
              <a:t>‹Nº›</a:t>
            </a:fld>
            <a:endParaRPr lang="en-US"/>
          </a:p>
        </p:txBody>
      </p:sp>
    </p:spTree>
    <p:extLst>
      <p:ext uri="{BB962C8B-B14F-4D97-AF65-F5344CB8AC3E}">
        <p14:creationId xmlns:p14="http://schemas.microsoft.com/office/powerpoint/2010/main" val="2499386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6A373-3E58-9A49-86DF-27DBC95296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E469D0-D818-7C43-AE83-81CAF9500E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F2A765-AFB7-264B-A1CA-52F2CC8D626D}"/>
              </a:ext>
            </a:extLst>
          </p:cNvPr>
          <p:cNvSpPr>
            <a:spLocks noGrp="1"/>
          </p:cNvSpPr>
          <p:nvPr>
            <p:ph type="dt" sz="half" idx="10"/>
          </p:nvPr>
        </p:nvSpPr>
        <p:spPr/>
        <p:txBody>
          <a:bodyPr/>
          <a:lstStyle/>
          <a:p>
            <a:fld id="{E3134144-F0D3-DE40-BBB3-676D890594A3}" type="datetimeFigureOut">
              <a:rPr lang="en-US" smtClean="0"/>
              <a:t>2/15/2024</a:t>
            </a:fld>
            <a:endParaRPr lang="en-US"/>
          </a:p>
        </p:txBody>
      </p:sp>
      <p:sp>
        <p:nvSpPr>
          <p:cNvPr id="5" name="Footer Placeholder 4">
            <a:extLst>
              <a:ext uri="{FF2B5EF4-FFF2-40B4-BE49-F238E27FC236}">
                <a16:creationId xmlns:a16="http://schemas.microsoft.com/office/drawing/2014/main" id="{BDF6651C-8D61-CC43-B979-00199F5C8E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584922-4340-5948-B92E-42E1FD8263C6}"/>
              </a:ext>
            </a:extLst>
          </p:cNvPr>
          <p:cNvSpPr>
            <a:spLocks noGrp="1"/>
          </p:cNvSpPr>
          <p:nvPr>
            <p:ph type="sldNum" sz="quarter" idx="12"/>
          </p:nvPr>
        </p:nvSpPr>
        <p:spPr/>
        <p:txBody>
          <a:bodyPr/>
          <a:lstStyle/>
          <a:p>
            <a:fld id="{AE2AB71B-00E5-0143-9528-69C3C99C432E}" type="slidenum">
              <a:rPr lang="en-US" smtClean="0"/>
              <a:t>‹Nº›</a:t>
            </a:fld>
            <a:endParaRPr lang="en-US"/>
          </a:p>
        </p:txBody>
      </p:sp>
    </p:spTree>
    <p:extLst>
      <p:ext uri="{BB962C8B-B14F-4D97-AF65-F5344CB8AC3E}">
        <p14:creationId xmlns:p14="http://schemas.microsoft.com/office/powerpoint/2010/main" val="40109238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20AE4-CE1D-9741-BA3A-5FF63B963D01}"/>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0B8AF9-460F-7C43-BCF0-C714BD98983D}"/>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62C067-FAC7-7641-9BA4-E8A7E7DA5742}"/>
              </a:ext>
            </a:extLst>
          </p:cNvPr>
          <p:cNvSpPr>
            <a:spLocks noGrp="1"/>
          </p:cNvSpPr>
          <p:nvPr>
            <p:ph type="dt" sz="half" idx="10"/>
          </p:nvPr>
        </p:nvSpPr>
        <p:spPr/>
        <p:txBody>
          <a:bodyPr/>
          <a:lstStyle/>
          <a:p>
            <a:fld id="{E3134144-F0D3-DE40-BBB3-676D890594A3}" type="datetimeFigureOut">
              <a:rPr lang="en-US" smtClean="0"/>
              <a:t>2/15/2024</a:t>
            </a:fld>
            <a:endParaRPr lang="en-US"/>
          </a:p>
        </p:txBody>
      </p:sp>
      <p:sp>
        <p:nvSpPr>
          <p:cNvPr id="5" name="Footer Placeholder 4">
            <a:extLst>
              <a:ext uri="{FF2B5EF4-FFF2-40B4-BE49-F238E27FC236}">
                <a16:creationId xmlns:a16="http://schemas.microsoft.com/office/drawing/2014/main" id="{DB31DB18-4D9A-5447-9D01-5279D52345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24E16C-0B6B-2D4C-9796-7ABE7226F68E}"/>
              </a:ext>
            </a:extLst>
          </p:cNvPr>
          <p:cNvSpPr>
            <a:spLocks noGrp="1"/>
          </p:cNvSpPr>
          <p:nvPr>
            <p:ph type="sldNum" sz="quarter" idx="12"/>
          </p:nvPr>
        </p:nvSpPr>
        <p:spPr/>
        <p:txBody>
          <a:bodyPr/>
          <a:lstStyle/>
          <a:p>
            <a:fld id="{AE2AB71B-00E5-0143-9528-69C3C99C432E}" type="slidenum">
              <a:rPr lang="en-US" smtClean="0"/>
              <a:t>‹Nº›</a:t>
            </a:fld>
            <a:endParaRPr lang="en-US"/>
          </a:p>
        </p:txBody>
      </p:sp>
    </p:spTree>
    <p:extLst>
      <p:ext uri="{BB962C8B-B14F-4D97-AF65-F5344CB8AC3E}">
        <p14:creationId xmlns:p14="http://schemas.microsoft.com/office/powerpoint/2010/main" val="4751977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379DC-13A5-834B-8F05-7AEF37BE92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EEB913-44AD-C04D-A793-0BD19661E330}"/>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A63230-52D8-D24F-A8BD-5060E110DC3F}"/>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67566C-23A6-514B-A7FB-7A72C9315FE0}"/>
              </a:ext>
            </a:extLst>
          </p:cNvPr>
          <p:cNvSpPr>
            <a:spLocks noGrp="1"/>
          </p:cNvSpPr>
          <p:nvPr>
            <p:ph type="dt" sz="half" idx="10"/>
          </p:nvPr>
        </p:nvSpPr>
        <p:spPr/>
        <p:txBody>
          <a:bodyPr/>
          <a:lstStyle/>
          <a:p>
            <a:fld id="{E3134144-F0D3-DE40-BBB3-676D890594A3}" type="datetimeFigureOut">
              <a:rPr lang="en-US" smtClean="0"/>
              <a:t>2/15/2024</a:t>
            </a:fld>
            <a:endParaRPr lang="en-US"/>
          </a:p>
        </p:txBody>
      </p:sp>
      <p:sp>
        <p:nvSpPr>
          <p:cNvPr id="6" name="Footer Placeholder 5">
            <a:extLst>
              <a:ext uri="{FF2B5EF4-FFF2-40B4-BE49-F238E27FC236}">
                <a16:creationId xmlns:a16="http://schemas.microsoft.com/office/drawing/2014/main" id="{803A9762-8C71-3349-B746-05FCCBC8ED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41F76C-1015-2B46-A087-C7CD0D7FE74F}"/>
              </a:ext>
            </a:extLst>
          </p:cNvPr>
          <p:cNvSpPr>
            <a:spLocks noGrp="1"/>
          </p:cNvSpPr>
          <p:nvPr>
            <p:ph type="sldNum" sz="quarter" idx="12"/>
          </p:nvPr>
        </p:nvSpPr>
        <p:spPr/>
        <p:txBody>
          <a:bodyPr/>
          <a:lstStyle/>
          <a:p>
            <a:fld id="{AE2AB71B-00E5-0143-9528-69C3C99C432E}" type="slidenum">
              <a:rPr lang="en-US" smtClean="0"/>
              <a:t>‹Nº›</a:t>
            </a:fld>
            <a:endParaRPr lang="en-US"/>
          </a:p>
        </p:txBody>
      </p:sp>
    </p:spTree>
    <p:extLst>
      <p:ext uri="{BB962C8B-B14F-4D97-AF65-F5344CB8AC3E}">
        <p14:creationId xmlns:p14="http://schemas.microsoft.com/office/powerpoint/2010/main" val="38103800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CDDD7-5788-5243-99B9-76F112654EC3}"/>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A95A7C-CC8A-784A-AD28-6A9C87A6211F}"/>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D4B0FF-F6A3-2546-839F-DE98817F94F6}"/>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4AF80B-0B12-DC47-B95E-B925E5752BF5}"/>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D08319-C7B6-7041-92DB-57E9FFAF3004}"/>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37B2AB-D4A9-1E4F-8596-C25AEEE129D7}"/>
              </a:ext>
            </a:extLst>
          </p:cNvPr>
          <p:cNvSpPr>
            <a:spLocks noGrp="1"/>
          </p:cNvSpPr>
          <p:nvPr>
            <p:ph type="dt" sz="half" idx="10"/>
          </p:nvPr>
        </p:nvSpPr>
        <p:spPr/>
        <p:txBody>
          <a:bodyPr/>
          <a:lstStyle/>
          <a:p>
            <a:fld id="{E3134144-F0D3-DE40-BBB3-676D890594A3}" type="datetimeFigureOut">
              <a:rPr lang="en-US" smtClean="0"/>
              <a:t>2/15/2024</a:t>
            </a:fld>
            <a:endParaRPr lang="en-US"/>
          </a:p>
        </p:txBody>
      </p:sp>
      <p:sp>
        <p:nvSpPr>
          <p:cNvPr id="8" name="Footer Placeholder 7">
            <a:extLst>
              <a:ext uri="{FF2B5EF4-FFF2-40B4-BE49-F238E27FC236}">
                <a16:creationId xmlns:a16="http://schemas.microsoft.com/office/drawing/2014/main" id="{24DF08FE-3998-8F40-8A90-EBD96ED4FC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AB34FF-05FC-F342-983A-04F721894F5E}"/>
              </a:ext>
            </a:extLst>
          </p:cNvPr>
          <p:cNvSpPr>
            <a:spLocks noGrp="1"/>
          </p:cNvSpPr>
          <p:nvPr>
            <p:ph type="sldNum" sz="quarter" idx="12"/>
          </p:nvPr>
        </p:nvSpPr>
        <p:spPr/>
        <p:txBody>
          <a:bodyPr/>
          <a:lstStyle/>
          <a:p>
            <a:fld id="{AE2AB71B-00E5-0143-9528-69C3C99C432E}" type="slidenum">
              <a:rPr lang="en-US" smtClean="0"/>
              <a:t>‹Nº›</a:t>
            </a:fld>
            <a:endParaRPr lang="en-US"/>
          </a:p>
        </p:txBody>
      </p:sp>
    </p:spTree>
    <p:extLst>
      <p:ext uri="{BB962C8B-B14F-4D97-AF65-F5344CB8AC3E}">
        <p14:creationId xmlns:p14="http://schemas.microsoft.com/office/powerpoint/2010/main" val="8130686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FAB75-F3CD-DD4B-89D7-4F22ABCE2D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1A7FE3-A52B-244D-886A-8D43A7611896}"/>
              </a:ext>
            </a:extLst>
          </p:cNvPr>
          <p:cNvSpPr>
            <a:spLocks noGrp="1"/>
          </p:cNvSpPr>
          <p:nvPr>
            <p:ph type="dt" sz="half" idx="10"/>
          </p:nvPr>
        </p:nvSpPr>
        <p:spPr/>
        <p:txBody>
          <a:bodyPr/>
          <a:lstStyle/>
          <a:p>
            <a:fld id="{E3134144-F0D3-DE40-BBB3-676D890594A3}" type="datetimeFigureOut">
              <a:rPr lang="en-US" smtClean="0"/>
              <a:t>2/15/2024</a:t>
            </a:fld>
            <a:endParaRPr lang="en-US"/>
          </a:p>
        </p:txBody>
      </p:sp>
      <p:sp>
        <p:nvSpPr>
          <p:cNvPr id="4" name="Footer Placeholder 3">
            <a:extLst>
              <a:ext uri="{FF2B5EF4-FFF2-40B4-BE49-F238E27FC236}">
                <a16:creationId xmlns:a16="http://schemas.microsoft.com/office/drawing/2014/main" id="{D85B5551-4F66-8141-B7C1-A051B8F03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7D71CA-7440-804B-B52C-B6AF59BC74A8}"/>
              </a:ext>
            </a:extLst>
          </p:cNvPr>
          <p:cNvSpPr>
            <a:spLocks noGrp="1"/>
          </p:cNvSpPr>
          <p:nvPr>
            <p:ph type="sldNum" sz="quarter" idx="12"/>
          </p:nvPr>
        </p:nvSpPr>
        <p:spPr/>
        <p:txBody>
          <a:bodyPr/>
          <a:lstStyle/>
          <a:p>
            <a:fld id="{AE2AB71B-00E5-0143-9528-69C3C99C432E}" type="slidenum">
              <a:rPr lang="en-US" smtClean="0"/>
              <a:t>‹Nº›</a:t>
            </a:fld>
            <a:endParaRPr lang="en-US"/>
          </a:p>
        </p:txBody>
      </p:sp>
    </p:spTree>
    <p:extLst>
      <p:ext uri="{BB962C8B-B14F-4D97-AF65-F5344CB8AC3E}">
        <p14:creationId xmlns:p14="http://schemas.microsoft.com/office/powerpoint/2010/main" val="3957997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5" name="Subtitle 2">
            <a:extLst>
              <a:ext uri="{FF2B5EF4-FFF2-40B4-BE49-F238E27FC236}">
                <a16:creationId xmlns:a16="http://schemas.microsoft.com/office/drawing/2014/main" id="{24A74F89-9079-8B4E-BC28-1437089EDE89}"/>
              </a:ext>
            </a:extLst>
          </p:cNvPr>
          <p:cNvSpPr txBox="1">
            <a:spLocks/>
          </p:cNvSpPr>
          <p:nvPr userDrawn="1"/>
        </p:nvSpPr>
        <p:spPr>
          <a:xfrm>
            <a:off x="82514" y="8972415"/>
            <a:ext cx="7607371" cy="519531"/>
          </a:xfrm>
          <a:prstGeom prst="rect">
            <a:avLst/>
          </a:prstGeom>
        </p:spPr>
        <p:txBody>
          <a:bodyPr anchor="b">
            <a:normAutofit/>
          </a:bodyPr>
          <a:lst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indent="0" algn="ctr">
              <a:buNone/>
            </a:pPr>
            <a:r>
              <a:rPr lang="en-US" sz="1050" dirty="0"/>
              <a:t>Refractories • Vacuum-Forming • Engineering • </a:t>
            </a:r>
            <a:r>
              <a:rPr lang="en-US" sz="1050" dirty="0">
                <a:latin typeface="Franklin Gothic Medium" panose="020B0603020102020204" pitchFamily="34" charset="0"/>
              </a:rPr>
              <a:t>fibrecast.com</a:t>
            </a:r>
          </a:p>
        </p:txBody>
      </p:sp>
      <p:grpSp>
        <p:nvGrpSpPr>
          <p:cNvPr id="6" name="Group 5">
            <a:extLst>
              <a:ext uri="{FF2B5EF4-FFF2-40B4-BE49-F238E27FC236}">
                <a16:creationId xmlns:a16="http://schemas.microsoft.com/office/drawing/2014/main" id="{33C38E0A-E4D2-C043-9A7F-A82993168BBC}"/>
              </a:ext>
            </a:extLst>
          </p:cNvPr>
          <p:cNvGrpSpPr/>
          <p:nvPr userDrawn="1"/>
        </p:nvGrpSpPr>
        <p:grpSpPr>
          <a:xfrm>
            <a:off x="1202076" y="9540394"/>
            <a:ext cx="5208119" cy="45719"/>
            <a:chOff x="8458200" y="10414000"/>
            <a:chExt cx="12286556" cy="177800"/>
          </a:xfrm>
          <a:solidFill>
            <a:srgbClr val="1FB18A"/>
          </a:solidFill>
        </p:grpSpPr>
        <p:sp>
          <p:nvSpPr>
            <p:cNvPr id="7" name="Rectangle 6">
              <a:extLst>
                <a:ext uri="{FF2B5EF4-FFF2-40B4-BE49-F238E27FC236}">
                  <a16:creationId xmlns:a16="http://schemas.microsoft.com/office/drawing/2014/main" id="{A164FC49-E72D-AD40-877F-897B28FDCB10}"/>
                </a:ext>
              </a:extLst>
            </p:cNvPr>
            <p:cNvSpPr/>
            <p:nvPr/>
          </p:nvSpPr>
          <p:spPr>
            <a:xfrm>
              <a:off x="8458200" y="10414000"/>
              <a:ext cx="3073400" cy="177800"/>
            </a:xfrm>
            <a:prstGeom prst="rect">
              <a:avLst/>
            </a:prstGeom>
            <a:solidFill>
              <a:srgbClr val="71BF44"/>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8" name="Rectangle 7">
              <a:extLst>
                <a:ext uri="{FF2B5EF4-FFF2-40B4-BE49-F238E27FC236}">
                  <a16:creationId xmlns:a16="http://schemas.microsoft.com/office/drawing/2014/main" id="{0327F2D5-3907-8A4A-9D2D-6FEB89F664F9}"/>
                </a:ext>
              </a:extLst>
            </p:cNvPr>
            <p:cNvSpPr/>
            <p:nvPr/>
          </p:nvSpPr>
          <p:spPr>
            <a:xfrm>
              <a:off x="11531600" y="10414000"/>
              <a:ext cx="3073400" cy="177800"/>
            </a:xfrm>
            <a:prstGeom prst="rect">
              <a:avLst/>
            </a:prstGeom>
            <a:solidFill>
              <a:srgbClr val="FFB81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9" name="Rectangle 8">
              <a:extLst>
                <a:ext uri="{FF2B5EF4-FFF2-40B4-BE49-F238E27FC236}">
                  <a16:creationId xmlns:a16="http://schemas.microsoft.com/office/drawing/2014/main" id="{9862936C-E43F-9147-994B-B9E0B7D39950}"/>
                </a:ext>
              </a:extLst>
            </p:cNvPr>
            <p:cNvSpPr/>
            <p:nvPr/>
          </p:nvSpPr>
          <p:spPr>
            <a:xfrm>
              <a:off x="14605000" y="10414000"/>
              <a:ext cx="3073400" cy="177800"/>
            </a:xfrm>
            <a:prstGeom prst="rect">
              <a:avLst/>
            </a:prstGeom>
            <a:solidFill>
              <a:srgbClr val="009BDF"/>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0" name="Rectangle 9">
              <a:extLst>
                <a:ext uri="{FF2B5EF4-FFF2-40B4-BE49-F238E27FC236}">
                  <a16:creationId xmlns:a16="http://schemas.microsoft.com/office/drawing/2014/main" id="{6AF6A63C-7807-C444-B06B-3C29EAF0EF4E}"/>
                </a:ext>
              </a:extLst>
            </p:cNvPr>
            <p:cNvSpPr/>
            <p:nvPr/>
          </p:nvSpPr>
          <p:spPr>
            <a:xfrm>
              <a:off x="17671355" y="10414000"/>
              <a:ext cx="3073401" cy="177800"/>
            </a:xfrm>
            <a:prstGeom prst="rect">
              <a:avLst/>
            </a:prstGeom>
            <a:solidFill>
              <a:srgbClr val="D70B8C"/>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grpSp>
      <p:sp>
        <p:nvSpPr>
          <p:cNvPr id="11" name="Subtitle 2">
            <a:extLst>
              <a:ext uri="{FF2B5EF4-FFF2-40B4-BE49-F238E27FC236}">
                <a16:creationId xmlns:a16="http://schemas.microsoft.com/office/drawing/2014/main" id="{D7EB7259-F35A-9A41-A018-90E7E2CFEDD8}"/>
              </a:ext>
            </a:extLst>
          </p:cNvPr>
          <p:cNvSpPr txBox="1">
            <a:spLocks/>
          </p:cNvSpPr>
          <p:nvPr userDrawn="1"/>
        </p:nvSpPr>
        <p:spPr>
          <a:xfrm>
            <a:off x="82514" y="9595010"/>
            <a:ext cx="7607371" cy="268287"/>
          </a:xfrm>
          <a:prstGeom prst="rect">
            <a:avLst/>
          </a:prstGeom>
        </p:spPr>
        <p:txBody>
          <a:bodyPr vert="horz" lIns="91440" tIns="45720" rIns="91440" bIns="45720" rtlCol="0" anchor="b">
            <a:normAutofit/>
          </a:bodyPr>
          <a:lstStyle>
            <a:lvl1pPr marL="0" indent="0" algn="ctr" defTabSz="777240" rtl="0" eaLnBrk="1" latinLnBrk="0" hangingPunct="1">
              <a:lnSpc>
                <a:spcPct val="90000"/>
              </a:lnSpc>
              <a:spcBef>
                <a:spcPts val="850"/>
              </a:spcBef>
              <a:buFont typeface="Arial" panose="020B0604020202020204" pitchFamily="34" charset="0"/>
              <a:buNone/>
              <a:defRPr sz="2040" kern="1200" baseline="0">
                <a:solidFill>
                  <a:schemeClr val="tx1"/>
                </a:solidFill>
                <a:latin typeface="Franklin Gothic Book" panose="020B0503020102020204" pitchFamily="34" charset="0"/>
                <a:ea typeface="+mn-ea"/>
                <a:cs typeface="+mn-cs"/>
              </a:defRPr>
            </a:lvl1pPr>
            <a:lvl2pPr marL="388620" indent="0" algn="ctr"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Franklin Gothic Book" panose="020B0503020102020204" pitchFamily="34" charset="0"/>
                <a:ea typeface="+mn-ea"/>
                <a:cs typeface="+mn-cs"/>
              </a:defRPr>
            </a:lvl2pPr>
            <a:lvl3pPr marL="777240" indent="0" algn="ctr"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Franklin Gothic Book" panose="020B0503020102020204" pitchFamily="34" charset="0"/>
                <a:ea typeface="+mn-ea"/>
                <a:cs typeface="+mn-cs"/>
              </a:defRPr>
            </a:lvl3pPr>
            <a:lvl4pPr marL="116586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4pPr>
            <a:lvl5pPr marL="155448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5pPr>
            <a:lvl6pPr marL="194310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6pPr>
            <a:lvl7pPr marL="233172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7pPr>
            <a:lvl8pPr marL="272034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8pPr>
            <a:lvl9pPr marL="31089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9pPr>
          </a:lstStyle>
          <a:p>
            <a:r>
              <a:rPr lang="en-US" sz="1050" dirty="0"/>
              <a:t>Contact Us </a:t>
            </a:r>
            <a:r>
              <a:rPr lang="en-US" sz="1050" dirty="0">
                <a:hlinkClick r:id="rId2"/>
              </a:rPr>
              <a:t>sales@fibrecast.com</a:t>
            </a:r>
            <a:r>
              <a:rPr lang="en-US" sz="1050" dirty="0"/>
              <a:t> • +1 (905) 319-1080 • 3264 Mainway, Burlington, Ontario Canada L7M 1A7</a:t>
            </a:r>
            <a:endParaRPr lang="en-US" sz="1050" dirty="0">
              <a:latin typeface="Franklin Gothic Medium" panose="020B0603020102020204" pitchFamily="34" charset="0"/>
            </a:endParaRPr>
          </a:p>
        </p:txBody>
      </p:sp>
    </p:spTree>
    <p:extLst>
      <p:ext uri="{BB962C8B-B14F-4D97-AF65-F5344CB8AC3E}">
        <p14:creationId xmlns:p14="http://schemas.microsoft.com/office/powerpoint/2010/main" val="23975679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C5F8CC-F8F6-414A-B4AB-9B49AD84EFE7}"/>
              </a:ext>
            </a:extLst>
          </p:cNvPr>
          <p:cNvSpPr>
            <a:spLocks noGrp="1"/>
          </p:cNvSpPr>
          <p:nvPr>
            <p:ph type="dt" sz="half" idx="10"/>
          </p:nvPr>
        </p:nvSpPr>
        <p:spPr/>
        <p:txBody>
          <a:bodyPr/>
          <a:lstStyle/>
          <a:p>
            <a:fld id="{E3134144-F0D3-DE40-BBB3-676D890594A3}" type="datetimeFigureOut">
              <a:rPr lang="en-US" smtClean="0"/>
              <a:t>2/15/2024</a:t>
            </a:fld>
            <a:endParaRPr lang="en-US"/>
          </a:p>
        </p:txBody>
      </p:sp>
      <p:sp>
        <p:nvSpPr>
          <p:cNvPr id="3" name="Footer Placeholder 2">
            <a:extLst>
              <a:ext uri="{FF2B5EF4-FFF2-40B4-BE49-F238E27FC236}">
                <a16:creationId xmlns:a16="http://schemas.microsoft.com/office/drawing/2014/main" id="{7F5A8C5D-10E8-BA44-B1E7-FD58A587A72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544A6B-B4A3-E348-B134-9989628E0D3E}"/>
              </a:ext>
            </a:extLst>
          </p:cNvPr>
          <p:cNvSpPr>
            <a:spLocks noGrp="1"/>
          </p:cNvSpPr>
          <p:nvPr>
            <p:ph type="sldNum" sz="quarter" idx="12"/>
          </p:nvPr>
        </p:nvSpPr>
        <p:spPr/>
        <p:txBody>
          <a:bodyPr/>
          <a:lstStyle/>
          <a:p>
            <a:fld id="{AE2AB71B-00E5-0143-9528-69C3C99C432E}" type="slidenum">
              <a:rPr lang="en-US" smtClean="0"/>
              <a:t>‹Nº›</a:t>
            </a:fld>
            <a:endParaRPr lang="en-US"/>
          </a:p>
        </p:txBody>
      </p:sp>
    </p:spTree>
    <p:extLst>
      <p:ext uri="{BB962C8B-B14F-4D97-AF65-F5344CB8AC3E}">
        <p14:creationId xmlns:p14="http://schemas.microsoft.com/office/powerpoint/2010/main" val="29434645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44B92-C9A1-484C-9288-2ABDF56EE9CF}"/>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4EAD9A-5301-804F-BCBC-A59231AADBD9}"/>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59F7D0-54EB-C547-A952-C85A5A82ACA1}"/>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94C6AB-202F-E547-9DCF-A4C7FD0E5573}"/>
              </a:ext>
            </a:extLst>
          </p:cNvPr>
          <p:cNvSpPr>
            <a:spLocks noGrp="1"/>
          </p:cNvSpPr>
          <p:nvPr>
            <p:ph type="dt" sz="half" idx="10"/>
          </p:nvPr>
        </p:nvSpPr>
        <p:spPr/>
        <p:txBody>
          <a:bodyPr/>
          <a:lstStyle/>
          <a:p>
            <a:fld id="{E3134144-F0D3-DE40-BBB3-676D890594A3}" type="datetimeFigureOut">
              <a:rPr lang="en-US" smtClean="0"/>
              <a:t>2/15/2024</a:t>
            </a:fld>
            <a:endParaRPr lang="en-US"/>
          </a:p>
        </p:txBody>
      </p:sp>
      <p:sp>
        <p:nvSpPr>
          <p:cNvPr id="6" name="Footer Placeholder 5">
            <a:extLst>
              <a:ext uri="{FF2B5EF4-FFF2-40B4-BE49-F238E27FC236}">
                <a16:creationId xmlns:a16="http://schemas.microsoft.com/office/drawing/2014/main" id="{08ABABDB-E69A-D044-9F9B-2CDE1E6907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55902B-5ACA-9747-8D8D-9C07E3548C99}"/>
              </a:ext>
            </a:extLst>
          </p:cNvPr>
          <p:cNvSpPr>
            <a:spLocks noGrp="1"/>
          </p:cNvSpPr>
          <p:nvPr>
            <p:ph type="sldNum" sz="quarter" idx="12"/>
          </p:nvPr>
        </p:nvSpPr>
        <p:spPr/>
        <p:txBody>
          <a:bodyPr/>
          <a:lstStyle/>
          <a:p>
            <a:fld id="{AE2AB71B-00E5-0143-9528-69C3C99C432E}" type="slidenum">
              <a:rPr lang="en-US" smtClean="0"/>
              <a:t>‹Nº›</a:t>
            </a:fld>
            <a:endParaRPr lang="en-US"/>
          </a:p>
        </p:txBody>
      </p:sp>
    </p:spTree>
    <p:extLst>
      <p:ext uri="{BB962C8B-B14F-4D97-AF65-F5344CB8AC3E}">
        <p14:creationId xmlns:p14="http://schemas.microsoft.com/office/powerpoint/2010/main" val="19101462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6CFEF-AF32-444D-A889-38B0A505D51D}"/>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C8A348-71F4-5C40-BC11-F7F316A6DD30}"/>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17F6E8-2809-B344-A902-812D5ED6297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867C83-B8A3-2449-B70F-8F1942602903}"/>
              </a:ext>
            </a:extLst>
          </p:cNvPr>
          <p:cNvSpPr>
            <a:spLocks noGrp="1"/>
          </p:cNvSpPr>
          <p:nvPr>
            <p:ph type="dt" sz="half" idx="10"/>
          </p:nvPr>
        </p:nvSpPr>
        <p:spPr/>
        <p:txBody>
          <a:bodyPr/>
          <a:lstStyle/>
          <a:p>
            <a:fld id="{E3134144-F0D3-DE40-BBB3-676D890594A3}" type="datetimeFigureOut">
              <a:rPr lang="en-US" smtClean="0"/>
              <a:t>2/15/2024</a:t>
            </a:fld>
            <a:endParaRPr lang="en-US"/>
          </a:p>
        </p:txBody>
      </p:sp>
      <p:sp>
        <p:nvSpPr>
          <p:cNvPr id="6" name="Footer Placeholder 5">
            <a:extLst>
              <a:ext uri="{FF2B5EF4-FFF2-40B4-BE49-F238E27FC236}">
                <a16:creationId xmlns:a16="http://schemas.microsoft.com/office/drawing/2014/main" id="{70CD6B8B-4E47-444F-BEAC-B52F245A29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D43382-A653-7E4A-8B5D-106A39BE2ABC}"/>
              </a:ext>
            </a:extLst>
          </p:cNvPr>
          <p:cNvSpPr>
            <a:spLocks noGrp="1"/>
          </p:cNvSpPr>
          <p:nvPr>
            <p:ph type="sldNum" sz="quarter" idx="12"/>
          </p:nvPr>
        </p:nvSpPr>
        <p:spPr/>
        <p:txBody>
          <a:bodyPr/>
          <a:lstStyle/>
          <a:p>
            <a:fld id="{AE2AB71B-00E5-0143-9528-69C3C99C432E}" type="slidenum">
              <a:rPr lang="en-US" smtClean="0"/>
              <a:t>‹Nº›</a:t>
            </a:fld>
            <a:endParaRPr lang="en-US"/>
          </a:p>
        </p:txBody>
      </p:sp>
    </p:spTree>
    <p:extLst>
      <p:ext uri="{BB962C8B-B14F-4D97-AF65-F5344CB8AC3E}">
        <p14:creationId xmlns:p14="http://schemas.microsoft.com/office/powerpoint/2010/main" val="1594874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D09DE-49E4-A04C-A867-15BC04610D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1505C0-C34B-E140-AC3B-31216F40DE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DF7853-F19A-5F46-B92A-A61E2C45F7DD}"/>
              </a:ext>
            </a:extLst>
          </p:cNvPr>
          <p:cNvSpPr>
            <a:spLocks noGrp="1"/>
          </p:cNvSpPr>
          <p:nvPr>
            <p:ph type="dt" sz="half" idx="10"/>
          </p:nvPr>
        </p:nvSpPr>
        <p:spPr/>
        <p:txBody>
          <a:bodyPr/>
          <a:lstStyle/>
          <a:p>
            <a:fld id="{E3134144-F0D3-DE40-BBB3-676D890594A3}" type="datetimeFigureOut">
              <a:rPr lang="en-US" smtClean="0"/>
              <a:t>2/15/2024</a:t>
            </a:fld>
            <a:endParaRPr lang="en-US"/>
          </a:p>
        </p:txBody>
      </p:sp>
      <p:sp>
        <p:nvSpPr>
          <p:cNvPr id="5" name="Footer Placeholder 4">
            <a:extLst>
              <a:ext uri="{FF2B5EF4-FFF2-40B4-BE49-F238E27FC236}">
                <a16:creationId xmlns:a16="http://schemas.microsoft.com/office/drawing/2014/main" id="{6E122ED8-CDDE-5345-989F-AE1CE296FC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DA3FC5-6763-2F43-9FEC-D9417A1A4043}"/>
              </a:ext>
            </a:extLst>
          </p:cNvPr>
          <p:cNvSpPr>
            <a:spLocks noGrp="1"/>
          </p:cNvSpPr>
          <p:nvPr>
            <p:ph type="sldNum" sz="quarter" idx="12"/>
          </p:nvPr>
        </p:nvSpPr>
        <p:spPr/>
        <p:txBody>
          <a:bodyPr/>
          <a:lstStyle/>
          <a:p>
            <a:fld id="{AE2AB71B-00E5-0143-9528-69C3C99C432E}" type="slidenum">
              <a:rPr lang="en-US" smtClean="0"/>
              <a:t>‹Nº›</a:t>
            </a:fld>
            <a:endParaRPr lang="en-US"/>
          </a:p>
        </p:txBody>
      </p:sp>
    </p:spTree>
    <p:extLst>
      <p:ext uri="{BB962C8B-B14F-4D97-AF65-F5344CB8AC3E}">
        <p14:creationId xmlns:p14="http://schemas.microsoft.com/office/powerpoint/2010/main" val="40833125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93D9F2-9FAF-E249-8627-E8FA10A41271}"/>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2A5C1A-7113-8A4C-808D-ACE7F93B7508}"/>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CFED08-7837-664C-A8B8-750D634C3961}"/>
              </a:ext>
            </a:extLst>
          </p:cNvPr>
          <p:cNvSpPr>
            <a:spLocks noGrp="1"/>
          </p:cNvSpPr>
          <p:nvPr>
            <p:ph type="dt" sz="half" idx="10"/>
          </p:nvPr>
        </p:nvSpPr>
        <p:spPr/>
        <p:txBody>
          <a:bodyPr/>
          <a:lstStyle/>
          <a:p>
            <a:fld id="{E3134144-F0D3-DE40-BBB3-676D890594A3}" type="datetimeFigureOut">
              <a:rPr lang="en-US" smtClean="0"/>
              <a:t>2/15/2024</a:t>
            </a:fld>
            <a:endParaRPr lang="en-US"/>
          </a:p>
        </p:txBody>
      </p:sp>
      <p:sp>
        <p:nvSpPr>
          <p:cNvPr id="5" name="Footer Placeholder 4">
            <a:extLst>
              <a:ext uri="{FF2B5EF4-FFF2-40B4-BE49-F238E27FC236}">
                <a16:creationId xmlns:a16="http://schemas.microsoft.com/office/drawing/2014/main" id="{A585F6B1-7D72-F54A-AA7E-374DB3784B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E927E0-9B21-6141-B2AD-B158D7F65524}"/>
              </a:ext>
            </a:extLst>
          </p:cNvPr>
          <p:cNvSpPr>
            <a:spLocks noGrp="1"/>
          </p:cNvSpPr>
          <p:nvPr>
            <p:ph type="sldNum" sz="quarter" idx="12"/>
          </p:nvPr>
        </p:nvSpPr>
        <p:spPr/>
        <p:txBody>
          <a:bodyPr/>
          <a:lstStyle/>
          <a:p>
            <a:fld id="{AE2AB71B-00E5-0143-9528-69C3C99C432E}" type="slidenum">
              <a:rPr lang="en-US" smtClean="0"/>
              <a:t>‹Nº›</a:t>
            </a:fld>
            <a:endParaRPr lang="en-US"/>
          </a:p>
        </p:txBody>
      </p:sp>
    </p:spTree>
    <p:extLst>
      <p:ext uri="{BB962C8B-B14F-4D97-AF65-F5344CB8AC3E}">
        <p14:creationId xmlns:p14="http://schemas.microsoft.com/office/powerpoint/2010/main" val="138972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EFD27-E89A-4A4B-86AA-346D02F50597}"/>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3345DD-A5C6-EC47-B028-C6FD9497E7AC}"/>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AA9272-F6C3-5247-82D7-ADE7FAEF58A2}"/>
              </a:ext>
            </a:extLst>
          </p:cNvPr>
          <p:cNvSpPr>
            <a:spLocks noGrp="1"/>
          </p:cNvSpPr>
          <p:nvPr>
            <p:ph type="dt" sz="half" idx="10"/>
          </p:nvPr>
        </p:nvSpPr>
        <p:spPr/>
        <p:txBody>
          <a:bodyPr/>
          <a:lstStyle/>
          <a:p>
            <a:fld id="{24F60C15-71E4-AB43-9B52-1101055B52E4}" type="datetimeFigureOut">
              <a:rPr lang="en-US" smtClean="0"/>
              <a:t>2/15/2024</a:t>
            </a:fld>
            <a:endParaRPr lang="en-US"/>
          </a:p>
        </p:txBody>
      </p:sp>
      <p:sp>
        <p:nvSpPr>
          <p:cNvPr id="5" name="Footer Placeholder 4">
            <a:extLst>
              <a:ext uri="{FF2B5EF4-FFF2-40B4-BE49-F238E27FC236}">
                <a16:creationId xmlns:a16="http://schemas.microsoft.com/office/drawing/2014/main" id="{C70CDB09-1FF3-C041-8664-EB758A048D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810AC5-A487-AD40-A7CC-64FD59D20EEF}"/>
              </a:ext>
            </a:extLst>
          </p:cNvPr>
          <p:cNvSpPr>
            <a:spLocks noGrp="1"/>
          </p:cNvSpPr>
          <p:nvPr>
            <p:ph type="sldNum" sz="quarter" idx="12"/>
          </p:nvPr>
        </p:nvSpPr>
        <p:spPr/>
        <p:txBody>
          <a:bodyPr/>
          <a:lstStyle/>
          <a:p>
            <a:fld id="{E74EA6EA-8057-B54B-A8E8-3B10ADF12030}" type="slidenum">
              <a:rPr lang="en-US" smtClean="0"/>
              <a:t>‹Nº›</a:t>
            </a:fld>
            <a:endParaRPr lang="en-US"/>
          </a:p>
        </p:txBody>
      </p:sp>
    </p:spTree>
    <p:extLst>
      <p:ext uri="{BB962C8B-B14F-4D97-AF65-F5344CB8AC3E}">
        <p14:creationId xmlns:p14="http://schemas.microsoft.com/office/powerpoint/2010/main" val="57614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07236-A878-7A40-A3C1-26043A0B87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5ACF30-B08B-EF4E-9D56-473A816855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3B5A35-40AD-E145-85A6-4562118F3984}"/>
              </a:ext>
            </a:extLst>
          </p:cNvPr>
          <p:cNvSpPr>
            <a:spLocks noGrp="1"/>
          </p:cNvSpPr>
          <p:nvPr>
            <p:ph type="dt" sz="half" idx="10"/>
          </p:nvPr>
        </p:nvSpPr>
        <p:spPr/>
        <p:txBody>
          <a:bodyPr/>
          <a:lstStyle/>
          <a:p>
            <a:fld id="{24F60C15-71E4-AB43-9B52-1101055B52E4}" type="datetimeFigureOut">
              <a:rPr lang="en-US" smtClean="0"/>
              <a:t>2/15/2024</a:t>
            </a:fld>
            <a:endParaRPr lang="en-US"/>
          </a:p>
        </p:txBody>
      </p:sp>
      <p:sp>
        <p:nvSpPr>
          <p:cNvPr id="5" name="Footer Placeholder 4">
            <a:extLst>
              <a:ext uri="{FF2B5EF4-FFF2-40B4-BE49-F238E27FC236}">
                <a16:creationId xmlns:a16="http://schemas.microsoft.com/office/drawing/2014/main" id="{A6E6175D-EF86-2941-91E9-A61CE956E4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6E331D-0F74-C943-8273-7EFD748ECFCD}"/>
              </a:ext>
            </a:extLst>
          </p:cNvPr>
          <p:cNvSpPr>
            <a:spLocks noGrp="1"/>
          </p:cNvSpPr>
          <p:nvPr>
            <p:ph type="sldNum" sz="quarter" idx="12"/>
          </p:nvPr>
        </p:nvSpPr>
        <p:spPr/>
        <p:txBody>
          <a:bodyPr/>
          <a:lstStyle/>
          <a:p>
            <a:fld id="{E74EA6EA-8057-B54B-A8E8-3B10ADF12030}" type="slidenum">
              <a:rPr lang="en-US" smtClean="0"/>
              <a:t>‹Nº›</a:t>
            </a:fld>
            <a:endParaRPr lang="en-US"/>
          </a:p>
        </p:txBody>
      </p:sp>
    </p:spTree>
    <p:extLst>
      <p:ext uri="{BB962C8B-B14F-4D97-AF65-F5344CB8AC3E}">
        <p14:creationId xmlns:p14="http://schemas.microsoft.com/office/powerpoint/2010/main" val="4118434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7F343-7A7C-5D4A-8395-EF13F4DDF4A0}"/>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78F0FA0-3D75-BC41-BF6E-129BF0572FA4}"/>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D7416F-7E00-4A42-8DEB-0883CE857626}"/>
              </a:ext>
            </a:extLst>
          </p:cNvPr>
          <p:cNvSpPr>
            <a:spLocks noGrp="1"/>
          </p:cNvSpPr>
          <p:nvPr>
            <p:ph type="dt" sz="half" idx="10"/>
          </p:nvPr>
        </p:nvSpPr>
        <p:spPr/>
        <p:txBody>
          <a:bodyPr/>
          <a:lstStyle/>
          <a:p>
            <a:fld id="{24F60C15-71E4-AB43-9B52-1101055B52E4}" type="datetimeFigureOut">
              <a:rPr lang="en-US" smtClean="0"/>
              <a:t>2/15/2024</a:t>
            </a:fld>
            <a:endParaRPr lang="en-US"/>
          </a:p>
        </p:txBody>
      </p:sp>
      <p:sp>
        <p:nvSpPr>
          <p:cNvPr id="5" name="Footer Placeholder 4">
            <a:extLst>
              <a:ext uri="{FF2B5EF4-FFF2-40B4-BE49-F238E27FC236}">
                <a16:creationId xmlns:a16="http://schemas.microsoft.com/office/drawing/2014/main" id="{D041A875-F1F2-CC44-A815-CA88D2B33A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1420ED-3971-2A49-AE58-72B4974E4038}"/>
              </a:ext>
            </a:extLst>
          </p:cNvPr>
          <p:cNvSpPr>
            <a:spLocks noGrp="1"/>
          </p:cNvSpPr>
          <p:nvPr>
            <p:ph type="sldNum" sz="quarter" idx="12"/>
          </p:nvPr>
        </p:nvSpPr>
        <p:spPr/>
        <p:txBody>
          <a:bodyPr/>
          <a:lstStyle/>
          <a:p>
            <a:fld id="{E74EA6EA-8057-B54B-A8E8-3B10ADF12030}" type="slidenum">
              <a:rPr lang="en-US" smtClean="0"/>
              <a:t>‹Nº›</a:t>
            </a:fld>
            <a:endParaRPr lang="en-US"/>
          </a:p>
        </p:txBody>
      </p:sp>
    </p:spTree>
    <p:extLst>
      <p:ext uri="{BB962C8B-B14F-4D97-AF65-F5344CB8AC3E}">
        <p14:creationId xmlns:p14="http://schemas.microsoft.com/office/powerpoint/2010/main" val="3286417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3584E-1534-D244-AAAC-F8B7E2FC48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6616FC-0488-7F41-BFB7-472AB4E409CD}"/>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9EE7CB-9D08-BC45-9DF3-88E22F20EDCB}"/>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1BA702F-B7F5-A649-8415-ABFD27C1FAFE}"/>
              </a:ext>
            </a:extLst>
          </p:cNvPr>
          <p:cNvSpPr>
            <a:spLocks noGrp="1"/>
          </p:cNvSpPr>
          <p:nvPr>
            <p:ph type="dt" sz="half" idx="10"/>
          </p:nvPr>
        </p:nvSpPr>
        <p:spPr/>
        <p:txBody>
          <a:bodyPr/>
          <a:lstStyle/>
          <a:p>
            <a:fld id="{24F60C15-71E4-AB43-9B52-1101055B52E4}" type="datetimeFigureOut">
              <a:rPr lang="en-US" smtClean="0"/>
              <a:t>2/15/2024</a:t>
            </a:fld>
            <a:endParaRPr lang="en-US"/>
          </a:p>
        </p:txBody>
      </p:sp>
      <p:sp>
        <p:nvSpPr>
          <p:cNvPr id="6" name="Footer Placeholder 5">
            <a:extLst>
              <a:ext uri="{FF2B5EF4-FFF2-40B4-BE49-F238E27FC236}">
                <a16:creationId xmlns:a16="http://schemas.microsoft.com/office/drawing/2014/main" id="{B2B2173A-00EF-7347-BA3F-53ECDD5ED5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88583E-2B4E-934E-9494-7387162F1FF7}"/>
              </a:ext>
            </a:extLst>
          </p:cNvPr>
          <p:cNvSpPr>
            <a:spLocks noGrp="1"/>
          </p:cNvSpPr>
          <p:nvPr>
            <p:ph type="sldNum" sz="quarter" idx="12"/>
          </p:nvPr>
        </p:nvSpPr>
        <p:spPr/>
        <p:txBody>
          <a:bodyPr/>
          <a:lstStyle/>
          <a:p>
            <a:fld id="{E74EA6EA-8057-B54B-A8E8-3B10ADF12030}" type="slidenum">
              <a:rPr lang="en-US" smtClean="0"/>
              <a:t>‹Nº›</a:t>
            </a:fld>
            <a:endParaRPr lang="en-US"/>
          </a:p>
        </p:txBody>
      </p:sp>
    </p:spTree>
    <p:extLst>
      <p:ext uri="{BB962C8B-B14F-4D97-AF65-F5344CB8AC3E}">
        <p14:creationId xmlns:p14="http://schemas.microsoft.com/office/powerpoint/2010/main" val="1541854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D4261-8D76-2E4A-AD9A-A212F0E02A98}"/>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209505-1AD5-A241-950F-3AD878B3F9E3}"/>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C6AB45-4F9E-904A-AA0C-A63656E3E691}"/>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F21C1A-3760-7F48-A18F-2BFADD4857BB}"/>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05391B-6E80-8C4B-B4EA-1AEE54B221BF}"/>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EF033E-FC3E-AD4A-AB9E-4D70BAFD8699}"/>
              </a:ext>
            </a:extLst>
          </p:cNvPr>
          <p:cNvSpPr>
            <a:spLocks noGrp="1"/>
          </p:cNvSpPr>
          <p:nvPr>
            <p:ph type="dt" sz="half" idx="10"/>
          </p:nvPr>
        </p:nvSpPr>
        <p:spPr/>
        <p:txBody>
          <a:bodyPr/>
          <a:lstStyle/>
          <a:p>
            <a:fld id="{24F60C15-71E4-AB43-9B52-1101055B52E4}" type="datetimeFigureOut">
              <a:rPr lang="en-US" smtClean="0"/>
              <a:t>2/15/2024</a:t>
            </a:fld>
            <a:endParaRPr lang="en-US"/>
          </a:p>
        </p:txBody>
      </p:sp>
      <p:sp>
        <p:nvSpPr>
          <p:cNvPr id="8" name="Footer Placeholder 7">
            <a:extLst>
              <a:ext uri="{FF2B5EF4-FFF2-40B4-BE49-F238E27FC236}">
                <a16:creationId xmlns:a16="http://schemas.microsoft.com/office/drawing/2014/main" id="{ED4126BC-43DE-3841-8DBE-14C6A94E18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8F66A7-5F5D-5646-9DEA-59C541ADA45F}"/>
              </a:ext>
            </a:extLst>
          </p:cNvPr>
          <p:cNvSpPr>
            <a:spLocks noGrp="1"/>
          </p:cNvSpPr>
          <p:nvPr>
            <p:ph type="sldNum" sz="quarter" idx="12"/>
          </p:nvPr>
        </p:nvSpPr>
        <p:spPr/>
        <p:txBody>
          <a:bodyPr/>
          <a:lstStyle/>
          <a:p>
            <a:fld id="{E74EA6EA-8057-B54B-A8E8-3B10ADF12030}" type="slidenum">
              <a:rPr lang="en-US" smtClean="0"/>
              <a:t>‹Nº›</a:t>
            </a:fld>
            <a:endParaRPr lang="en-US"/>
          </a:p>
        </p:txBody>
      </p:sp>
    </p:spTree>
    <p:extLst>
      <p:ext uri="{BB962C8B-B14F-4D97-AF65-F5344CB8AC3E}">
        <p14:creationId xmlns:p14="http://schemas.microsoft.com/office/powerpoint/2010/main" val="348710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F45F3-DB41-C84A-A0EF-6C3D1037AE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2D9201-220C-2F48-AFD3-D9F29A8F4CAF}"/>
              </a:ext>
            </a:extLst>
          </p:cNvPr>
          <p:cNvSpPr>
            <a:spLocks noGrp="1"/>
          </p:cNvSpPr>
          <p:nvPr>
            <p:ph type="dt" sz="half" idx="10"/>
          </p:nvPr>
        </p:nvSpPr>
        <p:spPr/>
        <p:txBody>
          <a:bodyPr/>
          <a:lstStyle/>
          <a:p>
            <a:fld id="{24F60C15-71E4-AB43-9B52-1101055B52E4}" type="datetimeFigureOut">
              <a:rPr lang="en-US" smtClean="0"/>
              <a:t>2/15/2024</a:t>
            </a:fld>
            <a:endParaRPr lang="en-US"/>
          </a:p>
        </p:txBody>
      </p:sp>
      <p:sp>
        <p:nvSpPr>
          <p:cNvPr id="4" name="Footer Placeholder 3">
            <a:extLst>
              <a:ext uri="{FF2B5EF4-FFF2-40B4-BE49-F238E27FC236}">
                <a16:creationId xmlns:a16="http://schemas.microsoft.com/office/drawing/2014/main" id="{96F8CCFC-BEE4-194D-8942-83A5E8A665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14660F-94DD-7941-94BF-79C2C6FA411B}"/>
              </a:ext>
            </a:extLst>
          </p:cNvPr>
          <p:cNvSpPr>
            <a:spLocks noGrp="1"/>
          </p:cNvSpPr>
          <p:nvPr>
            <p:ph type="sldNum" sz="quarter" idx="12"/>
          </p:nvPr>
        </p:nvSpPr>
        <p:spPr/>
        <p:txBody>
          <a:bodyPr/>
          <a:lstStyle/>
          <a:p>
            <a:fld id="{E74EA6EA-8057-B54B-A8E8-3B10ADF12030}" type="slidenum">
              <a:rPr lang="en-US" smtClean="0"/>
              <a:t>‹Nº›</a:t>
            </a:fld>
            <a:endParaRPr lang="en-US"/>
          </a:p>
        </p:txBody>
      </p:sp>
    </p:spTree>
    <p:extLst>
      <p:ext uri="{BB962C8B-B14F-4D97-AF65-F5344CB8AC3E}">
        <p14:creationId xmlns:p14="http://schemas.microsoft.com/office/powerpoint/2010/main" val="280002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4CFA31-271B-324D-91FC-624642440CA9}"/>
              </a:ext>
            </a:extLst>
          </p:cNvPr>
          <p:cNvSpPr>
            <a:spLocks noGrp="1"/>
          </p:cNvSpPr>
          <p:nvPr>
            <p:ph type="dt" sz="half" idx="10"/>
          </p:nvPr>
        </p:nvSpPr>
        <p:spPr/>
        <p:txBody>
          <a:bodyPr/>
          <a:lstStyle/>
          <a:p>
            <a:fld id="{24F60C15-71E4-AB43-9B52-1101055B52E4}" type="datetimeFigureOut">
              <a:rPr lang="en-US" smtClean="0"/>
              <a:t>2/15/2024</a:t>
            </a:fld>
            <a:endParaRPr lang="en-US"/>
          </a:p>
        </p:txBody>
      </p:sp>
      <p:sp>
        <p:nvSpPr>
          <p:cNvPr id="3" name="Footer Placeholder 2">
            <a:extLst>
              <a:ext uri="{FF2B5EF4-FFF2-40B4-BE49-F238E27FC236}">
                <a16:creationId xmlns:a16="http://schemas.microsoft.com/office/drawing/2014/main" id="{21E4F012-3CB2-824A-8F83-FBEA8FBFE0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6B96F0D-F016-964E-808B-2E08090031F0}"/>
              </a:ext>
            </a:extLst>
          </p:cNvPr>
          <p:cNvSpPr>
            <a:spLocks noGrp="1"/>
          </p:cNvSpPr>
          <p:nvPr>
            <p:ph type="sldNum" sz="quarter" idx="12"/>
          </p:nvPr>
        </p:nvSpPr>
        <p:spPr/>
        <p:txBody>
          <a:bodyPr/>
          <a:lstStyle/>
          <a:p>
            <a:fld id="{E74EA6EA-8057-B54B-A8E8-3B10ADF12030}" type="slidenum">
              <a:rPr lang="en-US" smtClean="0"/>
              <a:t>‹Nº›</a:t>
            </a:fld>
            <a:endParaRPr lang="en-US"/>
          </a:p>
        </p:txBody>
      </p:sp>
    </p:spTree>
    <p:extLst>
      <p:ext uri="{BB962C8B-B14F-4D97-AF65-F5344CB8AC3E}">
        <p14:creationId xmlns:p14="http://schemas.microsoft.com/office/powerpoint/2010/main" val="39638843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sv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0" y="1031186"/>
            <a:ext cx="7200901" cy="11944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85751" y="2328689"/>
            <a:ext cx="7200900" cy="745348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3" name="Graphic 22">
            <a:extLst>
              <a:ext uri="{FF2B5EF4-FFF2-40B4-BE49-F238E27FC236}">
                <a16:creationId xmlns:a16="http://schemas.microsoft.com/office/drawing/2014/main" id="{46EAC2A6-ECD3-49EB-9B61-B354AA24407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13223" t="34123" r="3376" b="35598"/>
          <a:stretch/>
        </p:blipFill>
        <p:spPr>
          <a:xfrm>
            <a:off x="258855" y="276226"/>
            <a:ext cx="3529014" cy="710134"/>
          </a:xfrm>
          <a:prstGeom prst="rect">
            <a:avLst/>
          </a:prstGeom>
        </p:spPr>
      </p:pic>
      <p:cxnSp>
        <p:nvCxnSpPr>
          <p:cNvPr id="12" name="Straight Connector 11">
            <a:extLst>
              <a:ext uri="{FF2B5EF4-FFF2-40B4-BE49-F238E27FC236}">
                <a16:creationId xmlns:a16="http://schemas.microsoft.com/office/drawing/2014/main" id="{39BB7654-1925-49B1-BCC4-4E3CED90F02E}"/>
              </a:ext>
            </a:extLst>
          </p:cNvPr>
          <p:cNvCxnSpPr>
            <a:cxnSpLocks/>
          </p:cNvCxnSpPr>
          <p:nvPr userDrawn="1"/>
        </p:nvCxnSpPr>
        <p:spPr>
          <a:xfrm>
            <a:off x="285751" y="1031187"/>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8132711"/>
      </p:ext>
    </p:extLst>
  </p:cSld>
  <p:clrMap bg1="lt1" tx1="dk1" bg2="lt2" tx2="dk2" accent1="accent1" accent2="accent2" accent3="accent3" accent4="accent4" accent5="accent5" accent6="accent6" hlink="hlink" folHlink="folHlink"/>
  <p:sldLayoutIdLst>
    <p:sldLayoutId id="2147483676" r:id="rId1"/>
    <p:sldLayoutId id="2147483677" r:id="rId2"/>
  </p:sldLayoutIdLst>
  <p:hf sldNum="0" hdr="0" ftr="0" dt="0"/>
  <p:txStyles>
    <p:titleStyle>
      <a:lvl1pPr algn="l" defTabSz="777240" rtl="0" eaLnBrk="1" latinLnBrk="0" hangingPunct="1">
        <a:lnSpc>
          <a:spcPct val="90000"/>
        </a:lnSpc>
        <a:spcBef>
          <a:spcPct val="0"/>
        </a:spcBef>
        <a:buNone/>
        <a:defRPr sz="3740" kern="1200" baseline="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716">
          <p15:clr>
            <a:srgbClr val="F26B43"/>
          </p15:clr>
        </p15:guide>
        <p15:guide id="2" pos="180">
          <p15:clr>
            <a:srgbClr val="F26B43"/>
          </p15:clr>
        </p15:guide>
        <p15:guide id="3" orient="horz" pos="174">
          <p15:clr>
            <a:srgbClr val="F26B43"/>
          </p15:clr>
        </p15:guide>
        <p15:guide id="4" orient="horz" pos="6162">
          <p15:clr>
            <a:srgbClr val="F26B43"/>
          </p15:clr>
        </p15:guide>
        <p15:guide id="5" orient="horz" pos="3168">
          <p15:clr>
            <a:srgbClr val="F26B43"/>
          </p15:clr>
        </p15:guide>
        <p15:guide id="6" pos="2448">
          <p15:clr>
            <a:srgbClr val="F26B43"/>
          </p15:clr>
        </p15:guide>
        <p15:guide id="7" pos="2403">
          <p15:clr>
            <a:srgbClr val="F26B43"/>
          </p15:clr>
        </p15:guide>
        <p15:guide id="8" pos="2493">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8C43B9-9596-A441-8441-2C5360C9B174}"/>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E0EF37A-43D8-8145-A559-9D05B166F23C}"/>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364491-B672-CB47-9AC6-E4A8C769D1DF}"/>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24F60C15-71E4-AB43-9B52-1101055B52E4}" type="datetimeFigureOut">
              <a:rPr lang="en-US" smtClean="0"/>
              <a:t>2/15/2024</a:t>
            </a:fld>
            <a:endParaRPr lang="en-US"/>
          </a:p>
        </p:txBody>
      </p:sp>
      <p:sp>
        <p:nvSpPr>
          <p:cNvPr id="5" name="Footer Placeholder 4">
            <a:extLst>
              <a:ext uri="{FF2B5EF4-FFF2-40B4-BE49-F238E27FC236}">
                <a16:creationId xmlns:a16="http://schemas.microsoft.com/office/drawing/2014/main" id="{92380EA7-09EF-4C43-89A2-03D13F6054B2}"/>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CC52977-47BE-7D42-BE31-14F587D110F6}"/>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E74EA6EA-8057-B54B-A8E8-3B10ADF12030}" type="slidenum">
              <a:rPr lang="en-US" smtClean="0"/>
              <a:t>‹Nº›</a:t>
            </a:fld>
            <a:endParaRPr lang="en-US"/>
          </a:p>
        </p:txBody>
      </p:sp>
    </p:spTree>
    <p:extLst>
      <p:ext uri="{BB962C8B-B14F-4D97-AF65-F5344CB8AC3E}">
        <p14:creationId xmlns:p14="http://schemas.microsoft.com/office/powerpoint/2010/main" val="233332664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2B5AD6-7001-D240-A8D2-73027F4DD228}"/>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A30F40-8A14-804A-A9B3-32B9B8DB0540}"/>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61BC8-7980-5F4C-92A0-9EBFC0C680AE}"/>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E3134144-F0D3-DE40-BBB3-676D890594A3}" type="datetimeFigureOut">
              <a:rPr lang="en-US" smtClean="0"/>
              <a:t>2/15/2024</a:t>
            </a:fld>
            <a:endParaRPr lang="en-US"/>
          </a:p>
        </p:txBody>
      </p:sp>
      <p:sp>
        <p:nvSpPr>
          <p:cNvPr id="5" name="Footer Placeholder 4">
            <a:extLst>
              <a:ext uri="{FF2B5EF4-FFF2-40B4-BE49-F238E27FC236}">
                <a16:creationId xmlns:a16="http://schemas.microsoft.com/office/drawing/2014/main" id="{FBE5F07E-CFF5-8048-A355-3771DB151CD8}"/>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C7C8EC9-A44E-AF44-AF30-1F3093196D18}"/>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AE2AB71B-00E5-0143-9528-69C3C99C432E}" type="slidenum">
              <a:rPr lang="en-US" smtClean="0"/>
              <a:t>‹Nº›</a:t>
            </a:fld>
            <a:endParaRPr lang="en-US"/>
          </a:p>
        </p:txBody>
      </p:sp>
    </p:spTree>
    <p:extLst>
      <p:ext uri="{BB962C8B-B14F-4D97-AF65-F5344CB8AC3E}">
        <p14:creationId xmlns:p14="http://schemas.microsoft.com/office/powerpoint/2010/main" val="60848978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www.htiwcoalition.org/"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Placeholder 25">
            <a:extLst>
              <a:ext uri="{FF2B5EF4-FFF2-40B4-BE49-F238E27FC236}">
                <a16:creationId xmlns:a16="http://schemas.microsoft.com/office/drawing/2014/main" id="{9854E371-0D01-4247-B46A-031A94A40360}"/>
              </a:ext>
            </a:extLst>
          </p:cNvPr>
          <p:cNvSpPr>
            <a:spLocks noGrp="1"/>
          </p:cNvSpPr>
          <p:nvPr>
            <p:ph type="body" sz="quarter" idx="10"/>
          </p:nvPr>
        </p:nvSpPr>
        <p:spPr>
          <a:xfrm>
            <a:off x="291524" y="2163384"/>
            <a:ext cx="7200900" cy="2749850"/>
          </a:xfrm>
        </p:spPr>
        <p:txBody>
          <a:bodyPr anchor="t"/>
          <a:lstStyle/>
          <a:p>
            <a:pPr marL="228600" indent="-228600" algn="just" defTabSz="228600">
              <a:buClr>
                <a:schemeClr val="accent1"/>
              </a:buClr>
              <a:buFont typeface="+mj-lt"/>
              <a:buAutoNum type="alphaLcPeriod"/>
              <a:tabLst>
                <a:tab pos="118872" algn="l"/>
              </a:tabLst>
            </a:pPr>
            <a:r>
              <a:rPr lang="es-CO" sz="1000" b="1" dirty="0">
                <a:solidFill>
                  <a:schemeClr val="tx1"/>
                </a:solidFill>
              </a:rPr>
              <a:t>Identificador de producto utilizado en la etiqueta:</a:t>
            </a:r>
            <a:r>
              <a:rPr lang="es-CO" sz="1000" dirty="0">
                <a:solidFill>
                  <a:schemeClr val="tx1"/>
                </a:solidFill>
              </a:rPr>
              <a:t> FC </a:t>
            </a:r>
            <a:r>
              <a:rPr lang="es-CO" sz="1000" dirty="0" err="1">
                <a:solidFill>
                  <a:schemeClr val="tx1"/>
                </a:solidFill>
              </a:rPr>
              <a:t>Injectite</a:t>
            </a:r>
            <a:r>
              <a:rPr lang="es-CO" sz="1000" dirty="0">
                <a:solidFill>
                  <a:schemeClr val="tx1"/>
                </a:solidFill>
              </a:rPr>
              <a:t> </a:t>
            </a:r>
            <a:r>
              <a:rPr lang="es-CO" sz="1000" dirty="0" err="1">
                <a:solidFill>
                  <a:schemeClr val="tx1"/>
                </a:solidFill>
              </a:rPr>
              <a:t>LBP</a:t>
            </a:r>
            <a:r>
              <a:rPr lang="es-CO" sz="1000" dirty="0">
                <a:solidFill>
                  <a:schemeClr val="tx1"/>
                </a:solidFill>
              </a:rPr>
              <a:t>, disponible como bombeable, moldeable, revestimientos y cementos.</a:t>
            </a:r>
            <a:endParaRPr lang="en-CA" sz="1000" dirty="0">
              <a:solidFill>
                <a:schemeClr val="tx1"/>
              </a:solidFill>
            </a:endParaRPr>
          </a:p>
          <a:p>
            <a:pPr marL="228600" indent="-228600" algn="just" defTabSz="228600">
              <a:buClr>
                <a:schemeClr val="accent1"/>
              </a:buClr>
              <a:buFont typeface="+mj-lt"/>
              <a:buAutoNum type="alphaLcPeriod"/>
              <a:tabLst>
                <a:tab pos="118872" algn="l"/>
              </a:tabLst>
            </a:pPr>
            <a:r>
              <a:rPr lang="es-CO" sz="1000" b="1" dirty="0">
                <a:solidFill>
                  <a:schemeClr val="tx1"/>
                </a:solidFill>
              </a:rPr>
              <a:t>Otros medios de identificación: </a:t>
            </a:r>
            <a:r>
              <a:rPr lang="es-CO" sz="1000" dirty="0">
                <a:solidFill>
                  <a:schemeClr val="tx1"/>
                </a:solidFill>
              </a:rPr>
              <a:t>Material aislante de fibra cerámica para altas temperaturas sin </a:t>
            </a:r>
            <a:r>
              <a:rPr lang="es-CO" sz="1000" dirty="0" err="1">
                <a:solidFill>
                  <a:schemeClr val="tx1"/>
                </a:solidFill>
              </a:rPr>
              <a:t>FCR</a:t>
            </a:r>
            <a:r>
              <a:rPr lang="es-CO" sz="1000" dirty="0">
                <a:solidFill>
                  <a:schemeClr val="tx1"/>
                </a:solidFill>
              </a:rPr>
              <a:t> en envases de 11 oz. tubos y baldes de 1 o 5 galones.</a:t>
            </a:r>
          </a:p>
          <a:p>
            <a:pPr marL="228600" indent="-228600" algn="just" defTabSz="228600">
              <a:buClr>
                <a:schemeClr val="accent1"/>
              </a:buClr>
              <a:buFont typeface="+mj-lt"/>
              <a:buAutoNum type="alphaLcPeriod"/>
              <a:tabLst>
                <a:tab pos="118872" algn="l"/>
              </a:tabLst>
            </a:pPr>
            <a:r>
              <a:rPr lang="es-CO" sz="1000" b="1" dirty="0">
                <a:solidFill>
                  <a:schemeClr val="tx1"/>
                </a:solidFill>
              </a:rPr>
              <a:t>Uso recomendado del producto químico y restricciones de uso: </a:t>
            </a:r>
          </a:p>
          <a:p>
            <a:pPr marL="560070" lvl="1" indent="-171450" algn="just" defTabSz="228600">
              <a:buClr>
                <a:schemeClr val="accent1"/>
              </a:buClr>
              <a:buFont typeface="Wingdings" panose="05000000000000000000" pitchFamily="2" charset="2"/>
              <a:buChar char="§"/>
              <a:tabLst>
                <a:tab pos="118872" algn="l"/>
              </a:tabLst>
            </a:pPr>
            <a:r>
              <a:rPr lang="es-CO" sz="1000" u="sng" dirty="0">
                <a:solidFill>
                  <a:schemeClr val="tx1"/>
                </a:solidFill>
                <a:latin typeface="+mj-lt"/>
              </a:rPr>
              <a:t>Uso principal</a:t>
            </a:r>
            <a:r>
              <a:rPr lang="es-CO" sz="1000" dirty="0">
                <a:solidFill>
                  <a:schemeClr val="tx1"/>
                </a:solidFill>
                <a:latin typeface="+mj-lt"/>
              </a:rPr>
              <a:t>: Esta familia especializada de productos bombeables, moldeables, revestimientos y cementos aislantes de lana soluble para altas temperaturas se utiliza tanto en revestimientos nuevos como en reparaciones para soluciones de mantenimiento en línea y fuera de línea en diversas aplicaciones industriales de aislamiento a altas temperaturas, como escudos térmicos, contención de calor, juntas de dilatación, hornos industriales, hornos, calderas y otros equipos de proceso en aplicaciones de hasta </a:t>
            </a:r>
            <a:r>
              <a:rPr lang="es-CO" sz="1000" dirty="0" err="1">
                <a:solidFill>
                  <a:schemeClr val="tx1"/>
                </a:solidFill>
                <a:latin typeface="+mj-lt"/>
              </a:rPr>
              <a:t>1200°C</a:t>
            </a:r>
            <a:r>
              <a:rPr lang="es-CO" sz="1000" dirty="0">
                <a:solidFill>
                  <a:schemeClr val="tx1"/>
                </a:solidFill>
                <a:latin typeface="+mj-lt"/>
              </a:rPr>
              <a:t>. Los productos a base de lana soluble no están destinados a la venta directa al público en general.</a:t>
            </a:r>
          </a:p>
          <a:p>
            <a:pPr marL="560070" lvl="1" indent="-171450" algn="just" defTabSz="228600">
              <a:buClr>
                <a:schemeClr val="accent1"/>
              </a:buClr>
              <a:buFont typeface="Wingdings" panose="05000000000000000000" pitchFamily="2" charset="2"/>
              <a:buChar char="§"/>
              <a:tabLst>
                <a:tab pos="118872" algn="l"/>
              </a:tabLst>
            </a:pPr>
            <a:r>
              <a:rPr lang="es-CO" sz="1000" u="sng" dirty="0">
                <a:latin typeface="+mj-lt"/>
              </a:rPr>
              <a:t>U</a:t>
            </a:r>
            <a:r>
              <a:rPr lang="es-CO" sz="1000" u="sng" dirty="0">
                <a:solidFill>
                  <a:schemeClr val="tx1"/>
                </a:solidFill>
                <a:latin typeface="+mj-lt"/>
              </a:rPr>
              <a:t>sos no recomendados</a:t>
            </a:r>
            <a:r>
              <a:rPr lang="es-CO" sz="1000" dirty="0">
                <a:solidFill>
                  <a:schemeClr val="tx1"/>
                </a:solidFill>
                <a:latin typeface="+mj-lt"/>
              </a:rPr>
              <a:t>: Desmontaje del producto para otras aplicaciones.</a:t>
            </a:r>
            <a:endParaRPr lang="en-CA" sz="1000" dirty="0">
              <a:solidFill>
                <a:schemeClr val="tx1"/>
              </a:solidFill>
              <a:latin typeface="+mj-lt"/>
            </a:endParaRPr>
          </a:p>
          <a:p>
            <a:pPr marL="228600" indent="-228600" algn="just" defTabSz="228600">
              <a:buClr>
                <a:schemeClr val="accent1"/>
              </a:buClr>
              <a:buFont typeface="+mj-lt"/>
              <a:buAutoNum type="alphaLcPeriod"/>
              <a:tabLst>
                <a:tab pos="118872" algn="l"/>
              </a:tabLst>
            </a:pPr>
            <a:r>
              <a:rPr lang="es-CO" sz="1000" b="1" dirty="0">
                <a:solidFill>
                  <a:schemeClr val="tx1"/>
                </a:solidFill>
              </a:rPr>
              <a:t>Nombre del fabricante: </a:t>
            </a:r>
            <a:r>
              <a:rPr lang="es-CO" sz="1000" dirty="0">
                <a:solidFill>
                  <a:schemeClr val="tx1"/>
                </a:solidFill>
              </a:rPr>
              <a:t>FibreCast </a:t>
            </a:r>
            <a:r>
              <a:rPr lang="es-CO" sz="1000" dirty="0" err="1">
                <a:solidFill>
                  <a:schemeClr val="tx1"/>
                </a:solidFill>
              </a:rPr>
              <a:t>Incorporated</a:t>
            </a:r>
            <a:r>
              <a:rPr lang="es-CO" sz="1000" dirty="0">
                <a:solidFill>
                  <a:schemeClr val="tx1"/>
                </a:solidFill>
              </a:rPr>
              <a:t>, 3264 </a:t>
            </a:r>
            <a:r>
              <a:rPr lang="es-CO" sz="1000" dirty="0" err="1">
                <a:solidFill>
                  <a:schemeClr val="tx1"/>
                </a:solidFill>
              </a:rPr>
              <a:t>Mainway</a:t>
            </a:r>
            <a:r>
              <a:rPr lang="es-CO" sz="1000" dirty="0">
                <a:solidFill>
                  <a:schemeClr val="tx1"/>
                </a:solidFill>
              </a:rPr>
              <a:t>, Burlington, Ontario, Canadá, </a:t>
            </a:r>
            <a:r>
              <a:rPr lang="es-CO" sz="1000" dirty="0" err="1">
                <a:solidFill>
                  <a:schemeClr val="tx1"/>
                </a:solidFill>
              </a:rPr>
              <a:t>L7M</a:t>
            </a:r>
            <a:r>
              <a:rPr lang="es-CO" sz="1000" dirty="0">
                <a:solidFill>
                  <a:schemeClr val="tx1"/>
                </a:solidFill>
              </a:rPr>
              <a:t> </a:t>
            </a:r>
            <a:r>
              <a:rPr lang="es-CO" sz="1000" dirty="0" err="1">
                <a:solidFill>
                  <a:schemeClr val="tx1"/>
                </a:solidFill>
              </a:rPr>
              <a:t>1A7</a:t>
            </a:r>
            <a:r>
              <a:rPr lang="es-CO" sz="1000" dirty="0">
                <a:solidFill>
                  <a:schemeClr val="tx1"/>
                </a:solidFill>
              </a:rPr>
              <a:t> </a:t>
            </a:r>
            <a:br>
              <a:rPr lang="es-CO" sz="1000" dirty="0">
                <a:solidFill>
                  <a:schemeClr val="tx1"/>
                </a:solidFill>
              </a:rPr>
            </a:br>
            <a:r>
              <a:rPr lang="es-CO" sz="1000" dirty="0">
                <a:solidFill>
                  <a:schemeClr val="tx1"/>
                </a:solidFill>
              </a:rPr>
              <a:t>Teléfono: 905-319-1080, Fax: 905-319-7611, E-mail: sales@fibrecast.com </a:t>
            </a:r>
          </a:p>
          <a:p>
            <a:pPr marL="228600" indent="-228600" algn="just" defTabSz="228600">
              <a:buClr>
                <a:schemeClr val="accent1"/>
              </a:buClr>
              <a:buFont typeface="+mj-lt"/>
              <a:buAutoNum type="alphaLcPeriod"/>
              <a:tabLst>
                <a:tab pos="118872" algn="l"/>
              </a:tabLst>
            </a:pPr>
            <a:r>
              <a:rPr lang="es-CO" sz="1000" b="1" dirty="0">
                <a:solidFill>
                  <a:schemeClr val="tx1"/>
                </a:solidFill>
              </a:rPr>
              <a:t>Teléfono de emergencia: </a:t>
            </a:r>
            <a:r>
              <a:rPr lang="es-CO" sz="1000" dirty="0" err="1">
                <a:solidFill>
                  <a:schemeClr val="tx1"/>
                </a:solidFill>
              </a:rPr>
              <a:t>CHEMTREC</a:t>
            </a:r>
            <a:r>
              <a:rPr lang="es-CO" sz="1000" dirty="0">
                <a:solidFill>
                  <a:schemeClr val="tx1"/>
                </a:solidFill>
              </a:rPr>
              <a:t> prestará asistencia en caso de emergencias químicas 1-800-424-9300 </a:t>
            </a:r>
          </a:p>
          <a:p>
            <a:pPr marL="228600" indent="-228600" algn="just" defTabSz="228600">
              <a:buClr>
                <a:schemeClr val="accent1"/>
              </a:buClr>
              <a:buFont typeface="+mj-lt"/>
              <a:buAutoNum type="alphaLcPeriod"/>
              <a:tabLst>
                <a:tab pos="118872" algn="l"/>
              </a:tabLst>
            </a:pPr>
            <a:r>
              <a:rPr lang="es-CO" sz="1000" b="1" dirty="0">
                <a:solidFill>
                  <a:schemeClr val="tx1"/>
                </a:solidFill>
              </a:rPr>
              <a:t>Información de administración de productos: </a:t>
            </a:r>
            <a:r>
              <a:rPr lang="es-CO" sz="1000" dirty="0">
                <a:solidFill>
                  <a:schemeClr val="tx1"/>
                </a:solidFill>
              </a:rPr>
              <a:t>1-800-322-2293 [de lunes a viernes de 08:00 a. m. a 4:30 p. m.]</a:t>
            </a:r>
          </a:p>
          <a:p>
            <a:pPr algn="just" defTabSz="228600">
              <a:tabLst>
                <a:tab pos="118872" algn="l"/>
              </a:tabLst>
            </a:pPr>
            <a:endParaRPr lang="en-CA" sz="1000" dirty="0">
              <a:solidFill>
                <a:schemeClr val="tx1"/>
              </a:solidFill>
            </a:endParaRPr>
          </a:p>
          <a:p>
            <a:pPr lvl="0" algn="just" defTabSz="320040">
              <a:tabLst>
                <a:tab pos="118872" algn="l"/>
              </a:tabLst>
            </a:pPr>
            <a:endParaRPr lang="en-CA" sz="1000" b="1" dirty="0">
              <a:solidFill>
                <a:srgbClr val="0F1919"/>
              </a:solidFill>
            </a:endParaRPr>
          </a:p>
          <a:p>
            <a:pPr lvl="0" algn="just" defTabSz="320040">
              <a:tabLst>
                <a:tab pos="118872" algn="l"/>
              </a:tabLst>
            </a:pPr>
            <a:endParaRPr lang="en-CA" sz="1000" b="1" dirty="0">
              <a:solidFill>
                <a:srgbClr val="0F1919"/>
              </a:solidFill>
            </a:endParaRPr>
          </a:p>
        </p:txBody>
      </p:sp>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p:txBody>
          <a:bodyPr/>
          <a:lstStyle/>
          <a:p>
            <a:r>
              <a:rPr lang="es-CO" sz="2000" b="1" dirty="0"/>
              <a:t>FICHA DE DATOS DE SEGURIDAD</a:t>
            </a:r>
          </a:p>
          <a:p>
            <a:pPr>
              <a:spcBef>
                <a:spcPts val="0"/>
              </a:spcBef>
            </a:pPr>
            <a:r>
              <a:rPr lang="en-US" sz="1200" dirty="0">
                <a:solidFill>
                  <a:schemeClr val="tx2"/>
                </a:solidFill>
              </a:rPr>
              <a:t>FDS FC INJECTITE LBP PRODUCTOS 23 04 </a:t>
            </a:r>
          </a:p>
        </p:txBody>
      </p:sp>
      <p:sp>
        <p:nvSpPr>
          <p:cNvPr id="41" name="Rectangle 40">
            <a:extLst>
              <a:ext uri="{FF2B5EF4-FFF2-40B4-BE49-F238E27FC236}">
                <a16:creationId xmlns:a16="http://schemas.microsoft.com/office/drawing/2014/main" id="{70756CD6-C534-EF40-82FB-7BF6FD84D2FE}"/>
              </a:ext>
            </a:extLst>
          </p:cNvPr>
          <p:cNvSpPr/>
          <p:nvPr/>
        </p:nvSpPr>
        <p:spPr>
          <a:xfrm>
            <a:off x="285750" y="1278384"/>
            <a:ext cx="7199888" cy="346230"/>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just"/>
            <a:r>
              <a:rPr lang="es-CO" sz="1600" b="1">
                <a:solidFill>
                  <a:schemeClr val="bg1"/>
                </a:solidFill>
                <a:latin typeface="+mj-lt"/>
              </a:rPr>
              <a:t>FC </a:t>
            </a:r>
            <a:r>
              <a:rPr lang="es-CO" sz="1600" b="1" dirty="0" err="1">
                <a:solidFill>
                  <a:schemeClr val="bg1"/>
                </a:solidFill>
                <a:latin typeface="+mj-lt"/>
              </a:rPr>
              <a:t>INJECTITE</a:t>
            </a:r>
            <a:r>
              <a:rPr lang="es-CO" sz="1600" b="1" dirty="0">
                <a:solidFill>
                  <a:schemeClr val="bg1"/>
                </a:solidFill>
                <a:latin typeface="+mj-lt"/>
              </a:rPr>
              <a:t> </a:t>
            </a:r>
            <a:r>
              <a:rPr lang="es-CO" sz="1600" b="1" dirty="0" err="1">
                <a:solidFill>
                  <a:schemeClr val="bg1"/>
                </a:solidFill>
                <a:latin typeface="+mj-lt"/>
              </a:rPr>
              <a:t>LBP</a:t>
            </a:r>
            <a:r>
              <a:rPr lang="es-CO" sz="1600" b="1" dirty="0">
                <a:solidFill>
                  <a:schemeClr val="bg1"/>
                </a:solidFill>
                <a:latin typeface="+mj-lt"/>
              </a:rPr>
              <a:t> PRODUCTOS  </a:t>
            </a:r>
            <a:r>
              <a:rPr lang="es-CO" sz="1600" dirty="0">
                <a:solidFill>
                  <a:schemeClr val="bg1"/>
                </a:solidFill>
              </a:rPr>
              <a:t>                           </a:t>
            </a:r>
            <a:r>
              <a:rPr lang="es-CO" sz="1400" dirty="0">
                <a:solidFill>
                  <a:schemeClr val="bg1"/>
                </a:solidFill>
              </a:rPr>
              <a:t>Fecha de vigencia: Octubre 15 del 2018</a:t>
            </a:r>
          </a:p>
        </p:txBody>
      </p:sp>
      <p:sp>
        <p:nvSpPr>
          <p:cNvPr id="2" name="Rectangle 1">
            <a:extLst>
              <a:ext uri="{FF2B5EF4-FFF2-40B4-BE49-F238E27FC236}">
                <a16:creationId xmlns:a16="http://schemas.microsoft.com/office/drawing/2014/main" id="{FC27E18B-F55D-0B6B-1C39-4E246738F3BC}"/>
              </a:ext>
            </a:extLst>
          </p:cNvPr>
          <p:cNvSpPr/>
          <p:nvPr/>
        </p:nvSpPr>
        <p:spPr>
          <a:xfrm>
            <a:off x="286762" y="1703764"/>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n-CA" sz="1200" b="1" dirty="0">
                <a:solidFill>
                  <a:schemeClr val="accent1"/>
                </a:solidFill>
                <a:latin typeface="+mj-lt"/>
              </a:rPr>
              <a:t>1. </a:t>
            </a:r>
            <a:r>
              <a:rPr lang="es-CO" sz="1200" b="1" dirty="0">
                <a:solidFill>
                  <a:schemeClr val="accent1"/>
                </a:solidFill>
                <a:latin typeface="+mj-lt"/>
              </a:rPr>
              <a:t>IDENTIFICACIÓN</a:t>
            </a:r>
          </a:p>
        </p:txBody>
      </p:sp>
      <p:sp>
        <p:nvSpPr>
          <p:cNvPr id="3" name="Rectangle 2">
            <a:extLst>
              <a:ext uri="{FF2B5EF4-FFF2-40B4-BE49-F238E27FC236}">
                <a16:creationId xmlns:a16="http://schemas.microsoft.com/office/drawing/2014/main" id="{1888F84E-C03F-C8D3-CACD-19CBF52FE8CF}"/>
              </a:ext>
            </a:extLst>
          </p:cNvPr>
          <p:cNvSpPr/>
          <p:nvPr/>
        </p:nvSpPr>
        <p:spPr>
          <a:xfrm>
            <a:off x="292536" y="5026624"/>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fr-FR" sz="1200" b="1" dirty="0">
                <a:solidFill>
                  <a:schemeClr val="accent1"/>
                </a:solidFill>
                <a:latin typeface="+mj-lt"/>
              </a:rPr>
              <a:t>2. HAZARDS IDENTIFICATION</a:t>
            </a:r>
            <a:endParaRPr lang="en-CA" sz="1200" b="1" dirty="0">
              <a:solidFill>
                <a:schemeClr val="accent1"/>
              </a:solidFill>
              <a:latin typeface="+mj-lt"/>
            </a:endParaRPr>
          </a:p>
        </p:txBody>
      </p:sp>
      <p:sp>
        <p:nvSpPr>
          <p:cNvPr id="4" name="Text Placeholder 25">
            <a:extLst>
              <a:ext uri="{FF2B5EF4-FFF2-40B4-BE49-F238E27FC236}">
                <a16:creationId xmlns:a16="http://schemas.microsoft.com/office/drawing/2014/main" id="{2DA05CFE-9B39-7FC6-B73D-E8ED04608C80}"/>
              </a:ext>
            </a:extLst>
          </p:cNvPr>
          <p:cNvSpPr txBox="1">
            <a:spLocks/>
          </p:cNvSpPr>
          <p:nvPr/>
        </p:nvSpPr>
        <p:spPr>
          <a:xfrm>
            <a:off x="284738" y="5487867"/>
            <a:ext cx="7200900" cy="4279559"/>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1"/>
              </a:buClr>
              <a:buFont typeface="+mj-lt"/>
              <a:buAutoNum type="alphaLcPeriod"/>
              <a:tabLst>
                <a:tab pos="118872" algn="l"/>
              </a:tabLst>
            </a:pPr>
            <a:r>
              <a:rPr lang="es-CO" sz="1000" b="1" dirty="0">
                <a:solidFill>
                  <a:schemeClr val="tx1"/>
                </a:solidFill>
              </a:rPr>
              <a:t>La clasificación del producto químico se basa en Canadá en la quinta edición revisada del Sistema Globalmente Armonizado de Clasificación y Etiquetado de Productos Químicos de la Comisión Económica de las Naciones Unidas para Europa y en EE. UU., se basa en la Comunicación de Peligros de la Administración de Salud y Seguridad Ocupacional de EE. UU. Normas de 2012.</a:t>
            </a:r>
            <a:br>
              <a:rPr lang="es-CO" sz="1000" b="1" dirty="0">
                <a:solidFill>
                  <a:schemeClr val="tx1"/>
                </a:solidFill>
              </a:rPr>
            </a:br>
            <a:r>
              <a:rPr lang="es-CO" sz="1000" dirty="0">
                <a:solidFill>
                  <a:schemeClr val="tx1"/>
                </a:solidFill>
              </a:rPr>
              <a:t>Este producto está clasificado como irritante cutáneo y ocular de Categoría 2.</a:t>
            </a:r>
          </a:p>
          <a:p>
            <a:pPr marL="228600" indent="-228600" algn="just" defTabSz="228600">
              <a:buClr>
                <a:schemeClr val="accent1"/>
              </a:buClr>
              <a:buFont typeface="+mj-lt"/>
              <a:buAutoNum type="alphaLcPeriod"/>
              <a:tabLst>
                <a:tab pos="118872" algn="l"/>
              </a:tabLst>
            </a:pPr>
            <a:r>
              <a:rPr lang="es-CO" sz="1000" b="1" dirty="0">
                <a:solidFill>
                  <a:schemeClr val="tx1"/>
                </a:solidFill>
              </a:rPr>
              <a:t>La palabra de advertencia, la(s) indicación(es) de peligro, el símbolo y la(s) indicación(es) de precaución de conformidad con el párrafo (f) de §1910.1200 </a:t>
            </a:r>
            <a:r>
              <a:rPr lang="es-CO" sz="1000" dirty="0">
                <a:solidFill>
                  <a:schemeClr val="tx1"/>
                </a:solidFill>
              </a:rPr>
              <a:t>es "Advertencia".</a:t>
            </a:r>
          </a:p>
          <a:p>
            <a:pPr lvl="1" algn="just" defTabSz="228600">
              <a:buClr>
                <a:schemeClr val="accent1"/>
              </a:buClr>
              <a:tabLst>
                <a:tab pos="118872" algn="l"/>
              </a:tabLst>
            </a:pPr>
            <a:r>
              <a:rPr lang="es-CO" sz="1000" b="1" dirty="0">
                <a:solidFill>
                  <a:schemeClr val="tx1"/>
                </a:solidFill>
                <a:latin typeface="+mj-lt"/>
              </a:rPr>
              <a:t>Pictograma de peligro</a:t>
            </a:r>
          </a:p>
          <a:p>
            <a:pPr lvl="1" algn="just" defTabSz="228600">
              <a:buClr>
                <a:schemeClr val="accent1"/>
              </a:buClr>
              <a:tabLst>
                <a:tab pos="118872" algn="l"/>
              </a:tabLst>
            </a:pPr>
            <a:endParaRPr lang="es-CO" sz="1000" b="1" dirty="0">
              <a:solidFill>
                <a:schemeClr val="tx1"/>
              </a:solidFill>
              <a:latin typeface="+mj-lt"/>
            </a:endParaRPr>
          </a:p>
          <a:p>
            <a:pPr lvl="1" algn="just" defTabSz="320040">
              <a:buClr>
                <a:schemeClr val="accent1"/>
              </a:buClr>
              <a:tabLst>
                <a:tab pos="118872" algn="l"/>
              </a:tabLst>
            </a:pPr>
            <a:endParaRPr lang="es-CO" sz="1000" b="1" dirty="0">
              <a:solidFill>
                <a:srgbClr val="0F1919"/>
              </a:solidFill>
              <a:latin typeface="+mj-lt"/>
            </a:endParaRPr>
          </a:p>
          <a:p>
            <a:pPr lvl="1" algn="just" defTabSz="320040">
              <a:buClr>
                <a:schemeClr val="accent1"/>
              </a:buClr>
              <a:tabLst>
                <a:tab pos="118872" algn="l"/>
              </a:tabLst>
            </a:pPr>
            <a:endParaRPr lang="es-CO" sz="1000" b="1" dirty="0">
              <a:solidFill>
                <a:srgbClr val="0F1919"/>
              </a:solidFill>
              <a:latin typeface="+mj-lt"/>
            </a:endParaRPr>
          </a:p>
          <a:p>
            <a:pPr lvl="1" algn="just" defTabSz="320040">
              <a:buClr>
                <a:schemeClr val="accent1"/>
              </a:buClr>
              <a:tabLst>
                <a:tab pos="118872" algn="l"/>
              </a:tabLst>
            </a:pPr>
            <a:endParaRPr lang="es-CO" sz="1000" b="1" dirty="0">
              <a:solidFill>
                <a:srgbClr val="0F1919"/>
              </a:solidFill>
              <a:latin typeface="+mj-lt"/>
            </a:endParaRPr>
          </a:p>
          <a:p>
            <a:pPr lvl="1" algn="just" defTabSz="320040">
              <a:buClr>
                <a:schemeClr val="accent1"/>
              </a:buClr>
              <a:tabLst>
                <a:tab pos="118872" algn="l"/>
              </a:tabLst>
            </a:pPr>
            <a:endParaRPr lang="es-CO" sz="1000" b="1" dirty="0">
              <a:solidFill>
                <a:srgbClr val="0F1919"/>
              </a:solidFill>
              <a:latin typeface="+mj-lt"/>
            </a:endParaRPr>
          </a:p>
          <a:p>
            <a:pPr lvl="1" algn="just" defTabSz="320040">
              <a:buClr>
                <a:schemeClr val="accent1"/>
              </a:buClr>
              <a:tabLst>
                <a:tab pos="118872" algn="l"/>
              </a:tabLst>
            </a:pPr>
            <a:r>
              <a:rPr lang="es-CO" sz="1000" b="1" dirty="0">
                <a:solidFill>
                  <a:srgbClr val="0F1919"/>
                </a:solidFill>
                <a:latin typeface="+mj-lt"/>
              </a:rPr>
              <a:t>Palabra de señal: ADVERTENCIA </a:t>
            </a:r>
          </a:p>
          <a:p>
            <a:pPr lvl="1" algn="just" defTabSz="320040">
              <a:buClr>
                <a:schemeClr val="accent1"/>
              </a:buClr>
              <a:tabLst>
                <a:tab pos="118872" algn="l"/>
              </a:tabLst>
            </a:pPr>
            <a:r>
              <a:rPr lang="es-CO" sz="1000" b="1" dirty="0">
                <a:solidFill>
                  <a:srgbClr val="0F1919"/>
                </a:solidFill>
                <a:latin typeface="+mj-lt"/>
              </a:rPr>
              <a:t>Indicaciones de peligro: </a:t>
            </a:r>
            <a:r>
              <a:rPr lang="es-CO" sz="1000" dirty="0">
                <a:solidFill>
                  <a:srgbClr val="0F1919"/>
                </a:solidFill>
                <a:latin typeface="+mj-lt"/>
              </a:rPr>
              <a:t>Puede causar irritación cutánea leve; puede causar irritación ocular; puede causar irritación respiratoria.</a:t>
            </a:r>
          </a:p>
          <a:p>
            <a:pPr lvl="1" algn="just" defTabSz="320040">
              <a:buClr>
                <a:schemeClr val="accent1"/>
              </a:buClr>
              <a:tabLst>
                <a:tab pos="118872" algn="l"/>
              </a:tabLst>
            </a:pPr>
            <a:r>
              <a:rPr lang="es-CO" sz="1000" b="1" dirty="0">
                <a:solidFill>
                  <a:srgbClr val="0F1919"/>
                </a:solidFill>
                <a:latin typeface="+mj-lt"/>
              </a:rPr>
              <a:t>Declaraciones de precaución: </a:t>
            </a:r>
            <a:r>
              <a:rPr lang="es-CO" sz="1000" dirty="0">
                <a:solidFill>
                  <a:srgbClr val="0F1919"/>
                </a:solidFill>
                <a:latin typeface="+mj-lt"/>
              </a:rPr>
              <a:t>No lo manipule hasta que se hayan leído y comprendido todas las instrucciones de seguridad. Utilice guantes protectores, ropa protectora, protección para los ojos y la cara. Si le preocupa la exposición, busque atención médica. Almacenar de manera que se proteja la vida útil. Deseche los residuos de acuerdo con las regulaciones locales, provinciales o estatales y federales.</a:t>
            </a:r>
          </a:p>
          <a:p>
            <a:pPr lvl="1" algn="just" defTabSz="320040">
              <a:buClr>
                <a:schemeClr val="accent1"/>
              </a:buClr>
              <a:tabLst>
                <a:tab pos="118872" algn="l"/>
              </a:tabLst>
            </a:pPr>
            <a:r>
              <a:rPr lang="es-CO" sz="1000" b="1" dirty="0">
                <a:solidFill>
                  <a:srgbClr val="0F1919"/>
                </a:solidFill>
                <a:latin typeface="+mj-lt"/>
              </a:rPr>
              <a:t>Información complementaria: </a:t>
            </a:r>
            <a:r>
              <a:rPr lang="es-CO" sz="1000" dirty="0">
                <a:solidFill>
                  <a:srgbClr val="0F1919"/>
                </a:solidFill>
                <a:latin typeface="+mj-lt"/>
              </a:rPr>
              <a:t>Puede causar irritación mecánica temporal en los ojos, la piel o el tracto respiratorio expuestos. Minimizar la exposición al polvo en suspensión.</a:t>
            </a:r>
          </a:p>
          <a:p>
            <a:pPr marL="228600" indent="-228600" algn="just" defTabSz="320040">
              <a:buClr>
                <a:schemeClr val="accent1"/>
              </a:buClr>
              <a:buFont typeface="+mj-lt"/>
              <a:buAutoNum type="alphaLcPeriod"/>
              <a:tabLst>
                <a:tab pos="118872" algn="l"/>
              </a:tabLst>
            </a:pPr>
            <a:r>
              <a:rPr lang="es-CO" sz="1000" b="1" dirty="0">
                <a:solidFill>
                  <a:srgbClr val="0F1919"/>
                </a:solidFill>
              </a:rPr>
              <a:t>Describa cualquier peligro no clasificado de otro modo que se haya identificado durante el proceso de clasificación: </a:t>
            </a:r>
            <a:r>
              <a:rPr lang="es-CO" sz="1000" dirty="0">
                <a:solidFill>
                  <a:srgbClr val="0F1919"/>
                </a:solidFill>
              </a:rPr>
              <a:t>La exposición puede provocar irritación mecánica leve en la piel, los ojos y las vías respiratorias superiores. Estos efectos suelen ser temporales.</a:t>
            </a:r>
          </a:p>
          <a:p>
            <a:pPr marL="228600" indent="-228600" algn="just" defTabSz="320040">
              <a:buClr>
                <a:schemeClr val="accent1"/>
              </a:buClr>
              <a:buFont typeface="+mj-lt"/>
              <a:buAutoNum type="alphaLcPeriod"/>
              <a:tabLst>
                <a:tab pos="118872" algn="l"/>
              </a:tabLst>
            </a:pPr>
            <a:r>
              <a:rPr lang="es-CO" sz="1000" b="1" dirty="0">
                <a:solidFill>
                  <a:srgbClr val="0F1919"/>
                </a:solidFill>
              </a:rPr>
              <a:t>Regla de la mezcla: </a:t>
            </a:r>
            <a:r>
              <a:rPr lang="es-CO" sz="1000" dirty="0">
                <a:solidFill>
                  <a:srgbClr val="0F1919"/>
                </a:solidFill>
              </a:rPr>
              <a:t>No aplicable.</a:t>
            </a:r>
          </a:p>
          <a:p>
            <a:pPr algn="just" defTabSz="320040">
              <a:tabLst>
                <a:tab pos="118872" algn="l"/>
              </a:tabLst>
            </a:pPr>
            <a:endParaRPr lang="es-CO" sz="1000" b="1" dirty="0">
              <a:solidFill>
                <a:srgbClr val="0F1919"/>
              </a:solidFill>
            </a:endParaRPr>
          </a:p>
          <a:p>
            <a:pPr algn="just" defTabSz="320040">
              <a:tabLst>
                <a:tab pos="118872" algn="l"/>
              </a:tabLst>
            </a:pPr>
            <a:endParaRPr lang="es-CO" sz="1000" b="1" dirty="0">
              <a:solidFill>
                <a:srgbClr val="0F1919"/>
              </a:solidFill>
            </a:endParaRPr>
          </a:p>
        </p:txBody>
      </p:sp>
      <p:pic>
        <p:nvPicPr>
          <p:cNvPr id="6" name="Picture 5">
            <a:extLst>
              <a:ext uri="{FF2B5EF4-FFF2-40B4-BE49-F238E27FC236}">
                <a16:creationId xmlns:a16="http://schemas.microsoft.com/office/drawing/2014/main" id="{2BBF8E96-81BD-7DA3-515B-F5DD015B7ADA}"/>
              </a:ext>
            </a:extLst>
          </p:cNvPr>
          <p:cNvPicPr>
            <a:picLocks noChangeAspect="1"/>
          </p:cNvPicPr>
          <p:nvPr/>
        </p:nvPicPr>
        <p:blipFill>
          <a:blip r:embed="rId2"/>
          <a:srcRect/>
          <a:stretch/>
        </p:blipFill>
        <p:spPr>
          <a:xfrm>
            <a:off x="3320862" y="6418398"/>
            <a:ext cx="1120140" cy="1120140"/>
          </a:xfrm>
          <a:prstGeom prst="rect">
            <a:avLst/>
          </a:prstGeom>
        </p:spPr>
      </p:pic>
    </p:spTree>
    <p:extLst>
      <p:ext uri="{BB962C8B-B14F-4D97-AF65-F5344CB8AC3E}">
        <p14:creationId xmlns:p14="http://schemas.microsoft.com/office/powerpoint/2010/main" val="3270549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a:xfrm>
            <a:off x="4351020" y="701040"/>
            <a:ext cx="3134618" cy="327660"/>
          </a:xfrm>
        </p:spPr>
        <p:txBody>
          <a:bodyPr/>
          <a:lstStyle/>
          <a:p>
            <a:pPr marL="0" marR="0" lvl="0" indent="0" algn="r" defTabSz="77724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1200" b="0" i="0" u="none" strike="noStrike" kern="1200" cap="none" spc="0" normalizeH="0" baseline="0" noProof="0" dirty="0">
                <a:ln>
                  <a:noFill/>
                </a:ln>
                <a:solidFill>
                  <a:srgbClr val="969696"/>
                </a:solidFill>
                <a:effectLst/>
                <a:uLnTx/>
                <a:uFillTx/>
                <a:latin typeface="Franklin Gothic"/>
                <a:ea typeface="+mn-ea"/>
                <a:cs typeface="+mn-cs"/>
              </a:rPr>
              <a:t>FDS FC </a:t>
            </a:r>
            <a:r>
              <a:rPr kumimoji="0" lang="en-US" sz="1200" b="0" i="0" u="none" strike="noStrike" kern="1200" cap="none" spc="0" normalizeH="0" baseline="0" noProof="0" dirty="0" err="1">
                <a:ln>
                  <a:noFill/>
                </a:ln>
                <a:solidFill>
                  <a:srgbClr val="969696"/>
                </a:solidFill>
                <a:effectLst/>
                <a:uLnTx/>
                <a:uFillTx/>
                <a:latin typeface="Franklin Gothic"/>
                <a:ea typeface="+mn-ea"/>
                <a:cs typeface="+mn-cs"/>
              </a:rPr>
              <a:t>INJECTITE</a:t>
            </a:r>
            <a:r>
              <a:rPr kumimoji="0" lang="en-US" sz="1200" b="0" i="0" u="none" strike="noStrike" kern="1200" cap="none" spc="0" normalizeH="0" baseline="0" noProof="0" dirty="0">
                <a:ln>
                  <a:noFill/>
                </a:ln>
                <a:solidFill>
                  <a:srgbClr val="969696"/>
                </a:solidFill>
                <a:effectLst/>
                <a:uLnTx/>
                <a:uFillTx/>
                <a:latin typeface="Franklin Gothic"/>
                <a:ea typeface="+mn-ea"/>
                <a:cs typeface="+mn-cs"/>
              </a:rPr>
              <a:t> LBP PRODUCTOS 23 04 </a:t>
            </a:r>
          </a:p>
          <a:p>
            <a:endParaRPr lang="en-US" sz="1200" dirty="0">
              <a:solidFill>
                <a:schemeClr val="tx2"/>
              </a:solidFill>
            </a:endParaRPr>
          </a:p>
        </p:txBody>
      </p:sp>
      <p:graphicFrame>
        <p:nvGraphicFramePr>
          <p:cNvPr id="3" name="Table 35">
            <a:extLst>
              <a:ext uri="{FF2B5EF4-FFF2-40B4-BE49-F238E27FC236}">
                <a16:creationId xmlns:a16="http://schemas.microsoft.com/office/drawing/2014/main" id="{F3F32CD9-92A8-B81C-B062-1B3B6305EDB4}"/>
              </a:ext>
            </a:extLst>
          </p:cNvPr>
          <p:cNvGraphicFramePr>
            <a:graphicFrameLocks/>
          </p:cNvGraphicFramePr>
          <p:nvPr>
            <p:extLst>
              <p:ext uri="{D42A27DB-BD31-4B8C-83A1-F6EECF244321}">
                <p14:modId xmlns:p14="http://schemas.microsoft.com/office/powerpoint/2010/main" val="2927213085"/>
              </p:ext>
            </p:extLst>
          </p:nvPr>
        </p:nvGraphicFramePr>
        <p:xfrm>
          <a:off x="285751" y="1608830"/>
          <a:ext cx="7205663" cy="1215675"/>
        </p:xfrm>
        <a:graphic>
          <a:graphicData uri="http://schemas.openxmlformats.org/drawingml/2006/table">
            <a:tbl>
              <a:tblPr firstRow="1" bandRow="1">
                <a:tableStyleId>{9D7B26C5-4107-4FEC-AEDC-1716B250A1EF}</a:tableStyleId>
              </a:tblPr>
              <a:tblGrid>
                <a:gridCol w="4718744">
                  <a:extLst>
                    <a:ext uri="{9D8B030D-6E8A-4147-A177-3AD203B41FA5}">
                      <a16:colId xmlns:a16="http://schemas.microsoft.com/office/drawing/2014/main" val="3647290184"/>
                    </a:ext>
                  </a:extLst>
                </a:gridCol>
                <a:gridCol w="1249680">
                  <a:extLst>
                    <a:ext uri="{9D8B030D-6E8A-4147-A177-3AD203B41FA5}">
                      <a16:colId xmlns:a16="http://schemas.microsoft.com/office/drawing/2014/main" val="2804471609"/>
                    </a:ext>
                  </a:extLst>
                </a:gridCol>
                <a:gridCol w="1237239">
                  <a:extLst>
                    <a:ext uri="{9D8B030D-6E8A-4147-A177-3AD203B41FA5}">
                      <a16:colId xmlns:a16="http://schemas.microsoft.com/office/drawing/2014/main" val="622920296"/>
                    </a:ext>
                  </a:extLst>
                </a:gridCol>
              </a:tblGrid>
              <a:tr h="193936">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1000" b="1" kern="1200" noProof="0" dirty="0">
                          <a:solidFill>
                            <a:schemeClr val="tx1"/>
                          </a:solidFill>
                          <a:latin typeface="+mj-lt"/>
                          <a:ea typeface="+mn-ea"/>
                          <a:cs typeface="+mn-cs"/>
                        </a:rPr>
                        <a:t>DENOMINACIÓN QUÍMICA y COMÚN</a:t>
                      </a:r>
                    </a:p>
                  </a:txBody>
                  <a:tcPr anchor="b"/>
                </a:tc>
                <a:tc>
                  <a:txBody>
                    <a:bodyPr/>
                    <a:lstStyle/>
                    <a:p>
                      <a:pPr algn="ctr"/>
                      <a:r>
                        <a:rPr lang="es-CO" sz="1000" noProof="0" dirty="0">
                          <a:latin typeface="+mj-lt"/>
                        </a:rPr>
                        <a:t>NUMERO CAS</a:t>
                      </a:r>
                    </a:p>
                  </a:txBody>
                  <a:tcPr marL="0" marR="0" anchor="b">
                    <a:solidFill>
                      <a:schemeClr val="tx2">
                        <a:lumMod val="20000"/>
                        <a:lumOff val="80000"/>
                      </a:schemeClr>
                    </a:solidFill>
                  </a:tcPr>
                </a:tc>
                <a:tc>
                  <a:txBody>
                    <a:bodyPr/>
                    <a:lstStyle/>
                    <a:p>
                      <a:pPr algn="ctr"/>
                      <a:r>
                        <a:rPr lang="es-CO" sz="1000" noProof="0" dirty="0">
                          <a:latin typeface="+mj-lt"/>
                        </a:rPr>
                        <a:t>% POR PESO</a:t>
                      </a:r>
                    </a:p>
                  </a:txBody>
                  <a:tcPr marL="0" marR="0" anchor="b"/>
                </a:tc>
                <a:extLst>
                  <a:ext uri="{0D108BD9-81ED-4DB2-BD59-A6C34878D82A}">
                    <a16:rowId xmlns:a16="http://schemas.microsoft.com/office/drawing/2014/main" val="1532514866"/>
                  </a:ext>
                </a:extLst>
              </a:tr>
              <a:tr h="154812">
                <a:tc>
                  <a:txBody>
                    <a:bodyPr/>
                    <a:lstStyle/>
                    <a:p>
                      <a:pPr marL="108000"/>
                      <a:r>
                        <a:rPr lang="es-CO" sz="800" noProof="0" dirty="0"/>
                        <a:t>Agua</a:t>
                      </a:r>
                    </a:p>
                  </a:txBody>
                  <a:tcPr marL="0" marR="0" marT="0" marB="0" anchor="ctr">
                    <a:lnB w="9525" cap="flat" cmpd="sng" algn="ctr">
                      <a:solidFill>
                        <a:schemeClr val="tx1"/>
                      </a:solidFill>
                      <a:prstDash val="solid"/>
                      <a:round/>
                      <a:headEnd type="none" w="med" len="med"/>
                      <a:tailEnd type="none" w="med" len="med"/>
                    </a:lnB>
                    <a:noFill/>
                  </a:tcPr>
                </a:tc>
                <a:tc>
                  <a:txBody>
                    <a:bodyPr/>
                    <a:lstStyle/>
                    <a:p>
                      <a:pPr algn="ctr"/>
                      <a:r>
                        <a:rPr lang="es-CO" sz="800" noProof="0" dirty="0"/>
                        <a:t>7732-18-5</a:t>
                      </a:r>
                    </a:p>
                  </a:txBody>
                  <a:tcPr marL="0" marR="0" marT="36000" marB="36000" anchor="ctr">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10 a 30</a:t>
                      </a:r>
                    </a:p>
                  </a:txBody>
                  <a:tcPr marL="0" marR="0" marT="36000" marB="36000" anchor="ctr">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54812">
                <a:tc>
                  <a:txBody>
                    <a:bodyPr/>
                    <a:lstStyle/>
                    <a:p>
                      <a:pPr marL="108000"/>
                      <a:r>
                        <a:rPr lang="es-CO" sz="800" noProof="0" dirty="0"/>
                        <a:t>Lana de silicato alcalinotérreo amorfo</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436083-99-7</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10 a 30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pPr marL="108000"/>
                      <a:r>
                        <a:rPr lang="es-CO" sz="800" noProof="0" dirty="0"/>
                        <a:t>Sílice coloidal (dióxido de silicio)</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7631-86-9</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15 a 40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pPr marL="108000"/>
                      <a:r>
                        <a:rPr lang="es-CO" sz="800" noProof="0" dirty="0"/>
                        <a:t>Polímero floculante aniónico</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Propiedad</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0.1 a 1.0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00701448"/>
                  </a:ext>
                </a:extLst>
              </a:tr>
              <a:tr h="194665">
                <a:tc>
                  <a:txBody>
                    <a:bodyPr/>
                    <a:lstStyle/>
                    <a:p>
                      <a:pPr marL="108000"/>
                      <a:r>
                        <a:rPr lang="es-CO" sz="800" noProof="0" dirty="0"/>
                        <a:t>Ácido sulfúrico</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7664-93-9</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0.1 a 1.0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78164172"/>
                  </a:ext>
                </a:extLst>
              </a:tr>
            </a:tbl>
          </a:graphicData>
        </a:graphic>
      </p:graphicFrame>
      <p:sp>
        <p:nvSpPr>
          <p:cNvPr id="6" name="Rectangle 5">
            <a:extLst>
              <a:ext uri="{FF2B5EF4-FFF2-40B4-BE49-F238E27FC236}">
                <a16:creationId xmlns:a16="http://schemas.microsoft.com/office/drawing/2014/main" id="{C708FE68-9445-4241-E9BE-914A265DE5F5}"/>
              </a:ext>
            </a:extLst>
          </p:cNvPr>
          <p:cNvSpPr/>
          <p:nvPr/>
        </p:nvSpPr>
        <p:spPr>
          <a:xfrm>
            <a:off x="279976" y="1172509"/>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3. COMPOSICIÓN / INFORMACIÓN SOBRE LOS INGREDIENTES</a:t>
            </a:r>
            <a:endParaRPr lang="en-CA" sz="1200" b="1" dirty="0">
              <a:solidFill>
                <a:schemeClr val="accent1"/>
              </a:solidFill>
              <a:latin typeface="+mj-lt"/>
            </a:endParaRPr>
          </a:p>
        </p:txBody>
      </p:sp>
      <p:sp>
        <p:nvSpPr>
          <p:cNvPr id="7" name="Text Placeholder 25">
            <a:extLst>
              <a:ext uri="{FF2B5EF4-FFF2-40B4-BE49-F238E27FC236}">
                <a16:creationId xmlns:a16="http://schemas.microsoft.com/office/drawing/2014/main" id="{4D6A2A41-DF6F-3086-169A-670962179659}"/>
              </a:ext>
            </a:extLst>
          </p:cNvPr>
          <p:cNvSpPr>
            <a:spLocks noGrp="1"/>
          </p:cNvSpPr>
          <p:nvPr>
            <p:ph type="body" sz="quarter" idx="10"/>
          </p:nvPr>
        </p:nvSpPr>
        <p:spPr>
          <a:xfrm>
            <a:off x="278964" y="3347161"/>
            <a:ext cx="7200900" cy="1991755"/>
          </a:xfrm>
        </p:spPr>
        <p:txBody>
          <a:bodyPr anchor="t"/>
          <a:lstStyle/>
          <a:p>
            <a:pPr marL="228600" indent="-228600" algn="just" defTabSz="228600">
              <a:spcBef>
                <a:spcPts val="0"/>
              </a:spcBef>
              <a:buClr>
                <a:schemeClr val="accent1"/>
              </a:buClr>
              <a:buFont typeface="+mj-lt"/>
              <a:buAutoNum type="alphaLcPeriod"/>
              <a:tabLst>
                <a:tab pos="118872" algn="l"/>
              </a:tabLst>
            </a:pPr>
            <a:r>
              <a:rPr lang="es-CO" sz="1000" b="1" dirty="0">
                <a:solidFill>
                  <a:schemeClr val="tx1"/>
                </a:solidFill>
              </a:rPr>
              <a:t>Medidas de primeros auxilios por vía de exposición: </a:t>
            </a:r>
          </a:p>
          <a:p>
            <a:pPr marL="617220" lvl="1" indent="-228600" algn="just" defTabSz="228600">
              <a:spcBef>
                <a:spcPts val="0"/>
              </a:spcBef>
              <a:buClr>
                <a:schemeClr val="accent1"/>
              </a:buClr>
              <a:buFont typeface="Wingdings" panose="05000000000000000000" pitchFamily="2" charset="2"/>
              <a:buChar char="§"/>
              <a:tabLst>
                <a:tab pos="118872" algn="l"/>
              </a:tabLst>
            </a:pPr>
            <a:r>
              <a:rPr lang="es-CO" sz="1000" u="sng" dirty="0">
                <a:solidFill>
                  <a:schemeClr val="tx1"/>
                </a:solidFill>
                <a:latin typeface="+mj-lt"/>
              </a:rPr>
              <a:t>Piel: </a:t>
            </a:r>
            <a:r>
              <a:rPr lang="es-CO" sz="1000" dirty="0">
                <a:solidFill>
                  <a:schemeClr val="tx1"/>
                </a:solidFill>
                <a:latin typeface="+mj-lt"/>
              </a:rPr>
              <a:t>La manipulación de este material puede generar una leve irritación mecánica temporal de la piel. Si esto ocurre, enjuagar las zonas afectadas con agua y lavar suavemente. No frote ni rasque la piel expuesta.</a:t>
            </a:r>
          </a:p>
          <a:p>
            <a:pPr marL="617220" lvl="1" indent="-228600" algn="just" defTabSz="228600">
              <a:spcBef>
                <a:spcPts val="0"/>
              </a:spcBef>
              <a:buClr>
                <a:schemeClr val="accent1"/>
              </a:buClr>
              <a:buFont typeface="Wingdings" panose="05000000000000000000" pitchFamily="2" charset="2"/>
              <a:buChar char="§"/>
              <a:tabLst>
                <a:tab pos="118872" algn="l"/>
              </a:tabLst>
            </a:pPr>
            <a:r>
              <a:rPr lang="es-CO" sz="1000" u="sng" dirty="0">
                <a:solidFill>
                  <a:schemeClr val="tx1"/>
                </a:solidFill>
                <a:latin typeface="+mj-lt"/>
              </a:rPr>
              <a:t>Ojos: </a:t>
            </a:r>
            <a:r>
              <a:rPr lang="es-CO" sz="1000" dirty="0">
                <a:solidFill>
                  <a:schemeClr val="tx1"/>
                </a:solidFill>
                <a:latin typeface="+mj-lt"/>
              </a:rPr>
              <a:t>En caso de contacto con los ojos, enjuagar abundantemente con agua; tener baño para ojos disponible. No se frote los ojos. </a:t>
            </a:r>
          </a:p>
          <a:p>
            <a:pPr marL="617220" lvl="1" indent="-228600" algn="just" defTabSz="228600">
              <a:spcBef>
                <a:spcPts val="0"/>
              </a:spcBef>
              <a:buClr>
                <a:schemeClr val="accent1"/>
              </a:buClr>
              <a:buFont typeface="Wingdings" panose="05000000000000000000" pitchFamily="2" charset="2"/>
              <a:buChar char="§"/>
              <a:tabLst>
                <a:tab pos="118872" algn="l"/>
              </a:tabLst>
            </a:pPr>
            <a:r>
              <a:rPr lang="es-CO" sz="1000" u="sng" dirty="0">
                <a:solidFill>
                  <a:schemeClr val="tx1"/>
                </a:solidFill>
                <a:latin typeface="+mj-lt"/>
              </a:rPr>
              <a:t>Nariz y garganta: </a:t>
            </a:r>
            <a:r>
              <a:rPr lang="es-CO" sz="1000" dirty="0">
                <a:solidFill>
                  <a:schemeClr val="tx1"/>
                </a:solidFill>
                <a:latin typeface="+mj-lt"/>
              </a:rPr>
              <a:t>si se irritan, vaya a un área libre de polvo, beba agua y suénese la nariz. Si los síntomas persisten, busque atención médica.</a:t>
            </a:r>
          </a:p>
          <a:p>
            <a:pPr marL="228600" indent="-228600" algn="just" defTabSz="228600">
              <a:buClr>
                <a:schemeClr val="accent1"/>
              </a:buClr>
              <a:buFont typeface="+mj-lt"/>
              <a:buAutoNum type="alphaLcPeriod"/>
              <a:tabLst>
                <a:tab pos="118872" algn="l"/>
              </a:tabLst>
            </a:pPr>
            <a:r>
              <a:rPr lang="es-CO" sz="1000" b="1" dirty="0">
                <a:solidFill>
                  <a:schemeClr val="tx1"/>
                </a:solidFill>
              </a:rPr>
              <a:t>Síntomas y efectos más importantes (agudos o retardados): </a:t>
            </a:r>
            <a:r>
              <a:rPr lang="es-CO" sz="1000" dirty="0">
                <a:solidFill>
                  <a:schemeClr val="tx1"/>
                </a:solidFill>
              </a:rPr>
              <a:t>La exposición puede provocar una leve irritación mecánica de la piel, los ojos y el sistema respiratorio superior. Estos efectos suelen ser temporales.</a:t>
            </a:r>
          </a:p>
          <a:p>
            <a:pPr marL="228600" indent="-228600" algn="just" defTabSz="228600">
              <a:spcBef>
                <a:spcPts val="0"/>
              </a:spcBef>
              <a:buClr>
                <a:schemeClr val="accent1"/>
              </a:buClr>
              <a:buFont typeface="+mj-lt"/>
              <a:buAutoNum type="alphaLcPeriod"/>
              <a:tabLst>
                <a:tab pos="118872" algn="l"/>
              </a:tabLst>
            </a:pPr>
            <a:endParaRPr lang="es-CO" sz="1000" b="1" dirty="0">
              <a:solidFill>
                <a:schemeClr val="tx1"/>
              </a:solidFill>
            </a:endParaRPr>
          </a:p>
          <a:p>
            <a:pPr marL="228600" indent="-228600" algn="just" defTabSz="228600">
              <a:spcBef>
                <a:spcPts val="0"/>
              </a:spcBef>
              <a:buClr>
                <a:schemeClr val="accent1"/>
              </a:buClr>
              <a:buFont typeface="+mj-lt"/>
              <a:buAutoNum type="alphaLcPeriod"/>
              <a:tabLst>
                <a:tab pos="118872" algn="l"/>
              </a:tabLst>
            </a:pPr>
            <a:r>
              <a:rPr lang="es-CO" sz="1000" b="1" dirty="0">
                <a:solidFill>
                  <a:schemeClr val="tx1"/>
                </a:solidFill>
              </a:rPr>
              <a:t>Indicación de atención médica inmediata y tratamiento especial necesario, en caso de ser necesario. NOTAS PARA LOS MÉDICOS: </a:t>
            </a:r>
            <a:r>
              <a:rPr lang="es-CO" sz="1000" dirty="0">
                <a:solidFill>
                  <a:schemeClr val="tx1"/>
                </a:solidFill>
              </a:rPr>
              <a:t>Los efectos en la piel y las vías respiratorias son el resultado de una irritación mecánica leve y temporal; la exposición a la fibra no produce manifestaciones alérgicas.</a:t>
            </a:r>
            <a:endParaRPr lang="es-CO" sz="1000" dirty="0">
              <a:solidFill>
                <a:srgbClr val="0F1919"/>
              </a:solidFill>
            </a:endParaRPr>
          </a:p>
          <a:p>
            <a:pPr lvl="0" defTabSz="320040">
              <a:tabLst>
                <a:tab pos="118872" algn="l"/>
              </a:tabLst>
            </a:pPr>
            <a:endParaRPr lang="es-CO" sz="1000" b="1" dirty="0">
              <a:solidFill>
                <a:srgbClr val="0F1919"/>
              </a:solidFill>
            </a:endParaRPr>
          </a:p>
        </p:txBody>
      </p:sp>
      <p:sp>
        <p:nvSpPr>
          <p:cNvPr id="8" name="Rectangle 7">
            <a:extLst>
              <a:ext uri="{FF2B5EF4-FFF2-40B4-BE49-F238E27FC236}">
                <a16:creationId xmlns:a16="http://schemas.microsoft.com/office/drawing/2014/main" id="{AC688840-93F8-525B-E8E8-32CB59B8BD1F}"/>
              </a:ext>
            </a:extLst>
          </p:cNvPr>
          <p:cNvSpPr/>
          <p:nvPr/>
        </p:nvSpPr>
        <p:spPr>
          <a:xfrm>
            <a:off x="285751" y="2934407"/>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4. MEDIDAS DE PRIMEROS AUXILIOS</a:t>
            </a:r>
          </a:p>
        </p:txBody>
      </p:sp>
      <p:sp>
        <p:nvSpPr>
          <p:cNvPr id="10" name="Rectangle 9">
            <a:extLst>
              <a:ext uri="{FF2B5EF4-FFF2-40B4-BE49-F238E27FC236}">
                <a16:creationId xmlns:a16="http://schemas.microsoft.com/office/drawing/2014/main" id="{920E125C-6618-06CB-F2C0-C6EEC17988C0}"/>
              </a:ext>
            </a:extLst>
          </p:cNvPr>
          <p:cNvSpPr/>
          <p:nvPr/>
        </p:nvSpPr>
        <p:spPr>
          <a:xfrm>
            <a:off x="292538" y="5338916"/>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5. MEDIDAS DE LUCHA CONTRA INCENDIOS</a:t>
            </a:r>
          </a:p>
        </p:txBody>
      </p:sp>
      <p:sp>
        <p:nvSpPr>
          <p:cNvPr id="11" name="Text Placeholder 25">
            <a:extLst>
              <a:ext uri="{FF2B5EF4-FFF2-40B4-BE49-F238E27FC236}">
                <a16:creationId xmlns:a16="http://schemas.microsoft.com/office/drawing/2014/main" id="{814A4EA2-0025-29FE-56BC-DE2B3E206CF4}"/>
              </a:ext>
            </a:extLst>
          </p:cNvPr>
          <p:cNvSpPr txBox="1">
            <a:spLocks/>
          </p:cNvSpPr>
          <p:nvPr/>
        </p:nvSpPr>
        <p:spPr>
          <a:xfrm>
            <a:off x="292538" y="5828955"/>
            <a:ext cx="7200900" cy="1095676"/>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1"/>
              </a:buClr>
              <a:buFont typeface="+mj-lt"/>
              <a:buAutoNum type="alphaLcPeriod"/>
              <a:tabLst>
                <a:tab pos="118872" algn="l"/>
              </a:tabLst>
            </a:pPr>
            <a:r>
              <a:rPr lang="es-CO" sz="1000" b="1" dirty="0">
                <a:solidFill>
                  <a:schemeClr val="tx1"/>
                </a:solidFill>
              </a:rPr>
              <a:t>Medios de extinción adecuados (e inadecuados): </a:t>
            </a:r>
            <a:r>
              <a:rPr lang="es-CO" sz="1000" dirty="0">
                <a:solidFill>
                  <a:schemeClr val="tx1"/>
                </a:solidFill>
              </a:rPr>
              <a:t>Utilizar agente extintor adecuado para los materiales combustibles circundantes.</a:t>
            </a:r>
            <a:endParaRPr lang="en-CA" sz="1000" dirty="0">
              <a:solidFill>
                <a:schemeClr val="tx1"/>
              </a:solidFill>
            </a:endParaRPr>
          </a:p>
          <a:p>
            <a:pPr marL="228600" indent="-228600" algn="just" defTabSz="228600">
              <a:buClr>
                <a:schemeClr val="accent1"/>
              </a:buClr>
              <a:buFont typeface="+mj-lt"/>
              <a:buAutoNum type="alphaLcPeriod"/>
              <a:tabLst>
                <a:tab pos="118872" algn="l"/>
              </a:tabLst>
            </a:pPr>
            <a:r>
              <a:rPr lang="es-CO" sz="1000" b="1" dirty="0">
                <a:solidFill>
                  <a:schemeClr val="tx1"/>
                </a:solidFill>
              </a:rPr>
              <a:t>Peligros específicos que surgen del producto químico (por ejemplo, naturaleza de cualquier producto de combustión peligroso): </a:t>
            </a:r>
            <a:r>
              <a:rPr lang="es-CO" sz="1000" dirty="0">
                <a:solidFill>
                  <a:schemeClr val="tx1"/>
                </a:solidFill>
              </a:rPr>
              <a:t>Productos no combustibles, la clase de reacción al fuego es cero. El embalaje y los materiales circundantes pueden ser combustibles.</a:t>
            </a:r>
            <a:endParaRPr lang="en-CA" sz="1000" dirty="0">
              <a:solidFill>
                <a:srgbClr val="0F1919"/>
              </a:solidFill>
            </a:endParaRPr>
          </a:p>
          <a:p>
            <a:pPr marL="228600" indent="-228600" algn="just" defTabSz="320040">
              <a:buClr>
                <a:schemeClr val="accent1"/>
              </a:buClr>
              <a:buFont typeface="+mj-lt"/>
              <a:buAutoNum type="alphaLcPeriod"/>
              <a:tabLst>
                <a:tab pos="118872" algn="l"/>
              </a:tabLst>
            </a:pPr>
            <a:r>
              <a:rPr lang="es-CO" sz="1000" b="1" dirty="0">
                <a:solidFill>
                  <a:schemeClr val="tx1"/>
                </a:solidFill>
              </a:rPr>
              <a:t>Equipos de protección especiales y precauciones para los bomberos:</a:t>
            </a:r>
            <a:endParaRPr lang="en-CA" sz="1000" b="1" dirty="0">
              <a:solidFill>
                <a:schemeClr val="tx1"/>
              </a:solidFill>
            </a:endParaRPr>
          </a:p>
          <a:p>
            <a:pPr lvl="1" algn="just" defTabSz="320040">
              <a:spcBef>
                <a:spcPts val="0"/>
              </a:spcBef>
              <a:buClr>
                <a:schemeClr val="accent1"/>
              </a:buClr>
              <a:tabLst>
                <a:tab pos="118872" algn="l"/>
              </a:tabLst>
            </a:pPr>
            <a:r>
              <a:rPr lang="es-CO" sz="1000" b="1" dirty="0">
                <a:solidFill>
                  <a:schemeClr val="tx1"/>
                </a:solidFill>
                <a:latin typeface="+mj-lt"/>
              </a:rPr>
              <a:t>Códigos </a:t>
            </a:r>
            <a:r>
              <a:rPr lang="es-CO" sz="1000" b="1" dirty="0" err="1">
                <a:solidFill>
                  <a:schemeClr val="tx1"/>
                </a:solidFill>
                <a:latin typeface="+mj-lt"/>
              </a:rPr>
              <a:t>NFPA</a:t>
            </a:r>
            <a:r>
              <a:rPr lang="es-CO" sz="1000" b="1" dirty="0">
                <a:solidFill>
                  <a:schemeClr val="tx1"/>
                </a:solidFill>
                <a:latin typeface="+mj-lt"/>
              </a:rPr>
              <a:t>: 		Inflamabilidad:</a:t>
            </a:r>
            <a:r>
              <a:rPr lang="es-CO" sz="1000" dirty="0">
                <a:solidFill>
                  <a:schemeClr val="tx1"/>
                </a:solidFill>
                <a:latin typeface="+mj-lt"/>
              </a:rPr>
              <a:t> 0</a:t>
            </a:r>
            <a:r>
              <a:rPr lang="es-CO" sz="1000" b="1" dirty="0">
                <a:solidFill>
                  <a:schemeClr val="tx1"/>
                </a:solidFill>
                <a:latin typeface="+mj-lt"/>
              </a:rPr>
              <a:t>		Salud: </a:t>
            </a:r>
            <a:r>
              <a:rPr lang="es-CO" sz="1000" dirty="0">
                <a:solidFill>
                  <a:schemeClr val="tx1"/>
                </a:solidFill>
                <a:latin typeface="+mj-lt"/>
              </a:rPr>
              <a:t>1</a:t>
            </a:r>
            <a:r>
              <a:rPr lang="es-CO" sz="1000" b="1" dirty="0">
                <a:solidFill>
                  <a:schemeClr val="tx1"/>
                </a:solidFill>
                <a:latin typeface="+mj-lt"/>
              </a:rPr>
              <a:t>		Reactividad: </a:t>
            </a:r>
            <a:r>
              <a:rPr lang="es-CO" sz="1000" dirty="0">
                <a:solidFill>
                  <a:schemeClr val="tx1"/>
                </a:solidFill>
                <a:latin typeface="+mj-lt"/>
              </a:rPr>
              <a:t>0</a:t>
            </a:r>
            <a:r>
              <a:rPr lang="es-CO" sz="1000" b="1" dirty="0">
                <a:solidFill>
                  <a:schemeClr val="tx1"/>
                </a:solidFill>
                <a:latin typeface="+mj-lt"/>
              </a:rPr>
              <a:t>		Especial: </a:t>
            </a:r>
            <a:r>
              <a:rPr lang="es-CO" sz="1000" dirty="0">
                <a:solidFill>
                  <a:schemeClr val="tx1"/>
                </a:solidFill>
                <a:latin typeface="+mj-lt"/>
              </a:rPr>
              <a:t>0</a:t>
            </a:r>
            <a:endParaRPr lang="en-CA" sz="1000" dirty="0">
              <a:solidFill>
                <a:srgbClr val="0F1919"/>
              </a:solidFill>
            </a:endParaRPr>
          </a:p>
        </p:txBody>
      </p:sp>
      <p:sp>
        <p:nvSpPr>
          <p:cNvPr id="12" name="Rectangle 11">
            <a:extLst>
              <a:ext uri="{FF2B5EF4-FFF2-40B4-BE49-F238E27FC236}">
                <a16:creationId xmlns:a16="http://schemas.microsoft.com/office/drawing/2014/main" id="{DC1EC396-F141-CD8A-6DD6-AA19DCB39A9C}"/>
              </a:ext>
            </a:extLst>
          </p:cNvPr>
          <p:cNvSpPr/>
          <p:nvPr/>
        </p:nvSpPr>
        <p:spPr>
          <a:xfrm>
            <a:off x="293550" y="6892664"/>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6. MEDIDAS EN CASO DE VERTIDO ACCIDENTAL</a:t>
            </a:r>
            <a:endParaRPr lang="en-CA" sz="1200" b="1" dirty="0">
              <a:solidFill>
                <a:schemeClr val="accent1"/>
              </a:solidFill>
              <a:latin typeface="+mj-lt"/>
            </a:endParaRPr>
          </a:p>
        </p:txBody>
      </p:sp>
      <p:sp>
        <p:nvSpPr>
          <p:cNvPr id="13" name="Text Placeholder 25">
            <a:extLst>
              <a:ext uri="{FF2B5EF4-FFF2-40B4-BE49-F238E27FC236}">
                <a16:creationId xmlns:a16="http://schemas.microsoft.com/office/drawing/2014/main" id="{542BC847-E639-BF8A-5215-D21F718B7EBD}"/>
              </a:ext>
            </a:extLst>
          </p:cNvPr>
          <p:cNvSpPr txBox="1">
            <a:spLocks/>
          </p:cNvSpPr>
          <p:nvPr/>
        </p:nvSpPr>
        <p:spPr>
          <a:xfrm>
            <a:off x="278964" y="7309998"/>
            <a:ext cx="7200900" cy="992605"/>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1"/>
              </a:buClr>
              <a:buFont typeface="+mj-lt"/>
              <a:buAutoNum type="alphaLcPeriod"/>
              <a:tabLst>
                <a:tab pos="118872" algn="l"/>
              </a:tabLst>
            </a:pPr>
            <a:r>
              <a:rPr lang="es-CO" sz="1000" b="1" dirty="0">
                <a:solidFill>
                  <a:schemeClr val="tx1"/>
                </a:solidFill>
              </a:rPr>
              <a:t>Precauciones personales, equipo de protección y procedimientos de emergencia: </a:t>
            </a:r>
            <a:r>
              <a:rPr lang="es-CO" sz="1000" dirty="0">
                <a:solidFill>
                  <a:schemeClr val="tx1"/>
                </a:solidFill>
              </a:rPr>
              <a:t>El producto se encuentra en un estado húmedo, moldeable o bombeable cuando se envía, por lo tanto, no genera polvo. Después de su uso, minimice el polvo en el aire. No se debe utilizar aire comprimido ni barrido en seco para la limpieza. Consulte la Sección 8 "Controles de exposición/Protección personal" para conocer las pautas de exposición.</a:t>
            </a:r>
            <a:endParaRPr lang="en-US" sz="1000" dirty="0">
              <a:solidFill>
                <a:schemeClr val="tx1"/>
              </a:solidFill>
            </a:endParaRPr>
          </a:p>
          <a:p>
            <a:pPr marL="228600" indent="-228600" algn="just" defTabSz="228600">
              <a:buClr>
                <a:schemeClr val="accent1"/>
              </a:buClr>
              <a:buFont typeface="+mj-lt"/>
              <a:buAutoNum type="alphaLcPeriod"/>
              <a:tabLst>
                <a:tab pos="118872" algn="l"/>
              </a:tabLst>
            </a:pPr>
            <a:r>
              <a:rPr lang="es-CO" sz="1000" b="1" dirty="0">
                <a:solidFill>
                  <a:schemeClr val="tx1"/>
                </a:solidFill>
              </a:rPr>
              <a:t>Métodos y materiales de contención y limpieza: </a:t>
            </a:r>
            <a:r>
              <a:rPr lang="es-CO" sz="1000" dirty="0">
                <a:solidFill>
                  <a:schemeClr val="tx1"/>
                </a:solidFill>
              </a:rPr>
              <a:t>Limpiar frecuentemente la zona de trabajo con aspiradora o barrido húmedo para minimizar la acumulación de residuos. No utilizar aire comprimido para la limpieza.</a:t>
            </a:r>
            <a:endParaRPr lang="en-US" sz="1000" dirty="0">
              <a:solidFill>
                <a:schemeClr val="tx1"/>
              </a:solidFill>
            </a:endParaRPr>
          </a:p>
          <a:p>
            <a:pPr algn="just" defTabSz="320040">
              <a:tabLst>
                <a:tab pos="118872" algn="l"/>
              </a:tabLst>
            </a:pPr>
            <a:endParaRPr lang="en-CA" sz="1000" b="1" dirty="0">
              <a:solidFill>
                <a:srgbClr val="0F1919"/>
              </a:solidFill>
            </a:endParaRPr>
          </a:p>
        </p:txBody>
      </p:sp>
      <p:sp>
        <p:nvSpPr>
          <p:cNvPr id="14" name="Rectangle 13">
            <a:extLst>
              <a:ext uri="{FF2B5EF4-FFF2-40B4-BE49-F238E27FC236}">
                <a16:creationId xmlns:a16="http://schemas.microsoft.com/office/drawing/2014/main" id="{AFBD33D3-4F21-186B-9066-353DACB4C35C}"/>
              </a:ext>
            </a:extLst>
          </p:cNvPr>
          <p:cNvSpPr/>
          <p:nvPr/>
        </p:nvSpPr>
        <p:spPr>
          <a:xfrm>
            <a:off x="291526" y="8383036"/>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7. MANIPULACIÓN Y ALMACENAMIENTO</a:t>
            </a:r>
          </a:p>
        </p:txBody>
      </p:sp>
      <p:sp>
        <p:nvSpPr>
          <p:cNvPr id="15" name="Text Placeholder 25">
            <a:extLst>
              <a:ext uri="{FF2B5EF4-FFF2-40B4-BE49-F238E27FC236}">
                <a16:creationId xmlns:a16="http://schemas.microsoft.com/office/drawing/2014/main" id="{B34AFEE7-A8AD-8275-C1D6-4561DA7349CC}"/>
              </a:ext>
            </a:extLst>
          </p:cNvPr>
          <p:cNvSpPr txBox="1">
            <a:spLocks/>
          </p:cNvSpPr>
          <p:nvPr/>
        </p:nvSpPr>
        <p:spPr>
          <a:xfrm>
            <a:off x="290514" y="8770000"/>
            <a:ext cx="7200900" cy="1120105"/>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1"/>
              </a:buClr>
              <a:buFont typeface="+mj-lt"/>
              <a:buAutoNum type="alphaLcPeriod"/>
              <a:tabLst>
                <a:tab pos="118872" algn="l"/>
              </a:tabLst>
            </a:pPr>
            <a:r>
              <a:rPr lang="es-CO" sz="1000" b="1" dirty="0">
                <a:solidFill>
                  <a:schemeClr val="tx1"/>
                </a:solidFill>
              </a:rPr>
              <a:t>Precauciones para una manipulación segura:</a:t>
            </a:r>
            <a:r>
              <a:rPr lang="es-CO" sz="1000" dirty="0">
                <a:solidFill>
                  <a:schemeClr val="tx1"/>
                </a:solidFill>
              </a:rPr>
              <a:t> Una vez seco el producto, manipular con cuidado para minimizar el polvo en suspensión. Limitar el uso de herramientas eléctricas a menos que se utilice ventilación local. Utilizar herramientas manuales siempre que sea posible.</a:t>
            </a:r>
          </a:p>
          <a:p>
            <a:pPr marL="228600" indent="-228600" algn="just" defTabSz="228600">
              <a:buClr>
                <a:schemeClr val="accent1"/>
              </a:buClr>
              <a:buFont typeface="+mj-lt"/>
              <a:buAutoNum type="alphaLcPeriod"/>
              <a:tabLst>
                <a:tab pos="118872" algn="l"/>
              </a:tabLst>
            </a:pPr>
            <a:r>
              <a:rPr lang="es-CO" sz="1000" b="1" dirty="0">
                <a:solidFill>
                  <a:schemeClr val="tx1"/>
                </a:solidFill>
              </a:rPr>
              <a:t>Condiciones de almacenamiento seguro, incluidas posibles incompatibilidades: </a:t>
            </a:r>
            <a:r>
              <a:rPr lang="es-CO" sz="1000" dirty="0">
                <a:solidFill>
                  <a:schemeClr val="tx1"/>
                </a:solidFill>
              </a:rPr>
              <a:t>Almacenar de manera que se minimice la posibilidad de congelación. Después de su uso, manipule con cuidado para minimizar la generación de polvo.</a:t>
            </a:r>
            <a:endParaRPr lang="es-CO" sz="1000" dirty="0">
              <a:solidFill>
                <a:srgbClr val="0F1919"/>
              </a:solidFill>
            </a:endParaRPr>
          </a:p>
          <a:p>
            <a:pPr defTabSz="320040">
              <a:tabLst>
                <a:tab pos="118872" algn="l"/>
              </a:tabLst>
            </a:pPr>
            <a:r>
              <a:rPr lang="es-CO" sz="1000" b="1" dirty="0">
                <a:solidFill>
                  <a:srgbClr val="0F1919"/>
                </a:solidFill>
              </a:rPr>
              <a:t>ENVASES VACÍOS: </a:t>
            </a:r>
            <a:r>
              <a:rPr lang="es-CO" sz="1000" dirty="0">
                <a:solidFill>
                  <a:srgbClr val="0F1919"/>
                </a:solidFill>
              </a:rPr>
              <a:t>El embalaje del producto puede contener residuos. No reutilizar.</a:t>
            </a:r>
          </a:p>
        </p:txBody>
      </p:sp>
    </p:spTree>
    <p:extLst>
      <p:ext uri="{BB962C8B-B14F-4D97-AF65-F5344CB8AC3E}">
        <p14:creationId xmlns:p14="http://schemas.microsoft.com/office/powerpoint/2010/main" val="213589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0ACC0-C770-D9F3-EC34-6345F40D3A3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INJECTITE LBP PRODUCTOS 23 04</a:t>
            </a:r>
          </a:p>
        </p:txBody>
      </p:sp>
      <p:sp>
        <p:nvSpPr>
          <p:cNvPr id="8" name="Rectangle 7">
            <a:extLst>
              <a:ext uri="{FF2B5EF4-FFF2-40B4-BE49-F238E27FC236}">
                <a16:creationId xmlns:a16="http://schemas.microsoft.com/office/drawing/2014/main" id="{619AEF80-D040-EAF9-945C-757896EACB01}"/>
              </a:ext>
            </a:extLst>
          </p:cNvPr>
          <p:cNvSpPr/>
          <p:nvPr/>
        </p:nvSpPr>
        <p:spPr>
          <a:xfrm>
            <a:off x="286256" y="1239521"/>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8. CONTROLES DE EXPOSICIÓN / PROTECCIÓN PERSONAL</a:t>
            </a:r>
            <a:endParaRPr lang="en-CA" sz="1200" b="1" dirty="0">
              <a:solidFill>
                <a:schemeClr val="accent1"/>
              </a:solidFill>
              <a:latin typeface="+mj-lt"/>
            </a:endParaRPr>
          </a:p>
        </p:txBody>
      </p:sp>
      <p:sp>
        <p:nvSpPr>
          <p:cNvPr id="11" name="Text Placeholder 25">
            <a:extLst>
              <a:ext uri="{FF2B5EF4-FFF2-40B4-BE49-F238E27FC236}">
                <a16:creationId xmlns:a16="http://schemas.microsoft.com/office/drawing/2014/main" id="{B7CB7146-3C7C-F90C-F39E-C69B3945872C}"/>
              </a:ext>
            </a:extLst>
          </p:cNvPr>
          <p:cNvSpPr txBox="1">
            <a:spLocks/>
          </p:cNvSpPr>
          <p:nvPr/>
        </p:nvSpPr>
        <p:spPr>
          <a:xfrm>
            <a:off x="286256" y="1702114"/>
            <a:ext cx="7200900" cy="822887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1"/>
              </a:buClr>
              <a:buFont typeface="+mj-lt"/>
              <a:buAutoNum type="alphaLcPeriod"/>
              <a:tabLst>
                <a:tab pos="118872" algn="l"/>
              </a:tabLst>
            </a:pPr>
            <a:r>
              <a:rPr lang="es-CO" sz="1000" b="1" dirty="0">
                <a:solidFill>
                  <a:schemeClr val="tx1"/>
                </a:solidFill>
              </a:rPr>
              <a:t>Límites de exposición ocupacional a la lana soluble (</a:t>
            </a:r>
            <a:r>
              <a:rPr lang="es-CO" sz="1000" b="1" dirty="0" err="1">
                <a:solidFill>
                  <a:schemeClr val="tx1"/>
                </a:solidFill>
              </a:rPr>
              <a:t>OEL</a:t>
            </a:r>
            <a:r>
              <a:rPr lang="es-CO" sz="1000" b="1" dirty="0">
                <a:solidFill>
                  <a:schemeClr val="tx1"/>
                </a:solidFill>
              </a:rPr>
              <a:t> - </a:t>
            </a:r>
            <a:r>
              <a:rPr lang="es-CO" sz="1000" b="1" dirty="0" err="1">
                <a:solidFill>
                  <a:schemeClr val="tx1"/>
                </a:solidFill>
              </a:rPr>
              <a:t>Occupational</a:t>
            </a:r>
            <a:r>
              <a:rPr lang="es-CO" sz="1000" b="1" dirty="0">
                <a:solidFill>
                  <a:schemeClr val="tx1"/>
                </a:solidFill>
              </a:rPr>
              <a:t> </a:t>
            </a:r>
            <a:r>
              <a:rPr lang="es-CO" sz="1000" b="1" dirty="0" err="1">
                <a:solidFill>
                  <a:schemeClr val="tx1"/>
                </a:solidFill>
              </a:rPr>
              <a:t>Exposure</a:t>
            </a:r>
            <a:r>
              <a:rPr lang="es-CO" sz="1000" b="1" dirty="0">
                <a:solidFill>
                  <a:schemeClr val="tx1"/>
                </a:solidFill>
              </a:rPr>
              <a:t> </a:t>
            </a:r>
            <a:r>
              <a:rPr lang="es-CO" sz="1000" b="1" dirty="0" err="1">
                <a:solidFill>
                  <a:schemeClr val="tx1"/>
                </a:solidFill>
              </a:rPr>
              <a:t>Limits</a:t>
            </a:r>
            <a:r>
              <a:rPr lang="es-CO" sz="1000" b="1" dirty="0">
                <a:solidFill>
                  <a:schemeClr val="tx1"/>
                </a:solidFill>
              </a:rPr>
              <a:t>): </a:t>
            </a:r>
            <a:r>
              <a:rPr lang="es-CO" sz="1000" dirty="0">
                <a:solidFill>
                  <a:schemeClr val="tx1"/>
                </a:solidFill>
              </a:rPr>
              <a:t>El </a:t>
            </a:r>
            <a:r>
              <a:rPr lang="es-CO" sz="1000" dirty="0" err="1">
                <a:solidFill>
                  <a:schemeClr val="tx1"/>
                </a:solidFill>
              </a:rPr>
              <a:t>OEL</a:t>
            </a:r>
            <a:r>
              <a:rPr lang="es-CO" sz="1000" dirty="0">
                <a:solidFill>
                  <a:schemeClr val="tx1"/>
                </a:solidFill>
              </a:rPr>
              <a:t> de Ontario es de 1,0 f/</a:t>
            </a:r>
            <a:r>
              <a:rPr lang="es-CO" sz="1000" dirty="0" err="1">
                <a:solidFill>
                  <a:schemeClr val="tx1"/>
                </a:solidFill>
              </a:rPr>
              <a:t>cc</a:t>
            </a:r>
            <a:r>
              <a:rPr lang="es-CO" sz="1000" dirty="0">
                <a:solidFill>
                  <a:schemeClr val="tx1"/>
                </a:solidFill>
              </a:rPr>
              <a:t>, 8 horas. </a:t>
            </a:r>
            <a:r>
              <a:rPr lang="es-CO" sz="1000" dirty="0" err="1">
                <a:solidFill>
                  <a:schemeClr val="tx1"/>
                </a:solidFill>
              </a:rPr>
              <a:t>TWAEV</a:t>
            </a:r>
            <a:r>
              <a:rPr lang="es-CO" sz="1000" dirty="0">
                <a:solidFill>
                  <a:schemeClr val="tx1"/>
                </a:solidFill>
              </a:rPr>
              <a:t>. Tenga en cuenta la siguiente declaración: En EE.UU. se utiliza la norma </a:t>
            </a:r>
            <a:r>
              <a:rPr lang="es-CO" sz="1000" dirty="0" err="1">
                <a:solidFill>
                  <a:schemeClr val="tx1"/>
                </a:solidFill>
              </a:rPr>
              <a:t>OSHA</a:t>
            </a:r>
            <a:r>
              <a:rPr lang="es-CO" sz="1000" dirty="0">
                <a:solidFill>
                  <a:schemeClr val="tx1"/>
                </a:solidFill>
              </a:rPr>
              <a:t> “</a:t>
            </a:r>
            <a:r>
              <a:rPr lang="es-CO" sz="1000" dirty="0" err="1">
                <a:solidFill>
                  <a:schemeClr val="tx1"/>
                </a:solidFill>
              </a:rPr>
              <a:t>Particulate</a:t>
            </a:r>
            <a:r>
              <a:rPr lang="es-CO" sz="1000" dirty="0">
                <a:solidFill>
                  <a:schemeClr val="tx1"/>
                </a:solidFill>
              </a:rPr>
              <a:t> </a:t>
            </a:r>
            <a:r>
              <a:rPr lang="es-CO" sz="1000" dirty="0" err="1">
                <a:solidFill>
                  <a:schemeClr val="tx1"/>
                </a:solidFill>
              </a:rPr>
              <a:t>Not</a:t>
            </a:r>
            <a:r>
              <a:rPr lang="es-CO" sz="1000" dirty="0">
                <a:solidFill>
                  <a:schemeClr val="tx1"/>
                </a:solidFill>
              </a:rPr>
              <a:t> </a:t>
            </a:r>
            <a:r>
              <a:rPr lang="es-CO" sz="1000" dirty="0" err="1">
                <a:solidFill>
                  <a:schemeClr val="tx1"/>
                </a:solidFill>
              </a:rPr>
              <a:t>else</a:t>
            </a:r>
            <a:r>
              <a:rPr lang="es-CO" sz="1000" dirty="0">
                <a:solidFill>
                  <a:schemeClr val="tx1"/>
                </a:solidFill>
              </a:rPr>
              <a:t> </a:t>
            </a:r>
            <a:r>
              <a:rPr lang="es-CO" sz="1000" dirty="0" err="1">
                <a:solidFill>
                  <a:schemeClr val="tx1"/>
                </a:solidFill>
              </a:rPr>
              <a:t>Regulated</a:t>
            </a:r>
            <a:r>
              <a:rPr lang="es-CO" sz="1000" dirty="0">
                <a:solidFill>
                  <a:schemeClr val="tx1"/>
                </a:solidFill>
              </a:rPr>
              <a:t> (</a:t>
            </a:r>
            <a:r>
              <a:rPr lang="es-CO" sz="1000" dirty="0" err="1">
                <a:solidFill>
                  <a:schemeClr val="tx1"/>
                </a:solidFill>
              </a:rPr>
              <a:t>PNOR</a:t>
            </a:r>
            <a:r>
              <a:rPr lang="es-CO" sz="1000" dirty="0">
                <a:solidFill>
                  <a:schemeClr val="tx1"/>
                </a:solidFill>
              </a:rPr>
              <a:t>)” (</a:t>
            </a:r>
            <a:r>
              <a:rPr lang="es-CO" sz="1000" dirty="0" err="1">
                <a:solidFill>
                  <a:schemeClr val="tx1"/>
                </a:solidFill>
              </a:rPr>
              <a:t>29CFR</a:t>
            </a:r>
            <a:r>
              <a:rPr lang="es-CO" sz="1000" dirty="0">
                <a:solidFill>
                  <a:schemeClr val="tx1"/>
                </a:solidFill>
              </a:rPr>
              <a:t> 1910.1000 </a:t>
            </a:r>
            <a:r>
              <a:rPr lang="es-CO" sz="1000" dirty="0" err="1">
                <a:solidFill>
                  <a:schemeClr val="tx1"/>
                </a:solidFill>
              </a:rPr>
              <a:t>Subpart</a:t>
            </a:r>
            <a:r>
              <a:rPr lang="es-CO" sz="1000" dirty="0">
                <a:solidFill>
                  <a:schemeClr val="tx1"/>
                </a:solidFill>
              </a:rPr>
              <a:t> Z, Air </a:t>
            </a:r>
            <a:r>
              <a:rPr lang="es-CO" sz="1000" dirty="0" err="1">
                <a:solidFill>
                  <a:schemeClr val="tx1"/>
                </a:solidFill>
              </a:rPr>
              <a:t>Contaminants</a:t>
            </a:r>
            <a:r>
              <a:rPr lang="es-CO" sz="1000" dirty="0">
                <a:solidFill>
                  <a:schemeClr val="tx1"/>
                </a:solidFill>
              </a:rPr>
              <a:t>) que lo considera como parte de un </a:t>
            </a:r>
            <a:r>
              <a:rPr lang="es-CO" sz="1000" dirty="0" err="1">
                <a:solidFill>
                  <a:schemeClr val="tx1"/>
                </a:solidFill>
              </a:rPr>
              <a:t>TWAEV</a:t>
            </a:r>
            <a:r>
              <a:rPr lang="es-CO" sz="1000" dirty="0">
                <a:solidFill>
                  <a:schemeClr val="tx1"/>
                </a:solidFill>
              </a:rPr>
              <a:t> de Polvo Total de 15 mg/</a:t>
            </a:r>
            <a:r>
              <a:rPr lang="en-US" sz="1000" dirty="0" err="1">
                <a:solidFill>
                  <a:schemeClr val="tx1"/>
                </a:solidFill>
              </a:rPr>
              <a:t>m</a:t>
            </a:r>
            <a:r>
              <a:rPr lang="en-US" sz="1000" baseline="30000" dirty="0" err="1">
                <a:solidFill>
                  <a:schemeClr val="tx1"/>
                </a:solidFill>
              </a:rPr>
              <a:t>3</a:t>
            </a:r>
            <a:r>
              <a:rPr lang="en-US" sz="1000" dirty="0">
                <a:solidFill>
                  <a:schemeClr val="tx1"/>
                </a:solidFill>
              </a:rPr>
              <a:t>.</a:t>
            </a:r>
          </a:p>
          <a:p>
            <a:pPr lvl="1" algn="just" defTabSz="228600">
              <a:spcBef>
                <a:spcPts val="850"/>
              </a:spcBef>
              <a:buClr>
                <a:schemeClr val="accent1"/>
              </a:buClr>
              <a:tabLst>
                <a:tab pos="118872" algn="l"/>
              </a:tabLst>
            </a:pPr>
            <a:r>
              <a:rPr lang="es-CO" sz="1000" b="1" dirty="0">
                <a:solidFill>
                  <a:schemeClr val="tx1"/>
                </a:solidFill>
                <a:latin typeface="+mj-lt"/>
              </a:rPr>
              <a:t>Pautas de exposición - otros ingredientes</a:t>
            </a:r>
            <a:r>
              <a:rPr lang="en-US" sz="1000" b="1" dirty="0">
                <a:solidFill>
                  <a:schemeClr val="tx1"/>
                </a:solidFill>
                <a:latin typeface="+mj-lt"/>
              </a:rPr>
              <a:t>: </a:t>
            </a:r>
            <a:r>
              <a:rPr lang="es-CO" sz="1000" dirty="0">
                <a:solidFill>
                  <a:schemeClr val="tx1"/>
                </a:solidFill>
                <a:latin typeface="+mj-lt"/>
              </a:rPr>
              <a:t>Los límites de exposición ocupacional varían ampliamente y están bajo revisión constante. Consulte aquellos que se aplican actualmente a la ubicación donde el producto está en uso o se retira de servicio. Los controles de ingeniería o el equipo de protección personal empleados para reducir la exposición a la fibra cerámica también controlarán la exposición de los trabajadores a los siguientes ingredientes. El fabricante recomienda los siguientes niveles de acción ocupacional promedio ponderados en el tiempo para los demás ingredientes, y se basan en las buenas prácticas de higiene industrial actuales.</a:t>
            </a:r>
            <a:r>
              <a:rPr lang="en-US" sz="1000" dirty="0">
                <a:solidFill>
                  <a:schemeClr val="tx1"/>
                </a:solidFill>
                <a:latin typeface="+mj-lt"/>
              </a:rPr>
              <a:t>:</a:t>
            </a:r>
            <a:r>
              <a:rPr lang="fr-FR" sz="1040" dirty="0">
                <a:solidFill>
                  <a:schemeClr val="tx1"/>
                </a:solidFill>
              </a:rPr>
              <a:t>	</a:t>
            </a:r>
          </a:p>
          <a:p>
            <a:pPr defTabSz="228600">
              <a:buClr>
                <a:schemeClr val="accent1"/>
              </a:buClr>
              <a:tabLst>
                <a:tab pos="118872" algn="l"/>
              </a:tabLst>
            </a:pPr>
            <a:endParaRPr lang="fr-FR" sz="1000" dirty="0">
              <a:solidFill>
                <a:schemeClr val="tx1"/>
              </a:solidFill>
            </a:endParaRPr>
          </a:p>
          <a:p>
            <a:pPr defTabSz="228600">
              <a:buClr>
                <a:schemeClr val="accent1"/>
              </a:buClr>
              <a:tabLst>
                <a:tab pos="118872" algn="l"/>
              </a:tabLst>
            </a:pPr>
            <a:endParaRPr lang="fr-FR" sz="1000" dirty="0">
              <a:solidFill>
                <a:schemeClr val="tx1"/>
              </a:solidFill>
            </a:endParaRPr>
          </a:p>
          <a:p>
            <a:pPr defTabSz="228600">
              <a:buClr>
                <a:schemeClr val="accent1"/>
              </a:buClr>
              <a:tabLst>
                <a:tab pos="118872" algn="l"/>
              </a:tabLst>
            </a:pPr>
            <a:endParaRPr lang="fr-FR" sz="1000" dirty="0">
              <a:solidFill>
                <a:schemeClr val="tx1"/>
              </a:solidFill>
            </a:endParaRPr>
          </a:p>
          <a:p>
            <a:pPr defTabSz="228600">
              <a:buClr>
                <a:schemeClr val="accent1"/>
              </a:buClr>
              <a:tabLst>
                <a:tab pos="118872" algn="l"/>
              </a:tabLst>
            </a:pPr>
            <a:r>
              <a:rPr lang="fr-FR" sz="1000" dirty="0">
                <a:solidFill>
                  <a:schemeClr val="tx1"/>
                </a:solidFill>
              </a:rPr>
              <a:t>	</a:t>
            </a:r>
          </a:p>
          <a:p>
            <a:pPr marL="228600" indent="-228600" algn="just" defTabSz="228600">
              <a:buClr>
                <a:schemeClr val="accent1"/>
              </a:buClr>
              <a:buFont typeface="+mj-lt"/>
              <a:buAutoNum type="alphaLcPeriod" startAt="2"/>
              <a:tabLst>
                <a:tab pos="118872" algn="l"/>
              </a:tabLst>
            </a:pPr>
            <a:r>
              <a:rPr lang="es-CO" sz="1000" b="1" dirty="0">
                <a:solidFill>
                  <a:schemeClr val="tx1"/>
                </a:solidFill>
              </a:rPr>
              <a:t>Controles técnicos adecuados: </a:t>
            </a:r>
            <a:r>
              <a:rPr lang="es-CO" sz="1000" dirty="0">
                <a:solidFill>
                  <a:schemeClr val="tx1"/>
                </a:solidFill>
              </a:rPr>
              <a:t>Utilizar controles de ingeniería tales como ventilación de escape local, recolección de polvo en el punto de generación, estaciones de trabajo de tiro descendente, diseños de herramientas de control de emisiones y equipos de manipulación de materiales diseñados para minimizar las emisiones de fibras en el aire.</a:t>
            </a:r>
          </a:p>
          <a:p>
            <a:pPr marL="228600" indent="-228600" algn="just" defTabSz="228600">
              <a:buClr>
                <a:schemeClr val="accent1"/>
              </a:buClr>
              <a:buFont typeface="+mj-lt"/>
              <a:buAutoNum type="alphaLcPeriod" startAt="2"/>
              <a:tabLst>
                <a:tab pos="118872" algn="l"/>
              </a:tabLst>
            </a:pPr>
            <a:endParaRPr lang="es-CO" sz="1000" b="1" dirty="0">
              <a:solidFill>
                <a:schemeClr val="tx1"/>
              </a:solidFill>
            </a:endParaRPr>
          </a:p>
          <a:p>
            <a:pPr marL="228600" indent="-228600" algn="just" defTabSz="228600">
              <a:buClr>
                <a:schemeClr val="accent1"/>
              </a:buClr>
              <a:buFont typeface="+mj-lt"/>
              <a:buAutoNum type="alphaLcPeriod" startAt="2"/>
              <a:tabLst>
                <a:tab pos="118872" algn="l"/>
              </a:tabLst>
            </a:pPr>
            <a:r>
              <a:rPr lang="es-CO" sz="1000" b="1" dirty="0">
                <a:solidFill>
                  <a:schemeClr val="tx1"/>
                </a:solidFill>
              </a:rPr>
              <a:t>Medidas de protección individual, como equipos de protección personal:</a:t>
            </a:r>
            <a:endParaRPr lang="en-US" sz="1000" b="1" dirty="0">
              <a:solidFill>
                <a:schemeClr val="tx1"/>
              </a:solidFill>
            </a:endParaRPr>
          </a:p>
          <a:p>
            <a:pPr marL="617220" lvl="1" indent="-228600" algn="just" defTabSz="228600">
              <a:buClr>
                <a:schemeClr val="accent1"/>
              </a:buClr>
              <a:buFont typeface="Wingdings" panose="05000000000000000000" pitchFamily="2" charset="2"/>
              <a:buChar char="§"/>
              <a:tabLst>
                <a:tab pos="118872" algn="l"/>
              </a:tabLst>
            </a:pPr>
            <a:r>
              <a:rPr lang="es-CO" sz="1000" b="1" dirty="0">
                <a:solidFill>
                  <a:schemeClr val="tx1"/>
                </a:solidFill>
                <a:latin typeface="+mj-lt"/>
              </a:rPr>
              <a:t>Protección de la piel: </a:t>
            </a:r>
            <a:r>
              <a:rPr lang="es-CO" sz="1000" dirty="0">
                <a:solidFill>
                  <a:schemeClr val="tx1"/>
                </a:solidFill>
                <a:latin typeface="+mj-lt"/>
              </a:rPr>
              <a:t>Use equipo de protección personal (por ejemplo, guantes), según sea necesario para evitar la irritación de la piel. Se podrá utilizar ropa lavable o desechable. Si es posible, no lleve a casa ropa sucia. Si es necesario llevarse a casa la ropa de trabajo sucia, se debe informar a los empleados sobre las mejores prácticas para minimizar la exposición al polvo no relacionado con el trabajo (por ejemplo, aspirar la ropa antes de salir del área de trabajo, lavar la ropa de trabajo por separado y enjuagar la lavadora antes de lavar otra ropa del hogar).</a:t>
            </a:r>
            <a:endParaRPr lang="en-US" sz="1000" dirty="0">
              <a:solidFill>
                <a:schemeClr val="tx1"/>
              </a:solidFill>
              <a:latin typeface="+mj-lt"/>
            </a:endParaRPr>
          </a:p>
          <a:p>
            <a:pPr marL="617220" lvl="1" indent="-228600" algn="just" defTabSz="228600">
              <a:buClr>
                <a:schemeClr val="accent1"/>
              </a:buClr>
              <a:buFont typeface="Wingdings" panose="05000000000000000000" pitchFamily="2" charset="2"/>
              <a:buChar char="§"/>
              <a:tabLst>
                <a:tab pos="118872" algn="l"/>
              </a:tabLst>
            </a:pPr>
            <a:r>
              <a:rPr lang="es-CO" sz="1000" b="1" dirty="0">
                <a:solidFill>
                  <a:schemeClr val="tx1"/>
                </a:solidFill>
                <a:latin typeface="+mj-lt"/>
              </a:rPr>
              <a:t>Protección de los ojos: </a:t>
            </a:r>
            <a:r>
              <a:rPr lang="es-CO" sz="1000" dirty="0">
                <a:solidFill>
                  <a:schemeClr val="tx1"/>
                </a:solidFill>
                <a:latin typeface="+mj-lt"/>
              </a:rPr>
              <a:t>Según sea necesario, use gafas protectoras o gafas de seguridad con protectores laterales.</a:t>
            </a:r>
            <a:endParaRPr lang="en-US" sz="1000" dirty="0">
              <a:latin typeface="+mj-lt"/>
            </a:endParaRPr>
          </a:p>
          <a:p>
            <a:pPr marL="617220" lvl="1" indent="-228600" algn="just" defTabSz="228600">
              <a:buClr>
                <a:schemeClr val="accent1"/>
              </a:buClr>
              <a:buFont typeface="Wingdings" panose="05000000000000000000" pitchFamily="2" charset="2"/>
              <a:buChar char="§"/>
              <a:tabLst>
                <a:tab pos="118872" algn="l"/>
              </a:tabLst>
            </a:pPr>
            <a:r>
              <a:rPr lang="en-US" sz="1000" b="1" dirty="0">
                <a:solidFill>
                  <a:srgbClr val="0F1919"/>
                </a:solidFill>
                <a:latin typeface="+mj-lt"/>
              </a:rPr>
              <a:t>Respiratory Protection: </a:t>
            </a:r>
            <a:r>
              <a:rPr lang="es-CO" sz="1000" dirty="0">
                <a:solidFill>
                  <a:srgbClr val="0F1919"/>
                </a:solidFill>
                <a:latin typeface="+mj-lt"/>
              </a:rPr>
              <a:t>Cuando los controles de ingeniería y/o administrativos son insuficientes para mantener las concentraciones en el lugar de trabajo por debajo del nivel aplicable, se recomienda el uso de protección respiratoria adecuada, de acuerdo con los requisitos de las normas </a:t>
            </a:r>
            <a:r>
              <a:rPr lang="es-CO" sz="1000" dirty="0" err="1">
                <a:solidFill>
                  <a:srgbClr val="0F1919"/>
                </a:solidFill>
                <a:latin typeface="+mj-lt"/>
              </a:rPr>
              <a:t>OSHA</a:t>
            </a:r>
            <a:r>
              <a:rPr lang="es-CO" sz="1000" dirty="0">
                <a:solidFill>
                  <a:srgbClr val="0F1919"/>
                </a:solidFill>
                <a:latin typeface="+mj-lt"/>
              </a:rPr>
              <a:t> 29 </a:t>
            </a:r>
            <a:r>
              <a:rPr lang="es-CO" sz="1000" dirty="0" err="1">
                <a:solidFill>
                  <a:srgbClr val="0F1919"/>
                </a:solidFill>
                <a:latin typeface="+mj-lt"/>
              </a:rPr>
              <a:t>CFR</a:t>
            </a:r>
            <a:r>
              <a:rPr lang="es-CO" sz="1000" dirty="0">
                <a:solidFill>
                  <a:srgbClr val="0F1919"/>
                </a:solidFill>
                <a:latin typeface="+mj-lt"/>
              </a:rPr>
              <a:t> 1910.134 y 29 </a:t>
            </a:r>
            <a:r>
              <a:rPr lang="es-CO" sz="1000" dirty="0" err="1">
                <a:solidFill>
                  <a:srgbClr val="0F1919"/>
                </a:solidFill>
                <a:latin typeface="+mj-lt"/>
              </a:rPr>
              <a:t>CFR</a:t>
            </a:r>
            <a:r>
              <a:rPr lang="es-CO" sz="1000" dirty="0">
                <a:solidFill>
                  <a:srgbClr val="0F1919"/>
                </a:solidFill>
                <a:latin typeface="+mj-lt"/>
              </a:rPr>
              <a:t> 1926.103. Se debe utilizar un respirador certificado por </a:t>
            </a:r>
            <a:r>
              <a:rPr lang="es-CO" sz="1000" dirty="0" err="1">
                <a:solidFill>
                  <a:srgbClr val="0F1919"/>
                </a:solidFill>
                <a:latin typeface="+mj-lt"/>
              </a:rPr>
              <a:t>NIOSH</a:t>
            </a:r>
            <a:r>
              <a:rPr lang="es-CO" sz="1000" dirty="0">
                <a:solidFill>
                  <a:srgbClr val="0F1919"/>
                </a:solidFill>
                <a:latin typeface="+mj-lt"/>
              </a:rPr>
              <a:t> con una eficiencia de filtrado de al menos el 95 %. La recomendación de eficiencia del filtro del 95 % se basa en la secuencia lógica de selección de respiradores de </a:t>
            </a:r>
            <a:r>
              <a:rPr lang="es-CO" sz="1000" dirty="0" err="1">
                <a:solidFill>
                  <a:srgbClr val="0F1919"/>
                </a:solidFill>
                <a:latin typeface="+mj-lt"/>
              </a:rPr>
              <a:t>NIOSH</a:t>
            </a:r>
            <a:r>
              <a:rPr lang="es-CO" sz="1000" dirty="0">
                <a:solidFill>
                  <a:srgbClr val="0F1919"/>
                </a:solidFill>
                <a:latin typeface="+mj-lt"/>
              </a:rPr>
              <a:t> para exposición a fibras minerales artificiales. De acuerdo con las recomendaciones de </a:t>
            </a:r>
            <a:r>
              <a:rPr lang="es-CO" sz="1000" dirty="0" err="1">
                <a:solidFill>
                  <a:srgbClr val="0F1919"/>
                </a:solidFill>
                <a:latin typeface="+mj-lt"/>
              </a:rPr>
              <a:t>NIOSH</a:t>
            </a:r>
            <a:r>
              <a:rPr lang="es-CO" sz="1000" dirty="0">
                <a:solidFill>
                  <a:srgbClr val="0F1919"/>
                </a:solidFill>
                <a:latin typeface="+mj-lt"/>
              </a:rPr>
              <a:t>, los respiradores N-95 son apropiados para exposiciones de hasta 10 veces el límite de exposición recomendado (</a:t>
            </a:r>
            <a:r>
              <a:rPr lang="es-CO" sz="1000" dirty="0" err="1">
                <a:solidFill>
                  <a:srgbClr val="0F1919"/>
                </a:solidFill>
                <a:latin typeface="+mj-lt"/>
              </a:rPr>
              <a:t>REL</a:t>
            </a:r>
            <a:r>
              <a:rPr lang="es-CO" sz="1000" dirty="0">
                <a:solidFill>
                  <a:srgbClr val="0F1919"/>
                </a:solidFill>
                <a:latin typeface="+mj-lt"/>
              </a:rPr>
              <a:t>) de </a:t>
            </a:r>
            <a:r>
              <a:rPr lang="es-CO" sz="1000" dirty="0" err="1">
                <a:solidFill>
                  <a:srgbClr val="0F1919"/>
                </a:solidFill>
                <a:latin typeface="+mj-lt"/>
              </a:rPr>
              <a:t>NIOSH</a:t>
            </a:r>
            <a:r>
              <a:rPr lang="es-CO" sz="1000" dirty="0">
                <a:solidFill>
                  <a:srgbClr val="0F1919"/>
                </a:solidFill>
                <a:latin typeface="+mj-lt"/>
              </a:rPr>
              <a:t>. Otros factores a considerar son las series de filtros N, R o P de </a:t>
            </a:r>
            <a:r>
              <a:rPr lang="es-CO" sz="1000" dirty="0" err="1">
                <a:solidFill>
                  <a:srgbClr val="0F1919"/>
                </a:solidFill>
                <a:latin typeface="+mj-lt"/>
              </a:rPr>
              <a:t>NIOSH</a:t>
            </a:r>
            <a:r>
              <a:rPr lang="es-CO" sz="1000" dirty="0">
                <a:solidFill>
                  <a:srgbClr val="0F1919"/>
                </a:solidFill>
                <a:latin typeface="+mj-lt"/>
              </a:rPr>
              <a:t> -- (N) No resistente al aceite, (R) Resistente al aceite y (P) A prueba de aceite. Estas recomendaciones no están diseñadas para limitar las opciones informadas, siempre que las decisiones de protección respiratoria cumplan con 29 </a:t>
            </a:r>
            <a:r>
              <a:rPr lang="es-CO" sz="1000" dirty="0" err="1">
                <a:solidFill>
                  <a:srgbClr val="0F1919"/>
                </a:solidFill>
                <a:latin typeface="+mj-lt"/>
              </a:rPr>
              <a:t>CFR</a:t>
            </a:r>
            <a:r>
              <a:rPr lang="es-CO" sz="1000" dirty="0">
                <a:solidFill>
                  <a:srgbClr val="0F1919"/>
                </a:solidFill>
                <a:latin typeface="+mj-lt"/>
              </a:rPr>
              <a:t> 1910.134. La evaluación de los riesgos del lugar de trabajo y la identificación de la protección respiratoria adecuada se realiza mejor, caso por caso, por un Higienista Industrial cualificado.</a:t>
            </a:r>
          </a:p>
          <a:p>
            <a:pPr lvl="1" algn="just" defTabSz="228600">
              <a:buClr>
                <a:schemeClr val="accent4"/>
              </a:buClr>
              <a:tabLst>
                <a:tab pos="118872" algn="l"/>
              </a:tabLst>
            </a:pPr>
            <a:endParaRPr lang="es-CO" sz="1000" dirty="0">
              <a:solidFill>
                <a:srgbClr val="0F1919"/>
              </a:solidFill>
              <a:latin typeface="+mj-lt"/>
            </a:endParaRPr>
          </a:p>
          <a:p>
            <a:pPr algn="just" defTabSz="228600">
              <a:tabLst>
                <a:tab pos="118872" algn="l"/>
              </a:tabLst>
            </a:pPr>
            <a:r>
              <a:rPr lang="es-CO" sz="1000" b="1" dirty="0">
                <a:solidFill>
                  <a:srgbClr val="0F1919"/>
                </a:solidFill>
              </a:rPr>
              <a:t>Otra información: </a:t>
            </a:r>
            <a:r>
              <a:rPr lang="es-CO" sz="1000" dirty="0">
                <a:solidFill>
                  <a:srgbClr val="0F1919"/>
                </a:solidFill>
              </a:rPr>
              <a:t>Concentraciones basadas en un promedio ponderado en el tiempo (TWA - time </a:t>
            </a:r>
            <a:r>
              <a:rPr lang="es-CO" sz="1000" dirty="0" err="1">
                <a:solidFill>
                  <a:srgbClr val="0F1919"/>
                </a:solidFill>
              </a:rPr>
              <a:t>weighted</a:t>
            </a:r>
            <a:r>
              <a:rPr lang="es-CO" sz="1000" dirty="0">
                <a:solidFill>
                  <a:srgbClr val="0F1919"/>
                </a:solidFill>
              </a:rPr>
              <a:t> </a:t>
            </a:r>
            <a:r>
              <a:rPr lang="es-CO" sz="1000" dirty="0" err="1">
                <a:solidFill>
                  <a:srgbClr val="0F1919"/>
                </a:solidFill>
              </a:rPr>
              <a:t>average</a:t>
            </a:r>
            <a:r>
              <a:rPr lang="es-CO" sz="1000" dirty="0">
                <a:solidFill>
                  <a:srgbClr val="0F1919"/>
                </a:solidFill>
              </a:rPr>
              <a:t>) de ocho horas según lo determinado por muestras de aire recolectadas y analizadas de acuerdo con el método </a:t>
            </a:r>
            <a:r>
              <a:rPr lang="es-CO" sz="1000" dirty="0" err="1">
                <a:solidFill>
                  <a:srgbClr val="0F1919"/>
                </a:solidFill>
              </a:rPr>
              <a:t>NIOSH</a:t>
            </a:r>
            <a:r>
              <a:rPr lang="es-CO" sz="1000" dirty="0">
                <a:solidFill>
                  <a:srgbClr val="0F1919"/>
                </a:solidFill>
              </a:rPr>
              <a:t> 7400 (B) para fibras en el aire. El fabricante recomienda el uso de un respirador purificador de aire que cubra toda la cara equipado con un cartucho de filtro de partículas apropiado durante los eventos de arranque del horno y la eliminación del producto fibroso usado para controlar la exposición a la fibra en el aire y la posible presencia de sílice cristalina.</a:t>
            </a:r>
            <a:endParaRPr lang="en-CA" sz="1000" dirty="0">
              <a:solidFill>
                <a:srgbClr val="0F1919"/>
              </a:solidFill>
            </a:endParaRPr>
          </a:p>
        </p:txBody>
      </p:sp>
      <p:graphicFrame>
        <p:nvGraphicFramePr>
          <p:cNvPr id="2" name="Table 2">
            <a:extLst>
              <a:ext uri="{FF2B5EF4-FFF2-40B4-BE49-F238E27FC236}">
                <a16:creationId xmlns:a16="http://schemas.microsoft.com/office/drawing/2014/main" id="{224018C3-59BD-FB61-775F-3985A8F212C9}"/>
              </a:ext>
            </a:extLst>
          </p:cNvPr>
          <p:cNvGraphicFramePr>
            <a:graphicFrameLocks noGrp="1"/>
          </p:cNvGraphicFramePr>
          <p:nvPr>
            <p:extLst>
              <p:ext uri="{D42A27DB-BD31-4B8C-83A1-F6EECF244321}">
                <p14:modId xmlns:p14="http://schemas.microsoft.com/office/powerpoint/2010/main" val="2632563077"/>
              </p:ext>
            </p:extLst>
          </p:nvPr>
        </p:nvGraphicFramePr>
        <p:xfrm>
          <a:off x="641350" y="3200646"/>
          <a:ext cx="6845806" cy="762000"/>
        </p:xfrm>
        <a:graphic>
          <a:graphicData uri="http://schemas.openxmlformats.org/drawingml/2006/table">
            <a:tbl>
              <a:tblPr firstRow="1" bandRow="1"/>
              <a:tblGrid>
                <a:gridCol w="1758950">
                  <a:extLst>
                    <a:ext uri="{9D8B030D-6E8A-4147-A177-3AD203B41FA5}">
                      <a16:colId xmlns:a16="http://schemas.microsoft.com/office/drawing/2014/main" val="3694911790"/>
                    </a:ext>
                  </a:extLst>
                </a:gridCol>
                <a:gridCol w="5086856">
                  <a:extLst>
                    <a:ext uri="{9D8B030D-6E8A-4147-A177-3AD203B41FA5}">
                      <a16:colId xmlns:a16="http://schemas.microsoft.com/office/drawing/2014/main" val="3913904673"/>
                    </a:ext>
                  </a:extLst>
                </a:gridCol>
              </a:tblGrid>
              <a:tr h="180602">
                <a:tc>
                  <a:txBody>
                    <a:bodyPr/>
                    <a:lstStyle/>
                    <a:p>
                      <a:r>
                        <a:rPr lang="es-CO" sz="800" b="1" noProof="0" dirty="0"/>
                        <a:t>NOMBRE</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CO" sz="800" b="1" noProof="0" dirty="0"/>
                        <a:t>ONTARIO </a:t>
                      </a:r>
                      <a:r>
                        <a:rPr lang="es-CO" sz="800" b="1" noProof="0" dirty="0" err="1"/>
                        <a:t>TWAEV</a:t>
                      </a:r>
                      <a:endParaRPr lang="es-CO" sz="800" b="1" noProof="0" dirty="0"/>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0368434"/>
                  </a:ext>
                </a:extLst>
              </a:tr>
              <a:tr h="194179">
                <a:tc>
                  <a:txBody>
                    <a:bodyPr/>
                    <a:lstStyle/>
                    <a:p>
                      <a:r>
                        <a:rPr lang="es-CO" sz="800" noProof="0" dirty="0">
                          <a:solidFill>
                            <a:schemeClr val="tx1"/>
                          </a:solidFill>
                        </a:rPr>
                        <a:t>Sílice amorfa</a:t>
                      </a:r>
                      <a:endParaRPr lang="es-CO" sz="800" noProof="0" dirty="0"/>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10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inhalables) 2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respirables)</a:t>
                      </a:r>
                    </a:p>
                    <a:p>
                      <a:endParaRPr lang="es-CO" sz="800" noProof="0" dirty="0"/>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71819982"/>
                  </a:ext>
                </a:extLst>
              </a:tr>
              <a:tr h="194179">
                <a:tc>
                  <a:txBody>
                    <a:bodyPr/>
                    <a:lstStyle/>
                    <a:p>
                      <a:r>
                        <a:rPr lang="es-CO" sz="800" noProof="0" dirty="0">
                          <a:solidFill>
                            <a:schemeClr val="tx1"/>
                          </a:solidFill>
                        </a:rPr>
                        <a:t>Sílice (después de su uso)</a:t>
                      </a:r>
                      <a:endParaRPr lang="es-CO" sz="800" noProof="0" dirty="0"/>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0.05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respirables (después del uso - actividades de arranque)</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25407864"/>
                  </a:ext>
                </a:extLst>
              </a:tr>
            </a:tbl>
          </a:graphicData>
        </a:graphic>
      </p:graphicFrame>
    </p:spTree>
    <p:extLst>
      <p:ext uri="{BB962C8B-B14F-4D97-AF65-F5344CB8AC3E}">
        <p14:creationId xmlns:p14="http://schemas.microsoft.com/office/powerpoint/2010/main" val="1713862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35">
            <a:extLst>
              <a:ext uri="{FF2B5EF4-FFF2-40B4-BE49-F238E27FC236}">
                <a16:creationId xmlns:a16="http://schemas.microsoft.com/office/drawing/2014/main" id="{B43BC8AC-DB28-5B44-BE2B-DE7E5030E5DD}"/>
              </a:ext>
            </a:extLst>
          </p:cNvPr>
          <p:cNvGraphicFramePr>
            <a:graphicFrameLocks/>
          </p:cNvGraphicFramePr>
          <p:nvPr>
            <p:extLst>
              <p:ext uri="{D42A27DB-BD31-4B8C-83A1-F6EECF244321}">
                <p14:modId xmlns:p14="http://schemas.microsoft.com/office/powerpoint/2010/main" val="3859179052"/>
              </p:ext>
            </p:extLst>
          </p:nvPr>
        </p:nvGraphicFramePr>
        <p:xfrm>
          <a:off x="287774" y="3878241"/>
          <a:ext cx="7199382" cy="1166500"/>
        </p:xfrm>
        <a:graphic>
          <a:graphicData uri="http://schemas.openxmlformats.org/drawingml/2006/table">
            <a:tbl>
              <a:tblPr firstRow="1" bandRow="1">
                <a:tableStyleId>{9D7B26C5-4107-4FEC-AEDC-1716B250A1EF}</a:tableStyleId>
              </a:tblPr>
              <a:tblGrid>
                <a:gridCol w="2431544">
                  <a:extLst>
                    <a:ext uri="{9D8B030D-6E8A-4147-A177-3AD203B41FA5}">
                      <a16:colId xmlns:a16="http://schemas.microsoft.com/office/drawing/2014/main" val="3647290184"/>
                    </a:ext>
                  </a:extLst>
                </a:gridCol>
                <a:gridCol w="4767838">
                  <a:extLst>
                    <a:ext uri="{9D8B030D-6E8A-4147-A177-3AD203B41FA5}">
                      <a16:colId xmlns:a16="http://schemas.microsoft.com/office/drawing/2014/main" val="622920296"/>
                    </a:ext>
                  </a:extLst>
                </a:gridCol>
              </a:tblGrid>
              <a:tr h="164496">
                <a:tc>
                  <a:txBody>
                    <a:bodyPr/>
                    <a:lstStyle/>
                    <a:p>
                      <a:r>
                        <a:rPr lang="es-CO" sz="800" b="1" noProof="0" dirty="0"/>
                        <a:t>REACTIVIDAD </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Estable en condiciones de uso normal</a:t>
                      </a:r>
                      <a:endParaRPr lang="en-CA" sz="800" b="0" noProof="0" dirty="0"/>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54812">
                <a:tc>
                  <a:txBody>
                    <a:bodyPr/>
                    <a:lstStyle/>
                    <a:p>
                      <a:r>
                        <a:rPr lang="es-CO" sz="800" b="1" noProof="0" dirty="0"/>
                        <a:t>ESTABILIDAD QUÍMICA</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El producto suministrado es estable e inerte</a:t>
                      </a:r>
                      <a:endParaRPr lang="en-CA" sz="800" b="0" noProof="0" dirty="0"/>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r>
                        <a:rPr lang="es-CO" sz="800" b="1" noProof="0" dirty="0"/>
                        <a:t>POSIBILIDAD DE REACCIONES PELIGROSAS</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marR="0" lvl="0" indent="0" algn="l" defTabSz="777240" rtl="0" eaLnBrk="1" fontAlgn="auto" latinLnBrk="0" hangingPunct="1">
                        <a:lnSpc>
                          <a:spcPct val="100000"/>
                        </a:lnSpc>
                        <a:spcBef>
                          <a:spcPts val="0"/>
                        </a:spcBef>
                        <a:spcAft>
                          <a:spcPts val="0"/>
                        </a:spcAft>
                        <a:buClrTx/>
                        <a:buSzTx/>
                        <a:buFontTx/>
                        <a:buNone/>
                        <a:tabLst/>
                        <a:defRPr/>
                      </a:pPr>
                      <a:r>
                        <a:rPr kumimoji="0" lang="es-CO" sz="800" b="0" i="0" u="none" strike="noStrike" kern="1200" cap="none" spc="0" normalizeH="0" baseline="0" noProof="0" dirty="0">
                          <a:ln>
                            <a:noFill/>
                          </a:ln>
                          <a:solidFill>
                            <a:srgbClr val="0F1919"/>
                          </a:solidFill>
                          <a:effectLst/>
                          <a:uLnTx/>
                          <a:uFillTx/>
                          <a:latin typeface="+mn-lt"/>
                          <a:ea typeface="+mn-ea"/>
                          <a:cs typeface="+mn-cs"/>
                        </a:rPr>
                        <a:t>Ninguno</a:t>
                      </a:r>
                      <a:endParaRPr lang="es-CO" sz="800" b="0" noProof="0" dirty="0"/>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r>
                        <a:rPr lang="es-CO" sz="800" b="1" noProof="0" dirty="0"/>
                        <a:t>CONDICIONES PARA EVITAR</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Consulte los consejos de manipulación y almacenamiento en la sección 7</a:t>
                      </a:r>
                      <a:endParaRPr lang="en-CA" sz="800" b="0" noProof="0" dirty="0"/>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r>
                        <a:rPr lang="es-CO" sz="800" b="1" noProof="0" dirty="0"/>
                        <a:t>MATERIALES INCOMPATIBLES</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marR="0" lvl="0" indent="0" algn="l" defTabSz="777240" rtl="0" eaLnBrk="1" fontAlgn="auto" latinLnBrk="0" hangingPunct="1">
                        <a:lnSpc>
                          <a:spcPct val="100000"/>
                        </a:lnSpc>
                        <a:spcBef>
                          <a:spcPts val="0"/>
                        </a:spcBef>
                        <a:spcAft>
                          <a:spcPts val="0"/>
                        </a:spcAft>
                        <a:buClrTx/>
                        <a:buSzTx/>
                        <a:buFontTx/>
                        <a:buNone/>
                        <a:tabLst/>
                        <a:defRPr/>
                      </a:pPr>
                      <a:r>
                        <a:rPr kumimoji="0" lang="es-CO" sz="800" b="0" i="0" u="none" strike="noStrike" kern="1200" cap="none" spc="0" normalizeH="0" baseline="0" noProof="0" dirty="0">
                          <a:ln>
                            <a:noFill/>
                          </a:ln>
                          <a:solidFill>
                            <a:srgbClr val="0F1919"/>
                          </a:solidFill>
                          <a:effectLst/>
                          <a:uLnTx/>
                          <a:uFillTx/>
                          <a:latin typeface="+mn-lt"/>
                          <a:ea typeface="+mn-ea"/>
                          <a:cs typeface="+mn-cs"/>
                        </a:rPr>
                        <a:t>Ninguno</a:t>
                      </a:r>
                      <a:endParaRPr lang="es-CO" sz="800" b="0" noProof="0" dirty="0"/>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a:lnSpc>
                          <a:spcPct val="150000"/>
                        </a:lnSpc>
                      </a:pPr>
                      <a:r>
                        <a:rPr lang="es-CO" sz="800" b="1" noProof="0" dirty="0"/>
                        <a:t>PRODUCTOS DE DESCOMPOSICIÓN PELIGROSOS</a:t>
                      </a:r>
                    </a:p>
                  </a:txBody>
                  <a:tcPr marL="0" marR="0" marT="0" marB="0">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marR="0" lvl="0" indent="0" algn="l" defTabSz="777240" rtl="0" eaLnBrk="1" fontAlgn="auto" latinLnBrk="0" hangingPunct="1">
                        <a:lnSpc>
                          <a:spcPct val="100000"/>
                        </a:lnSpc>
                        <a:spcBef>
                          <a:spcPts val="0"/>
                        </a:spcBef>
                        <a:spcAft>
                          <a:spcPts val="0"/>
                        </a:spcAft>
                        <a:buClrTx/>
                        <a:buSzTx/>
                        <a:buFontTx/>
                        <a:buNone/>
                        <a:tabLst/>
                        <a:defRPr/>
                      </a:pPr>
                      <a:r>
                        <a:rPr kumimoji="0" lang="es-CO" sz="800" b="0" i="0" u="none" strike="noStrike" kern="1200" cap="none" spc="0" normalizeH="0" baseline="0" noProof="0" dirty="0">
                          <a:ln>
                            <a:noFill/>
                          </a:ln>
                          <a:solidFill>
                            <a:srgbClr val="0F1919"/>
                          </a:solidFill>
                          <a:effectLst/>
                          <a:uLnTx/>
                          <a:uFillTx/>
                          <a:latin typeface="+mn-lt"/>
                          <a:ea typeface="+mn-ea"/>
                          <a:cs typeface="+mn-cs"/>
                        </a:rPr>
                        <a:t>Ninguno</a:t>
                      </a:r>
                      <a:endParaRPr lang="es-CO" sz="800" b="0" noProof="0" dirty="0"/>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8023790"/>
                  </a:ext>
                </a:extLst>
              </a:tr>
            </a:tbl>
          </a:graphicData>
        </a:graphic>
      </p:graphicFrame>
      <p:graphicFrame>
        <p:nvGraphicFramePr>
          <p:cNvPr id="2" name="Table 35">
            <a:extLst>
              <a:ext uri="{FF2B5EF4-FFF2-40B4-BE49-F238E27FC236}">
                <a16:creationId xmlns:a16="http://schemas.microsoft.com/office/drawing/2014/main" id="{5DB136F2-FED7-6B42-D125-193227158789}"/>
              </a:ext>
            </a:extLst>
          </p:cNvPr>
          <p:cNvGraphicFramePr>
            <a:graphicFrameLocks/>
          </p:cNvGraphicFramePr>
          <p:nvPr>
            <p:extLst>
              <p:ext uri="{D42A27DB-BD31-4B8C-83A1-F6EECF244321}">
                <p14:modId xmlns:p14="http://schemas.microsoft.com/office/powerpoint/2010/main" val="813891267"/>
              </p:ext>
            </p:extLst>
          </p:nvPr>
        </p:nvGraphicFramePr>
        <p:xfrm>
          <a:off x="287268" y="1560514"/>
          <a:ext cx="7199888" cy="1756013"/>
        </p:xfrm>
        <a:graphic>
          <a:graphicData uri="http://schemas.openxmlformats.org/drawingml/2006/table">
            <a:tbl>
              <a:tblPr firstRow="1" bandRow="1">
                <a:tableStyleId>{9D7B26C5-4107-4FEC-AEDC-1716B250A1EF}</a:tableStyleId>
              </a:tblPr>
              <a:tblGrid>
                <a:gridCol w="3256524">
                  <a:extLst>
                    <a:ext uri="{9D8B030D-6E8A-4147-A177-3AD203B41FA5}">
                      <a16:colId xmlns:a16="http://schemas.microsoft.com/office/drawing/2014/main" val="3647290184"/>
                    </a:ext>
                  </a:extLst>
                </a:gridCol>
                <a:gridCol w="3943364">
                  <a:extLst>
                    <a:ext uri="{9D8B030D-6E8A-4147-A177-3AD203B41FA5}">
                      <a16:colId xmlns:a16="http://schemas.microsoft.com/office/drawing/2014/main" val="622920296"/>
                    </a:ext>
                  </a:extLst>
                </a:gridCol>
              </a:tblGrid>
              <a:tr h="199438">
                <a:tc>
                  <a:txBody>
                    <a:bodyPr/>
                    <a:lstStyle/>
                    <a:p>
                      <a:r>
                        <a:rPr lang="es-CO" sz="800" b="1" noProof="0" dirty="0"/>
                        <a:t>APARIENCIA</a:t>
                      </a:r>
                      <a:r>
                        <a:rPr lang="fr-CA" sz="800" b="0" noProof="0" dirty="0"/>
                        <a:t>  </a:t>
                      </a:r>
                      <a:r>
                        <a:rPr lang="es-CO" sz="800" b="0" noProof="0" dirty="0"/>
                        <a:t>Producto blanquecino, fibroso y bombeable</a:t>
                      </a:r>
                      <a:endParaRPr lang="fr-CA" sz="800" b="0" noProof="0" dirty="0"/>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LÍMITES DE INFLAMABILIDAD/EXPLOSIVIDAD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54812">
                <a:tc>
                  <a:txBody>
                    <a:bodyPr/>
                    <a:lstStyle/>
                    <a:p>
                      <a:r>
                        <a:rPr lang="es-CO" sz="800" b="1" noProof="0" dirty="0"/>
                        <a:t>OLOR </a:t>
                      </a:r>
                      <a:r>
                        <a:rPr lang="es-CO" sz="800" b="0" noProof="0" dirty="0"/>
                        <a:t>Inoloro</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PRESIÓN DE VAPOR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r>
                        <a:rPr lang="es-CO" sz="800" b="1" noProof="0" dirty="0"/>
                        <a:t>UMBRAL DE OLOR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DENSIDAD DE VAPOR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r>
                        <a:rPr lang="es-CO" sz="800" b="1" noProof="0" dirty="0"/>
                        <a:t>pH  </a:t>
                      </a:r>
                      <a:r>
                        <a:rPr lang="es-CO" sz="800" b="0" noProof="0" dirty="0"/>
                        <a:t>No aplicable</a:t>
                      </a:r>
                      <a:endParaRPr lang="es-CO" sz="800" noProof="0" dirty="0"/>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DENSIDAD </a:t>
                      </a:r>
                      <a:r>
                        <a:rPr lang="es-CO" sz="800" b="0" noProof="0" dirty="0"/>
                        <a:t>80#/ft</a:t>
                      </a:r>
                      <a:r>
                        <a:rPr lang="es-CO" sz="800" kern="1200" baseline="30000" dirty="0">
                          <a:solidFill>
                            <a:srgbClr val="0F1919"/>
                          </a:solidFill>
                          <a:latin typeface="+mn-lt"/>
                          <a:ea typeface="+mn-ea"/>
                          <a:cs typeface="+mn-cs"/>
                        </a:rPr>
                        <a:t>3</a:t>
                      </a:r>
                      <a:endParaRPr lang="es-CO" sz="800" b="0" noProof="0" dirty="0"/>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r>
                        <a:rPr lang="es-CO" sz="800" b="1" noProof="0" dirty="0"/>
                        <a:t>PUNTO DE FUSIÓN </a:t>
                      </a:r>
                      <a:r>
                        <a:rPr lang="fr-CA" sz="800" noProof="0" dirty="0" err="1"/>
                        <a:t>1310°C</a:t>
                      </a:r>
                      <a:r>
                        <a:rPr lang="fr-CA" sz="800" noProof="0" dirty="0"/>
                        <a:t> (2390°F) </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SOLUBILIDAD</a:t>
                      </a:r>
                      <a:r>
                        <a:rPr lang="fr-CA" sz="800" b="1" noProof="0" dirty="0"/>
                        <a:t> </a:t>
                      </a:r>
                      <a:r>
                        <a:rPr lang="fr-CA" sz="800" noProof="0" dirty="0"/>
                        <a:t> &lt;1mg/</a:t>
                      </a:r>
                      <a:r>
                        <a:rPr lang="fr-CA" sz="800" noProof="0" dirty="0" err="1"/>
                        <a:t>litro</a:t>
                      </a:r>
                      <a:endParaRPr lang="fr-CA" sz="800" noProof="0" dirty="0"/>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r>
                        <a:rPr lang="es-CO" sz="800" b="1" noProof="0" dirty="0"/>
                        <a:t>PUNTO DE EBULLICIÓN INICIAL Y RANGO DE EBULLICIÓN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COEFICIENTE DE PARTICIÓN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8023790"/>
                  </a:ext>
                </a:extLst>
              </a:tr>
              <a:tr h="194665">
                <a:tc>
                  <a:txBody>
                    <a:bodyPr/>
                    <a:lstStyle/>
                    <a:p>
                      <a:r>
                        <a:rPr lang="es-CO" sz="800" b="1" noProof="0" dirty="0"/>
                        <a:t>PUNTO DE INFLAMACIÓN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TEMPERATURA DE AUTOIGNICIÓN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65187407"/>
                  </a:ext>
                </a:extLst>
              </a:tr>
              <a:tr h="194665">
                <a:tc>
                  <a:txBody>
                    <a:bodyPr/>
                    <a:lstStyle/>
                    <a:p>
                      <a:r>
                        <a:rPr lang="es-CO" sz="800" b="1" noProof="0" dirty="0"/>
                        <a:t>TASA DE EVAPORACIÓN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TEMPERATURA DE DESCOMPOSICIÓN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9663042"/>
                  </a:ext>
                </a:extLst>
              </a:tr>
              <a:tr h="194665">
                <a:tc>
                  <a:txBody>
                    <a:bodyPr/>
                    <a:lstStyle/>
                    <a:p>
                      <a:r>
                        <a:rPr lang="es-CO" sz="800" b="1" noProof="0" dirty="0"/>
                        <a:t>INFLAMABILIDAD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VISCOSIDAD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55687345"/>
                  </a:ext>
                </a:extLst>
              </a:tr>
            </a:tbl>
          </a:graphicData>
        </a:graphic>
      </p:graphicFrame>
      <p:sp>
        <p:nvSpPr>
          <p:cNvPr id="7" name="Text Placeholder 39">
            <a:extLst>
              <a:ext uri="{FF2B5EF4-FFF2-40B4-BE49-F238E27FC236}">
                <a16:creationId xmlns:a16="http://schemas.microsoft.com/office/drawing/2014/main" id="{09BBCF96-F469-BA50-715A-20E71678843A}"/>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CA" dirty="0"/>
              <a:t> </a:t>
            </a:r>
            <a:r>
              <a:rPr lang="en-CA" sz="1200" dirty="0">
                <a:solidFill>
                  <a:schemeClr val="tx2"/>
                </a:solidFill>
              </a:rPr>
              <a:t>FDS FC INJECTITE LBP PRODUCTS 23 04</a:t>
            </a:r>
          </a:p>
        </p:txBody>
      </p:sp>
      <p:sp>
        <p:nvSpPr>
          <p:cNvPr id="11" name="Rectangle 10">
            <a:extLst>
              <a:ext uri="{FF2B5EF4-FFF2-40B4-BE49-F238E27FC236}">
                <a16:creationId xmlns:a16="http://schemas.microsoft.com/office/drawing/2014/main" id="{B5B8BD9D-C2E2-E98A-DE15-29971EA16B58}"/>
              </a:ext>
            </a:extLst>
          </p:cNvPr>
          <p:cNvSpPr/>
          <p:nvPr/>
        </p:nvSpPr>
        <p:spPr>
          <a:xfrm>
            <a:off x="286256" y="1135232"/>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9. PROPIEDADES FÍSICAS Y QUÍMICAS</a:t>
            </a:r>
            <a:endParaRPr lang="en-CA" sz="1200" b="1" dirty="0">
              <a:solidFill>
                <a:schemeClr val="accent1"/>
              </a:solidFill>
              <a:latin typeface="+mj-lt"/>
            </a:endParaRPr>
          </a:p>
        </p:txBody>
      </p:sp>
      <p:sp>
        <p:nvSpPr>
          <p:cNvPr id="12" name="Rectangle 11">
            <a:extLst>
              <a:ext uri="{FF2B5EF4-FFF2-40B4-BE49-F238E27FC236}">
                <a16:creationId xmlns:a16="http://schemas.microsoft.com/office/drawing/2014/main" id="{6C055862-FAEB-4A6F-5D24-E54E07EACCCA}"/>
              </a:ext>
            </a:extLst>
          </p:cNvPr>
          <p:cNvSpPr/>
          <p:nvPr/>
        </p:nvSpPr>
        <p:spPr>
          <a:xfrm>
            <a:off x="287774" y="3433837"/>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10. ESTABILIDAD Y REACTIVIDAD</a:t>
            </a:r>
          </a:p>
        </p:txBody>
      </p:sp>
      <p:sp>
        <p:nvSpPr>
          <p:cNvPr id="13" name="Rectangle 12">
            <a:extLst>
              <a:ext uri="{FF2B5EF4-FFF2-40B4-BE49-F238E27FC236}">
                <a16:creationId xmlns:a16="http://schemas.microsoft.com/office/drawing/2014/main" id="{1A4CE944-7313-A5D2-B0D7-4A1F73803A74}"/>
              </a:ext>
            </a:extLst>
          </p:cNvPr>
          <p:cNvSpPr/>
          <p:nvPr/>
        </p:nvSpPr>
        <p:spPr>
          <a:xfrm>
            <a:off x="287774" y="5152876"/>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11. INFORMACIÓN TOXICOLÓGICA</a:t>
            </a:r>
          </a:p>
        </p:txBody>
      </p:sp>
      <p:sp>
        <p:nvSpPr>
          <p:cNvPr id="14" name="Text Placeholder 25">
            <a:extLst>
              <a:ext uri="{FF2B5EF4-FFF2-40B4-BE49-F238E27FC236}">
                <a16:creationId xmlns:a16="http://schemas.microsoft.com/office/drawing/2014/main" id="{1490323C-6AE1-7C1C-095D-F3017FCCE2F7}"/>
              </a:ext>
            </a:extLst>
          </p:cNvPr>
          <p:cNvSpPr txBox="1">
            <a:spLocks/>
          </p:cNvSpPr>
          <p:nvPr/>
        </p:nvSpPr>
        <p:spPr>
          <a:xfrm>
            <a:off x="287774" y="5586638"/>
            <a:ext cx="7200900" cy="4224233"/>
          </a:xfrm>
          <a:prstGeom prst="rect">
            <a:avLst/>
          </a:prstGeom>
        </p:spPr>
        <p:txBody>
          <a:bodyPr vert="horz" lIns="0" tIns="0" rIns="0" bIns="0" rtlCol="0" anchor="t">
            <a:sp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320040">
              <a:spcBef>
                <a:spcPts val="0"/>
              </a:spcBef>
              <a:tabLst>
                <a:tab pos="118872" algn="l"/>
              </a:tabLst>
            </a:pPr>
            <a:r>
              <a:rPr lang="es-CO" sz="1000" b="1" dirty="0">
                <a:solidFill>
                  <a:srgbClr val="0F1919"/>
                </a:solidFill>
              </a:rPr>
              <a:t>Epidemiología</a:t>
            </a:r>
          </a:p>
          <a:p>
            <a:pPr algn="just" defTabSz="320040">
              <a:spcBef>
                <a:spcPts val="0"/>
              </a:spcBef>
              <a:tabLst>
                <a:tab pos="118872" algn="l"/>
              </a:tabLst>
            </a:pPr>
            <a:r>
              <a:rPr lang="es-CO" sz="1000" dirty="0">
                <a:solidFill>
                  <a:srgbClr val="0F1919"/>
                </a:solidFill>
              </a:rPr>
              <a:t>Este producto no ha sido objeto de estudios epidemiológicos. Los estudios epidemiológicos relacionados con otras fibras químicas de solubilidad similar no han identificado una incidencia estadísticamente significativa de enfermedades respiratorias relacionadas con la exposición.</a:t>
            </a:r>
          </a:p>
          <a:p>
            <a:pPr algn="just" defTabSz="320040">
              <a:spcBef>
                <a:spcPts val="1000"/>
              </a:spcBef>
              <a:tabLst>
                <a:tab pos="118872" algn="l"/>
              </a:tabLst>
            </a:pPr>
            <a:r>
              <a:rPr lang="es-CO" sz="1000" b="1" dirty="0">
                <a:solidFill>
                  <a:srgbClr val="0F1919"/>
                </a:solidFill>
              </a:rPr>
              <a:t>Toxicología</a:t>
            </a:r>
          </a:p>
          <a:p>
            <a:pPr algn="just" defTabSz="320040">
              <a:spcBef>
                <a:spcPts val="0"/>
              </a:spcBef>
              <a:tabLst>
                <a:tab pos="118872" algn="l"/>
              </a:tabLst>
            </a:pPr>
            <a:r>
              <a:rPr lang="es-CO" sz="1000" dirty="0">
                <a:solidFill>
                  <a:srgbClr val="0F1919"/>
                </a:solidFill>
              </a:rPr>
              <a:t>Una revisión de la literatura científica disponible sugiere una relación inversa entre la tasa de disolución y los posibles efectos sobre la salud; es decir, cuanto mayor es la tasa de disolución de una fibra, menor es su potencial para producir efectos sobre la salud. La velocidad de disolución de Lanas AES se ha determinado mediante pruebas in vitro estandarizadas. La tasa de disolución de Lanas AES es mayor que la de otros tipos de fibras que han sido probadas en estudios crónicos con animales y no produjeron enfermedades respiratorias.</a:t>
            </a:r>
            <a:endParaRPr lang="en-US" sz="1000" dirty="0">
              <a:solidFill>
                <a:srgbClr val="0F1919"/>
              </a:solidFill>
            </a:endParaRPr>
          </a:p>
          <a:p>
            <a:pPr algn="just" defTabSz="320040">
              <a:tabLst>
                <a:tab pos="118872" algn="l"/>
              </a:tabLst>
            </a:pPr>
            <a:r>
              <a:rPr lang="es-CO" sz="1000" dirty="0">
                <a:solidFill>
                  <a:srgbClr val="0F1919"/>
                </a:solidFill>
              </a:rPr>
              <a:t>Este producto tiene una química de fibra que cumple con la definición regulatoria (Directiva de la Comisión Europea 97/69/EC) como una "fibra vítrea (silicato) artificial orientada aleatoriamente que contiene óxido alcalino y óxido alcalinotérreo (</a:t>
            </a:r>
            <a:r>
              <a:rPr lang="es-CO" sz="1000" dirty="0" err="1">
                <a:solidFill>
                  <a:srgbClr val="0F1919"/>
                </a:solidFill>
              </a:rPr>
              <a:t>Na2O</a:t>
            </a:r>
            <a:r>
              <a:rPr lang="es-CO" sz="1000" dirty="0">
                <a:solidFill>
                  <a:srgbClr val="0F1919"/>
                </a:solidFill>
              </a:rPr>
              <a:t> + </a:t>
            </a:r>
            <a:r>
              <a:rPr lang="es-CO" sz="1000" dirty="0" err="1">
                <a:solidFill>
                  <a:srgbClr val="0F1919"/>
                </a:solidFill>
              </a:rPr>
              <a:t>K2O</a:t>
            </a:r>
            <a:r>
              <a:rPr lang="es-CO" sz="1000" dirty="0">
                <a:solidFill>
                  <a:srgbClr val="0F1919"/>
                </a:solidFill>
              </a:rPr>
              <a:t>). + </a:t>
            </a:r>
            <a:r>
              <a:rPr lang="es-CO" sz="1000" dirty="0" err="1">
                <a:solidFill>
                  <a:srgbClr val="0F1919"/>
                </a:solidFill>
              </a:rPr>
              <a:t>CaO</a:t>
            </a:r>
            <a:r>
              <a:rPr lang="es-CO" sz="1000" dirty="0">
                <a:solidFill>
                  <a:srgbClr val="0F1919"/>
                </a:solidFill>
              </a:rPr>
              <a:t> + MgO + </a:t>
            </a:r>
            <a:r>
              <a:rPr lang="es-CO" sz="1000" dirty="0" err="1">
                <a:solidFill>
                  <a:srgbClr val="0F1919"/>
                </a:solidFill>
              </a:rPr>
              <a:t>BaO</a:t>
            </a:r>
            <a:r>
              <a:rPr lang="es-CO" sz="1000" dirty="0">
                <a:solidFill>
                  <a:srgbClr val="0F1919"/>
                </a:solidFill>
              </a:rPr>
              <a:t>) superior al 18% en peso". Las fibras </a:t>
            </a:r>
            <a:r>
              <a:rPr lang="es-CO" sz="1000" dirty="0" err="1">
                <a:solidFill>
                  <a:srgbClr val="0F1919"/>
                </a:solidFill>
              </a:rPr>
              <a:t>INSULFRAX</a:t>
            </a:r>
            <a:r>
              <a:rPr lang="es-CO" sz="1000" dirty="0">
                <a:solidFill>
                  <a:srgbClr val="0F1919"/>
                </a:solidFill>
              </a:rPr>
              <a:t>® han sido probadas de acuerdo con el protocolo de la UE </a:t>
            </a:r>
            <a:r>
              <a:rPr lang="es-CO" sz="1000" dirty="0" err="1">
                <a:solidFill>
                  <a:srgbClr val="0F1919"/>
                </a:solidFill>
              </a:rPr>
              <a:t>ECB</a:t>
            </a:r>
            <a:r>
              <a:rPr lang="es-CO" sz="1000" dirty="0">
                <a:solidFill>
                  <a:srgbClr val="0F1919"/>
                </a:solidFill>
              </a:rPr>
              <a:t>/TM/26, </a:t>
            </a:r>
            <a:r>
              <a:rPr lang="es-CO" sz="1000" dirty="0" err="1">
                <a:solidFill>
                  <a:srgbClr val="0F1919"/>
                </a:solidFill>
              </a:rPr>
              <a:t>rev.</a:t>
            </a:r>
            <a:r>
              <a:rPr lang="es-CO" sz="1000" dirty="0">
                <a:solidFill>
                  <a:srgbClr val="0F1919"/>
                </a:solidFill>
              </a:rPr>
              <a:t> 7, Nota Q, Directiva 97/69/CE. Los resultados de la prueba de </a:t>
            </a:r>
            <a:r>
              <a:rPr lang="es-CO" sz="1000" dirty="0" err="1">
                <a:solidFill>
                  <a:srgbClr val="0F1919"/>
                </a:solidFill>
              </a:rPr>
              <a:t>biopersistencia</a:t>
            </a:r>
            <a:r>
              <a:rPr lang="es-CO" sz="1000" dirty="0">
                <a:solidFill>
                  <a:srgbClr val="0F1919"/>
                </a:solidFill>
              </a:rPr>
              <a:t> a corto plazo por inhalación (prueba </a:t>
            </a:r>
            <a:r>
              <a:rPr lang="es-CO" sz="1000" dirty="0" err="1">
                <a:solidFill>
                  <a:srgbClr val="0F1919"/>
                </a:solidFill>
              </a:rPr>
              <a:t>IH</a:t>
            </a:r>
            <a:r>
              <a:rPr lang="es-CO" sz="1000" dirty="0">
                <a:solidFill>
                  <a:srgbClr val="0F1919"/>
                </a:solidFill>
              </a:rPr>
              <a:t>) fueron de 7 días; muy por debajo del umbral reglamentario de 10 días citado en la Directiva 97/69/CE. Según los resultados de las pruebas, los productos con lanas AES no se consideran cancerígenos potenciales y ESTÁN EXENTOS de la clasificación europea como tales. En virtud de los resultados de estas pruebas, estos productos ESTÁN EXENTOS de las pautas regulatorias europeas que requieren etiquetas de advertencia de peligro con frases de riesgo específicas que mencionen el potencial de enfermedades respiratorias. Además, las lanas AES han sido probadas en un laboratorio independiente, mediante instilación intratraqueal (prueba IT), según un protocolo que era consistente con los requisitos de la Ordenanza alemana sobre sustancias peligrosas (</a:t>
            </a:r>
            <a:r>
              <a:rPr lang="es-CO" sz="1000" dirty="0" err="1">
                <a:solidFill>
                  <a:srgbClr val="0F1919"/>
                </a:solidFill>
              </a:rPr>
              <a:t>BGBI</a:t>
            </a:r>
            <a:r>
              <a:rPr lang="es-CO" sz="1000" dirty="0">
                <a:solidFill>
                  <a:srgbClr val="0F1919"/>
                </a:solidFill>
              </a:rPr>
              <a:t>. I pp. 1782, 2049, Tercera Enmienda, Apéndice V, núm. 7). La vida media de las lanas AES fue de 30 días, lo que está muy por debajo de los umbrales reglamentarios aplicables.</a:t>
            </a:r>
          </a:p>
          <a:p>
            <a:pPr algn="just" defTabSz="320040">
              <a:spcBef>
                <a:spcPts val="1000"/>
              </a:spcBef>
              <a:tabLst>
                <a:tab pos="118872" algn="l"/>
              </a:tabLst>
            </a:pPr>
            <a:r>
              <a:rPr lang="es-CO" sz="1000" b="1" dirty="0">
                <a:solidFill>
                  <a:srgbClr val="0F1919"/>
                </a:solidFill>
              </a:rPr>
              <a:t>Propiedades irritantes</a:t>
            </a:r>
          </a:p>
          <a:p>
            <a:pPr algn="just" defTabSz="320040">
              <a:spcBef>
                <a:spcPts val="0"/>
              </a:spcBef>
              <a:tabLst>
                <a:tab pos="118872" algn="l"/>
              </a:tabLst>
            </a:pPr>
            <a:r>
              <a:rPr lang="es-CO" sz="1000" dirty="0">
                <a:solidFill>
                  <a:srgbClr val="0F1919"/>
                </a:solidFill>
              </a:rPr>
              <a:t>La definición de "irritación de la piel" contenida en la norma de comunicación de peligros, 29 </a:t>
            </a:r>
            <a:r>
              <a:rPr lang="es-CO" sz="1000" dirty="0" err="1">
                <a:solidFill>
                  <a:srgbClr val="0F1919"/>
                </a:solidFill>
              </a:rPr>
              <a:t>CFR</a:t>
            </a:r>
            <a:r>
              <a:rPr lang="es-CO" sz="1000" dirty="0">
                <a:solidFill>
                  <a:srgbClr val="0F1919"/>
                </a:solidFill>
              </a:rPr>
              <a:t> 1900.1200, Apéndice </a:t>
            </a:r>
            <a:r>
              <a:rPr lang="es-CO" sz="1000" dirty="0" err="1">
                <a:solidFill>
                  <a:srgbClr val="0F1919"/>
                </a:solidFill>
              </a:rPr>
              <a:t>A.2.1.1</a:t>
            </a:r>
            <a:r>
              <a:rPr lang="es-CO" sz="1000" dirty="0">
                <a:solidFill>
                  <a:srgbClr val="0F1919"/>
                </a:solidFill>
              </a:rPr>
              <a:t>, es "la producción de daño reversible a la piel después de la aplicación de una sustancia de prueba durante hasta 4 horas". Cuando se prueban utilizando métodos aprobados (por ejemplo, Directiva de la UE 67/548/CE, Anexo V, Método </a:t>
            </a:r>
            <a:r>
              <a:rPr lang="es-CO" sz="1000" dirty="0" err="1">
                <a:solidFill>
                  <a:srgbClr val="0F1919"/>
                </a:solidFill>
              </a:rPr>
              <a:t>B4</a:t>
            </a:r>
            <a:r>
              <a:rPr lang="es-CO" sz="1000" dirty="0">
                <a:solidFill>
                  <a:srgbClr val="0F1919"/>
                </a:solidFill>
              </a:rPr>
              <a:t>), las fibras contenidas en este material dan resultados negativos. La fibra contenida en este producto es un material inerte que no interactúa químicamente con la piel expuesta. Sin embargo, existe la posibilidad de que la exposición a este producto cause irritación mecánica temporal en los ojos, la piel o el tracto respiratorio (nariz, garganta, pulmones). Esta irritación temporal se puede mitigar con prácticas de manipulación adecuadas diseñadas para limitar la exposición y el uso de ropa protectora (gafas, guantes, ropa).</a:t>
            </a:r>
            <a:endParaRPr lang="es-CO" sz="1000" b="1" dirty="0">
              <a:solidFill>
                <a:srgbClr val="0F1919"/>
              </a:solidFill>
            </a:endParaRPr>
          </a:p>
        </p:txBody>
      </p:sp>
    </p:spTree>
    <p:extLst>
      <p:ext uri="{BB962C8B-B14F-4D97-AF65-F5344CB8AC3E}">
        <p14:creationId xmlns:p14="http://schemas.microsoft.com/office/powerpoint/2010/main" val="494491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39">
            <a:extLst>
              <a:ext uri="{FF2B5EF4-FFF2-40B4-BE49-F238E27FC236}">
                <a16:creationId xmlns:a16="http://schemas.microsoft.com/office/drawing/2014/main" id="{BC9ABD90-5708-D636-5088-7D66CB6B928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CA" sz="1200" dirty="0">
                <a:solidFill>
                  <a:schemeClr val="tx2"/>
                </a:solidFill>
              </a:rPr>
              <a:t>FDS FC INJECTITE LBP PRODUCTOS 23 04</a:t>
            </a:r>
            <a:endParaRPr lang="en-US" sz="1200" dirty="0">
              <a:solidFill>
                <a:schemeClr val="tx2"/>
              </a:solidFill>
            </a:endParaRPr>
          </a:p>
        </p:txBody>
      </p:sp>
      <p:sp>
        <p:nvSpPr>
          <p:cNvPr id="11" name="Rectangle 10">
            <a:extLst>
              <a:ext uri="{FF2B5EF4-FFF2-40B4-BE49-F238E27FC236}">
                <a16:creationId xmlns:a16="http://schemas.microsoft.com/office/drawing/2014/main" id="{9BE8E031-F206-B59A-1231-3D265D051FC5}"/>
              </a:ext>
            </a:extLst>
          </p:cNvPr>
          <p:cNvSpPr/>
          <p:nvPr/>
        </p:nvSpPr>
        <p:spPr>
          <a:xfrm>
            <a:off x="286256" y="1138994"/>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12. INFORMACIÓN ECOLÓGICA (No obligatoria)</a:t>
            </a:r>
            <a:endParaRPr lang="en-CA" sz="1200" b="1" dirty="0">
              <a:solidFill>
                <a:schemeClr val="accent1"/>
              </a:solidFill>
              <a:latin typeface="+mj-lt"/>
            </a:endParaRPr>
          </a:p>
        </p:txBody>
      </p:sp>
      <p:sp>
        <p:nvSpPr>
          <p:cNvPr id="12" name="Rectangle 11">
            <a:extLst>
              <a:ext uri="{FF2B5EF4-FFF2-40B4-BE49-F238E27FC236}">
                <a16:creationId xmlns:a16="http://schemas.microsoft.com/office/drawing/2014/main" id="{67594E7A-4FEF-F497-C26D-E1D582AC707C}"/>
              </a:ext>
            </a:extLst>
          </p:cNvPr>
          <p:cNvSpPr/>
          <p:nvPr/>
        </p:nvSpPr>
        <p:spPr>
          <a:xfrm>
            <a:off x="288280" y="2978963"/>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13. CONSIDERACIONES DE ELIMINACIÓN (No obligatorias)</a:t>
            </a:r>
          </a:p>
        </p:txBody>
      </p:sp>
      <p:sp>
        <p:nvSpPr>
          <p:cNvPr id="13" name="Text Placeholder 25">
            <a:extLst>
              <a:ext uri="{FF2B5EF4-FFF2-40B4-BE49-F238E27FC236}">
                <a16:creationId xmlns:a16="http://schemas.microsoft.com/office/drawing/2014/main" id="{F5C3B9E6-CB19-3D62-3B97-8BAEC0B63B1A}"/>
              </a:ext>
            </a:extLst>
          </p:cNvPr>
          <p:cNvSpPr txBox="1">
            <a:spLocks/>
          </p:cNvSpPr>
          <p:nvPr/>
        </p:nvSpPr>
        <p:spPr>
          <a:xfrm>
            <a:off x="287268" y="3420191"/>
            <a:ext cx="7200900" cy="1176231"/>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tabLst>
                <a:tab pos="118872" algn="l"/>
              </a:tabLst>
            </a:pPr>
            <a:r>
              <a:rPr lang="es-CO" sz="1000" b="1" dirty="0">
                <a:solidFill>
                  <a:schemeClr val="tx1"/>
                </a:solidFill>
              </a:rPr>
              <a:t>MANEJO DE RESIDUOS: </a:t>
            </a:r>
            <a:r>
              <a:rPr lang="es-CO" sz="1000" dirty="0">
                <a:solidFill>
                  <a:schemeClr val="tx1"/>
                </a:solidFill>
              </a:rPr>
              <a:t>Para evitar que los materiales de desecho se transporten por el aire durante el almacenamiento, transporte y eliminación de desechos, se recomienda un recipiente cubierto o una bolsa de plástico.</a:t>
            </a:r>
            <a:endParaRPr lang="en-US" sz="1000" dirty="0">
              <a:solidFill>
                <a:schemeClr val="tx1"/>
              </a:solidFill>
            </a:endParaRPr>
          </a:p>
          <a:p>
            <a:pPr algn="just" defTabSz="228600">
              <a:tabLst>
                <a:tab pos="118872" algn="l"/>
              </a:tabLst>
            </a:pPr>
            <a:r>
              <a:rPr lang="es-CO" sz="1000" b="1" dirty="0">
                <a:solidFill>
                  <a:schemeClr val="tx1"/>
                </a:solidFill>
              </a:rPr>
              <a:t>ELIMINACIÓN: </a:t>
            </a:r>
            <a:r>
              <a:rPr lang="es-CO" sz="1000" dirty="0">
                <a:solidFill>
                  <a:schemeClr val="tx1"/>
                </a:solidFill>
              </a:rPr>
              <a:t>Este producto, tal como se fabrica, no está clasificado como desecho peligroso según las regulaciones federales (40 </a:t>
            </a:r>
            <a:r>
              <a:rPr lang="es-CO" sz="1000" dirty="0" err="1">
                <a:solidFill>
                  <a:schemeClr val="tx1"/>
                </a:solidFill>
              </a:rPr>
              <a:t>CFR</a:t>
            </a:r>
            <a:r>
              <a:rPr lang="es-CO" sz="1000" dirty="0">
                <a:solidFill>
                  <a:schemeClr val="tx1"/>
                </a:solidFill>
              </a:rPr>
              <a:t> 261). Cualquier procesamiento, uso, alteración o adición de químicos al producto, tal como se compró, puede alterar los requisitos de eliminación. Según las regulaciones federales, es responsabilidad del generador de desechos caracterizar adecuadamente un material de desecho para determinar si es un desecho "peligroso". Consulte las regulaciones locales, regionales, estatales o provinciales para identificar todos los requisitos de eliminación aplicables.</a:t>
            </a:r>
            <a:endParaRPr lang="en-CA" sz="1000" dirty="0">
              <a:solidFill>
                <a:srgbClr val="0F1919"/>
              </a:solidFill>
            </a:endParaRPr>
          </a:p>
          <a:p>
            <a:pPr defTabSz="320040">
              <a:tabLst>
                <a:tab pos="118872" algn="l"/>
              </a:tabLst>
            </a:pPr>
            <a:endParaRPr lang="en-CA" sz="1000" b="1" dirty="0">
              <a:solidFill>
                <a:srgbClr val="0F1919"/>
              </a:solidFill>
            </a:endParaRPr>
          </a:p>
        </p:txBody>
      </p:sp>
      <p:sp>
        <p:nvSpPr>
          <p:cNvPr id="14" name="Rectangle 13">
            <a:extLst>
              <a:ext uri="{FF2B5EF4-FFF2-40B4-BE49-F238E27FC236}">
                <a16:creationId xmlns:a16="http://schemas.microsoft.com/office/drawing/2014/main" id="{D0C8AE89-A542-BD73-93EF-FA252FF618DA}"/>
              </a:ext>
            </a:extLst>
          </p:cNvPr>
          <p:cNvSpPr/>
          <p:nvPr/>
        </p:nvSpPr>
        <p:spPr>
          <a:xfrm>
            <a:off x="285750" y="4613510"/>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14. INFORMACIÓN DE TRANSPORTE (No obligatorio)</a:t>
            </a:r>
          </a:p>
        </p:txBody>
      </p:sp>
      <p:sp>
        <p:nvSpPr>
          <p:cNvPr id="15" name="Text Placeholder 25">
            <a:extLst>
              <a:ext uri="{FF2B5EF4-FFF2-40B4-BE49-F238E27FC236}">
                <a16:creationId xmlns:a16="http://schemas.microsoft.com/office/drawing/2014/main" id="{F77296E6-35C4-878C-7213-5571EDA0FDA5}"/>
              </a:ext>
            </a:extLst>
          </p:cNvPr>
          <p:cNvSpPr txBox="1">
            <a:spLocks/>
          </p:cNvSpPr>
          <p:nvPr/>
        </p:nvSpPr>
        <p:spPr>
          <a:xfrm>
            <a:off x="286256" y="6707538"/>
            <a:ext cx="7200900" cy="346230"/>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tabLst>
                <a:tab pos="118872" algn="l"/>
              </a:tabLst>
            </a:pPr>
            <a:r>
              <a:rPr lang="es-CO" sz="1000" b="1" dirty="0">
                <a:solidFill>
                  <a:schemeClr val="tx1"/>
                </a:solidFill>
              </a:rPr>
              <a:t>Clase de peligro </a:t>
            </a:r>
            <a:r>
              <a:rPr lang="es-CO" sz="1000" b="1" dirty="0" err="1">
                <a:solidFill>
                  <a:schemeClr val="tx1"/>
                </a:solidFill>
              </a:rPr>
              <a:t>TDG</a:t>
            </a:r>
            <a:r>
              <a:rPr lang="es-CO" sz="1000" b="1" dirty="0">
                <a:solidFill>
                  <a:schemeClr val="tx1"/>
                </a:solidFill>
              </a:rPr>
              <a:t> canadiense y PIN: </a:t>
            </a:r>
            <a:r>
              <a:rPr lang="es-CO" sz="1000" dirty="0">
                <a:solidFill>
                  <a:schemeClr val="tx1"/>
                </a:solidFill>
              </a:rPr>
              <a:t>No regulado No clasificado como mercancías peligrosas según ADR (carretera), </a:t>
            </a:r>
            <a:r>
              <a:rPr lang="es-CO" sz="1000" dirty="0" err="1">
                <a:solidFill>
                  <a:schemeClr val="tx1"/>
                </a:solidFill>
              </a:rPr>
              <a:t>RIDE</a:t>
            </a:r>
            <a:r>
              <a:rPr lang="es-CO" sz="1000" dirty="0">
                <a:solidFill>
                  <a:schemeClr val="tx1"/>
                </a:solidFill>
              </a:rPr>
              <a:t> (tren) o </a:t>
            </a:r>
            <a:r>
              <a:rPr lang="es-CO" sz="1000" dirty="0" err="1">
                <a:solidFill>
                  <a:schemeClr val="tx1"/>
                </a:solidFill>
              </a:rPr>
              <a:t>IMDG</a:t>
            </a:r>
            <a:r>
              <a:rPr lang="es-CO" sz="1000" dirty="0">
                <a:solidFill>
                  <a:schemeClr val="tx1"/>
                </a:solidFill>
              </a:rPr>
              <a:t> (barco).</a:t>
            </a:r>
            <a:endParaRPr lang="en-CA" sz="1000" dirty="0">
              <a:solidFill>
                <a:srgbClr val="0F1919"/>
              </a:solidFill>
            </a:endParaRPr>
          </a:p>
        </p:txBody>
      </p:sp>
      <p:sp>
        <p:nvSpPr>
          <p:cNvPr id="16" name="Rectangle 15">
            <a:extLst>
              <a:ext uri="{FF2B5EF4-FFF2-40B4-BE49-F238E27FC236}">
                <a16:creationId xmlns:a16="http://schemas.microsoft.com/office/drawing/2014/main" id="{3CB1F3FE-FA7D-6279-C911-E726DE98E2F6}"/>
              </a:ext>
            </a:extLst>
          </p:cNvPr>
          <p:cNvSpPr/>
          <p:nvPr/>
        </p:nvSpPr>
        <p:spPr>
          <a:xfrm>
            <a:off x="285750" y="7158779"/>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15. INFORMACIÓN REGLAMENTARIA (No obligatoria)</a:t>
            </a:r>
          </a:p>
        </p:txBody>
      </p:sp>
      <p:sp>
        <p:nvSpPr>
          <p:cNvPr id="17" name="Text Placeholder 25">
            <a:extLst>
              <a:ext uri="{FF2B5EF4-FFF2-40B4-BE49-F238E27FC236}">
                <a16:creationId xmlns:a16="http://schemas.microsoft.com/office/drawing/2014/main" id="{223E0D0F-C232-BE13-3DC6-8392AF7A5DF3}"/>
              </a:ext>
            </a:extLst>
          </p:cNvPr>
          <p:cNvSpPr txBox="1">
            <a:spLocks/>
          </p:cNvSpPr>
          <p:nvPr/>
        </p:nvSpPr>
        <p:spPr>
          <a:xfrm>
            <a:off x="284738" y="7596718"/>
            <a:ext cx="7200900" cy="1935902"/>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spcBef>
                <a:spcPts val="0"/>
              </a:spcBef>
              <a:tabLst>
                <a:tab pos="118872" algn="l"/>
              </a:tabLst>
            </a:pPr>
            <a:r>
              <a:rPr lang="es-CO" sz="1000" b="1" u="sng" dirty="0">
                <a:solidFill>
                  <a:schemeClr val="tx1"/>
                </a:solidFill>
              </a:rPr>
              <a:t>REGULACIONES CANADIENSES</a:t>
            </a:r>
          </a:p>
          <a:p>
            <a:pPr defTabSz="228600">
              <a:spcBef>
                <a:spcPts val="0"/>
              </a:spcBef>
              <a:tabLst>
                <a:tab pos="118872" algn="l"/>
              </a:tabLst>
            </a:pPr>
            <a:endParaRPr lang="es-CO" sz="1000" b="1" u="sng" dirty="0">
              <a:solidFill>
                <a:schemeClr val="tx1"/>
              </a:solidFill>
            </a:endParaRPr>
          </a:p>
          <a:p>
            <a:pPr defTabSz="228600">
              <a:spcBef>
                <a:spcPts val="0"/>
              </a:spcBef>
              <a:tabLst>
                <a:tab pos="118872" algn="l"/>
              </a:tabLst>
            </a:pPr>
            <a:r>
              <a:rPr lang="es-CO" sz="1000" b="1" dirty="0">
                <a:solidFill>
                  <a:schemeClr val="tx1"/>
                </a:solidFill>
              </a:rPr>
              <a:t>Canadá Sistema canadiense de información sobre materiales peligrosos en el lugar de trabajo (</a:t>
            </a:r>
            <a:r>
              <a:rPr lang="es-CO" sz="1000" b="1" dirty="0" err="1">
                <a:solidFill>
                  <a:schemeClr val="tx1"/>
                </a:solidFill>
              </a:rPr>
              <a:t>WHMIS</a:t>
            </a:r>
            <a:r>
              <a:rPr lang="es-CO" sz="1000" b="1" dirty="0">
                <a:solidFill>
                  <a:schemeClr val="tx1"/>
                </a:solidFill>
              </a:rPr>
              <a:t> 2015) – </a:t>
            </a:r>
            <a:r>
              <a:rPr lang="es-CO" sz="1000" dirty="0">
                <a:solidFill>
                  <a:schemeClr val="tx1"/>
                </a:solidFill>
              </a:rPr>
              <a:t>Clasificado como Clase 2 – Materiales que causan otros efectos tóxicos</a:t>
            </a:r>
            <a:endParaRPr lang="en-US" sz="1000" dirty="0">
              <a:solidFill>
                <a:schemeClr val="tx1"/>
              </a:solidFill>
            </a:endParaRPr>
          </a:p>
          <a:p>
            <a:pPr defTabSz="228600">
              <a:spcBef>
                <a:spcPts val="0"/>
              </a:spcBef>
              <a:tabLst>
                <a:tab pos="118872" algn="l"/>
              </a:tabLst>
            </a:pPr>
            <a:r>
              <a:rPr lang="es-CO" sz="1000" b="1" dirty="0">
                <a:solidFill>
                  <a:schemeClr val="tx1"/>
                </a:solidFill>
              </a:rPr>
              <a:t>Ley Canadiense de Protección Ambiental (CEPA): </a:t>
            </a:r>
            <a:r>
              <a:rPr lang="es-CO" sz="1000" dirty="0">
                <a:solidFill>
                  <a:schemeClr val="tx1"/>
                </a:solidFill>
              </a:rPr>
              <a:t>todas las sustancias de este producto están incluidas, según sea necesario, en la Lista de Sustancias Nacionales (DSL).</a:t>
            </a:r>
          </a:p>
          <a:p>
            <a:pPr defTabSz="228600">
              <a:spcBef>
                <a:spcPts val="0"/>
              </a:spcBef>
              <a:tabLst>
                <a:tab pos="118872" algn="l"/>
              </a:tabLst>
            </a:pPr>
            <a:endParaRPr lang="es-CO" sz="1000" dirty="0">
              <a:solidFill>
                <a:schemeClr val="tx1"/>
              </a:solidFill>
            </a:endParaRPr>
          </a:p>
          <a:p>
            <a:pPr defTabSz="228600">
              <a:spcBef>
                <a:spcPts val="0"/>
              </a:spcBef>
              <a:tabLst>
                <a:tab pos="118872" algn="l"/>
              </a:tabLst>
            </a:pPr>
            <a:r>
              <a:rPr lang="es-CO" sz="1000" b="1" u="sng" dirty="0">
                <a:solidFill>
                  <a:schemeClr val="tx1"/>
                </a:solidFill>
              </a:rPr>
              <a:t>REGULACIONES DE ESTADOS UNIDOS</a:t>
            </a:r>
            <a:endParaRPr lang="es-CO" sz="1000" b="1" u="sng" dirty="0">
              <a:solidFill>
                <a:srgbClr val="0F1919"/>
              </a:solidFill>
            </a:endParaRPr>
          </a:p>
        </p:txBody>
      </p:sp>
      <p:graphicFrame>
        <p:nvGraphicFramePr>
          <p:cNvPr id="20" name="Table 35">
            <a:extLst>
              <a:ext uri="{FF2B5EF4-FFF2-40B4-BE49-F238E27FC236}">
                <a16:creationId xmlns:a16="http://schemas.microsoft.com/office/drawing/2014/main" id="{5A4444B7-A5DD-415A-1736-A81590B9BF46}"/>
              </a:ext>
            </a:extLst>
          </p:cNvPr>
          <p:cNvGraphicFramePr>
            <a:graphicFrameLocks/>
          </p:cNvGraphicFramePr>
          <p:nvPr>
            <p:extLst>
              <p:ext uri="{D42A27DB-BD31-4B8C-83A1-F6EECF244321}">
                <p14:modId xmlns:p14="http://schemas.microsoft.com/office/powerpoint/2010/main" val="3738739276"/>
              </p:ext>
            </p:extLst>
          </p:nvPr>
        </p:nvGraphicFramePr>
        <p:xfrm>
          <a:off x="288280" y="8750675"/>
          <a:ext cx="7199888" cy="997440"/>
        </p:xfrm>
        <a:graphic>
          <a:graphicData uri="http://schemas.openxmlformats.org/drawingml/2006/table">
            <a:tbl>
              <a:tblPr firstRow="1" bandRow="1">
                <a:tableStyleId>{9D7B26C5-4107-4FEC-AEDC-1716B250A1EF}</a:tableStyleId>
              </a:tblPr>
              <a:tblGrid>
                <a:gridCol w="954792">
                  <a:extLst>
                    <a:ext uri="{9D8B030D-6E8A-4147-A177-3AD203B41FA5}">
                      <a16:colId xmlns:a16="http://schemas.microsoft.com/office/drawing/2014/main" val="3647290184"/>
                    </a:ext>
                  </a:extLst>
                </a:gridCol>
                <a:gridCol w="6245096">
                  <a:extLst>
                    <a:ext uri="{9D8B030D-6E8A-4147-A177-3AD203B41FA5}">
                      <a16:colId xmlns:a16="http://schemas.microsoft.com/office/drawing/2014/main" val="622920296"/>
                    </a:ext>
                  </a:extLst>
                </a:gridCol>
              </a:tblGrid>
              <a:tr h="194665">
                <a:tc>
                  <a:txBody>
                    <a:bodyPr/>
                    <a:lstStyle/>
                    <a:p>
                      <a:r>
                        <a:rPr lang="fr-CA" sz="800" b="1" noProof="0" dirty="0"/>
                        <a:t>OSHA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88900" indent="0" algn="l"/>
                      <a:r>
                        <a:rPr lang="es-CO" sz="800" b="0" noProof="0" dirty="0"/>
                        <a:t>Cumplir con las </a:t>
                      </a:r>
                      <a:r>
                        <a:rPr lang="es-CO" sz="800" b="1" noProof="0" dirty="0"/>
                        <a:t>Normas de Comunicación de Riesgos </a:t>
                      </a:r>
                      <a:r>
                        <a:rPr lang="es-CO" sz="800" b="0" noProof="0" dirty="0"/>
                        <a:t>29 </a:t>
                      </a:r>
                      <a:r>
                        <a:rPr lang="es-CO" sz="800" b="0" noProof="0" dirty="0" err="1"/>
                        <a:t>CFR</a:t>
                      </a:r>
                      <a:r>
                        <a:rPr lang="es-CO" sz="800" b="0" noProof="0" dirty="0"/>
                        <a:t> 1910.1200 y 29 </a:t>
                      </a:r>
                      <a:r>
                        <a:rPr lang="es-CO" sz="800" b="0" noProof="0" dirty="0" err="1"/>
                        <a:t>CFR</a:t>
                      </a:r>
                      <a:r>
                        <a:rPr lang="es-CO" sz="800" b="0" noProof="0" dirty="0"/>
                        <a:t> 1926.59 y las </a:t>
                      </a:r>
                      <a:r>
                        <a:rPr lang="es-CO" sz="800" b="1" noProof="0" dirty="0"/>
                        <a:t>Normas de Protección Respiratoria </a:t>
                      </a:r>
                      <a:r>
                        <a:rPr lang="es-CO" sz="800" b="0" noProof="0" dirty="0"/>
                        <a:t>29 </a:t>
                      </a:r>
                      <a:r>
                        <a:rPr lang="es-CO" sz="800" b="0" noProof="0" dirty="0" err="1"/>
                        <a:t>CFR</a:t>
                      </a:r>
                      <a:r>
                        <a:rPr lang="es-CO" sz="800" b="0" noProof="0" dirty="0"/>
                        <a:t> 1910.134 y 29 </a:t>
                      </a:r>
                      <a:r>
                        <a:rPr lang="es-CO" sz="800" b="0" noProof="0" dirty="0" err="1"/>
                        <a:t>CFR</a:t>
                      </a:r>
                      <a:r>
                        <a:rPr lang="es-CO" sz="800" b="0" noProof="0" dirty="0"/>
                        <a:t> 1926.103.</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r>
                        <a:rPr lang="fr-CA" sz="800" b="1" noProof="0" dirty="0"/>
                        <a:t>CALIFORNIA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88900" indent="0" algn="l"/>
                      <a:r>
                        <a:rPr lang="es-CO" sz="800" b="0" noProof="0" dirty="0"/>
                        <a:t>Las “fibras cerámicas (partículas transportadas por el aire de tamaño respirable)” figuran en la Proposición 65, </a:t>
                      </a:r>
                      <a:r>
                        <a:rPr lang="es-CO" sz="800" b="1" noProof="0" dirty="0"/>
                        <a:t>Ley de control de sustancias tóxicas y agua potable segura </a:t>
                      </a:r>
                      <a:r>
                        <a:rPr lang="es-CO" sz="800" b="0" noProof="0" dirty="0"/>
                        <a:t>de 1986, como una sustancia química que el estado de California considera causante de cáncer.</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3270314"/>
                  </a:ext>
                </a:extLst>
              </a:tr>
              <a:tr h="365760">
                <a:tc>
                  <a:txBody>
                    <a:bodyPr/>
                    <a:lstStyle/>
                    <a:p>
                      <a:r>
                        <a:rPr lang="es-CO" sz="800" b="1" noProof="0" dirty="0"/>
                        <a:t>OTROS ESTADOS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88900" indent="0" algn="just"/>
                      <a:r>
                        <a:rPr lang="es-CO" sz="800" b="0" noProof="0" dirty="0"/>
                        <a:t>No se sabe que los productos </a:t>
                      </a:r>
                      <a:r>
                        <a:rPr lang="es-CO" sz="800" b="0" noProof="0" dirty="0" err="1"/>
                        <a:t>FCR</a:t>
                      </a:r>
                      <a:r>
                        <a:rPr lang="es-CO" sz="800" b="0" noProof="0" dirty="0"/>
                        <a:t> estén regulados por otros estados además de California; sin embargo, es posible que se apliquen a estos productos las regulaciones estatales y locales de </a:t>
                      </a:r>
                      <a:r>
                        <a:rPr lang="es-CO" sz="800" b="0" noProof="0" dirty="0" err="1"/>
                        <a:t>OSHA</a:t>
                      </a:r>
                      <a:r>
                        <a:rPr lang="es-CO" sz="800" b="0" noProof="0" dirty="0"/>
                        <a:t> y EPA. En caso de duda, comuníquese con su agencia reguladora local.</a:t>
                      </a:r>
                      <a:endParaRPr lang="fr-CA" sz="800" b="0" noProof="0" dirty="0"/>
                    </a:p>
                  </a:txBody>
                  <a:tcPr marL="0" marR="0" marT="36000" marB="36000">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0222226"/>
                  </a:ext>
                </a:extLst>
              </a:tr>
            </a:tbl>
          </a:graphicData>
        </a:graphic>
      </p:graphicFrame>
      <p:graphicFrame>
        <p:nvGraphicFramePr>
          <p:cNvPr id="3" name="Table 35">
            <a:extLst>
              <a:ext uri="{FF2B5EF4-FFF2-40B4-BE49-F238E27FC236}">
                <a16:creationId xmlns:a16="http://schemas.microsoft.com/office/drawing/2014/main" id="{C79611DE-0D5F-9D0D-2C8F-B315C9D570A8}"/>
              </a:ext>
            </a:extLst>
          </p:cNvPr>
          <p:cNvGraphicFramePr>
            <a:graphicFrameLocks/>
          </p:cNvGraphicFramePr>
          <p:nvPr>
            <p:extLst>
              <p:ext uri="{D42A27DB-BD31-4B8C-83A1-F6EECF244321}">
                <p14:modId xmlns:p14="http://schemas.microsoft.com/office/powerpoint/2010/main" val="2450519325"/>
              </p:ext>
            </p:extLst>
          </p:nvPr>
        </p:nvGraphicFramePr>
        <p:xfrm>
          <a:off x="286256" y="1587324"/>
          <a:ext cx="7199382" cy="1221193"/>
        </p:xfrm>
        <a:graphic>
          <a:graphicData uri="http://schemas.openxmlformats.org/drawingml/2006/table">
            <a:tbl>
              <a:tblPr firstRow="1" bandRow="1">
                <a:tableStyleId>{9D7B26C5-4107-4FEC-AEDC-1716B250A1EF}</a:tableStyleId>
              </a:tblPr>
              <a:tblGrid>
                <a:gridCol w="2977644">
                  <a:extLst>
                    <a:ext uri="{9D8B030D-6E8A-4147-A177-3AD203B41FA5}">
                      <a16:colId xmlns:a16="http://schemas.microsoft.com/office/drawing/2014/main" val="3647290184"/>
                    </a:ext>
                  </a:extLst>
                </a:gridCol>
                <a:gridCol w="4221738">
                  <a:extLst>
                    <a:ext uri="{9D8B030D-6E8A-4147-A177-3AD203B41FA5}">
                      <a16:colId xmlns:a16="http://schemas.microsoft.com/office/drawing/2014/main" val="622920296"/>
                    </a:ext>
                  </a:extLst>
                </a:gridCol>
              </a:tblGrid>
              <a:tr h="199438">
                <a:tc>
                  <a:txBody>
                    <a:bodyPr/>
                    <a:lstStyle/>
                    <a:p>
                      <a:pPr algn="just"/>
                      <a:r>
                        <a:rPr lang="es-CO" sz="800" b="1" noProof="0" dirty="0"/>
                        <a:t>ECOTOXICIDAD (acuática y terrestre, si está disponible)</a:t>
                      </a:r>
                    </a:p>
                  </a:txBody>
                  <a:tcPr marL="0" marR="0" marT="0" marB="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7800" indent="0" algn="just"/>
                      <a:r>
                        <a:rPr lang="es-CO" sz="800" b="0" noProof="0" dirty="0"/>
                        <a:t>No se conoce toxicidad acuática</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54812">
                <a:tc>
                  <a:txBody>
                    <a:bodyPr/>
                    <a:lstStyle/>
                    <a:p>
                      <a:pPr algn="just">
                        <a:lnSpc>
                          <a:spcPct val="150000"/>
                        </a:lnSpc>
                      </a:pPr>
                      <a:r>
                        <a:rPr lang="es-CO" sz="800" b="1" noProof="0" dirty="0"/>
                        <a:t>PERSISTENCIA Y DEGRADABILIDAD</a:t>
                      </a:r>
                    </a:p>
                  </a:txBody>
                  <a:tcPr marL="0" marR="0" marT="0" marB="0">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7800" indent="0" algn="just">
                        <a:tabLst>
                          <a:tab pos="177800" algn="l"/>
                          <a:tab pos="4127500" algn="l"/>
                        </a:tabLst>
                      </a:pPr>
                      <a:r>
                        <a:rPr lang="es-CO" sz="800" b="0" noProof="0" dirty="0"/>
                        <a:t>Estos productos son materiales insolubles que permanecen estables a lo largo del tiempo y son químicamente idénticos a los compuestos inorgánicos que se encuentran en el suelo y los sedimentos; permanecen inertes en el medio natural.</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pPr algn="just"/>
                      <a:r>
                        <a:rPr lang="es-CO" sz="800" b="1" noProof="0" dirty="0"/>
                        <a:t>POTENCIAL DE BIOACUMULACIÓN</a:t>
                      </a:r>
                    </a:p>
                  </a:txBody>
                  <a:tcPr marL="0" marR="0" marT="0" marB="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292100" indent="-114300" algn="just"/>
                      <a:r>
                        <a:rPr lang="es-CO" sz="800" b="0" noProof="0" dirty="0"/>
                        <a:t>Sin potencial bio-acumulativo</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pPr algn="just"/>
                      <a:r>
                        <a:rPr lang="es-CO" sz="800" b="1" noProof="0" dirty="0"/>
                        <a:t>MOVILIDAD EN EL SUELO</a:t>
                      </a:r>
                    </a:p>
                  </a:txBody>
                  <a:tcPr marL="0" marR="0" marT="0" marB="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292100" indent="-114300" algn="just"/>
                      <a:r>
                        <a:rPr lang="es-CO" sz="800" b="0" noProof="0" dirty="0"/>
                        <a:t>Sin movilidad en el suelo</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pPr algn="just"/>
                      <a:r>
                        <a:rPr lang="es-CO" sz="800" b="1" noProof="0" dirty="0"/>
                        <a:t>OTROS EFECTOS ADVERSOS (como el peligro para la capa de ozono)</a:t>
                      </a:r>
                    </a:p>
                  </a:txBody>
                  <a:tcPr marL="0" marR="0" marT="0" marB="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292100" indent="-114300" algn="just"/>
                      <a:r>
                        <a:rPr lang="es-CO" sz="800" b="0" noProof="0" dirty="0"/>
                        <a:t>No se prevén efectos adversos de este material sobre el medio ambiente</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bl>
          </a:graphicData>
        </a:graphic>
      </p:graphicFrame>
      <p:graphicFrame>
        <p:nvGraphicFramePr>
          <p:cNvPr id="4" name="Table 35">
            <a:extLst>
              <a:ext uri="{FF2B5EF4-FFF2-40B4-BE49-F238E27FC236}">
                <a16:creationId xmlns:a16="http://schemas.microsoft.com/office/drawing/2014/main" id="{C0A48466-DC19-2932-88A1-1AA1C2B1D0C3}"/>
              </a:ext>
            </a:extLst>
          </p:cNvPr>
          <p:cNvGraphicFramePr>
            <a:graphicFrameLocks/>
          </p:cNvGraphicFramePr>
          <p:nvPr>
            <p:extLst>
              <p:ext uri="{D42A27DB-BD31-4B8C-83A1-F6EECF244321}">
                <p14:modId xmlns:p14="http://schemas.microsoft.com/office/powerpoint/2010/main" val="2128226406"/>
              </p:ext>
            </p:extLst>
          </p:nvPr>
        </p:nvGraphicFramePr>
        <p:xfrm>
          <a:off x="285750" y="5069830"/>
          <a:ext cx="7199888" cy="1537778"/>
        </p:xfrm>
        <a:graphic>
          <a:graphicData uri="http://schemas.openxmlformats.org/drawingml/2006/table">
            <a:tbl>
              <a:tblPr firstRow="1" bandRow="1">
                <a:tableStyleId>{9D7B26C5-4107-4FEC-AEDC-1716B250A1EF}</a:tableStyleId>
              </a:tblPr>
              <a:tblGrid>
                <a:gridCol w="4089400">
                  <a:extLst>
                    <a:ext uri="{9D8B030D-6E8A-4147-A177-3AD203B41FA5}">
                      <a16:colId xmlns:a16="http://schemas.microsoft.com/office/drawing/2014/main" val="3647290184"/>
                    </a:ext>
                  </a:extLst>
                </a:gridCol>
                <a:gridCol w="3110488">
                  <a:extLst>
                    <a:ext uri="{9D8B030D-6E8A-4147-A177-3AD203B41FA5}">
                      <a16:colId xmlns:a16="http://schemas.microsoft.com/office/drawing/2014/main" val="622920296"/>
                    </a:ext>
                  </a:extLst>
                </a:gridCol>
              </a:tblGrid>
              <a:tr h="199438">
                <a:tc>
                  <a:txBody>
                    <a:bodyPr/>
                    <a:lstStyle/>
                    <a:p>
                      <a:pPr algn="just"/>
                      <a:r>
                        <a:rPr lang="es-CO" sz="800" b="1" noProof="0" dirty="0"/>
                        <a:t>Numero UN</a:t>
                      </a:r>
                    </a:p>
                  </a:txBody>
                  <a:tcPr marL="0" marR="0" marT="0" marB="0"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93920">
                <a:tc>
                  <a:txBody>
                    <a:bodyPr/>
                    <a:lstStyle/>
                    <a:p>
                      <a:pPr algn="just"/>
                      <a:r>
                        <a:rPr lang="es-CO" sz="800" b="1" noProof="0" dirty="0"/>
                        <a:t>Nombre de envío adecuado UN</a:t>
                      </a:r>
                    </a:p>
                  </a:txBody>
                  <a:tcPr marL="0" marR="0" marT="0" marB="0"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pPr algn="just"/>
                      <a:r>
                        <a:rPr lang="es-CO" sz="800" b="1" noProof="0" dirty="0"/>
                        <a:t>Clase(s) de peligro para el transporte</a:t>
                      </a:r>
                    </a:p>
                  </a:txBody>
                  <a:tcPr marL="0" marR="0" marT="0" marB="0"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pPr algn="just"/>
                      <a:r>
                        <a:rPr lang="es-CO" sz="800" b="1" noProof="0" dirty="0"/>
                        <a:t>Grupo de embalaje, si corresponde</a:t>
                      </a:r>
                    </a:p>
                  </a:txBody>
                  <a:tcPr marL="0" marR="0" marT="0" marB="0"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pPr algn="just"/>
                      <a:r>
                        <a:rPr lang="es-CO" sz="800" b="1" noProof="0" dirty="0"/>
                        <a:t>Peligros ambientales (p. ej., contaminante marino (Sí/No))</a:t>
                      </a:r>
                    </a:p>
                  </a:txBody>
                  <a:tcPr marL="0" marR="0" marT="0" marB="0"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No es un contaminante marino</a:t>
                      </a:r>
                    </a:p>
                  </a:txBody>
                  <a:tcPr marL="0" marR="0" marT="36000" marB="36000" anchor="ctr">
                    <a:lnL w="31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algn="just"/>
                      <a:r>
                        <a:rPr lang="es-CO" sz="800" b="1" noProof="0" dirty="0"/>
                        <a:t>Transporte a granel (según el Anexo II del </a:t>
                      </a:r>
                      <a:r>
                        <a:rPr lang="es-CO" sz="800" b="1" noProof="0" dirty="0" err="1"/>
                        <a:t>MARPOL</a:t>
                      </a:r>
                      <a:r>
                        <a:rPr lang="es-CO" sz="800" b="1" noProof="0" dirty="0"/>
                        <a:t> 73/78 y el Código IBC)</a:t>
                      </a:r>
                    </a:p>
                  </a:txBody>
                  <a:tcPr marL="0" marR="0" marT="0" marB="0"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3270314"/>
                  </a:ext>
                </a:extLst>
              </a:tr>
              <a:tr h="365760">
                <a:tc>
                  <a:txBody>
                    <a:bodyPr/>
                    <a:lstStyle/>
                    <a:p>
                      <a:pPr algn="just"/>
                      <a:r>
                        <a:rPr lang="es-CO" sz="800" b="1" noProof="0" dirty="0"/>
                        <a:t>Precauciones especiales que un usuario debe conocer o cumplir en relación con el transporte, ya sea dentro o fuera de sus instalaciones.</a:t>
                      </a:r>
                    </a:p>
                  </a:txBody>
                  <a:tcPr marL="0" marR="0" marT="0" marB="0"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No aplicable</a:t>
                      </a:r>
                    </a:p>
                  </a:txBody>
                  <a:tcPr marL="0" marR="0" marT="36000" marB="36000">
                    <a:lnL w="31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0222226"/>
                  </a:ext>
                </a:extLst>
              </a:tr>
            </a:tbl>
          </a:graphicData>
        </a:graphic>
      </p:graphicFrame>
    </p:spTree>
    <p:extLst>
      <p:ext uri="{BB962C8B-B14F-4D97-AF65-F5344CB8AC3E}">
        <p14:creationId xmlns:p14="http://schemas.microsoft.com/office/powerpoint/2010/main" val="4106822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954CA14-D3B4-7D78-0CE5-32CD6889C62A}"/>
              </a:ext>
            </a:extLst>
          </p:cNvPr>
          <p:cNvSpPr/>
          <p:nvPr/>
        </p:nvSpPr>
        <p:spPr>
          <a:xfrm>
            <a:off x="286256" y="1160385"/>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16. OTRA INFORMACIÓN</a:t>
            </a:r>
          </a:p>
        </p:txBody>
      </p:sp>
      <p:sp>
        <p:nvSpPr>
          <p:cNvPr id="7" name="Text Placeholder 25">
            <a:extLst>
              <a:ext uri="{FF2B5EF4-FFF2-40B4-BE49-F238E27FC236}">
                <a16:creationId xmlns:a16="http://schemas.microsoft.com/office/drawing/2014/main" id="{84B684A8-32F8-1ADE-1E9A-9F98A7E8159E}"/>
              </a:ext>
            </a:extLst>
          </p:cNvPr>
          <p:cNvSpPr txBox="1">
            <a:spLocks/>
          </p:cNvSpPr>
          <p:nvPr/>
        </p:nvSpPr>
        <p:spPr>
          <a:xfrm>
            <a:off x="278894" y="1506615"/>
            <a:ext cx="7200900" cy="4068021"/>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1000" b="1" dirty="0">
                <a:solidFill>
                  <a:schemeClr val="tx1"/>
                </a:solidFill>
              </a:rPr>
              <a:t>Eliminación del aislamiento térmico de lana AES después del servicio: </a:t>
            </a:r>
            <a:r>
              <a:rPr lang="es-CO" sz="1000" dirty="0">
                <a:solidFill>
                  <a:schemeClr val="tx1"/>
                </a:solidFill>
              </a:rPr>
              <a:t>Tal como se producen, las lanas AES son materiales vítreos (vidriosos) que no contienen sílice cristalina. La exposición continuada a temperaturas elevadas puede provocar la desvitrificación (cristalización) de estas fibras. Las primeras formaciones cristalinas que se producen son el diópsido y la wollastonita, que comienzan a formarse a unos 900º C (1652º F). Con el uso recomendado, es poco probable que las lanas AES se expongan a las temperaturas y condiciones necesarias para la formación de sílice en fase cristalina. La aparición y el alcance de la formación de sílice en fase cristalina dependen en gran medida de la temperatura, la duración de la exposición de las fibras a altas temperaturas, la composición química de las fibras y la presencia de agentes fundentes.</a:t>
            </a:r>
          </a:p>
          <a:p>
            <a:pPr algn="just" defTabSz="228600">
              <a:spcBef>
                <a:spcPts val="0"/>
              </a:spcBef>
              <a:tabLst>
                <a:tab pos="118872" algn="l"/>
              </a:tabLst>
            </a:pPr>
            <a:endParaRPr lang="es-CO" sz="1000" dirty="0">
              <a:solidFill>
                <a:schemeClr val="tx1"/>
              </a:solidFill>
            </a:endParaRPr>
          </a:p>
          <a:p>
            <a:pPr algn="just" defTabSz="228600">
              <a:spcBef>
                <a:spcPts val="0"/>
              </a:spcBef>
              <a:tabLst>
                <a:tab pos="118872" algn="l"/>
              </a:tabLst>
            </a:pPr>
            <a:r>
              <a:rPr lang="es-CO" sz="1000" dirty="0">
                <a:solidFill>
                  <a:schemeClr val="tx1"/>
                </a:solidFill>
              </a:rPr>
              <a:t>La presencia de sílice en fase cristalina sólo puede confirmarse mediante análisis de laboratorio de la fibra de "cara caliente". La evaluación de la </a:t>
            </a:r>
            <a:r>
              <a:rPr lang="es-CO" sz="1000" dirty="0" err="1">
                <a:solidFill>
                  <a:schemeClr val="tx1"/>
                </a:solidFill>
              </a:rPr>
              <a:t>IARC</a:t>
            </a:r>
            <a:r>
              <a:rPr lang="es-CO" sz="1000" dirty="0">
                <a:solidFill>
                  <a:schemeClr val="tx1"/>
                </a:solidFill>
              </a:rPr>
              <a:t> sobre la sílice cristalina afirma que “la sílice cristalina inhalada en forma de cuarzo o cristobalita de fuentes ocupacionales es cancerígena para los seres humanos (Grupo 1)” y además señala que “no se detectó carcinogenicidad en humanos en todas las circunstancias industriales estudiadas” (Monografía de la </a:t>
            </a:r>
            <a:r>
              <a:rPr lang="es-CO" sz="1000" dirty="0" err="1">
                <a:solidFill>
                  <a:schemeClr val="tx1"/>
                </a:solidFill>
              </a:rPr>
              <a:t>IARC</a:t>
            </a:r>
            <a:r>
              <a:rPr lang="es-CO" sz="1000" dirty="0">
                <a:solidFill>
                  <a:schemeClr val="tx1"/>
                </a:solidFill>
              </a:rPr>
              <a:t>, vol. 68, 1997). NTP enumera todos los polimorfos de sílice cristalina entre las sustancias que "pueden considerarse razonablemente carcinógenas". Durante las operaciones de remoción, se recomienda el uso de un respirador de cara completa para reducir la exposición por inhalación junto con la irritación de los ojos y las vías respiratorias. Es mejor, caso por caso, realizar una evaluación específica de los riesgos en el lugar de trabajo y la identificación de la protección respiratoria adecuada por parte de un profesional calificado en higiene industrial. Para obtener información más detallada sobre la sílice cristalina respirable, llame a la línea directa de información sobre administración de productos (ver más abajo).</a:t>
            </a:r>
          </a:p>
          <a:p>
            <a:pPr algn="just" defTabSz="228600">
              <a:spcBef>
                <a:spcPts val="0"/>
              </a:spcBef>
              <a:tabLst>
                <a:tab pos="118872" algn="l"/>
              </a:tabLst>
            </a:pPr>
            <a:endParaRPr lang="es-CO" sz="1000" dirty="0">
              <a:solidFill>
                <a:schemeClr val="tx1"/>
              </a:solidFill>
            </a:endParaRPr>
          </a:p>
          <a:p>
            <a:pPr algn="just" defTabSz="228600">
              <a:spcBef>
                <a:spcPts val="0"/>
              </a:spcBef>
              <a:tabLst>
                <a:tab pos="118872" algn="l"/>
              </a:tabLst>
            </a:pPr>
            <a:r>
              <a:rPr lang="es-CO" sz="1000" b="1" dirty="0">
                <a:solidFill>
                  <a:schemeClr val="tx1"/>
                </a:solidFill>
              </a:rPr>
              <a:t>Programa de gestión de productos</a:t>
            </a:r>
          </a:p>
          <a:p>
            <a:pPr algn="just" defTabSz="228600">
              <a:spcBef>
                <a:spcPts val="0"/>
              </a:spcBef>
              <a:tabLst>
                <a:tab pos="118872" algn="l"/>
              </a:tabLst>
            </a:pPr>
            <a:r>
              <a:rPr lang="es-CO" sz="1000" dirty="0">
                <a:solidFill>
                  <a:schemeClr val="tx1"/>
                </a:solidFill>
              </a:rPr>
              <a:t>FibreCast, a través de sus proveedores, ha establecido un programa para brindar a los clientes información actualizada sobre el uso y manipulación adecuados de los productos a base de fibra, incluidas las lanas AES. Además, FibreCast y sus proveedores también han establecido un programa para monitorear las concentraciones de fibra en el aire en las instalaciones de los clientes.</a:t>
            </a:r>
          </a:p>
          <a:p>
            <a:pPr algn="just" defTabSz="228600">
              <a:spcBef>
                <a:spcPts val="0"/>
              </a:spcBef>
              <a:tabLst>
                <a:tab pos="118872" algn="l"/>
              </a:tabLst>
            </a:pPr>
            <a:endParaRPr lang="es-CO" sz="1000" dirty="0">
              <a:solidFill>
                <a:schemeClr val="tx1"/>
              </a:solidFill>
            </a:endParaRPr>
          </a:p>
          <a:p>
            <a:pPr algn="just" defTabSz="228600">
              <a:spcBef>
                <a:spcPts val="0"/>
              </a:spcBef>
              <a:tabLst>
                <a:tab pos="118872" algn="l"/>
              </a:tabLst>
            </a:pPr>
            <a:r>
              <a:rPr lang="es-CO" sz="1000" dirty="0">
                <a:solidFill>
                  <a:schemeClr val="tx1"/>
                </a:solidFill>
              </a:rPr>
              <a:t>Si desea obtener más información sobre este programa, llame a la Línea de información sobre administración de productos al 1-800-322-2293. La Coalición </a:t>
            </a:r>
            <a:r>
              <a:rPr lang="es-CO" sz="1000" dirty="0" err="1">
                <a:solidFill>
                  <a:schemeClr val="tx1"/>
                </a:solidFill>
              </a:rPr>
              <a:t>HTIW</a:t>
            </a:r>
            <a:r>
              <a:rPr lang="es-CO" sz="1000" dirty="0">
                <a:solidFill>
                  <a:schemeClr val="tx1"/>
                </a:solidFill>
              </a:rPr>
              <a:t> y la Administración de Salud y Seguridad Ocupacional de EE. UU. (</a:t>
            </a:r>
            <a:r>
              <a:rPr lang="es-CO" sz="1000" dirty="0" err="1">
                <a:solidFill>
                  <a:schemeClr val="tx1"/>
                </a:solidFill>
              </a:rPr>
              <a:t>OSHA</a:t>
            </a:r>
            <a:r>
              <a:rPr lang="es-CO" sz="1000" dirty="0">
                <a:solidFill>
                  <a:schemeClr val="tx1"/>
                </a:solidFill>
              </a:rPr>
              <a:t>) son socios en </a:t>
            </a:r>
            <a:r>
              <a:rPr lang="es-CO" sz="1000" dirty="0" err="1">
                <a:solidFill>
                  <a:schemeClr val="tx1"/>
                </a:solidFill>
              </a:rPr>
              <a:t>PSP</a:t>
            </a:r>
            <a:r>
              <a:rPr lang="es-CO" sz="1000" dirty="0">
                <a:solidFill>
                  <a:schemeClr val="tx1"/>
                </a:solidFill>
              </a:rPr>
              <a:t> </a:t>
            </a:r>
            <a:r>
              <a:rPr lang="es-CO" sz="1000" dirty="0" err="1">
                <a:solidFill>
                  <a:schemeClr val="tx1"/>
                </a:solidFill>
              </a:rPr>
              <a:t>HTW</a:t>
            </a:r>
            <a:r>
              <a:rPr lang="es-CO" sz="1000" dirty="0">
                <a:solidFill>
                  <a:schemeClr val="tx1"/>
                </a:solidFill>
              </a:rPr>
              <a:t>, un programa integral y multifacético de gestión de riesgos diseñado para controlar y reducir la exposición en el lugar de trabajo a lanas aislantes de alta temperatura (</a:t>
            </a:r>
            <a:r>
              <a:rPr lang="es-CO" sz="1000" dirty="0" err="1">
                <a:solidFill>
                  <a:schemeClr val="tx1"/>
                </a:solidFill>
              </a:rPr>
              <a:t>HTIW</a:t>
            </a:r>
            <a:r>
              <a:rPr lang="es-CO" sz="1000" dirty="0">
                <a:solidFill>
                  <a:schemeClr val="tx1"/>
                </a:solidFill>
              </a:rPr>
              <a:t>). Para obtener más información sobre </a:t>
            </a:r>
            <a:r>
              <a:rPr lang="es-CO" sz="1000" dirty="0" err="1">
                <a:solidFill>
                  <a:schemeClr val="tx1"/>
                </a:solidFill>
              </a:rPr>
              <a:t>PSP</a:t>
            </a:r>
            <a:r>
              <a:rPr lang="es-CO" sz="1000" dirty="0">
                <a:solidFill>
                  <a:schemeClr val="tx1"/>
                </a:solidFill>
              </a:rPr>
              <a:t> </a:t>
            </a:r>
            <a:r>
              <a:rPr lang="es-CO" sz="1000" dirty="0" err="1">
                <a:solidFill>
                  <a:schemeClr val="tx1"/>
                </a:solidFill>
              </a:rPr>
              <a:t>HTW</a:t>
            </a:r>
            <a:r>
              <a:rPr lang="es-CO" sz="1000" dirty="0">
                <a:solidFill>
                  <a:schemeClr val="tx1"/>
                </a:solidFill>
              </a:rPr>
              <a:t>, visite: </a:t>
            </a:r>
            <a:r>
              <a:rPr lang="es-CO" sz="1000" dirty="0">
                <a:solidFill>
                  <a:schemeClr val="tx1"/>
                </a:solidFill>
                <a:hlinkClick r:id="rId2"/>
              </a:rPr>
              <a:t>http://www.htiwcoalition.org</a:t>
            </a:r>
            <a:endParaRPr lang="es-CO" sz="1000" dirty="0">
              <a:solidFill>
                <a:schemeClr val="tx1"/>
              </a:solidFill>
            </a:endParaRPr>
          </a:p>
          <a:p>
            <a:pPr algn="just" defTabSz="228600">
              <a:spcBef>
                <a:spcPts val="0"/>
              </a:spcBef>
              <a:tabLst>
                <a:tab pos="118872" algn="l"/>
              </a:tabLst>
            </a:pPr>
            <a:endParaRPr lang="es-CO" sz="1000" dirty="0">
              <a:solidFill>
                <a:srgbClr val="0F1919"/>
              </a:solidFill>
            </a:endParaRPr>
          </a:p>
          <a:p>
            <a:pPr algn="just" defTabSz="228600">
              <a:spcBef>
                <a:spcPts val="0"/>
              </a:spcBef>
              <a:tabLst>
                <a:tab pos="118872" algn="l"/>
              </a:tabLst>
            </a:pPr>
            <a:r>
              <a:rPr lang="es-CO" sz="1000" b="1" dirty="0">
                <a:solidFill>
                  <a:schemeClr val="tx1"/>
                </a:solidFill>
              </a:rPr>
              <a:t>Nuevo FDS formateado en </a:t>
            </a:r>
            <a:r>
              <a:rPr lang="es-CO" sz="1000" b="1" dirty="0" err="1">
                <a:solidFill>
                  <a:schemeClr val="tx1"/>
                </a:solidFill>
              </a:rPr>
              <a:t>WHMIS</a:t>
            </a:r>
            <a:r>
              <a:rPr lang="es-CO" sz="1000" b="1" dirty="0">
                <a:solidFill>
                  <a:schemeClr val="tx1"/>
                </a:solidFill>
              </a:rPr>
              <a:t> 2015</a:t>
            </a:r>
          </a:p>
          <a:p>
            <a:pPr algn="just" defTabSz="228600">
              <a:spcBef>
                <a:spcPts val="0"/>
              </a:spcBef>
              <a:tabLst>
                <a:tab pos="118872" algn="l"/>
              </a:tabLst>
            </a:pPr>
            <a:r>
              <a:rPr lang="es-CO" sz="1000" b="1" dirty="0">
                <a:solidFill>
                  <a:schemeClr val="tx1"/>
                </a:solidFill>
              </a:rPr>
              <a:t>FDS Preparado por: </a:t>
            </a:r>
            <a:r>
              <a:rPr lang="es-CO" sz="1000" dirty="0" err="1">
                <a:solidFill>
                  <a:schemeClr val="tx1"/>
                </a:solidFill>
              </a:rPr>
              <a:t>G.E</a:t>
            </a:r>
            <a:r>
              <a:rPr lang="es-CO" sz="1000" dirty="0">
                <a:solidFill>
                  <a:schemeClr val="tx1"/>
                </a:solidFill>
              </a:rPr>
              <a:t>. Menzies P. Ing. </a:t>
            </a:r>
            <a:r>
              <a:rPr lang="es-CO" sz="1000" dirty="0" err="1">
                <a:solidFill>
                  <a:schemeClr val="tx1"/>
                </a:solidFill>
              </a:rPr>
              <a:t>ROH</a:t>
            </a:r>
            <a:r>
              <a:rPr lang="es-CO" sz="1000" dirty="0">
                <a:solidFill>
                  <a:schemeClr val="tx1"/>
                </a:solidFill>
              </a:rPr>
              <a:t>, Director de Salud y Seguridad de FibreCast el 15 de octubre de 2018.</a:t>
            </a:r>
            <a:endParaRPr lang="es-CO" sz="1000" dirty="0">
              <a:solidFill>
                <a:srgbClr val="0F1919"/>
              </a:solidFill>
            </a:endParaRPr>
          </a:p>
        </p:txBody>
      </p:sp>
      <p:sp>
        <p:nvSpPr>
          <p:cNvPr id="8" name="Rectangle 7">
            <a:extLst>
              <a:ext uri="{FF2B5EF4-FFF2-40B4-BE49-F238E27FC236}">
                <a16:creationId xmlns:a16="http://schemas.microsoft.com/office/drawing/2014/main" id="{E76F184B-C9A0-FA4C-4CCD-7F821E870879}"/>
              </a:ext>
            </a:extLst>
          </p:cNvPr>
          <p:cNvSpPr/>
          <p:nvPr/>
        </p:nvSpPr>
        <p:spPr>
          <a:xfrm>
            <a:off x="286256" y="5722889"/>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DEFINICIONES</a:t>
            </a:r>
          </a:p>
        </p:txBody>
      </p:sp>
      <p:sp>
        <p:nvSpPr>
          <p:cNvPr id="10" name="Text Placeholder 39">
            <a:extLst>
              <a:ext uri="{FF2B5EF4-FFF2-40B4-BE49-F238E27FC236}">
                <a16:creationId xmlns:a16="http://schemas.microsoft.com/office/drawing/2014/main" id="{87B1CED8-6EF5-EAE3-F546-8DF8CCE77680}"/>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CA" sz="1200" dirty="0">
                <a:solidFill>
                  <a:schemeClr val="tx2"/>
                </a:solidFill>
              </a:rPr>
              <a:t>FDS FC INJECTITE LBP PRODUCTOS 23 04</a:t>
            </a:r>
            <a:endParaRPr lang="en-US" sz="1200" dirty="0">
              <a:solidFill>
                <a:schemeClr val="tx2"/>
              </a:solidFill>
            </a:endParaRPr>
          </a:p>
        </p:txBody>
      </p:sp>
      <p:graphicFrame>
        <p:nvGraphicFramePr>
          <p:cNvPr id="2" name="Table 35">
            <a:extLst>
              <a:ext uri="{FF2B5EF4-FFF2-40B4-BE49-F238E27FC236}">
                <a16:creationId xmlns:a16="http://schemas.microsoft.com/office/drawing/2014/main" id="{D8312B44-3F4B-C487-50D5-64DED8F184A2}"/>
              </a:ext>
            </a:extLst>
          </p:cNvPr>
          <p:cNvGraphicFramePr>
            <a:graphicFrameLocks/>
          </p:cNvGraphicFramePr>
          <p:nvPr>
            <p:extLst>
              <p:ext uri="{D42A27DB-BD31-4B8C-83A1-F6EECF244321}">
                <p14:modId xmlns:p14="http://schemas.microsoft.com/office/powerpoint/2010/main" val="3645072227"/>
              </p:ext>
            </p:extLst>
          </p:nvPr>
        </p:nvGraphicFramePr>
        <p:xfrm>
          <a:off x="278894" y="6142421"/>
          <a:ext cx="7199889" cy="2533095"/>
        </p:xfrm>
        <a:graphic>
          <a:graphicData uri="http://schemas.openxmlformats.org/drawingml/2006/table">
            <a:tbl>
              <a:tblPr firstRow="1" bandRow="1">
                <a:tableStyleId>{9D7B26C5-4107-4FEC-AEDC-1716B250A1EF}</a:tableStyleId>
              </a:tblPr>
              <a:tblGrid>
                <a:gridCol w="970333">
                  <a:extLst>
                    <a:ext uri="{9D8B030D-6E8A-4147-A177-3AD203B41FA5}">
                      <a16:colId xmlns:a16="http://schemas.microsoft.com/office/drawing/2014/main" val="3647290184"/>
                    </a:ext>
                  </a:extLst>
                </a:gridCol>
                <a:gridCol w="2915361">
                  <a:extLst>
                    <a:ext uri="{9D8B030D-6E8A-4147-A177-3AD203B41FA5}">
                      <a16:colId xmlns:a16="http://schemas.microsoft.com/office/drawing/2014/main" val="622920296"/>
                    </a:ext>
                  </a:extLst>
                </a:gridCol>
                <a:gridCol w="3314195">
                  <a:extLst>
                    <a:ext uri="{9D8B030D-6E8A-4147-A177-3AD203B41FA5}">
                      <a16:colId xmlns:a16="http://schemas.microsoft.com/office/drawing/2014/main" val="2528902335"/>
                    </a:ext>
                  </a:extLst>
                </a:gridCol>
              </a:tblGrid>
              <a:tr h="222920">
                <a:tc>
                  <a:txBody>
                    <a:bodyPr/>
                    <a:lstStyle/>
                    <a:p>
                      <a:pPr marL="177800" indent="-68263"/>
                      <a:r>
                        <a:rPr lang="es-CO" sz="800" b="1" noProof="0" dirty="0" err="1">
                          <a:solidFill>
                            <a:srgbClr val="0F1919"/>
                          </a:solidFill>
                        </a:rPr>
                        <a:t>ACGIH</a:t>
                      </a:r>
                      <a:endParaRPr lang="es-CO" sz="800" b="1" noProof="0" dirty="0">
                        <a:solidFill>
                          <a:srgbClr val="0F1919"/>
                        </a:solidFill>
                      </a:endParaRP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American </a:t>
                      </a:r>
                      <a:r>
                        <a:rPr lang="es-CO" sz="800" b="0" kern="1200" noProof="0" dirty="0" err="1">
                          <a:solidFill>
                            <a:schemeClr val="tx1"/>
                          </a:solidFill>
                          <a:latin typeface="+mn-lt"/>
                          <a:ea typeface="+mn-ea"/>
                          <a:cs typeface="+mn-cs"/>
                        </a:rPr>
                        <a:t>Conference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Governmental</a:t>
                      </a:r>
                      <a:r>
                        <a:rPr lang="es-CO" sz="800" b="0" kern="1200" noProof="0" dirty="0">
                          <a:solidFill>
                            <a:schemeClr val="tx1"/>
                          </a:solidFill>
                          <a:latin typeface="+mn-lt"/>
                          <a:ea typeface="+mn-ea"/>
                          <a:cs typeface="+mn-cs"/>
                        </a:rPr>
                        <a:t> Industrial </a:t>
                      </a:r>
                      <a:r>
                        <a:rPr lang="es-CO" sz="800" b="0" kern="1200" noProof="0" dirty="0" err="1">
                          <a:solidFill>
                            <a:schemeClr val="tx1"/>
                          </a:solidFill>
                          <a:latin typeface="+mn-lt"/>
                          <a:ea typeface="+mn-ea"/>
                          <a:cs typeface="+mn-cs"/>
                        </a:rPr>
                        <a:t>Hygienists</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Conferencia Americana de Higienistas Industriales Gubernamentales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90500">
                <a:tc>
                  <a:txBody>
                    <a:bodyPr/>
                    <a:lstStyle/>
                    <a:p>
                      <a:pPr marL="109728"/>
                      <a:r>
                        <a:rPr lang="es-CO" sz="800" b="1" noProof="0" dirty="0">
                          <a:solidFill>
                            <a:srgbClr val="0F1919"/>
                          </a:solidFill>
                        </a:rPr>
                        <a:t>ADR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Good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Road (International </a:t>
                      </a:r>
                      <a:r>
                        <a:rPr lang="es-CO" sz="800" b="0" kern="1200" noProof="0" dirty="0" err="1">
                          <a:solidFill>
                            <a:schemeClr val="tx1"/>
                          </a:solidFill>
                          <a:latin typeface="+mn-lt"/>
                          <a:ea typeface="+mn-ea"/>
                          <a:cs typeface="+mn-cs"/>
                        </a:rPr>
                        <a:t>Regulation</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carretera (Reglamento internacional)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3920">
                <a:tc>
                  <a:txBody>
                    <a:bodyPr/>
                    <a:lstStyle/>
                    <a:p>
                      <a:pPr marL="109728"/>
                      <a:r>
                        <a:rPr lang="es-CO" sz="800" b="1" noProof="0" dirty="0"/>
                        <a:t>AES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Alkaline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Earth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de silicato alcalinotérreo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35533959"/>
                  </a:ext>
                </a:extLst>
              </a:tr>
              <a:tr h="193920">
                <a:tc>
                  <a:txBody>
                    <a:bodyPr/>
                    <a:lstStyle/>
                    <a:p>
                      <a:pPr marL="109728"/>
                      <a:r>
                        <a:rPr lang="es-CO" sz="800" b="1" noProof="0" dirty="0" err="1"/>
                        <a:t>ASW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Alumino-Silicate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just" defTabSz="777240" rtl="0" eaLnBrk="1" latinLnBrk="0" hangingPunct="1">
                        <a:lnSpc>
                          <a:spcPct val="100000"/>
                        </a:lnSpc>
                        <a:spcBef>
                          <a:spcPts val="0"/>
                        </a:spcBef>
                        <a:tabLst/>
                      </a:pPr>
                      <a:r>
                        <a:rPr lang="es-CO" sz="800" b="0" kern="1200" noProof="0" dirty="0">
                          <a:solidFill>
                            <a:schemeClr val="tx1"/>
                          </a:solidFill>
                          <a:latin typeface="+mn-lt"/>
                          <a:ea typeface="+mn-ea"/>
                          <a:cs typeface="+mn-cs"/>
                        </a:rPr>
                        <a:t>Lanas de </a:t>
                      </a:r>
                      <a:r>
                        <a:rPr lang="es-CO" sz="800" b="0" kern="1200" noProof="0" dirty="0" err="1">
                          <a:solidFill>
                            <a:schemeClr val="tx1"/>
                          </a:solidFill>
                          <a:latin typeface="+mn-lt"/>
                          <a:ea typeface="+mn-ea"/>
                          <a:cs typeface="+mn-cs"/>
                        </a:rPr>
                        <a:t>alumino</a:t>
                      </a:r>
                      <a:r>
                        <a:rPr lang="es-CO" sz="800" b="0" kern="1200" noProof="0" dirty="0">
                          <a:solidFill>
                            <a:schemeClr val="tx1"/>
                          </a:solidFill>
                          <a:latin typeface="+mn-lt"/>
                          <a:ea typeface="+mn-ea"/>
                          <a:cs typeface="+mn-cs"/>
                        </a:rPr>
                        <a:t>-silicato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8802691"/>
                  </a:ext>
                </a:extLst>
              </a:tr>
              <a:tr h="194665">
                <a:tc>
                  <a:txBody>
                    <a:bodyPr/>
                    <a:lstStyle/>
                    <a:p>
                      <a:pPr marL="109728"/>
                      <a:r>
                        <a:rPr lang="es-CO" sz="800" b="1" noProof="0" dirty="0">
                          <a:solidFill>
                            <a:srgbClr val="0F1919"/>
                          </a:solidFill>
                        </a:rPr>
                        <a:t>CAA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Clean</a:t>
                      </a:r>
                      <a:r>
                        <a:rPr lang="es-CO" sz="800" b="0" kern="1200" noProof="0" dirty="0">
                          <a:solidFill>
                            <a:schemeClr val="tx1"/>
                          </a:solidFill>
                          <a:latin typeface="+mn-lt"/>
                          <a:ea typeface="+mn-ea"/>
                          <a:cs typeface="+mn-cs"/>
                        </a:rPr>
                        <a:t> Air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Aire Limpio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marL="109728"/>
                      <a:r>
                        <a:rPr lang="es-CO" sz="800" b="1" noProof="0" dirty="0">
                          <a:solidFill>
                            <a:srgbClr val="0F1919"/>
                          </a:solidFill>
                        </a:rPr>
                        <a:t>CAS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Chemical </a:t>
                      </a:r>
                      <a:r>
                        <a:rPr lang="es-CO" sz="800" b="0" kern="1200" noProof="0" dirty="0" err="1">
                          <a:solidFill>
                            <a:schemeClr val="tx1"/>
                          </a:solidFill>
                          <a:latin typeface="+mn-lt"/>
                          <a:ea typeface="+mn-ea"/>
                          <a:cs typeface="+mn-cs"/>
                        </a:rPr>
                        <a:t>Abstracts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Service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Servicio de Resúmenes Químicos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3270314"/>
                  </a:ext>
                </a:extLst>
              </a:tr>
              <a:tr h="126915">
                <a:tc>
                  <a:txBody>
                    <a:bodyPr/>
                    <a:lstStyle/>
                    <a:p>
                      <a:pPr marL="109728"/>
                      <a:r>
                        <a:rPr lang="es-CO" sz="800" b="1" noProof="0" dirty="0" err="1">
                          <a:solidFill>
                            <a:srgbClr val="0F1919"/>
                          </a:solidFill>
                        </a:rPr>
                        <a:t>CERCLA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Comprehensive </a:t>
                      </a: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Response, </a:t>
                      </a:r>
                      <a:r>
                        <a:rPr lang="es-CO" sz="800" b="0" kern="1200" noProof="0" dirty="0" err="1">
                          <a:solidFill>
                            <a:schemeClr val="tx1"/>
                          </a:solidFill>
                          <a:latin typeface="+mn-lt"/>
                          <a:ea typeface="+mn-ea"/>
                          <a:cs typeface="+mn-cs"/>
                        </a:rPr>
                        <a:t>Compensation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Liability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Responsabilidad, Compensación y Respuesta Medioambiental Global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3534831"/>
                  </a:ext>
                </a:extLst>
              </a:tr>
              <a:tr h="194665">
                <a:tc>
                  <a:txBody>
                    <a:bodyPr/>
                    <a:lstStyle/>
                    <a:p>
                      <a:pPr marL="109728"/>
                      <a:r>
                        <a:rPr lang="es-CO" sz="800" b="1" noProof="0" dirty="0">
                          <a:solidFill>
                            <a:srgbClr val="0F1919"/>
                          </a:solidFill>
                        </a:rPr>
                        <a:t>DSL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Domestic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List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Lista de sustancias domésticas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4994741"/>
                  </a:ext>
                </a:extLst>
              </a:tr>
              <a:tr h="194665">
                <a:tc>
                  <a:txBody>
                    <a:bodyPr/>
                    <a:lstStyle/>
                    <a:p>
                      <a:pPr marL="109728"/>
                      <a:r>
                        <a:rPr lang="es-CO" sz="800" b="1" noProof="0" dirty="0">
                          <a:solidFill>
                            <a:srgbClr val="0F1919"/>
                          </a:solidFill>
                        </a:rPr>
                        <a:t>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Agency</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Agencia de Protección Ambiental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871438"/>
                  </a:ext>
                </a:extLst>
              </a:tr>
              <a:tr h="194665">
                <a:tc>
                  <a:txBody>
                    <a:bodyPr/>
                    <a:lstStyle/>
                    <a:p>
                      <a:pPr marL="109728"/>
                      <a:r>
                        <a:rPr lang="es-CO" sz="800" b="1" noProof="0" dirty="0">
                          <a:solidFill>
                            <a:srgbClr val="0F1919"/>
                          </a:solidFill>
                        </a:rPr>
                        <a:t>EU</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European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Union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Unión Europea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32639013"/>
                  </a:ext>
                </a:extLst>
              </a:tr>
              <a:tr h="194665">
                <a:tc>
                  <a:txBody>
                    <a:bodyPr/>
                    <a:lstStyle/>
                    <a:p>
                      <a:pPr marL="109728"/>
                      <a:r>
                        <a:rPr lang="es-CO" sz="800" b="1" noProof="0" dirty="0">
                          <a:solidFill>
                            <a:srgbClr val="0F1919"/>
                          </a:solidFill>
                        </a:rPr>
                        <a:t>f/</a:t>
                      </a:r>
                      <a:r>
                        <a:rPr lang="es-CO" sz="800" b="1" noProof="0" dirty="0" err="1">
                          <a:solidFill>
                            <a:srgbClr val="0F1919"/>
                          </a:solidFill>
                        </a:rPr>
                        <a:t>cc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Fibres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centimeter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Fibras por centímetro cúbico</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40479427"/>
                  </a:ext>
                </a:extLst>
              </a:tr>
              <a:tr h="194665">
                <a:tc>
                  <a:txBody>
                    <a:bodyPr/>
                    <a:lstStyle/>
                    <a:p>
                      <a:pPr marL="109728"/>
                      <a:r>
                        <a:rPr lang="es-CO" sz="800" b="1" noProof="0" dirty="0" err="1">
                          <a:solidFill>
                            <a:srgbClr val="0F1919"/>
                          </a:solidFill>
                        </a:rPr>
                        <a:t>HEPA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High </a:t>
                      </a:r>
                      <a:r>
                        <a:rPr lang="es-CO" sz="800" b="0" kern="1200" noProof="0" dirty="0" err="1">
                          <a:solidFill>
                            <a:schemeClr val="tx1"/>
                          </a:solidFill>
                          <a:latin typeface="+mn-lt"/>
                          <a:ea typeface="+mn-ea"/>
                          <a:cs typeface="+mn-cs"/>
                        </a:rPr>
                        <a:t>Efficiency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Particulate</a:t>
                      </a:r>
                      <a:r>
                        <a:rPr lang="es-CO" sz="800" b="0" kern="1200" noProof="0" dirty="0">
                          <a:solidFill>
                            <a:schemeClr val="tx1"/>
                          </a:solidFill>
                          <a:latin typeface="+mn-lt"/>
                          <a:ea typeface="+mn-ea"/>
                          <a:cs typeface="+mn-cs"/>
                        </a:rPr>
                        <a:t> Air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Aire con partículas de alta eficacia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65923745"/>
                  </a:ext>
                </a:extLst>
              </a:tr>
            </a:tbl>
          </a:graphicData>
        </a:graphic>
      </p:graphicFrame>
      <p:graphicFrame>
        <p:nvGraphicFramePr>
          <p:cNvPr id="3" name="Table 2">
            <a:extLst>
              <a:ext uri="{FF2B5EF4-FFF2-40B4-BE49-F238E27FC236}">
                <a16:creationId xmlns:a16="http://schemas.microsoft.com/office/drawing/2014/main" id="{820C1E49-50F1-52EB-1EC9-D3B87DE83FB9}"/>
              </a:ext>
            </a:extLst>
          </p:cNvPr>
          <p:cNvGraphicFramePr>
            <a:graphicFrameLocks noGrp="1"/>
          </p:cNvGraphicFramePr>
          <p:nvPr>
            <p:extLst>
              <p:ext uri="{D42A27DB-BD31-4B8C-83A1-F6EECF244321}">
                <p14:modId xmlns:p14="http://schemas.microsoft.com/office/powerpoint/2010/main" val="1807541160"/>
              </p:ext>
            </p:extLst>
          </p:nvPr>
        </p:nvGraphicFramePr>
        <p:xfrm>
          <a:off x="280061" y="8675516"/>
          <a:ext cx="7199889" cy="389330"/>
        </p:xfrm>
        <a:graphic>
          <a:graphicData uri="http://schemas.openxmlformats.org/drawingml/2006/table">
            <a:tbl>
              <a:tblPr firstRow="1" bandRow="1">
                <a:tableStyleId>{5940675A-B579-460E-94D1-54222C63F5DA}</a:tableStyleId>
              </a:tblPr>
              <a:tblGrid>
                <a:gridCol w="971863">
                  <a:extLst>
                    <a:ext uri="{9D8B030D-6E8A-4147-A177-3AD203B41FA5}">
                      <a16:colId xmlns:a16="http://schemas.microsoft.com/office/drawing/2014/main" val="1576097758"/>
                    </a:ext>
                  </a:extLst>
                </a:gridCol>
                <a:gridCol w="2913676">
                  <a:extLst>
                    <a:ext uri="{9D8B030D-6E8A-4147-A177-3AD203B41FA5}">
                      <a16:colId xmlns:a16="http://schemas.microsoft.com/office/drawing/2014/main" val="122268426"/>
                    </a:ext>
                  </a:extLst>
                </a:gridCol>
                <a:gridCol w="3314350">
                  <a:extLst>
                    <a:ext uri="{9D8B030D-6E8A-4147-A177-3AD203B41FA5}">
                      <a16:colId xmlns:a16="http://schemas.microsoft.com/office/drawing/2014/main" val="469231137"/>
                    </a:ext>
                  </a:extLst>
                </a:gridCol>
              </a:tblGrid>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HMIS</a:t>
                      </a:r>
                      <a:endParaRPr lang="es-CO" sz="800" b="1" kern="1200" noProof="0" dirty="0">
                        <a:solidFill>
                          <a:schemeClr val="tx1"/>
                        </a:solidFill>
                        <a:latin typeface="+mn-lt"/>
                        <a:ea typeface="+mn-ea"/>
                        <a:cs typeface="+mn-cs"/>
                      </a:endParaRPr>
                    </a:p>
                  </a:txBody>
                  <a:tcPr marL="0" marR="0" marT="0" marB="0" anchor="ctr">
                    <a:lnL w="12700" cmpd="sng">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err="1">
                          <a:solidFill>
                            <a:schemeClr val="tx1"/>
                          </a:solidFill>
                        </a:rPr>
                        <a:t>Hazardous</a:t>
                      </a:r>
                      <a:r>
                        <a:rPr lang="es-CO" sz="800" b="0" kern="1200" noProof="0" dirty="0">
                          <a:solidFill>
                            <a:schemeClr val="tx1"/>
                          </a:solidFill>
                        </a:rPr>
                        <a:t> </a:t>
                      </a:r>
                      <a:r>
                        <a:rPr lang="es-CO" sz="800" b="0" kern="1200" noProof="0" dirty="0" err="1">
                          <a:solidFill>
                            <a:schemeClr val="tx1"/>
                          </a:solidFill>
                        </a:rPr>
                        <a:t>Materials</a:t>
                      </a:r>
                      <a:r>
                        <a:rPr lang="es-CO" sz="800" b="0" kern="1200" noProof="0" dirty="0">
                          <a:solidFill>
                            <a:schemeClr val="tx1"/>
                          </a:solidFill>
                        </a:rPr>
                        <a:t> </a:t>
                      </a:r>
                      <a:r>
                        <a:rPr lang="es-CO" sz="800" b="0" kern="1200" noProof="0" dirty="0" err="1">
                          <a:solidFill>
                            <a:schemeClr val="tx1"/>
                          </a:solidFill>
                        </a:rPr>
                        <a:t>Identification</a:t>
                      </a:r>
                      <a:r>
                        <a:rPr lang="es-CO" sz="800" b="0" kern="1200" noProof="0" dirty="0">
                          <a:solidFill>
                            <a:schemeClr val="tx1"/>
                          </a:solidFill>
                        </a:rPr>
                        <a:t> </a:t>
                      </a:r>
                      <a:r>
                        <a:rPr lang="es-CO" sz="800" b="0" kern="1200" noProof="0" dirty="0" err="1">
                          <a:solidFill>
                            <a:schemeClr val="tx1"/>
                          </a:solidFill>
                        </a:rPr>
                        <a:t>System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identificación de materiales peligrosos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2159337"/>
                  </a:ext>
                </a:extLst>
              </a:tr>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HTIW</a:t>
                      </a:r>
                      <a:endParaRPr lang="es-CO" sz="800" b="1" kern="1200" noProof="0" dirty="0">
                        <a:solidFill>
                          <a:schemeClr val="tx1"/>
                        </a:solidFill>
                        <a:latin typeface="+mn-lt"/>
                        <a:ea typeface="+mn-ea"/>
                        <a:cs typeface="+mn-cs"/>
                      </a:endParaRPr>
                    </a:p>
                  </a:txBody>
                  <a:tcPr marL="0" marR="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rPr>
                        <a:t>North American High </a:t>
                      </a:r>
                      <a:r>
                        <a:rPr lang="es-CO" sz="800" b="0" kern="1200" noProof="0" dirty="0" err="1">
                          <a:solidFill>
                            <a:schemeClr val="tx1"/>
                          </a:solidFill>
                        </a:rPr>
                        <a:t>Temperature</a:t>
                      </a:r>
                      <a:r>
                        <a:rPr lang="es-CO" sz="800" b="0" kern="1200" noProof="0" dirty="0">
                          <a:solidFill>
                            <a:schemeClr val="tx1"/>
                          </a:solidFill>
                        </a:rPr>
                        <a:t> </a:t>
                      </a:r>
                      <a:r>
                        <a:rPr lang="es-CO" sz="800" b="0" kern="1200" noProof="0" dirty="0" err="1">
                          <a:solidFill>
                            <a:schemeClr val="tx1"/>
                          </a:solidFill>
                        </a:rPr>
                        <a:t>Wool</a:t>
                      </a:r>
                      <a:r>
                        <a:rPr lang="es-CO" sz="800" b="0" kern="1200" noProof="0" dirty="0">
                          <a:solidFill>
                            <a:schemeClr val="tx1"/>
                          </a:solidFill>
                        </a:rPr>
                        <a:t> </a:t>
                      </a:r>
                      <a:r>
                        <a:rPr lang="es-CO" sz="800" b="0" kern="1200" noProof="0" dirty="0" err="1">
                          <a:solidFill>
                            <a:schemeClr val="tx1"/>
                          </a:solidFill>
                        </a:rPr>
                        <a:t>Industry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Industria norteamericana de la lana para altas temperaturas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2482037"/>
                  </a:ext>
                </a:extLst>
              </a:tr>
            </a:tbl>
          </a:graphicData>
        </a:graphic>
      </p:graphicFrame>
      <p:graphicFrame>
        <p:nvGraphicFramePr>
          <p:cNvPr id="11" name="Table 35">
            <a:extLst>
              <a:ext uri="{FF2B5EF4-FFF2-40B4-BE49-F238E27FC236}">
                <a16:creationId xmlns:a16="http://schemas.microsoft.com/office/drawing/2014/main" id="{165537E1-2243-1289-24F5-67CF5A8E9E61}"/>
              </a:ext>
            </a:extLst>
          </p:cNvPr>
          <p:cNvGraphicFramePr>
            <a:graphicFrameLocks/>
          </p:cNvGraphicFramePr>
          <p:nvPr>
            <p:extLst>
              <p:ext uri="{D42A27DB-BD31-4B8C-83A1-F6EECF244321}">
                <p14:modId xmlns:p14="http://schemas.microsoft.com/office/powerpoint/2010/main" val="739584161"/>
              </p:ext>
            </p:extLst>
          </p:nvPr>
        </p:nvGraphicFramePr>
        <p:xfrm>
          <a:off x="280061" y="9064846"/>
          <a:ext cx="7199889" cy="778660"/>
        </p:xfrm>
        <a:graphic>
          <a:graphicData uri="http://schemas.openxmlformats.org/drawingml/2006/table">
            <a:tbl>
              <a:tblPr firstRow="1" bandRow="1">
                <a:tableStyleId>{9D7B26C5-4107-4FEC-AEDC-1716B250A1EF}</a:tableStyleId>
              </a:tblPr>
              <a:tblGrid>
                <a:gridCol w="970889">
                  <a:extLst>
                    <a:ext uri="{9D8B030D-6E8A-4147-A177-3AD203B41FA5}">
                      <a16:colId xmlns:a16="http://schemas.microsoft.com/office/drawing/2014/main" val="3647290184"/>
                    </a:ext>
                  </a:extLst>
                </a:gridCol>
                <a:gridCol w="2914650">
                  <a:extLst>
                    <a:ext uri="{9D8B030D-6E8A-4147-A177-3AD203B41FA5}">
                      <a16:colId xmlns:a16="http://schemas.microsoft.com/office/drawing/2014/main" val="622920296"/>
                    </a:ext>
                  </a:extLst>
                </a:gridCol>
                <a:gridCol w="3314350">
                  <a:extLst>
                    <a:ext uri="{9D8B030D-6E8A-4147-A177-3AD203B41FA5}">
                      <a16:colId xmlns:a16="http://schemas.microsoft.com/office/drawing/2014/main" val="566916301"/>
                    </a:ext>
                  </a:extLst>
                </a:gridCol>
              </a:tblGrid>
              <a:tr h="194665">
                <a:tc>
                  <a:txBody>
                    <a:bodyPr/>
                    <a:lstStyle/>
                    <a:p>
                      <a:pPr marL="109728"/>
                      <a:r>
                        <a:rPr lang="es-CO" sz="800" b="1" noProof="0" dirty="0" err="1">
                          <a:solidFill>
                            <a:srgbClr val="0F1919"/>
                          </a:solidFill>
                        </a:rPr>
                        <a:t>IARC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Agency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Research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Cancer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Centro Internacional de Investigaciones sobre el Cáncer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00369037"/>
                  </a:ext>
                </a:extLst>
              </a:tr>
              <a:tr h="194665">
                <a:tc>
                  <a:txBody>
                    <a:bodyPr/>
                    <a:lstStyle/>
                    <a:p>
                      <a:pPr marL="109728"/>
                      <a:r>
                        <a:rPr lang="es-CO" sz="800" b="1" noProof="0" dirty="0">
                          <a:solidFill>
                            <a:srgbClr val="0F1919"/>
                          </a:solidFill>
                        </a:rPr>
                        <a:t>IATA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Air </a:t>
                      </a:r>
                      <a:r>
                        <a:rPr lang="es-CO" sz="800" b="0" kern="1200" noProof="0" dirty="0" err="1">
                          <a:solidFill>
                            <a:schemeClr val="tx1"/>
                          </a:solidFill>
                          <a:latin typeface="+mn-lt"/>
                          <a:ea typeface="+mn-ea"/>
                          <a:cs typeface="+mn-cs"/>
                        </a:rPr>
                        <a:t>Transport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Transporte Aéreo Internacional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6629944"/>
                  </a:ext>
                </a:extLst>
              </a:tr>
              <a:tr h="194665">
                <a:tc>
                  <a:txBody>
                    <a:bodyPr/>
                    <a:lstStyle/>
                    <a:p>
                      <a:pPr marL="109728"/>
                      <a:r>
                        <a:rPr lang="es-CO" sz="800" b="1" noProof="0" dirty="0" err="1">
                          <a:solidFill>
                            <a:srgbClr val="0F1919"/>
                          </a:solidFill>
                        </a:rPr>
                        <a:t>IMDG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t>
                      </a:r>
                      <a:r>
                        <a:rPr lang="es-CO" sz="800" b="0" kern="1200" noProof="0" dirty="0" err="1">
                          <a:solidFill>
                            <a:schemeClr val="tx1"/>
                          </a:solidFill>
                          <a:latin typeface="+mn-lt"/>
                          <a:ea typeface="+mn-ea"/>
                          <a:cs typeface="+mn-cs"/>
                        </a:rPr>
                        <a:t>Maritime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Code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Código marítimo internacional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281101"/>
                  </a:ext>
                </a:extLst>
              </a:tr>
              <a:tr h="194665">
                <a:tc>
                  <a:txBody>
                    <a:bodyPr/>
                    <a:lstStyle/>
                    <a:p>
                      <a:pPr marL="109728"/>
                      <a:r>
                        <a:rPr lang="es-CO" sz="800" b="1" noProof="0" dirty="0">
                          <a:solidFill>
                            <a:srgbClr val="0F1919"/>
                          </a:solidFill>
                        </a:rPr>
                        <a:t>mg/m³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Milligrams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meter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air</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Miligramos por metro cúbico de aire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05556838"/>
                  </a:ext>
                </a:extLst>
              </a:tr>
            </a:tbl>
          </a:graphicData>
        </a:graphic>
      </p:graphicFrame>
    </p:spTree>
    <p:extLst>
      <p:ext uri="{BB962C8B-B14F-4D97-AF65-F5344CB8AC3E}">
        <p14:creationId xmlns:p14="http://schemas.microsoft.com/office/powerpoint/2010/main" val="3707277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BC1DF-68C6-A5AE-82F4-36D2DEA9AD5B}"/>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CA" sz="1200" dirty="0">
                <a:solidFill>
                  <a:schemeClr val="tx2"/>
                </a:solidFill>
              </a:rPr>
              <a:t>FDS FC INJECTITE LBP PRODUCTS 23 04</a:t>
            </a:r>
            <a:endParaRPr lang="en-US" sz="1200" dirty="0">
              <a:solidFill>
                <a:schemeClr val="tx2"/>
              </a:solidFill>
            </a:endParaRPr>
          </a:p>
        </p:txBody>
      </p:sp>
      <p:sp>
        <p:nvSpPr>
          <p:cNvPr id="11" name="Rectangle 10">
            <a:extLst>
              <a:ext uri="{FF2B5EF4-FFF2-40B4-BE49-F238E27FC236}">
                <a16:creationId xmlns:a16="http://schemas.microsoft.com/office/drawing/2014/main" id="{CE6246EB-76BA-C341-E6B0-E5CD6B35C7A3}"/>
              </a:ext>
            </a:extLst>
          </p:cNvPr>
          <p:cNvSpPr/>
          <p:nvPr/>
        </p:nvSpPr>
        <p:spPr>
          <a:xfrm>
            <a:off x="288280" y="7521559"/>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fr-FR" sz="1200" b="1" dirty="0">
                <a:solidFill>
                  <a:schemeClr val="accent1"/>
                </a:solidFill>
                <a:latin typeface="+mj-lt"/>
              </a:rPr>
              <a:t>AVISO LEGAL</a:t>
            </a:r>
          </a:p>
        </p:txBody>
      </p:sp>
      <p:sp>
        <p:nvSpPr>
          <p:cNvPr id="12" name="Rectangle 11">
            <a:extLst>
              <a:ext uri="{FF2B5EF4-FFF2-40B4-BE49-F238E27FC236}">
                <a16:creationId xmlns:a16="http://schemas.microsoft.com/office/drawing/2014/main" id="{E36B0BEE-DDAA-81D7-3C81-300563A1FAE0}"/>
              </a:ext>
            </a:extLst>
          </p:cNvPr>
          <p:cNvSpPr/>
          <p:nvPr/>
        </p:nvSpPr>
        <p:spPr>
          <a:xfrm>
            <a:off x="283220" y="7878859"/>
            <a:ext cx="7200900" cy="860293"/>
          </a:xfrm>
          <a:prstGeom prst="rect">
            <a:avLst/>
          </a:prstGeom>
          <a:solidFill>
            <a:schemeClr val="tx2">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r>
              <a:rPr lang="es-CO" sz="800" dirty="0">
                <a:solidFill>
                  <a:schemeClr val="bg2">
                    <a:lumMod val="10000"/>
                  </a:schemeClr>
                </a:solidFill>
                <a:effectLst/>
                <a:ea typeface="Calibri" panose="020F0502020204030204" pitchFamily="34" charset="0"/>
                <a:cs typeface="Times New Roman" panose="02020603050405020304" pitchFamily="18" charset="0"/>
              </a:rPr>
              <a:t>La información aquí presentada se presenta de buena fe y se considera precisa a partir de la fecha de vigencia de esta Hoja de datos de seguridad. Los empleadores pueden utilizar esta FDS para complementar otra información recopilada por ellos en sus esfuerzos por garantizar la salud y seguridad de sus empleados y el uso adecuado del producto. Este resumen de los datos relevantes refleja el juicio profesional; Los empleadores deben tener en cuenta que la información que se considera menos relevante no se ha incluido en esta FDS. Por lo tanto, dada la naturaleza resumida de este documento, </a:t>
            </a:r>
            <a:r>
              <a:rPr lang="es-CO" sz="800" dirty="0" err="1">
                <a:solidFill>
                  <a:schemeClr val="bg2">
                    <a:lumMod val="10000"/>
                  </a:schemeClr>
                </a:solidFill>
                <a:effectLst/>
                <a:ea typeface="Calibri" panose="020F0502020204030204" pitchFamily="34" charset="0"/>
                <a:cs typeface="Times New Roman" panose="02020603050405020304" pitchFamily="18" charset="0"/>
              </a:rPr>
              <a:t>Fibrecast</a:t>
            </a:r>
            <a:r>
              <a:rPr lang="es-CO" sz="800" dirty="0">
                <a:solidFill>
                  <a:schemeClr val="bg2">
                    <a:lumMod val="10000"/>
                  </a:schemeClr>
                </a:solidFill>
                <a:effectLst/>
                <a:ea typeface="Calibri" panose="020F0502020204030204" pitchFamily="34" charset="0"/>
                <a:cs typeface="Times New Roman" panose="02020603050405020304" pitchFamily="18" charset="0"/>
              </a:rPr>
              <a:t> Inc., no extiende ninguna garantía (expresa o implícita), asume ninguna responsabilidad ni hace ninguna declaración con respecto a la integridad de esta información o su idoneidad para los fines previstos por el usuario.</a:t>
            </a:r>
            <a:endParaRPr lang="en-CA" sz="800" dirty="0">
              <a:solidFill>
                <a:schemeClr val="bg2">
                  <a:lumMod val="10000"/>
                </a:schemeClr>
              </a:solidFill>
              <a:effectLst/>
              <a:ea typeface="Calibri" panose="020F0502020204030204" pitchFamily="34"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29A7D360-4D95-B70D-8712-6B43F35A881B}"/>
              </a:ext>
            </a:extLst>
          </p:cNvPr>
          <p:cNvGraphicFramePr>
            <a:graphicFrameLocks noGrp="1"/>
          </p:cNvGraphicFramePr>
          <p:nvPr>
            <p:extLst>
              <p:ext uri="{D42A27DB-BD31-4B8C-83A1-F6EECF244321}">
                <p14:modId xmlns:p14="http://schemas.microsoft.com/office/powerpoint/2010/main" val="735038777"/>
              </p:ext>
            </p:extLst>
          </p:nvPr>
        </p:nvGraphicFramePr>
        <p:xfrm>
          <a:off x="288280" y="1090431"/>
          <a:ext cx="7199382" cy="2239665"/>
        </p:xfrm>
        <a:graphic>
          <a:graphicData uri="http://schemas.openxmlformats.org/drawingml/2006/table">
            <a:tbl>
              <a:tblPr firstRow="1" bandRow="1">
                <a:tableStyleId>{9D7B26C5-4107-4FEC-AEDC-1716B250A1EF}</a:tableStyleId>
              </a:tblPr>
              <a:tblGrid>
                <a:gridCol w="981720">
                  <a:extLst>
                    <a:ext uri="{9D8B030D-6E8A-4147-A177-3AD203B41FA5}">
                      <a16:colId xmlns:a16="http://schemas.microsoft.com/office/drawing/2014/main" val="1969059440"/>
                    </a:ext>
                  </a:extLst>
                </a:gridCol>
                <a:gridCol w="2924175">
                  <a:extLst>
                    <a:ext uri="{9D8B030D-6E8A-4147-A177-3AD203B41FA5}">
                      <a16:colId xmlns:a16="http://schemas.microsoft.com/office/drawing/2014/main" val="3915712680"/>
                    </a:ext>
                  </a:extLst>
                </a:gridCol>
                <a:gridCol w="3293487">
                  <a:extLst>
                    <a:ext uri="{9D8B030D-6E8A-4147-A177-3AD203B41FA5}">
                      <a16:colId xmlns:a16="http://schemas.microsoft.com/office/drawing/2014/main" val="2640013894"/>
                    </a:ext>
                  </a:extLst>
                </a:gridCol>
              </a:tblGrid>
              <a:tr h="194665">
                <a:tc>
                  <a:txBody>
                    <a:bodyPr/>
                    <a:lstStyle/>
                    <a:p>
                      <a:pPr marL="109728"/>
                      <a:r>
                        <a:rPr lang="es-CO" sz="800" b="1" noProof="0" dirty="0" err="1">
                          <a:solidFill>
                            <a:srgbClr val="0F1919"/>
                          </a:solidFill>
                        </a:rPr>
                        <a:t>NFPA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Nacional de Protección contra Incendios</a:t>
                      </a:r>
                    </a:p>
                  </a:txBody>
                  <a:tcPr marL="0" marR="0" marT="0" marB="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45953505"/>
                  </a:ext>
                </a:extLst>
              </a:tr>
              <a:tr h="194665">
                <a:tc>
                  <a:txBody>
                    <a:bodyPr/>
                    <a:lstStyle/>
                    <a:p>
                      <a:pPr marL="109728"/>
                      <a:r>
                        <a:rPr lang="es-CO" sz="800" b="1" noProof="0" dirty="0" err="1">
                          <a:solidFill>
                            <a:srgbClr val="0F1919"/>
                          </a:solidFill>
                        </a:rPr>
                        <a:t>NIOSH</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Institute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Instituto Nacional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16264530"/>
                  </a:ext>
                </a:extLst>
              </a:tr>
              <a:tr h="194665">
                <a:tc>
                  <a:txBody>
                    <a:bodyPr/>
                    <a:lstStyle/>
                    <a:p>
                      <a:pPr marL="109728"/>
                      <a:r>
                        <a:rPr lang="es-CO" sz="800" b="1" noProof="0" dirty="0" err="1">
                          <a:solidFill>
                            <a:srgbClr val="0F1919"/>
                          </a:solidFill>
                        </a:rPr>
                        <a:t>OSHA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Administration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Administración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00439537"/>
                  </a:ext>
                </a:extLst>
              </a:tr>
              <a:tr h="194665">
                <a:tc>
                  <a:txBody>
                    <a:bodyPr/>
                    <a:lstStyle/>
                    <a:p>
                      <a:pPr marL="109728"/>
                      <a:r>
                        <a:rPr lang="es-CO" sz="800" b="1" noProof="0" dirty="0">
                          <a:solidFill>
                            <a:srgbClr val="0F1919"/>
                          </a:solidFill>
                        </a:rPr>
                        <a:t>29 </a:t>
                      </a:r>
                      <a:r>
                        <a:rPr lang="es-CO" sz="800" b="1" noProof="0" dirty="0" err="1">
                          <a:solidFill>
                            <a:srgbClr val="0F1919"/>
                          </a:solidFill>
                        </a:rPr>
                        <a:t>CFR</a:t>
                      </a:r>
                      <a:r>
                        <a:rPr lang="es-CO" sz="800" b="1" noProof="0" dirty="0">
                          <a:solidFill>
                            <a:srgbClr val="0F1919"/>
                          </a:solidFill>
                        </a:rPr>
                        <a:t> 1910.134 &amp; 1926.103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Respiratory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protección respiratoria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45780429"/>
                  </a:ext>
                </a:extLst>
              </a:tr>
              <a:tr h="194665">
                <a:tc>
                  <a:txBody>
                    <a:bodyPr/>
                    <a:lstStyle/>
                    <a:p>
                      <a:pPr marL="109728"/>
                      <a:r>
                        <a:rPr lang="es-CO" sz="800" b="1" noProof="0" dirty="0"/>
                        <a:t>29 </a:t>
                      </a:r>
                      <a:r>
                        <a:rPr lang="es-CO" sz="800" b="1" noProof="0" dirty="0" err="1"/>
                        <a:t>CFR</a:t>
                      </a:r>
                      <a:r>
                        <a:rPr lang="es-CO" sz="800" b="1" noProof="0" dirty="0"/>
                        <a:t> 1910.1200 &amp; 1926.59</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Hazard </a:t>
                      </a:r>
                      <a:r>
                        <a:rPr lang="es-CO" sz="800" b="0" kern="1200" noProof="0" dirty="0" err="1">
                          <a:solidFill>
                            <a:schemeClr val="tx1"/>
                          </a:solidFill>
                          <a:latin typeface="+mn-lt"/>
                          <a:ea typeface="+mn-ea"/>
                          <a:cs typeface="+mn-cs"/>
                        </a:rPr>
                        <a:t>Communication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comunicación de peligros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58272608"/>
                  </a:ext>
                </a:extLst>
              </a:tr>
              <a:tr h="194665">
                <a:tc>
                  <a:txBody>
                    <a:bodyPr/>
                    <a:lstStyle/>
                    <a:p>
                      <a:pPr marL="109728"/>
                      <a:r>
                        <a:rPr lang="es-CO" sz="800" b="1" noProof="0" dirty="0" err="1"/>
                        <a:t>PCW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Polycrystalline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policristalinas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72842528"/>
                  </a:ext>
                </a:extLst>
              </a:tr>
              <a:tr h="194665">
                <a:tc>
                  <a:txBody>
                    <a:bodyPr/>
                    <a:lstStyle/>
                    <a:p>
                      <a:pPr marL="109728"/>
                      <a:r>
                        <a:rPr lang="es-CO" sz="800" b="1" noProof="0" dirty="0" err="1"/>
                        <a:t>PEL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Permissible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permisible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75321408"/>
                  </a:ext>
                </a:extLst>
              </a:tr>
              <a:tr h="194665">
                <a:tc>
                  <a:txBody>
                    <a:bodyPr/>
                    <a:lstStyle/>
                    <a:p>
                      <a:pPr marL="109728"/>
                      <a:r>
                        <a:rPr lang="es-CO" sz="800" b="1" noProof="0" dirty="0"/>
                        <a:t>PIN </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Identification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Number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Número de identificación del producto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5967884"/>
                  </a:ext>
                </a:extLst>
              </a:tr>
              <a:tr h="194665">
                <a:tc>
                  <a:txBody>
                    <a:bodyPr/>
                    <a:lstStyle/>
                    <a:p>
                      <a:pPr marL="109728"/>
                      <a:r>
                        <a:rPr lang="es-CO" sz="800" b="1" noProof="0" dirty="0" err="1"/>
                        <a:t>PNOC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Classified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clasificadas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74515432"/>
                  </a:ext>
                </a:extLst>
              </a:tr>
              <a:tr h="194665">
                <a:tc>
                  <a:txBody>
                    <a:bodyPr/>
                    <a:lstStyle/>
                    <a:p>
                      <a:pPr marL="109728"/>
                      <a:r>
                        <a:rPr lang="es-CO" sz="800" b="1" noProof="0" dirty="0" err="1"/>
                        <a:t>PNOR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Regulated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reguladas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39511037"/>
                  </a:ext>
                </a:extLst>
              </a:tr>
              <a:tr h="194665">
                <a:tc>
                  <a:txBody>
                    <a:bodyPr/>
                    <a:lstStyle/>
                    <a:p>
                      <a:pPr marL="109728"/>
                      <a:r>
                        <a:rPr lang="es-CO" sz="800" b="1" noProof="0" dirty="0" err="1"/>
                        <a:t>PSP</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Stewardship</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Program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Programa de gestión de productos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8386546"/>
                  </a:ext>
                </a:extLst>
              </a:tr>
            </a:tbl>
          </a:graphicData>
        </a:graphic>
      </p:graphicFrame>
      <p:graphicFrame>
        <p:nvGraphicFramePr>
          <p:cNvPr id="3" name="Table 2">
            <a:extLst>
              <a:ext uri="{FF2B5EF4-FFF2-40B4-BE49-F238E27FC236}">
                <a16:creationId xmlns:a16="http://schemas.microsoft.com/office/drawing/2014/main" id="{E7C58C7C-878A-9AD2-D163-643B3CFE462C}"/>
              </a:ext>
            </a:extLst>
          </p:cNvPr>
          <p:cNvGraphicFramePr>
            <a:graphicFrameLocks noGrp="1"/>
          </p:cNvGraphicFramePr>
          <p:nvPr>
            <p:extLst>
              <p:ext uri="{D42A27DB-BD31-4B8C-83A1-F6EECF244321}">
                <p14:modId xmlns:p14="http://schemas.microsoft.com/office/powerpoint/2010/main" val="739364610"/>
              </p:ext>
            </p:extLst>
          </p:nvPr>
        </p:nvGraphicFramePr>
        <p:xfrm>
          <a:off x="284738" y="3330096"/>
          <a:ext cx="7199382" cy="3503970"/>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16875891"/>
                    </a:ext>
                  </a:extLst>
                </a:gridCol>
                <a:gridCol w="2927444">
                  <a:extLst>
                    <a:ext uri="{9D8B030D-6E8A-4147-A177-3AD203B41FA5}">
                      <a16:colId xmlns:a16="http://schemas.microsoft.com/office/drawing/2014/main" val="3248381373"/>
                    </a:ext>
                  </a:extLst>
                </a:gridCol>
                <a:gridCol w="3288706">
                  <a:extLst>
                    <a:ext uri="{9D8B030D-6E8A-4147-A177-3AD203B41FA5}">
                      <a16:colId xmlns:a16="http://schemas.microsoft.com/office/drawing/2014/main" val="937822728"/>
                    </a:ext>
                  </a:extLst>
                </a:gridCol>
              </a:tblGrid>
              <a:tr h="194665">
                <a:tc>
                  <a:txBody>
                    <a:bodyPr/>
                    <a:lstStyle/>
                    <a:p>
                      <a:pPr marL="109728"/>
                      <a:r>
                        <a:rPr lang="es-CO" sz="800" b="1" noProof="0" dirty="0" err="1"/>
                        <a:t>FCRA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Refractory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Ceramic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Fiber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fibra cerámica refractaria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36144376"/>
                  </a:ext>
                </a:extLst>
              </a:tr>
              <a:tr h="194665">
                <a:tc>
                  <a:txBody>
                    <a:bodyPr/>
                    <a:lstStyle/>
                    <a:p>
                      <a:pPr marL="109728"/>
                      <a:r>
                        <a:rPr lang="es-CO" sz="800" b="1" noProof="0" dirty="0" err="1"/>
                        <a:t>RCRA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Resource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Conservation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Recovery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conservación y recuperación de recursos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04217720"/>
                  </a:ext>
                </a:extLst>
              </a:tr>
              <a:tr h="194665">
                <a:tc>
                  <a:txBody>
                    <a:bodyPr/>
                    <a:lstStyle/>
                    <a:p>
                      <a:pPr marL="109728" algn="just"/>
                      <a:r>
                        <a:rPr lang="es-CO" sz="800" b="1" noProof="0" dirty="0" err="1"/>
                        <a:t>REL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Recommended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recomendado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47273321"/>
                  </a:ext>
                </a:extLst>
              </a:tr>
              <a:tr h="194665">
                <a:tc>
                  <a:txBody>
                    <a:bodyPr/>
                    <a:lstStyle/>
                    <a:p>
                      <a:pPr marL="109728" algn="just"/>
                      <a:r>
                        <a:rPr lang="es-CO" sz="800" b="1" noProof="0" dirty="0" err="1"/>
                        <a:t>RID</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Rail (International </a:t>
                      </a:r>
                      <a:r>
                        <a:rPr lang="es-CO" sz="800" b="0" kern="1200" noProof="0" dirty="0" err="1">
                          <a:solidFill>
                            <a:schemeClr val="tx1"/>
                          </a:solidFill>
                          <a:latin typeface="+mn-lt"/>
                          <a:ea typeface="+mn-ea"/>
                          <a:cs typeface="+mn-cs"/>
                        </a:rPr>
                        <a:t>Regulations</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Ferrocarril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2907033"/>
                  </a:ext>
                </a:extLst>
              </a:tr>
              <a:tr h="194665">
                <a:tc>
                  <a:txBody>
                    <a:bodyPr/>
                    <a:lstStyle/>
                    <a:p>
                      <a:pPr marL="109728"/>
                      <a:r>
                        <a:rPr lang="es-CO" sz="800" b="1" noProof="0" dirty="0"/>
                        <a:t>SARA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Superfund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Amendments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Reauthorization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Reautorización y Enmiendas del </a:t>
                      </a:r>
                      <a:r>
                        <a:rPr lang="es-CO" sz="800" b="0" kern="1200" noProof="0" dirty="0" err="1">
                          <a:solidFill>
                            <a:schemeClr val="tx1"/>
                          </a:solidFill>
                          <a:latin typeface="+mn-lt"/>
                          <a:ea typeface="+mn-ea"/>
                          <a:cs typeface="+mn-cs"/>
                        </a:rPr>
                        <a:t>Superfondo</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62265579"/>
                  </a:ext>
                </a:extLst>
              </a:tr>
              <a:tr h="194665">
                <a:tc>
                  <a:txBody>
                    <a:bodyPr/>
                    <a:lstStyle/>
                    <a:p>
                      <a:pPr marL="109728"/>
                      <a:r>
                        <a:rPr lang="es-CO" sz="800" b="1" noProof="0" dirty="0"/>
                        <a:t>SARA </a:t>
                      </a:r>
                      <a:r>
                        <a:rPr lang="es-CO" sz="800" b="1" noProof="0" dirty="0" err="1"/>
                        <a:t>Title</a:t>
                      </a:r>
                      <a:r>
                        <a:rPr lang="es-CO" sz="800" b="1" noProof="0" dirty="0"/>
                        <a:t> III</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Planning</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Community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Right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to</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Know</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planificación de emergencias y derecho comunitario a saber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40206700"/>
                  </a:ext>
                </a:extLst>
              </a:tr>
              <a:tr h="194665">
                <a:tc>
                  <a:txBody>
                    <a:bodyPr/>
                    <a:lstStyle/>
                    <a:p>
                      <a:pPr marL="109728"/>
                      <a:r>
                        <a:rPr lang="es-CO" sz="800" b="1" noProof="0" dirty="0"/>
                        <a:t>SARA </a:t>
                      </a:r>
                      <a:r>
                        <a:rPr lang="es-CO" sz="800" b="1" noProof="0" dirty="0" err="1"/>
                        <a:t>Section</a:t>
                      </a:r>
                      <a:r>
                        <a:rPr lang="es-CO" sz="800" b="1" noProof="0" dirty="0"/>
                        <a:t> 302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Extremely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Sustancias extremadamente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132554"/>
                  </a:ext>
                </a:extLst>
              </a:tr>
              <a:tr h="194665">
                <a:tc>
                  <a:txBody>
                    <a:bodyPr/>
                    <a:lstStyle/>
                    <a:p>
                      <a:pPr marL="109728"/>
                      <a:r>
                        <a:rPr lang="es-CO" sz="800" b="1" noProof="0" dirty="0"/>
                        <a:t>SARA </a:t>
                      </a:r>
                      <a:r>
                        <a:rPr lang="es-CO" sz="800" b="1" noProof="0" dirty="0" err="1"/>
                        <a:t>Section</a:t>
                      </a:r>
                      <a:r>
                        <a:rPr lang="es-CO" sz="800" b="1" noProof="0" dirty="0"/>
                        <a:t> 304</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Release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Liberación de emergencia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6442904"/>
                  </a:ext>
                </a:extLst>
              </a:tr>
              <a:tr h="194665">
                <a:tc>
                  <a:txBody>
                    <a:bodyPr/>
                    <a:lstStyle/>
                    <a:p>
                      <a:pPr marL="109728"/>
                      <a:r>
                        <a:rPr lang="es-CO" sz="800" b="1" noProof="0" dirty="0"/>
                        <a:t>SARA </a:t>
                      </a:r>
                      <a:r>
                        <a:rPr lang="es-CO" sz="800" b="1" noProof="0" dirty="0" err="1"/>
                        <a:t>Section</a:t>
                      </a:r>
                      <a:r>
                        <a:rPr lang="es-CO" sz="800" b="1" noProof="0" dirty="0"/>
                        <a:t> 311</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a:t>
                      </a:r>
                      <a:r>
                        <a:rPr lang="es-CO" sz="800" b="0" kern="1200" noProof="0" dirty="0" err="1">
                          <a:solidFill>
                            <a:schemeClr val="tx1"/>
                          </a:solidFill>
                          <a:latin typeface="+mn-lt"/>
                          <a:ea typeface="+mn-ea"/>
                          <a:cs typeface="+mn-cs"/>
                        </a:rPr>
                        <a:t>List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/Lista de productos químicos e inventario peligroso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52158471"/>
                  </a:ext>
                </a:extLst>
              </a:tr>
              <a:tr h="194665">
                <a:tc>
                  <a:txBody>
                    <a:bodyPr/>
                    <a:lstStyle/>
                    <a:p>
                      <a:pPr marL="109728"/>
                      <a:r>
                        <a:rPr lang="es-CO" sz="800" b="1" noProof="0" dirty="0"/>
                        <a:t>SARA </a:t>
                      </a:r>
                      <a:r>
                        <a:rPr lang="es-CO" sz="800" b="1" noProof="0" dirty="0" err="1"/>
                        <a:t>Section</a:t>
                      </a:r>
                      <a:r>
                        <a:rPr lang="es-CO" sz="800" b="1" noProof="0" dirty="0"/>
                        <a:t> 312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Inventario de emergencias y peligros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0103391"/>
                  </a:ext>
                </a:extLst>
              </a:tr>
              <a:tr h="194665">
                <a:tc>
                  <a:txBody>
                    <a:bodyPr/>
                    <a:lstStyle/>
                    <a:p>
                      <a:pPr marL="109728"/>
                      <a:r>
                        <a:rPr lang="es-CO" sz="800" b="1" noProof="0" dirty="0"/>
                        <a:t>SARA </a:t>
                      </a:r>
                      <a:r>
                        <a:rPr lang="es-CO" sz="800" b="1" noProof="0" dirty="0" err="1"/>
                        <a:t>Section</a:t>
                      </a:r>
                      <a:r>
                        <a:rPr lang="es-CO" sz="800" b="1" noProof="0" dirty="0"/>
                        <a:t> 313</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Release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Reporting</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Informes de emisiones y sustancias químicas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2060204"/>
                  </a:ext>
                </a:extLst>
              </a:tr>
              <a:tr h="194665">
                <a:tc>
                  <a:txBody>
                    <a:bodyPr/>
                    <a:lstStyle/>
                    <a:p>
                      <a:pPr marL="109728"/>
                      <a:r>
                        <a:rPr lang="es-CO" sz="800" b="1" noProof="0" dirty="0" err="1"/>
                        <a:t>STEL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Short </a:t>
                      </a:r>
                      <a:r>
                        <a:rPr lang="es-CO" sz="800" b="0" kern="1200" noProof="0" dirty="0" err="1">
                          <a:solidFill>
                            <a:schemeClr val="tx1"/>
                          </a:solidFill>
                          <a:latin typeface="+mn-lt"/>
                          <a:ea typeface="+mn-ea"/>
                          <a:cs typeface="+mn-cs"/>
                        </a:rPr>
                        <a:t>Term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a corto plazo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0660043"/>
                  </a:ext>
                </a:extLst>
              </a:tr>
              <a:tr h="194665">
                <a:tc>
                  <a:txBody>
                    <a:bodyPr/>
                    <a:lstStyle/>
                    <a:p>
                      <a:pPr marL="109728"/>
                      <a:r>
                        <a:rPr lang="es-CO" sz="800" b="1" noProof="0" dirty="0" err="1"/>
                        <a:t>SVF</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Synthetic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Vitreous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Fibre</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 vítrea sintética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18175459"/>
                  </a:ext>
                </a:extLst>
              </a:tr>
              <a:tr h="194665">
                <a:tc>
                  <a:txBody>
                    <a:bodyPr/>
                    <a:lstStyle/>
                    <a:p>
                      <a:pPr marL="109728"/>
                      <a:r>
                        <a:rPr lang="es-CO" sz="800" b="1" noProof="0" dirty="0" err="1"/>
                        <a:t>TDG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Transportation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08483582"/>
                  </a:ext>
                </a:extLst>
              </a:tr>
              <a:tr h="194665">
                <a:tc>
                  <a:txBody>
                    <a:bodyPr/>
                    <a:lstStyle/>
                    <a:p>
                      <a:pPr marL="109728"/>
                      <a:r>
                        <a:rPr lang="es-CO" sz="800" b="1" noProof="0" dirty="0" err="1"/>
                        <a:t>TLV</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Threshold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Value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Valor límite umbral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8086252"/>
                  </a:ext>
                </a:extLst>
              </a:tr>
              <a:tr h="194665">
                <a:tc>
                  <a:txBody>
                    <a:bodyPr/>
                    <a:lstStyle/>
                    <a:p>
                      <a:pPr marL="109728"/>
                      <a:r>
                        <a:rPr lang="es-CO" sz="800" b="1" noProof="0" dirty="0" err="1"/>
                        <a:t>TSCA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Control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Control de Sustancias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96772781"/>
                  </a:ext>
                </a:extLst>
              </a:tr>
              <a:tr h="194665">
                <a:tc>
                  <a:txBody>
                    <a:bodyPr/>
                    <a:lstStyle/>
                    <a:p>
                      <a:pPr marL="109728"/>
                      <a:r>
                        <a:rPr lang="es-CO" sz="800" b="1" noProof="0" dirty="0"/>
                        <a:t>TWA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Time </a:t>
                      </a:r>
                      <a:r>
                        <a:rPr lang="es-CO" sz="800" b="0" kern="1200" noProof="0" dirty="0" err="1">
                          <a:solidFill>
                            <a:schemeClr val="tx1"/>
                          </a:solidFill>
                          <a:latin typeface="+mn-lt"/>
                          <a:ea typeface="+mn-ea"/>
                          <a:cs typeface="+mn-cs"/>
                        </a:rPr>
                        <a:t>Weighted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Average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Promedio ponderado en el tiempo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89437816"/>
                  </a:ext>
                </a:extLst>
              </a:tr>
              <a:tr h="194665">
                <a:tc>
                  <a:txBody>
                    <a:bodyPr/>
                    <a:lstStyle/>
                    <a:p>
                      <a:pPr marL="109728"/>
                      <a:r>
                        <a:rPr lang="es-CO" sz="800" b="1" noProof="0" dirty="0" err="1"/>
                        <a:t>WHMIS</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Workplace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Materials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Information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System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Canada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información sobre materiales peligrosos en el lugar de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46461489"/>
                  </a:ext>
                </a:extLst>
              </a:tr>
            </a:tbl>
          </a:graphicData>
        </a:graphic>
      </p:graphicFrame>
    </p:spTree>
    <p:extLst>
      <p:ext uri="{BB962C8B-B14F-4D97-AF65-F5344CB8AC3E}">
        <p14:creationId xmlns:p14="http://schemas.microsoft.com/office/powerpoint/2010/main" val="1448884588"/>
      </p:ext>
    </p:extLst>
  </p:cSld>
  <p:clrMapOvr>
    <a:masterClrMapping/>
  </p:clrMapOvr>
</p:sld>
</file>

<file path=ppt/theme/theme1.xml><?xml version="1.0" encoding="utf-8"?>
<a:theme xmlns:a="http://schemas.openxmlformats.org/drawingml/2006/main" name="1_Office Theme">
  <a:themeElements>
    <a:clrScheme name="FibreCast">
      <a:dk1>
        <a:srgbClr val="0F1919"/>
      </a:dk1>
      <a:lt1>
        <a:srgbClr val="FFFFFF"/>
      </a:lt1>
      <a:dk2>
        <a:srgbClr val="969696"/>
      </a:dk2>
      <a:lt2>
        <a:srgbClr val="E7E6E6"/>
      </a:lt2>
      <a:accent1>
        <a:srgbClr val="71BF44"/>
      </a:accent1>
      <a:accent2>
        <a:srgbClr val="FFB81D"/>
      </a:accent2>
      <a:accent3>
        <a:srgbClr val="009BDF"/>
      </a:accent3>
      <a:accent4>
        <a:srgbClr val="D70B8C"/>
      </a:accent4>
      <a:accent5>
        <a:srgbClr val="A8D6FF"/>
      </a:accent5>
      <a:accent6>
        <a:srgbClr val="A6FA78"/>
      </a:accent6>
      <a:hlink>
        <a:srgbClr val="71BF44"/>
      </a:hlink>
      <a:folHlink>
        <a:srgbClr val="009BDF"/>
      </a:folHlink>
    </a:clrScheme>
    <a:fontScheme name="FiberCast">
      <a:majorFont>
        <a:latin typeface="Franklin Gothic"/>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2158</TotalTime>
  <Words>4553</Words>
  <Application>Microsoft Office PowerPoint</Application>
  <PresentationFormat>Personalizado</PresentationFormat>
  <Paragraphs>334</Paragraphs>
  <Slides>7</Slides>
  <Notes>1</Notes>
  <HiddenSlides>0</HiddenSlides>
  <MMClips>0</MMClips>
  <ScaleCrop>false</ScaleCrop>
  <HeadingPairs>
    <vt:vector size="6" baseType="variant">
      <vt:variant>
        <vt:lpstr>Fuentes usadas</vt:lpstr>
      </vt:variant>
      <vt:variant>
        <vt:i4>7</vt:i4>
      </vt:variant>
      <vt:variant>
        <vt:lpstr>Tema</vt:lpstr>
      </vt:variant>
      <vt:variant>
        <vt:i4>3</vt:i4>
      </vt:variant>
      <vt:variant>
        <vt:lpstr>Títulos de diapositiva</vt:lpstr>
      </vt:variant>
      <vt:variant>
        <vt:i4>7</vt:i4>
      </vt:variant>
    </vt:vector>
  </HeadingPairs>
  <TitlesOfParts>
    <vt:vector size="17" baseType="lpstr">
      <vt:lpstr>Arial</vt:lpstr>
      <vt:lpstr>Calibri</vt:lpstr>
      <vt:lpstr>Calibri Light</vt:lpstr>
      <vt:lpstr>Franklin Gothic</vt:lpstr>
      <vt:lpstr>Franklin Gothic Book</vt:lpstr>
      <vt:lpstr>Franklin Gothic Medium</vt:lpstr>
      <vt:lpstr>Wingdings</vt:lpstr>
      <vt:lpstr>1_Office Theme</vt:lpstr>
      <vt:lpstr>Custom Design</vt:lpstr>
      <vt:lpstr>1_Custom Design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DATA SHEET</dc:title>
  <dc:creator>paul@pkobrien.com</dc:creator>
  <cp:keywords>INJECTITE, CAULKING, PUMPABLE, MOLDABLE, LBP</cp:keywords>
  <cp:lastModifiedBy>Angie Torres Cardenas</cp:lastModifiedBy>
  <cp:revision>167</cp:revision>
  <dcterms:created xsi:type="dcterms:W3CDTF">2021-04-06T14:57:59Z</dcterms:created>
  <dcterms:modified xsi:type="dcterms:W3CDTF">2024-02-15T20:51:19Z</dcterms:modified>
  <cp:category>SAFETY DATA SHEET</cp:category>
</cp:coreProperties>
</file>