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262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2/6/2024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2/6/2024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2/6/2024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2/6/2024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2/6/2024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htiwcoalition.org/publication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304756"/>
            <a:ext cx="7200900" cy="3901441"/>
          </a:xfrm>
        </p:spPr>
        <p:txBody>
          <a:bodyPr anchor="t"/>
          <a:lstStyle/>
          <a:p>
            <a:pPr marL="177800" indent="-177800" algn="just" defTabSz="228600">
              <a:spcBef>
                <a:spcPts val="0"/>
              </a:spcBef>
              <a:buClr>
                <a:schemeClr val="accent4"/>
              </a:buClr>
              <a:buFont typeface="+mj-lt"/>
              <a:buAutoNum type="alphaLcPeriod"/>
            </a:pPr>
            <a:r>
              <a:rPr lang="es-CO" sz="1000" b="1" dirty="0">
                <a:solidFill>
                  <a:schemeClr val="tx1"/>
                </a:solidFill>
              </a:rPr>
              <a:t>Identificador de producto utilizado en la etiqueta: </a:t>
            </a:r>
          </a:p>
          <a:p>
            <a:pPr marL="177800" lvl="1" algn="just" defTabSz="228600">
              <a:spcBef>
                <a:spcPts val="0"/>
              </a:spcBef>
              <a:buClr>
                <a:schemeClr val="accent4"/>
              </a:buClr>
            </a:pPr>
            <a:r>
              <a:rPr lang="es-CO" sz="1000" dirty="0">
                <a:latin typeface="+mj-lt"/>
              </a:rPr>
              <a:t>FC </a:t>
            </a:r>
            <a:r>
              <a:rPr lang="es-CO" sz="1000" dirty="0" err="1">
                <a:latin typeface="+mj-lt"/>
              </a:rPr>
              <a:t>Injectite</a:t>
            </a:r>
            <a:r>
              <a:rPr lang="es-CO" sz="1000" dirty="0">
                <a:latin typeface="+mj-lt"/>
              </a:rPr>
              <a:t> 3000 </a:t>
            </a:r>
            <a:r>
              <a:rPr lang="es-CO" sz="1000" dirty="0" err="1">
                <a:latin typeface="+mj-lt"/>
              </a:rPr>
              <a:t>PCW</a:t>
            </a:r>
            <a:r>
              <a:rPr lang="es-CO" sz="1000" dirty="0">
                <a:latin typeface="+mj-lt"/>
              </a:rPr>
              <a:t> – [</a:t>
            </a:r>
            <a:r>
              <a:rPr lang="es-CO" sz="1000" dirty="0" err="1">
                <a:latin typeface="+mj-lt"/>
              </a:rPr>
              <a:t>Polycrystalline</a:t>
            </a:r>
            <a:r>
              <a:rPr lang="es-CO" sz="1000" dirty="0">
                <a:latin typeface="+mj-lt"/>
              </a:rPr>
              <a:t> </a:t>
            </a:r>
            <a:r>
              <a:rPr lang="es-CO" sz="1000" dirty="0" err="1">
                <a:latin typeface="+mj-lt"/>
              </a:rPr>
              <a:t>Wool</a:t>
            </a:r>
            <a:r>
              <a:rPr lang="es-CO" sz="1000" dirty="0">
                <a:latin typeface="+mj-lt"/>
              </a:rPr>
              <a:t> / lana policristalina] Mezcla para calafateo/bombeable/para aplicación con llana.</a:t>
            </a:r>
          </a:p>
          <a:p>
            <a:pPr marL="177800" indent="-177800" defTabSz="228600">
              <a:spcBef>
                <a:spcPts val="0"/>
              </a:spcBef>
              <a:buClr>
                <a:schemeClr val="accent4"/>
              </a:buClr>
              <a:buFont typeface="+mj-lt"/>
              <a:buAutoNum type="alphaLcPeriod"/>
            </a:pPr>
            <a:endParaRPr lang="es-CO" sz="1000" dirty="0">
              <a:solidFill>
                <a:schemeClr val="tx1"/>
              </a:solidFill>
            </a:endParaRPr>
          </a:p>
          <a:p>
            <a:pPr marL="177800" indent="-177800" algn="just" defTabSz="228600">
              <a:spcBef>
                <a:spcPts val="0"/>
              </a:spcBef>
              <a:buClr>
                <a:schemeClr val="accent4"/>
              </a:buClr>
              <a:buFont typeface="+mj-lt"/>
              <a:buAutoNum type="alphaLcPeriod"/>
            </a:pPr>
            <a:r>
              <a:rPr lang="es-CO" sz="1000" b="1" dirty="0">
                <a:solidFill>
                  <a:schemeClr val="tx1"/>
                </a:solidFill>
              </a:rPr>
              <a:t>Otros medios de identificación</a:t>
            </a:r>
            <a:r>
              <a:rPr lang="es-CO" sz="1000" dirty="0">
                <a:solidFill>
                  <a:schemeClr val="tx1"/>
                </a:solidFill>
              </a:rPr>
              <a:t>: </a:t>
            </a:r>
          </a:p>
          <a:p>
            <a:pPr marL="177800" lvl="1" algn="just" defTabSz="228600">
              <a:spcBef>
                <a:spcPts val="0"/>
              </a:spcBef>
              <a:buClr>
                <a:schemeClr val="accent4"/>
              </a:buClr>
            </a:pPr>
            <a:r>
              <a:rPr lang="es-CO" sz="1000" dirty="0">
                <a:latin typeface="+mj-lt"/>
              </a:rPr>
              <a:t>Material aislante de lana policristalina de alta temperatura en tubos; calafateo de fibra de lana policristalina; material de calafateo fibroso aislante de alta temperatura; mezcla de lana policristalina y aglutinantes; material para calafateo de fibra vítrea sintética; material de calafateo de fibra vítrea artificial.</a:t>
            </a:r>
          </a:p>
          <a:p>
            <a:pPr marL="177800" indent="-177800" algn="just" defTabSz="228600">
              <a:spcBef>
                <a:spcPts val="0"/>
              </a:spcBef>
              <a:buClr>
                <a:schemeClr val="accent4"/>
              </a:buClr>
              <a:buFont typeface="+mj-lt"/>
              <a:buAutoNum type="alphaLcPeriod"/>
            </a:pPr>
            <a:endParaRPr lang="es-CO" sz="1000" b="1" dirty="0">
              <a:solidFill>
                <a:schemeClr val="tx1"/>
              </a:solidFill>
            </a:endParaRPr>
          </a:p>
          <a:p>
            <a:pPr marL="177800" indent="-177800" algn="just" defTabSz="228600">
              <a:spcBef>
                <a:spcPts val="0"/>
              </a:spcBef>
              <a:buClr>
                <a:schemeClr val="accent4"/>
              </a:buClr>
              <a:buFont typeface="+mj-lt"/>
              <a:buAutoNum type="alphaLcPeriod"/>
            </a:pPr>
            <a:r>
              <a:rPr lang="es-CO" sz="1000" b="1" dirty="0">
                <a:solidFill>
                  <a:schemeClr val="tx1"/>
                </a:solidFill>
              </a:rPr>
              <a:t>Uso recomendado del producto: </a:t>
            </a:r>
          </a:p>
          <a:p>
            <a:pPr marL="177800" algn="just" defTabSz="228600">
              <a:spcBef>
                <a:spcPts val="0"/>
              </a:spcBef>
              <a:buClr>
                <a:schemeClr val="accent4"/>
              </a:buClr>
            </a:pPr>
            <a:r>
              <a:rPr lang="es-CO" sz="1000" dirty="0">
                <a:solidFill>
                  <a:schemeClr val="tx1"/>
                </a:solidFill>
              </a:rPr>
              <a:t>Se utiliza para aislamiento térmico de alta temperatura para aplicaciones de hasta </a:t>
            </a:r>
            <a:r>
              <a:rPr lang="es-CO" sz="1000" dirty="0" err="1">
                <a:solidFill>
                  <a:schemeClr val="tx1"/>
                </a:solidFill>
              </a:rPr>
              <a:t>1600°C</a:t>
            </a:r>
            <a:r>
              <a:rPr lang="es-CO" sz="1000" dirty="0">
                <a:solidFill>
                  <a:schemeClr val="tx1"/>
                </a:solidFill>
              </a:rPr>
              <a:t> o </a:t>
            </a:r>
            <a:r>
              <a:rPr lang="es-CO" sz="1000" dirty="0" err="1">
                <a:solidFill>
                  <a:schemeClr val="tx1"/>
                </a:solidFill>
              </a:rPr>
              <a:t>2912°F</a:t>
            </a:r>
            <a:r>
              <a:rPr lang="es-CO" sz="1000" dirty="0">
                <a:solidFill>
                  <a:schemeClr val="tx1"/>
                </a:solidFill>
              </a:rPr>
              <a:t>; clasificado como no cancerígeno (Directiva CE 67/548/CEE), no requiere etiquetado especial del producto; es totalmente resistente al choque térmico.</a:t>
            </a:r>
          </a:p>
          <a:p>
            <a:pPr algn="just" defTabSz="228600">
              <a:spcBef>
                <a:spcPts val="0"/>
              </a:spcBef>
              <a:buClr>
                <a:schemeClr val="accent4"/>
              </a:buClr>
              <a:tabLst>
                <a:tab pos="118872" algn="l"/>
              </a:tabLst>
            </a:pPr>
            <a:endParaRPr lang="es-CO" sz="1000" dirty="0">
              <a:solidFill>
                <a:schemeClr val="tx1"/>
              </a:solidFill>
            </a:endParaRPr>
          </a:p>
          <a:p>
            <a:pPr marL="617220" lvl="1" indent="-228600" algn="just" defTabSz="228600">
              <a:spcBef>
                <a:spcPts val="0"/>
              </a:spcBef>
              <a:buClr>
                <a:schemeClr val="accent4"/>
              </a:buClr>
              <a:buFont typeface="Wingdings" panose="05000000000000000000" pitchFamily="2" charset="2"/>
              <a:buChar char="§"/>
              <a:tabLst>
                <a:tab pos="118872" algn="l"/>
              </a:tabLst>
            </a:pPr>
            <a:r>
              <a:rPr lang="es-CO" sz="1000" u="sng" dirty="0">
                <a:solidFill>
                  <a:schemeClr val="tx1"/>
                </a:solidFill>
                <a:latin typeface="+mj-lt"/>
              </a:rPr>
              <a:t>Usos típicos: </a:t>
            </a:r>
            <a:r>
              <a:rPr lang="es-CO" sz="1000" dirty="0">
                <a:solidFill>
                  <a:schemeClr val="tx1"/>
                </a:solidFill>
                <a:latin typeface="+mj-lt"/>
              </a:rPr>
              <a:t>para mejorar la vida útil de techos y revestimientos de hornos, cubiertas de hornos cuchara y artesas, barras de anclaje, paredes de quemadores, cubiertas de precalentamiento, cubiertas de canaletas, cubiertas de fosos, juntas de dilatación, escudos térmicos, contención del calor, juntas de seguridad  y juntas de expansión que podrían alcanzar temperaturas de hasta </a:t>
            </a:r>
            <a:r>
              <a:rPr lang="es-CO" sz="1000" dirty="0" err="1">
                <a:solidFill>
                  <a:schemeClr val="tx1"/>
                </a:solidFill>
                <a:latin typeface="+mj-lt"/>
              </a:rPr>
              <a:t>1600°C</a:t>
            </a:r>
            <a:r>
              <a:rPr lang="es-CO" sz="1000" dirty="0">
                <a:solidFill>
                  <a:schemeClr val="tx1"/>
                </a:solidFill>
                <a:latin typeface="+mj-lt"/>
              </a:rPr>
              <a:t> en hornos industriales, estufas, hornos convencionales y otros equipos de proceso. Los productos basados en </a:t>
            </a:r>
            <a:r>
              <a:rPr lang="es-CO" sz="1000" dirty="0" err="1">
                <a:solidFill>
                  <a:schemeClr val="tx1"/>
                </a:solidFill>
                <a:latin typeface="+mj-lt"/>
              </a:rPr>
              <a:t>PCW</a:t>
            </a:r>
            <a:r>
              <a:rPr lang="es-CO" sz="1000" dirty="0">
                <a:solidFill>
                  <a:schemeClr val="tx1"/>
                </a:solidFill>
                <a:latin typeface="+mj-lt"/>
              </a:rPr>
              <a:t> no están destinados a la venta directa al público en general. Si bien los </a:t>
            </a:r>
            <a:r>
              <a:rPr lang="es-CO" sz="1000" dirty="0" err="1">
                <a:solidFill>
                  <a:schemeClr val="tx1"/>
                </a:solidFill>
                <a:latin typeface="+mj-lt"/>
              </a:rPr>
              <a:t>PCW</a:t>
            </a:r>
            <a:r>
              <a:rPr lang="es-CO" sz="1000" dirty="0">
                <a:solidFill>
                  <a:schemeClr val="tx1"/>
                </a:solidFill>
                <a:latin typeface="+mj-lt"/>
              </a:rPr>
              <a:t> se utilizan en la fabricación de algunos productos de consumo, los materiales están contenidos, encapsulados o unidos dentro de las unidades. </a:t>
            </a:r>
            <a:r>
              <a:rPr lang="es-CO" sz="1000" b="1" dirty="0">
                <a:solidFill>
                  <a:schemeClr val="tx1"/>
                </a:solidFill>
                <a:latin typeface="+mj-lt"/>
              </a:rPr>
              <a:t>¡Nota! </a:t>
            </a:r>
            <a:r>
              <a:rPr lang="es-CO" sz="1000" dirty="0" err="1">
                <a:solidFill>
                  <a:schemeClr val="tx1"/>
                </a:solidFill>
                <a:latin typeface="+mj-lt"/>
              </a:rPr>
              <a:t>PCW</a:t>
            </a:r>
            <a:r>
              <a:rPr lang="es-CO" sz="1000" dirty="0">
                <a:solidFill>
                  <a:schemeClr val="tx1"/>
                </a:solidFill>
                <a:latin typeface="+mj-lt"/>
              </a:rPr>
              <a:t> es un material estable que no cambia molecularmente con un diámetro de fibra promedio de 5 micrones.</a:t>
            </a:r>
          </a:p>
          <a:p>
            <a:pPr lvl="1" defTabSz="228600">
              <a:spcBef>
                <a:spcPts val="0"/>
              </a:spcBef>
              <a:buClr>
                <a:schemeClr val="accent4"/>
              </a:buClr>
              <a:tabLst>
                <a:tab pos="118872" algn="l"/>
              </a:tabLst>
            </a:pPr>
            <a:endParaRPr lang="es-CO" sz="1000" dirty="0">
              <a:solidFill>
                <a:schemeClr val="tx1"/>
              </a:solidFill>
              <a:latin typeface="+mj-lt"/>
            </a:endParaRPr>
          </a:p>
          <a:p>
            <a:pPr marL="617220" lvl="1" indent="-228600" defTabSz="228600">
              <a:spcBef>
                <a:spcPts val="0"/>
              </a:spcBef>
              <a:buClr>
                <a:schemeClr val="accent4"/>
              </a:buClr>
              <a:buFont typeface="Wingdings" panose="05000000000000000000" pitchFamily="2" charset="2"/>
              <a:buChar char="§"/>
              <a:tabLst>
                <a:tab pos="118872" algn="l"/>
              </a:tabLst>
            </a:pPr>
            <a:r>
              <a:rPr lang="es-CO" sz="1000" u="sng" dirty="0">
                <a:solidFill>
                  <a:schemeClr val="tx1"/>
                </a:solidFill>
                <a:latin typeface="+mj-lt"/>
              </a:rPr>
              <a:t>Usos </a:t>
            </a:r>
            <a:r>
              <a:rPr lang="es-CO" sz="1000" u="sng" dirty="0">
                <a:latin typeface="+mj-lt"/>
              </a:rPr>
              <a:t>no a</a:t>
            </a:r>
            <a:r>
              <a:rPr lang="es-CO" sz="1000" u="sng" dirty="0">
                <a:solidFill>
                  <a:schemeClr val="tx1"/>
                </a:solidFill>
                <a:latin typeface="+mj-lt"/>
              </a:rPr>
              <a:t>consejados: </a:t>
            </a:r>
            <a:r>
              <a:rPr lang="es-CO" sz="1000" dirty="0">
                <a:solidFill>
                  <a:schemeClr val="tx1"/>
                </a:solidFill>
                <a:latin typeface="+mj-lt"/>
              </a:rPr>
              <a:t>Desmontaje del producto para su reutilización en otras aplicaciones.</a:t>
            </a:r>
          </a:p>
          <a:p>
            <a:pPr lvl="1" defTabSz="228600">
              <a:spcBef>
                <a:spcPts val="0"/>
              </a:spcBef>
              <a:buClr>
                <a:schemeClr val="accent4"/>
              </a:buClr>
              <a:tabLst>
                <a:tab pos="118872" algn="l"/>
              </a:tabLst>
            </a:pPr>
            <a:endParaRPr lang="es-CO" sz="1000" dirty="0">
              <a:solidFill>
                <a:schemeClr val="tx1"/>
              </a:solidFill>
            </a:endParaRPr>
          </a:p>
          <a:p>
            <a:pPr marL="228600" indent="-228600" algn="just" defTabSz="228600">
              <a:buClr>
                <a:schemeClr val="accent4"/>
              </a:buClr>
              <a:buFont typeface="+mj-lt"/>
              <a:buAutoNum type="alphaLcPeriod" startAt="4"/>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4"/>
              </a:buClr>
              <a:buFont typeface="+mj-lt"/>
              <a:buAutoNum type="alphaLcPeriod" startAt="4"/>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algn="just" defTabSz="228600">
              <a:buClr>
                <a:schemeClr val="accent4"/>
              </a:buClr>
              <a:tabLst>
                <a:tab pos="118872" algn="l"/>
              </a:tabLst>
            </a:pPr>
            <a:endParaRPr lang="es-CO" sz="1000" dirty="0">
              <a:solidFill>
                <a:schemeClr val="tx1"/>
              </a:solidFill>
            </a:endParaRPr>
          </a:p>
          <a:p>
            <a:pPr lvl="0" defTabSz="320040">
              <a:tabLst>
                <a:tab pos="118872" algn="l"/>
              </a:tabLst>
            </a:pPr>
            <a:endParaRPr lang="es-CO" sz="1000" b="1" dirty="0">
              <a:solidFill>
                <a:srgbClr val="0F1919"/>
              </a:solidFill>
            </a:endParaRP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a:p>
            <a:pPr>
              <a:spcBef>
                <a:spcPts val="0"/>
              </a:spcBef>
            </a:pPr>
            <a:r>
              <a:rPr lang="en-US" sz="1200" dirty="0">
                <a:solidFill>
                  <a:schemeClr val="tx2"/>
                </a:solidFill>
              </a:rPr>
              <a:t>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 </a:t>
            </a:r>
            <a:r>
              <a:rPr lang="es-CO" sz="1600" b="1" dirty="0" err="1">
                <a:solidFill>
                  <a:schemeClr val="bg1"/>
                </a:solidFill>
                <a:latin typeface="+mj-lt"/>
              </a:rPr>
              <a:t>INJECTITE</a:t>
            </a:r>
            <a:r>
              <a:rPr lang="es-CO" sz="1600" b="1" dirty="0">
                <a:solidFill>
                  <a:schemeClr val="bg1"/>
                </a:solidFill>
                <a:latin typeface="+mj-lt"/>
              </a:rPr>
              <a:t> 3000 PRODUCTOS 	         	                   	</a:t>
            </a:r>
            <a:r>
              <a:rPr lang="es-CO" sz="1400" b="1" dirty="0">
                <a:solidFill>
                  <a:schemeClr val="bg1"/>
                </a:solidFill>
                <a:latin typeface="+mj-lt"/>
              </a:rPr>
              <a:t>Fecha de vigencia: Agosto 9 del 2018</a:t>
            </a:r>
            <a:endParaRPr lang="es-CO" sz="1400" dirty="0">
              <a:solidFill>
                <a:schemeClr val="bg1"/>
              </a:solidFill>
            </a:endParaRPr>
          </a:p>
        </p:txBody>
      </p:sp>
      <p:sp>
        <p:nvSpPr>
          <p:cNvPr id="2" name="Rectangle 1">
            <a:extLst>
              <a:ext uri="{FF2B5EF4-FFF2-40B4-BE49-F238E27FC236}">
                <a16:creationId xmlns:a16="http://schemas.microsoft.com/office/drawing/2014/main" id="{FC27E18B-F55D-0B6B-1C39-4E246738F3BC}"/>
              </a:ext>
            </a:extLst>
          </p:cNvPr>
          <p:cNvSpPr/>
          <p:nvPr/>
        </p:nvSpPr>
        <p:spPr>
          <a:xfrm>
            <a:off x="285750" y="180321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8786" y="614576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7774" y="6587488"/>
            <a:ext cx="7200900" cy="319468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7800" indent="-177800" defTabSz="228600">
              <a:spcBef>
                <a:spcPts val="0"/>
              </a:spcBef>
              <a:buClr>
                <a:schemeClr val="accent4"/>
              </a:buClr>
              <a:buFont typeface="+mj-lt"/>
              <a:buAutoNum type="alphaLcPeriod"/>
              <a:tabLst>
                <a:tab pos="177800" algn="l"/>
              </a:tabLst>
            </a:pPr>
            <a:r>
              <a:rPr lang="es-CO" sz="1000" b="1" dirty="0">
                <a:solidFill>
                  <a:schemeClr val="tx1"/>
                </a:solidFill>
              </a:rPr>
              <a:t>Clasificación del producto químico: </a:t>
            </a:r>
          </a:p>
          <a:p>
            <a:pPr marL="177800" defTabSz="228600">
              <a:spcBef>
                <a:spcPts val="0"/>
              </a:spcBef>
              <a:buClr>
                <a:schemeClr val="accent4"/>
              </a:buClr>
              <a:tabLst>
                <a:tab pos="177800" algn="l"/>
              </a:tabLst>
            </a:pPr>
            <a:r>
              <a:rPr lang="es-CO" sz="1000" dirty="0">
                <a:solidFill>
                  <a:schemeClr val="tx1"/>
                </a:solidFill>
              </a:rPr>
              <a:t>La clasificación del producto se basa en Canadá en la 5ª edición revisada del Sistema Globalmente Armonizado de Clasificación y Etiquetado de Productos Químicos de la Comisión Económica de las Naciones Unidas, es decir, (d) de §1910.1200. Las lanas policristalinas no están clasificadas. Lea toda la ficha de datos de seguridad. La evaluación de todos los datos toxicológicos disponibles durante el proceso de clasificación dio lugar a una conclusión de "no clasificación".</a:t>
            </a:r>
          </a:p>
          <a:p>
            <a:pPr marL="177800" indent="-177800" defTabSz="228600">
              <a:spcBef>
                <a:spcPts val="0"/>
              </a:spcBef>
              <a:buClr>
                <a:schemeClr val="accent4"/>
              </a:buClr>
              <a:tabLst>
                <a:tab pos="177800" algn="l"/>
              </a:tabLst>
            </a:pPr>
            <a:endParaRPr lang="es-CO" sz="1000" b="1" dirty="0">
              <a:solidFill>
                <a:schemeClr val="tx1"/>
              </a:solidFill>
            </a:endParaRPr>
          </a:p>
          <a:p>
            <a:pPr marL="177800" indent="-177800" defTabSz="228600">
              <a:spcBef>
                <a:spcPts val="0"/>
              </a:spcBef>
              <a:buClr>
                <a:schemeClr val="accent4"/>
              </a:buClr>
              <a:buFont typeface="+mj-lt"/>
              <a:buAutoNum type="alphaLcPeriod" startAt="2"/>
              <a:tabLst>
                <a:tab pos="177800" algn="l"/>
              </a:tabLst>
            </a:pPr>
            <a:r>
              <a:rPr lang="es-CO" sz="1000" b="1" dirty="0">
                <a:solidFill>
                  <a:schemeClr val="tx1"/>
                </a:solidFill>
              </a:rPr>
              <a:t>Palabra de advertencia: </a:t>
            </a:r>
          </a:p>
          <a:p>
            <a:pPr marL="177800" defTabSz="228600">
              <a:spcBef>
                <a:spcPts val="0"/>
              </a:spcBef>
              <a:buClr>
                <a:schemeClr val="accent4"/>
              </a:buClr>
              <a:tabLst>
                <a:tab pos="177800" algn="l"/>
              </a:tabLst>
            </a:pPr>
            <a:r>
              <a:rPr lang="es-CO" sz="1000" dirty="0">
                <a:solidFill>
                  <a:schemeClr val="tx1"/>
                </a:solidFill>
              </a:rPr>
              <a:t>Palabra de advertencia, declaración(es) de peligro, símbolo(s) y consejo(s) de precaución de acuerdo con la 5ª edición revisada del Sistema Globalmente Armonizado de Clasificación y Etiquetado de Productos Químicos. </a:t>
            </a:r>
            <a:r>
              <a:rPr lang="es-CO" sz="1000" b="1" dirty="0">
                <a:solidFill>
                  <a:schemeClr val="tx1"/>
                </a:solidFill>
              </a:rPr>
              <a:t>No aplica.</a:t>
            </a:r>
          </a:p>
          <a:p>
            <a:pPr marL="177800" indent="-177800" defTabSz="228600">
              <a:spcBef>
                <a:spcPts val="0"/>
              </a:spcBef>
              <a:buClr>
                <a:schemeClr val="accent4"/>
              </a:buClr>
              <a:buFont typeface="+mj-lt"/>
              <a:buAutoNum type="alphaLcPeriod"/>
              <a:tabLst>
                <a:tab pos="177800" algn="l"/>
              </a:tabLst>
            </a:pPr>
            <a:endParaRPr lang="es-CO" sz="1000" b="1" dirty="0">
              <a:solidFill>
                <a:schemeClr val="tx1"/>
              </a:solidFill>
            </a:endParaRPr>
          </a:p>
          <a:p>
            <a:pPr marL="177800" indent="-177800" defTabSz="228600">
              <a:spcBef>
                <a:spcPts val="0"/>
              </a:spcBef>
              <a:buClr>
                <a:schemeClr val="accent4"/>
              </a:buClr>
              <a:buFont typeface="+mj-lt"/>
              <a:buAutoNum type="alphaLcPeriod" startAt="3"/>
              <a:tabLst>
                <a:tab pos="177800" algn="l"/>
              </a:tabLst>
            </a:pPr>
            <a:r>
              <a:rPr lang="es-CO" sz="1000" b="1" dirty="0">
                <a:solidFill>
                  <a:schemeClr val="tx1"/>
                </a:solidFill>
              </a:rPr>
              <a:t>Pictograma de peligro: </a:t>
            </a:r>
          </a:p>
          <a:p>
            <a:pPr marL="177800" defTabSz="228600">
              <a:spcBef>
                <a:spcPts val="0"/>
              </a:spcBef>
              <a:buClr>
                <a:schemeClr val="accent4"/>
              </a:buClr>
              <a:tabLst>
                <a:tab pos="177800" algn="l"/>
              </a:tabLst>
            </a:pPr>
            <a:r>
              <a:rPr lang="es-CO" sz="1000" dirty="0">
                <a:solidFill>
                  <a:schemeClr val="tx1"/>
                </a:solidFill>
              </a:rPr>
              <a:t>No aplicable.</a:t>
            </a:r>
          </a:p>
          <a:p>
            <a:pPr marL="177800" indent="-177800" defTabSz="228600">
              <a:spcBef>
                <a:spcPts val="0"/>
              </a:spcBef>
              <a:buClr>
                <a:schemeClr val="accent4"/>
              </a:buClr>
              <a:buFont typeface="+mj-lt"/>
              <a:buAutoNum type="alphaLcPeriod"/>
              <a:tabLst>
                <a:tab pos="177800" algn="l"/>
              </a:tabLst>
            </a:pPr>
            <a:endParaRPr lang="es-CO" sz="1000" dirty="0">
              <a:solidFill>
                <a:schemeClr val="tx1"/>
              </a:solidFill>
            </a:endParaRPr>
          </a:p>
          <a:p>
            <a:pPr marL="177800" indent="-177800" defTabSz="320040">
              <a:spcBef>
                <a:spcPts val="0"/>
              </a:spcBef>
              <a:buClr>
                <a:schemeClr val="accent4"/>
              </a:buClr>
              <a:buFont typeface="+mj-lt"/>
              <a:buAutoNum type="alphaLcPeriod" startAt="4"/>
              <a:tabLst>
                <a:tab pos="177800" algn="l"/>
              </a:tabLst>
            </a:pPr>
            <a:r>
              <a:rPr lang="es-CO" sz="1000" b="1" dirty="0">
                <a:solidFill>
                  <a:srgbClr val="0F1919"/>
                </a:solidFill>
              </a:rPr>
              <a:t>Describa cualquier peligro no clasificado de otro modo que haya sido identificado durante el proceso de clasificación: </a:t>
            </a:r>
          </a:p>
          <a:p>
            <a:pPr marL="177800" defTabSz="320040">
              <a:spcBef>
                <a:spcPts val="0"/>
              </a:spcBef>
              <a:buClr>
                <a:schemeClr val="accent4"/>
              </a:buClr>
              <a:tabLst>
                <a:tab pos="177800" algn="l"/>
              </a:tabLst>
            </a:pPr>
            <a:r>
              <a:rPr lang="es-CO" sz="1000" dirty="0">
                <a:solidFill>
                  <a:srgbClr val="0F1919"/>
                </a:solidFill>
              </a:rPr>
              <a:t>La exposición puede provocar una irritación mecánica leve de la piel, los ojos y el sistema respiratorio superior. Estos efectos suelen ser temporales.</a:t>
            </a:r>
          </a:p>
          <a:p>
            <a:pPr marL="177800" indent="-177800" defTabSz="320040">
              <a:spcBef>
                <a:spcPts val="0"/>
              </a:spcBef>
              <a:buClr>
                <a:schemeClr val="accent4"/>
              </a:buClr>
              <a:buFont typeface="+mj-lt"/>
              <a:buAutoNum type="alphaLcPeriod"/>
              <a:tabLst>
                <a:tab pos="177800" algn="l"/>
              </a:tabLst>
            </a:pPr>
            <a:endParaRPr lang="es-CO" sz="1000" dirty="0">
              <a:solidFill>
                <a:srgbClr val="0F1919"/>
              </a:solidFill>
            </a:endParaRPr>
          </a:p>
          <a:p>
            <a:pPr marL="177800" indent="-177800" defTabSz="320040">
              <a:spcBef>
                <a:spcPts val="0"/>
              </a:spcBef>
              <a:buClr>
                <a:schemeClr val="accent4"/>
              </a:buClr>
              <a:buFont typeface="+mj-lt"/>
              <a:buAutoNum type="alphaLcPeriod" startAt="5"/>
              <a:tabLst>
                <a:tab pos="177800" algn="l"/>
              </a:tabLst>
            </a:pPr>
            <a:r>
              <a:rPr lang="es-CO" sz="1000" b="1" dirty="0">
                <a:solidFill>
                  <a:srgbClr val="0F1919"/>
                </a:solidFill>
              </a:rPr>
              <a:t>Regla de mezcla: </a:t>
            </a:r>
          </a:p>
          <a:p>
            <a:pPr marL="177800" defTabSz="320040">
              <a:spcBef>
                <a:spcPts val="0"/>
              </a:spcBef>
              <a:buClr>
                <a:schemeClr val="accent4"/>
              </a:buClr>
              <a:tabLst>
                <a:tab pos="177800" algn="l"/>
              </a:tabLst>
            </a:pPr>
            <a:r>
              <a:rPr lang="es-CO" sz="1000" dirty="0">
                <a:solidFill>
                  <a:srgbClr val="0F1919"/>
                </a:solidFill>
              </a:rPr>
              <a:t>No aplicable.</a:t>
            </a:r>
          </a:p>
          <a:p>
            <a:pPr defTabSz="320040">
              <a:tabLst>
                <a:tab pos="118872" algn="l"/>
              </a:tabLst>
            </a:pPr>
            <a:endParaRPr lang="es-CO" sz="1000" b="1" dirty="0">
              <a:solidFill>
                <a:srgbClr val="0F1919"/>
              </a:solidFill>
            </a:endParaRPr>
          </a:p>
        </p:txBody>
      </p:sp>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533280053"/>
              </p:ext>
            </p:extLst>
          </p:nvPr>
        </p:nvGraphicFramePr>
        <p:xfrm>
          <a:off x="271165" y="1512559"/>
          <a:ext cx="7205663" cy="102101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COMPONENTES</a:t>
                      </a:r>
                    </a:p>
                  </a:txBody>
                  <a:tcPr anchor="b"/>
                </a:tc>
                <a:tc>
                  <a:txBody>
                    <a:bodyPr/>
                    <a:lstStyle/>
                    <a:p>
                      <a:pPr algn="ctr"/>
                      <a:r>
                        <a:rPr lang="es-CO" sz="1000" b="1" kern="1200" noProof="0" dirty="0">
                          <a:solidFill>
                            <a:schemeClr val="tx1"/>
                          </a:solidFill>
                          <a:latin typeface="+mn-lt"/>
                          <a:ea typeface="+mn-ea"/>
                          <a:cs typeface="+mn-cs"/>
                        </a:rPr>
                        <a:t>NUMERO</a:t>
                      </a:r>
                      <a:r>
                        <a:rPr lang="en-CA" sz="1000" b="1" kern="1200" noProof="0" dirty="0">
                          <a:solidFill>
                            <a:schemeClr val="tx1"/>
                          </a:solidFill>
                          <a:latin typeface="+mn-lt"/>
                          <a:ea typeface="+mn-ea"/>
                          <a:cs typeface="+mn-cs"/>
                        </a:rPr>
                        <a:t> </a:t>
                      </a:r>
                      <a:r>
                        <a:rPr lang="en-CA" sz="1000" noProof="0" dirty="0">
                          <a:latin typeface="+mj-lt"/>
                        </a:rPr>
                        <a:t>CAS</a:t>
                      </a:r>
                    </a:p>
                  </a:txBody>
                  <a:tcPr marL="0" marR="0" anchor="b">
                    <a:solidFill>
                      <a:schemeClr val="tx2">
                        <a:lumMod val="20000"/>
                        <a:lumOff val="80000"/>
                      </a:schemeClr>
                    </a:solidFill>
                  </a:tcPr>
                </a:tc>
                <a:tc>
                  <a:txBody>
                    <a:bodyPr/>
                    <a:lstStyle/>
                    <a:p>
                      <a:pPr algn="ctr"/>
                      <a:r>
                        <a:rPr lang="en-CA"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Fibra de lana policristalina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n-CA" sz="800" noProof="0" dirty="0"/>
                        <a:t>675106-31-7</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40 a 70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7631-86-8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r>
                        <a:rPr lang="es-CO" sz="800" noProof="0" dirty="0"/>
                        <a:t>Polímero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Mezcla</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0.5 a 1.5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2298622"/>
                  </a:ext>
                </a:extLst>
              </a:tr>
              <a:tr h="194665">
                <a:tc>
                  <a:txBody>
                    <a:bodyPr/>
                    <a:lstStyle/>
                    <a:p>
                      <a:pPr marL="108000"/>
                      <a:r>
                        <a:rPr lang="es-CO" sz="800" noProof="0" dirty="0"/>
                        <a:t>Agua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7732-18-5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6940" y="110600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3. COMPOSICIÓN / INFORMACIÓN DE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85751" y="3218449"/>
            <a:ext cx="7200900" cy="1910639"/>
          </a:xfrm>
        </p:spPr>
        <p:txBody>
          <a:bodyPr anchor="t"/>
          <a:lstStyle/>
          <a:p>
            <a:pPr marL="228600" indent="-228600" algn="just" defTabSz="228600">
              <a:buClr>
                <a:schemeClr val="accent4"/>
              </a:buClr>
              <a:buFont typeface="+mj-lt"/>
              <a:buAutoNum type="alphaLcPeriod"/>
              <a:tabLst>
                <a:tab pos="118872" algn="l"/>
              </a:tabLst>
            </a:pPr>
            <a:r>
              <a:rPr lang="es-CO" sz="1000" b="1" dirty="0">
                <a:solidFill>
                  <a:schemeClr val="tx1"/>
                </a:solidFill>
              </a:rPr>
              <a:t>Medidas de primeros auxilios por vía de exposición:</a:t>
            </a:r>
          </a:p>
          <a:p>
            <a:pPr marL="617220" lvl="1" indent="-22860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Piel: </a:t>
            </a:r>
            <a:r>
              <a:rPr lang="es-CO" sz="1000" dirty="0">
                <a:solidFill>
                  <a:schemeClr val="tx1"/>
                </a:solidFill>
                <a:latin typeface="+mj-lt"/>
              </a:rPr>
              <a:t>La manipulación de este material puede generar una leve irritación mecánica temporal de la piel. Si esto ocurre, enjuagar las zonas afectadas con agua y lavar suavemente. No frote ni rasque la piel expuesta.</a:t>
            </a:r>
          </a:p>
          <a:p>
            <a:pPr marL="617220" lvl="1" indent="-22860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Ojos: </a:t>
            </a:r>
            <a:r>
              <a:rPr lang="es-CO" sz="1000" dirty="0">
                <a:solidFill>
                  <a:schemeClr val="tx1"/>
                </a:solidFill>
                <a:latin typeface="+mj-lt"/>
              </a:rPr>
              <a:t>En caso de contacto con los ojos lavar abundantemente con agua; disponer de baño ocular. No frotar los ojos. </a:t>
            </a:r>
          </a:p>
          <a:p>
            <a:pPr marL="617220" lvl="1" indent="-228600" algn="just" defTabSz="228600">
              <a:buClr>
                <a:schemeClr val="accent4"/>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trasládese a un lugar sin polvo, beba agua y suénese la nariz. Si los síntomas persisten, acuda al médico.</a:t>
            </a:r>
          </a:p>
          <a:p>
            <a:pPr marL="228600" indent="-228600" algn="just" defTabSz="228600">
              <a:buClr>
                <a:schemeClr val="accent4"/>
              </a:buClr>
              <a:buFont typeface="+mj-lt"/>
              <a:buAutoNum type="alphaLcPeriod"/>
              <a:tabLst>
                <a:tab pos="118872" algn="l"/>
              </a:tabLst>
            </a:pPr>
            <a:r>
              <a:rPr lang="es-CO" sz="1000" b="1" dirty="0">
                <a:solidFill>
                  <a:schemeClr val="tx1"/>
                </a:solidFill>
              </a:rPr>
              <a:t>Síntomas/efectos más importantes, agudos y retardados:</a:t>
            </a:r>
            <a:r>
              <a:rPr lang="es-CO" sz="1000" dirty="0">
                <a:solidFill>
                  <a:schemeClr val="tx1"/>
                </a:solidFill>
              </a:rPr>
              <a:t> La exposición puede provocar irritación mecánica leve en la piel, los ojos y las vías respiratorias superiores. Estos efectos suelen ser temporales.</a:t>
            </a:r>
          </a:p>
          <a:p>
            <a:pPr marL="228600" indent="-228600" defTabSz="228600">
              <a:spcBef>
                <a:spcPts val="0"/>
              </a:spcBef>
              <a:buClr>
                <a:schemeClr val="accent4"/>
              </a:buClr>
              <a:buFont typeface="+mj-lt"/>
              <a:buAutoNum type="alphaLcPeriod"/>
              <a:tabLst>
                <a:tab pos="118872" algn="l"/>
              </a:tabLst>
            </a:pPr>
            <a:endParaRPr lang="es-CO" sz="1000" b="1" dirty="0">
              <a:solidFill>
                <a:schemeClr val="tx1"/>
              </a:solidFill>
            </a:endParaRPr>
          </a:p>
          <a:p>
            <a:pPr marL="228600" indent="-228600" algn="just" defTabSz="228600">
              <a:spcBef>
                <a:spcPts val="0"/>
              </a:spcBef>
              <a:buClr>
                <a:schemeClr val="accent4"/>
              </a:buClr>
              <a:buFont typeface="+mj-lt"/>
              <a:buAutoNum type="alphaLcPeriod"/>
              <a:tabLst>
                <a:tab pos="118872" algn="l"/>
              </a:tabLst>
            </a:pPr>
            <a:r>
              <a:rPr lang="es-CO" sz="1000" b="1" dirty="0">
                <a:solidFill>
                  <a:schemeClr val="tx1"/>
                </a:solidFill>
              </a:rPr>
              <a:t>Indicación de la necesidad de atención médica inmediata y de tratamiento especial, en caso necesario. NOTAS PARA LOS MÉDICOS. </a:t>
            </a:r>
            <a:r>
              <a:rPr lang="es-CO" sz="1000" dirty="0">
                <a:solidFill>
                  <a:schemeClr val="tx1"/>
                </a:solidFill>
              </a:rPr>
              <a:t>Los efectos cutáneos y respiratorios son el resultado de una irritación mecánica leve y temporal; la exposición a las fibras no provoca manifestaciones alérgicas.</a:t>
            </a:r>
            <a:endParaRPr lang="es-CO" sz="1000"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86763" y="282050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87775" y="521461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6763" y="5651258"/>
            <a:ext cx="7200900" cy="108481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4"/>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envase y los materiales circundantes pueden ser combustibles.</a:t>
            </a:r>
          </a:p>
          <a:p>
            <a:pPr marL="228600" indent="-228600" algn="just" defTabSz="228600">
              <a:buClr>
                <a:schemeClr val="accent4"/>
              </a:buClr>
              <a:buFont typeface="+mj-lt"/>
              <a:buAutoNum type="alphaLcPeriod"/>
              <a:tabLst>
                <a:tab pos="118872" algn="l"/>
              </a:tabLst>
            </a:pPr>
            <a:r>
              <a:rPr lang="es-CO" sz="1000" b="1" dirty="0">
                <a:solidFill>
                  <a:schemeClr val="tx1"/>
                </a:solidFill>
              </a:rPr>
              <a:t>Equipo de protección especial y precauciones para los bomberos:</a:t>
            </a:r>
            <a:r>
              <a:rPr lang="en-CA" sz="1000" b="1" dirty="0">
                <a:solidFill>
                  <a:schemeClr val="tx1"/>
                </a:solidFill>
              </a:rPr>
              <a:t> </a:t>
            </a:r>
          </a:p>
          <a:p>
            <a:pPr lvl="1" defTabSz="228600">
              <a:buClr>
                <a:schemeClr val="accent2"/>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 </a:t>
            </a:r>
            <a:r>
              <a:rPr lang="es-CO" sz="1000" dirty="0">
                <a:solidFill>
                  <a:schemeClr val="tx1"/>
                </a:solidFill>
                <a:latin typeface="+mj-lt"/>
              </a:rPr>
              <a:t>0</a:t>
            </a:r>
            <a:r>
              <a:rPr lang="es-CO" sz="1000" b="1" dirty="0">
                <a:solidFill>
                  <a:schemeClr val="tx1"/>
                </a:solidFill>
                <a:latin typeface="+mj-lt"/>
              </a:rPr>
              <a:t>            Salud: </a:t>
            </a:r>
            <a:r>
              <a:rPr lang="es-CO" sz="1000" dirty="0">
                <a:solidFill>
                  <a:schemeClr val="tx1"/>
                </a:solidFill>
                <a:latin typeface="+mj-lt"/>
              </a:rPr>
              <a:t>1</a:t>
            </a:r>
            <a:r>
              <a:rPr lang="es-CO" sz="1000" b="1" dirty="0">
                <a:solidFill>
                  <a:schemeClr val="tx1"/>
                </a:solidFill>
                <a:latin typeface="+mj-lt"/>
              </a:rPr>
              <a:t>              Reactividad: </a:t>
            </a:r>
            <a:r>
              <a:rPr lang="es-CO" sz="1000" dirty="0">
                <a:solidFill>
                  <a:schemeClr val="tx1"/>
                </a:solidFill>
                <a:latin typeface="+mj-lt"/>
              </a:rPr>
              <a:t>0</a:t>
            </a:r>
            <a:r>
              <a:rPr lang="es-CO" sz="1000" b="1" dirty="0">
                <a:solidFill>
                  <a:schemeClr val="tx1"/>
                </a:solidFill>
                <a:latin typeface="+mj-lt"/>
              </a:rPr>
              <a:t>            Especial: </a:t>
            </a:r>
            <a:r>
              <a:rPr lang="es-CO" sz="1000" dirty="0">
                <a:solidFill>
                  <a:schemeClr val="tx1"/>
                </a:solidFill>
                <a:latin typeface="+mj-lt"/>
              </a:rPr>
              <a:t>0</a:t>
            </a:r>
            <a:endParaRPr lang="en-CA" sz="1000" dirty="0">
              <a:solidFill>
                <a:srgbClr val="0F1919"/>
              </a:solidFill>
            </a:endParaRPr>
          </a:p>
          <a:p>
            <a:pPr defTabSz="320040">
              <a:tabLst>
                <a:tab pos="118872" algn="l"/>
              </a:tabLst>
            </a:pP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7775" y="6729973"/>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7775" y="7159912"/>
            <a:ext cx="7200900" cy="95380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El producto se encuentra en un estado húmedo, moldeable o bombeable cuando se envía, por lo tanto, no genera polvo. Después de su uso, minimice el polvo en el aire. No se debe utilizar aire comprimido ni barrido en seco para la limpieza. Consulte la Sección 8 "Controles de exposición/Protección personal" para conocer las pautas de exposición.</a:t>
            </a:r>
            <a:endParaRPr lang="en-US"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el área de trabajo con aspiradora o barrido húmedo para minimizar la acumulación de escombros. No utilice aire comprimido para la limpieza</a:t>
            </a:r>
            <a:r>
              <a:rPr lang="es-CO" sz="1000" b="1" dirty="0">
                <a:solidFill>
                  <a:schemeClr val="tx1"/>
                </a:solidFill>
              </a:rPr>
              <a:t>.</a:t>
            </a:r>
            <a:endParaRPr lang="en-US" sz="1000" dirty="0">
              <a:solidFill>
                <a:schemeClr val="tx1"/>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AFBD33D3-4F21-186B-9066-353DACB4C35C}"/>
              </a:ext>
            </a:extLst>
          </p:cNvPr>
          <p:cNvSpPr/>
          <p:nvPr/>
        </p:nvSpPr>
        <p:spPr>
          <a:xfrm>
            <a:off x="277952" y="821053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a:solidFill>
                  <a:schemeClr val="accent4"/>
                </a:solidFill>
                <a:latin typeface="+mj-lt"/>
              </a:rPr>
              <a:t>7. </a:t>
            </a:r>
            <a:r>
              <a:rPr lang="es-CO" sz="1200" b="1" dirty="0">
                <a:solidFill>
                  <a:schemeClr val="accent4"/>
                </a:solidFill>
                <a:latin typeface="+mj-lt"/>
              </a:rPr>
              <a:t>MANIPULACIÓN Y ALMACENAMIENTO</a:t>
            </a:r>
          </a:p>
        </p:txBody>
      </p:sp>
      <p:sp>
        <p:nvSpPr>
          <p:cNvPr id="15" name="Text Placeholder 25">
            <a:extLst>
              <a:ext uri="{FF2B5EF4-FFF2-40B4-BE49-F238E27FC236}">
                <a16:creationId xmlns:a16="http://schemas.microsoft.com/office/drawing/2014/main" id="{B34AFEE7-A8AD-8275-C1D6-4561DA7349CC}"/>
              </a:ext>
            </a:extLst>
          </p:cNvPr>
          <p:cNvSpPr txBox="1">
            <a:spLocks/>
          </p:cNvSpPr>
          <p:nvPr/>
        </p:nvSpPr>
        <p:spPr>
          <a:xfrm>
            <a:off x="271165" y="8640477"/>
            <a:ext cx="7200900" cy="112010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Manipular la fibra con cuidado para minimizar el polvo en suspensión. Limitar el uso de herramientas eléctricas a menos que se utilicen con ventilación local por aspiración. Utilizar herramientas manuales siempre que sea posible.</a:t>
            </a:r>
            <a:endParaRPr lang="en-US"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Condiciones de almacenamiento seguro, incluidas posibles incompatibilidades: </a:t>
            </a:r>
            <a:r>
              <a:rPr lang="es-CO" sz="1000" dirty="0">
                <a:solidFill>
                  <a:schemeClr val="tx1"/>
                </a:solidFill>
              </a:rPr>
              <a:t>Almacenar de manera que se minimice la posibilidad de congelación. Después de su uso, manipule con cuidado para minimizar la generación de polvo.</a:t>
            </a:r>
            <a:endParaRPr lang="en-CA"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a:p>
            <a:pPr defTabSz="320040">
              <a:tabLst>
                <a:tab pos="118872" algn="l"/>
              </a:tabLst>
            </a:pPr>
            <a:endParaRPr lang="en-CA" sz="1000" b="1" dirty="0">
              <a:solidFill>
                <a:srgbClr val="0F1919"/>
              </a:solidFill>
            </a:endParaRPr>
          </a:p>
        </p:txBody>
      </p:sp>
      <p:sp>
        <p:nvSpPr>
          <p:cNvPr id="2" name="Text Placeholder 25">
            <a:extLst>
              <a:ext uri="{FF2B5EF4-FFF2-40B4-BE49-F238E27FC236}">
                <a16:creationId xmlns:a16="http://schemas.microsoft.com/office/drawing/2014/main" id="{880C03F6-633F-878A-A52D-7837B3E5DB0E}"/>
              </a:ext>
            </a:extLst>
          </p:cNvPr>
          <p:cNvSpPr txBox="1">
            <a:spLocks/>
          </p:cNvSpPr>
          <p:nvPr/>
        </p:nvSpPr>
        <p:spPr>
          <a:xfrm>
            <a:off x="284738" y="2593890"/>
            <a:ext cx="7200900" cy="24192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320040">
              <a:tabLst>
                <a:tab pos="118872" algn="l"/>
              </a:tabLst>
            </a:pPr>
            <a:r>
              <a:rPr lang="es-CO" sz="1000" b="1" dirty="0">
                <a:solidFill>
                  <a:srgbClr val="0F1919"/>
                </a:solidFill>
              </a:rPr>
              <a:t>Impurezas y aditivos estabilizantes: </a:t>
            </a:r>
            <a:r>
              <a:rPr lang="es-CO" sz="1000" dirty="0">
                <a:solidFill>
                  <a:srgbClr val="0F1919"/>
                </a:solidFill>
              </a:rPr>
              <a:t>No aplicable</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19512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8. CONTROLES DE EXPOSICIÓN / PROTECCIÓN PERSONAL</a:t>
            </a:r>
            <a:endParaRPr lang="en-CA" sz="1200" b="1" dirty="0">
              <a:solidFill>
                <a:schemeClr val="accent4"/>
              </a:solidFill>
              <a:latin typeface="+mj-lt"/>
            </a:endParaRP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631403"/>
            <a:ext cx="7200900" cy="82288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Límites de exposición ocupacional a la lana policristalina (</a:t>
            </a:r>
            <a:r>
              <a:rPr lang="es-CO" sz="1000" b="1" dirty="0" err="1">
                <a:solidFill>
                  <a:schemeClr val="tx1"/>
                </a:solidFill>
              </a:rPr>
              <a:t>Occupational</a:t>
            </a:r>
            <a:r>
              <a:rPr lang="es-CO" sz="1000" b="1" dirty="0">
                <a:solidFill>
                  <a:schemeClr val="tx1"/>
                </a:solidFill>
              </a:rPr>
              <a:t> </a:t>
            </a:r>
            <a:r>
              <a:rPr lang="es-CO" sz="1000" b="1" dirty="0" err="1">
                <a:solidFill>
                  <a:schemeClr val="tx1"/>
                </a:solidFill>
              </a:rPr>
              <a:t>Exposure</a:t>
            </a:r>
            <a:r>
              <a:rPr lang="es-CO" sz="1000" b="1" dirty="0">
                <a:solidFill>
                  <a:schemeClr val="tx1"/>
                </a:solidFill>
              </a:rPr>
              <a:t> </a:t>
            </a:r>
            <a:r>
              <a:rPr lang="es-CO" sz="1000" b="1" dirty="0" err="1">
                <a:solidFill>
                  <a:schemeClr val="tx1"/>
                </a:solidFill>
              </a:rPr>
              <a:t>Limits</a:t>
            </a:r>
            <a:r>
              <a:rPr lang="es-CO" sz="1000" b="1" dirty="0">
                <a:solidFill>
                  <a:schemeClr val="tx1"/>
                </a:solidFill>
              </a:rPr>
              <a:t> </a:t>
            </a:r>
            <a:r>
              <a:rPr lang="es-CO" sz="1000" b="1" dirty="0" err="1">
                <a:solidFill>
                  <a:schemeClr val="tx1"/>
                </a:solidFill>
              </a:rPr>
              <a:t>for</a:t>
            </a:r>
            <a:r>
              <a:rPr lang="es-CO" sz="1000" b="1" dirty="0">
                <a:solidFill>
                  <a:schemeClr val="tx1"/>
                </a:solidFill>
              </a:rPr>
              <a:t> </a:t>
            </a:r>
            <a:r>
              <a:rPr lang="es-CO" sz="1000" b="1" dirty="0" err="1">
                <a:solidFill>
                  <a:schemeClr val="tx1"/>
                </a:solidFill>
              </a:rPr>
              <a:t>Polycrystalline</a:t>
            </a:r>
            <a:r>
              <a:rPr lang="es-CO" sz="1000" b="1" dirty="0">
                <a:solidFill>
                  <a:schemeClr val="tx1"/>
                </a:solidFill>
              </a:rPr>
              <a:t> </a:t>
            </a:r>
            <a:r>
              <a:rPr lang="es-CO" sz="1000" b="1" dirty="0" err="1">
                <a:solidFill>
                  <a:schemeClr val="tx1"/>
                </a:solidFill>
              </a:rPr>
              <a:t>Wool</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para fibras vítreas sintéticas no clasificadas de otra manera es 1 f/</a:t>
            </a:r>
            <a:r>
              <a:rPr lang="es-CO" sz="1000" dirty="0" err="1">
                <a:solidFill>
                  <a:schemeClr val="tx1"/>
                </a:solidFill>
              </a:rPr>
              <a:t>cc.</a:t>
            </a:r>
            <a:r>
              <a:rPr lang="es-CO" sz="1000" dirty="0">
                <a:solidFill>
                  <a:schemeClr val="tx1"/>
                </a:solidFill>
              </a:rPr>
              <a:t> No existe un estándar regulatorio específico para la fibra de lana policristalina en EE.UU. Se utiliza la norma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else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 con una Fracción Respirable de 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a:t>
            </a:r>
          </a:p>
          <a:p>
            <a:pPr lvl="1" algn="just" defTabSz="228600">
              <a:buClr>
                <a:schemeClr val="accent4"/>
              </a:buClr>
              <a:tabLst>
                <a:tab pos="118872" algn="l"/>
              </a:tabLst>
            </a:pPr>
            <a:r>
              <a:rPr lang="es-CO" sz="1000" b="1" dirty="0">
                <a:solidFill>
                  <a:schemeClr val="tx1"/>
                </a:solidFill>
                <a:latin typeface="+mj-lt"/>
              </a:rPr>
              <a:t>Pautas de exposición - Otros ingredientes: </a:t>
            </a:r>
            <a:r>
              <a:rPr lang="es-CO" sz="1000" dirty="0">
                <a:solidFill>
                  <a:schemeClr val="tx1"/>
                </a:solidFill>
                <a:latin typeface="+mj-lt"/>
              </a:rPr>
              <a:t>Los límites de exposición ocupacional varían ampliamente y están bajo revisión constante. Consulte aquellos que se aplican actualmente a la ubicación donde el producto está en uso o se retira de servicio. Los controles de ingeniería o el equipo de protección personal empleados para reducir la exposición a la fibra cerámica también controlarán la exposición de los trabajadores a los siguientes ingredientes. El fabricante recomienda los siguientes niveles de acción ocupacional promedio ponderados en el tiempo para los demás ingredientes, y se basan en las buenas prácticas de higiene industrial actuales: </a:t>
            </a:r>
          </a:p>
          <a:p>
            <a:pPr lvl="1" defTabSz="228600">
              <a:buClr>
                <a:schemeClr val="accent4"/>
              </a:buClr>
              <a:tabLst>
                <a:tab pos="118872" algn="l"/>
              </a:tabLst>
            </a:pPr>
            <a:r>
              <a:rPr lang="es-CO" sz="1000" dirty="0">
                <a:solidFill>
                  <a:schemeClr val="tx1"/>
                </a:solidFill>
                <a:latin typeface="+mj-lt"/>
              </a:rPr>
              <a:t>	</a:t>
            </a:r>
          </a:p>
          <a:p>
            <a:pPr lvl="1" defTabSz="228600">
              <a:buClr>
                <a:schemeClr val="accent4"/>
              </a:buClr>
              <a:tabLst>
                <a:tab pos="118872" algn="l"/>
              </a:tabLst>
            </a:pPr>
            <a:endParaRPr lang="es-CO" sz="1000" dirty="0">
              <a:solidFill>
                <a:schemeClr val="tx1"/>
              </a:solidFill>
              <a:latin typeface="+mj-lt"/>
            </a:endParaRPr>
          </a:p>
          <a:p>
            <a:pPr lvl="1" defTabSz="228600">
              <a:buClr>
                <a:schemeClr val="accent4"/>
              </a:buClr>
              <a:tabLst>
                <a:tab pos="118872" algn="l"/>
              </a:tabLst>
            </a:pPr>
            <a:endParaRPr lang="es-CO" sz="1000" dirty="0">
              <a:solidFill>
                <a:schemeClr val="tx1"/>
              </a:solidFill>
              <a:latin typeface="+mj-lt"/>
            </a:endParaRPr>
          </a:p>
          <a:p>
            <a:pPr lvl="1" defTabSz="228600">
              <a:buClr>
                <a:schemeClr val="accent4"/>
              </a:buClr>
              <a:tabLst>
                <a:tab pos="118872" algn="l"/>
              </a:tabLst>
            </a:pPr>
            <a:endParaRPr lang="es-CO" sz="1000" dirty="0">
              <a:solidFill>
                <a:schemeClr val="tx1"/>
              </a:solidFill>
              <a:latin typeface="+mj-lt"/>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Controles técnicos apropiados: </a:t>
            </a:r>
            <a:r>
              <a:rPr lang="es-CO" sz="1000" dirty="0">
                <a:solidFill>
                  <a:schemeClr val="tx1"/>
                </a:solidFill>
              </a:rPr>
              <a:t>Cuando manipule producto seco, utilice controles de ingeniería tales como ventilación de escape local, recogida de polvo en el punto de generación, estaciones de trabajo de tiro descendente, diseños de herramientas que controlen las emisiones y equipos de manipulación de materiales diseñados para minimizar las emisiones de fibras en el aire.</a:t>
            </a:r>
          </a:p>
          <a:p>
            <a:pPr marL="228600" indent="-228600" defTabSz="228600">
              <a:buClr>
                <a:schemeClr val="accent4"/>
              </a:buClr>
              <a:buFont typeface="+mj-lt"/>
              <a:buAutoNum type="alphaLcPeriod"/>
              <a:tabLst>
                <a:tab pos="118872" algn="l"/>
              </a:tabLst>
            </a:pPr>
            <a:r>
              <a:rPr lang="es-CO" sz="1000" b="1" dirty="0">
                <a:solidFill>
                  <a:schemeClr val="tx1"/>
                </a:solidFill>
              </a:rPr>
              <a:t>Medidas de protección individual, como equipos de protección personal:</a:t>
            </a:r>
          </a:p>
          <a:p>
            <a:pPr marL="617220" lvl="1" indent="-228600" algn="just" defTabSz="228600">
              <a:buClr>
                <a:schemeClr val="accent4"/>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p>
          <a:p>
            <a:pPr marL="617220" lvl="1" indent="-228600" defTabSz="228600">
              <a:buClr>
                <a:schemeClr val="accent4"/>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p>
          <a:p>
            <a:pPr marL="617220" lvl="1" indent="-228600" algn="just" defTabSz="228600">
              <a:buClr>
                <a:schemeClr val="accent4"/>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son insuficientes para mantener las concentraciones en el lugar de trabajo por debajo del nivel aplicable, se recomienda el uso de protección respiratoria adecuada, de acuerdo con los requisitos de las normas </a:t>
            </a:r>
            <a:r>
              <a:rPr lang="es-CO" sz="1000" dirty="0" err="1">
                <a:solidFill>
                  <a:srgbClr val="0F1919"/>
                </a:solidFill>
                <a:latin typeface="+mj-lt"/>
              </a:rPr>
              <a:t>OSHA</a:t>
            </a:r>
            <a:r>
              <a:rPr lang="es-CO" sz="1000" dirty="0">
                <a:solidFill>
                  <a:srgbClr val="0F1919"/>
                </a:solidFill>
                <a:latin typeface="+mj-lt"/>
              </a:rPr>
              <a:t> 29 </a:t>
            </a:r>
            <a:r>
              <a:rPr lang="es-CO" sz="1000" dirty="0" err="1">
                <a:solidFill>
                  <a:srgbClr val="0F1919"/>
                </a:solidFill>
                <a:latin typeface="+mj-lt"/>
              </a:rPr>
              <a:t>CFR</a:t>
            </a:r>
            <a:r>
              <a:rPr lang="es-CO" sz="1000" dirty="0">
                <a:solidFill>
                  <a:srgbClr val="0F1919"/>
                </a:solidFill>
                <a:latin typeface="+mj-lt"/>
              </a:rPr>
              <a:t> 1910.134 y 29 </a:t>
            </a:r>
            <a:r>
              <a:rPr lang="es-CO" sz="1000" dirty="0" err="1">
                <a:solidFill>
                  <a:srgbClr val="0F1919"/>
                </a:solidFill>
                <a:latin typeface="+mj-lt"/>
              </a:rPr>
              <a:t>CFR</a:t>
            </a:r>
            <a:r>
              <a:rPr lang="es-CO" sz="1000" dirty="0">
                <a:solidFill>
                  <a:srgbClr val="0F1919"/>
                </a:solidFill>
                <a:latin typeface="+mj-lt"/>
              </a:rPr>
              <a:t> 1926.103.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eficiencia de filtrado de al menos el 95 %. La recomendación de eficiencia del filtro del 95 % se basa en la secuencia lógica de selección de respiradores de </a:t>
            </a:r>
            <a:r>
              <a:rPr lang="es-CO" sz="1000" dirty="0" err="1">
                <a:solidFill>
                  <a:srgbClr val="0F1919"/>
                </a:solidFill>
                <a:latin typeface="+mj-lt"/>
              </a:rPr>
              <a:t>NIOSH</a:t>
            </a:r>
            <a:r>
              <a:rPr lang="es-CO" sz="1000" dirty="0">
                <a:solidFill>
                  <a:srgbClr val="0F1919"/>
                </a:solidFill>
                <a:latin typeface="+mj-lt"/>
              </a:rPr>
              <a:t> para exposición a fibras minerales artificiales. De acuerdo con las recomendaciones de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a:t>
            </a:r>
            <a:r>
              <a:rPr lang="es-CO" sz="1000" dirty="0" err="1">
                <a:solidFill>
                  <a:srgbClr val="0F1919"/>
                </a:solidFill>
                <a:latin typeface="+mj-lt"/>
              </a:rPr>
              <a:t>REL</a:t>
            </a:r>
            <a:r>
              <a:rPr lang="es-CO" sz="1000" dirty="0">
                <a:solidFill>
                  <a:srgbClr val="0F1919"/>
                </a:solidFill>
                <a:latin typeface="+mj-lt"/>
              </a:rPr>
              <a:t>) de </a:t>
            </a:r>
            <a:r>
              <a:rPr lang="es-CO" sz="1000" dirty="0" err="1">
                <a:solidFill>
                  <a:srgbClr val="0F1919"/>
                </a:solidFill>
                <a:latin typeface="+mj-lt"/>
              </a:rPr>
              <a:t>NIOSH</a:t>
            </a:r>
            <a:r>
              <a:rPr lang="es-CO" sz="1000" dirty="0">
                <a:solidFill>
                  <a:srgbClr val="0F1919"/>
                </a:solidFill>
                <a:latin typeface="+mj-lt"/>
              </a:rPr>
              <a:t>.</a:t>
            </a:r>
          </a:p>
          <a:p>
            <a:pPr lvl="1" algn="just" defTabSz="228600">
              <a:buClr>
                <a:schemeClr val="accent4"/>
              </a:buClr>
              <a:tabLst>
                <a:tab pos="118872" algn="l"/>
              </a:tabLst>
            </a:pPr>
            <a:endParaRPr lang="es-CO" sz="1000" dirty="0">
              <a:solidFill>
                <a:srgbClr val="0F1919"/>
              </a:solidFill>
              <a:latin typeface="+mj-lt"/>
            </a:endParaRPr>
          </a:p>
          <a:p>
            <a:pPr marL="628650" lvl="1" algn="just" defTabSz="228600">
              <a:buClr>
                <a:schemeClr val="accent4"/>
              </a:buClr>
              <a:tabLst>
                <a:tab pos="117475" algn="l"/>
                <a:tab pos="361950" algn="l"/>
              </a:tabLst>
            </a:pPr>
            <a:r>
              <a:rPr lang="es-CO" sz="1000" dirty="0">
                <a:solidFill>
                  <a:srgbClr val="0F1919"/>
                </a:solidFill>
                <a:latin typeface="+mj-lt"/>
              </a:rPr>
              <a:t>Con respecto a la </a:t>
            </a:r>
            <a:r>
              <a:rPr lang="es-CO" sz="1000" dirty="0" err="1">
                <a:solidFill>
                  <a:srgbClr val="0F1919"/>
                </a:solidFill>
                <a:latin typeface="+mj-lt"/>
              </a:rPr>
              <a:t>FCR</a:t>
            </a:r>
            <a:r>
              <a:rPr lang="es-CO" sz="1000" dirty="0">
                <a:solidFill>
                  <a:srgbClr val="0F1919"/>
                </a:solidFill>
                <a:latin typeface="+mj-lt"/>
              </a:rPr>
              <a:t>, tanto el </a:t>
            </a:r>
            <a:r>
              <a:rPr lang="es-CO" sz="1000" dirty="0" err="1">
                <a:solidFill>
                  <a:srgbClr val="0F1919"/>
                </a:solidFill>
                <a:latin typeface="+mj-lt"/>
              </a:rPr>
              <a:t>NIOSH</a:t>
            </a:r>
            <a:r>
              <a:rPr lang="es-CO" sz="1000" dirty="0">
                <a:solidFill>
                  <a:srgbClr val="0F1919"/>
                </a:solidFill>
                <a:latin typeface="+mj-lt"/>
              </a:rPr>
              <a:t> </a:t>
            </a:r>
            <a:r>
              <a:rPr lang="es-CO" sz="1000" dirty="0" err="1">
                <a:solidFill>
                  <a:srgbClr val="0F1919"/>
                </a:solidFill>
                <a:latin typeface="+mj-lt"/>
              </a:rPr>
              <a:t>REL</a:t>
            </a:r>
            <a:r>
              <a:rPr lang="es-CO" sz="1000" dirty="0">
                <a:solidFill>
                  <a:srgbClr val="0F1919"/>
                </a:solidFill>
                <a:latin typeface="+mj-lt"/>
              </a:rPr>
              <a:t> como la industria </a:t>
            </a:r>
            <a:r>
              <a:rPr lang="es-CO" sz="1000" dirty="0" err="1">
                <a:solidFill>
                  <a:srgbClr val="0F1919"/>
                </a:solidFill>
                <a:latin typeface="+mj-lt"/>
              </a:rPr>
              <a:t>REG</a:t>
            </a:r>
            <a:r>
              <a:rPr lang="es-CO" sz="1000" dirty="0">
                <a:solidFill>
                  <a:srgbClr val="0F1919"/>
                </a:solidFill>
                <a:latin typeface="+mj-lt"/>
              </a:rPr>
              <a:t> se han fijado en 0,5 fibras por centímetro cúbico de aire (f/</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En consecuencia, la N-95 proporcionaría la protección necesaria para exposiciones de hasta 5 f/</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Además, la Guía de selección de mascarillas de respiración publicada por </a:t>
            </a:r>
            <a:r>
              <a:rPr lang="es-CO" sz="1000" dirty="0" err="1">
                <a:solidFill>
                  <a:srgbClr val="0F1919"/>
                </a:solidFill>
                <a:latin typeface="+mj-lt"/>
              </a:rPr>
              <a:t>3M</a:t>
            </a:r>
            <a:r>
              <a:rPr lang="es-CO" sz="1000" dirty="0">
                <a:solidFill>
                  <a:srgbClr val="0F1919"/>
                </a:solidFill>
                <a:latin typeface="+mj-lt"/>
              </a:rPr>
              <a:t> </a:t>
            </a:r>
            <a:r>
              <a:rPr lang="es-CO" sz="1000" dirty="0" err="1">
                <a:solidFill>
                  <a:srgbClr val="0F1919"/>
                </a:solidFill>
                <a:latin typeface="+mj-lt"/>
              </a:rPr>
              <a:t>Corporation</a:t>
            </a:r>
            <a:r>
              <a:rPr lang="es-CO" sz="1000" dirty="0">
                <a:solidFill>
                  <a:srgbClr val="0F1919"/>
                </a:solidFill>
                <a:latin typeface="+mj-lt"/>
              </a:rPr>
              <a:t>, el principal fabricante de mascarillas de respiración, recomienda específicamente el uso de mascarillas de respiración N-95 para exposiciones a </a:t>
            </a:r>
            <a:r>
              <a:rPr lang="es-CO" sz="1000" dirty="0" err="1">
                <a:solidFill>
                  <a:srgbClr val="0F1919"/>
                </a:solidFill>
                <a:latin typeface="+mj-lt"/>
              </a:rPr>
              <a:t>FCR</a:t>
            </a:r>
            <a:r>
              <a:rPr lang="es-CO" sz="1000" dirty="0">
                <a:solidFill>
                  <a:srgbClr val="0F1919"/>
                </a:solidFill>
                <a:latin typeface="+mj-lt"/>
              </a:rPr>
              <a:t>. En los casos en los que se sabe que las exposiciones son superiores a 5,0 f/</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TWA de 8 horas, se debe utilizar una eficacia de filtro del 100%.</a:t>
            </a:r>
          </a:p>
          <a:p>
            <a:pPr marL="628650" lvl="1" algn="just" defTabSz="228600">
              <a:buClr>
                <a:schemeClr val="accent4"/>
              </a:buClr>
              <a:tabLst>
                <a:tab pos="117475" algn="l"/>
                <a:tab pos="361950" algn="l"/>
              </a:tabLst>
            </a:pPr>
            <a:br>
              <a:rPr lang="es-CO" sz="1000" dirty="0">
                <a:solidFill>
                  <a:srgbClr val="0F1919"/>
                </a:solidFill>
                <a:latin typeface="+mj-lt"/>
              </a:rPr>
            </a:br>
            <a:r>
              <a:rPr lang="es-CO" sz="1000" dirty="0">
                <a:solidFill>
                  <a:srgbClr val="0F1919"/>
                </a:solidFill>
                <a:latin typeface="+mj-lt"/>
              </a:rPr>
              <a:t>Otros factores a considerar son las series de filtros N, R o P de </a:t>
            </a:r>
            <a:r>
              <a:rPr lang="es-CO" sz="1000" dirty="0" err="1">
                <a:solidFill>
                  <a:srgbClr val="0F1919"/>
                </a:solidFill>
                <a:latin typeface="+mj-lt"/>
              </a:rPr>
              <a:t>NIOSH</a:t>
            </a:r>
            <a:r>
              <a:rPr lang="es-CO" sz="1000" dirty="0">
                <a:solidFill>
                  <a:srgbClr val="0F1919"/>
                </a:solidFill>
                <a:latin typeface="+mj-lt"/>
              </a:rPr>
              <a:t> -- (N) No resistente al aceite, (R) Resistente al aceite y (P) A prueba de aceite. Estas recomendaciones no están diseñadas para limitar las opciones informadas, siempre que las decisiones de protección respiratoria cumplan con 29 </a:t>
            </a:r>
            <a:r>
              <a:rPr lang="es-CO" sz="1000" dirty="0" err="1">
                <a:solidFill>
                  <a:srgbClr val="0F1919"/>
                </a:solidFill>
                <a:latin typeface="+mj-lt"/>
              </a:rPr>
              <a:t>CFR</a:t>
            </a:r>
            <a:r>
              <a:rPr lang="es-CO" sz="1000" dirty="0">
                <a:solidFill>
                  <a:srgbClr val="0F1919"/>
                </a:solidFill>
                <a:latin typeface="+mj-lt"/>
              </a:rPr>
              <a:t> 1910.134.</a:t>
            </a:r>
          </a:p>
          <a:p>
            <a:pPr marL="628650" lvl="1" algn="just" defTabSz="228600">
              <a:buClr>
                <a:schemeClr val="accent4"/>
              </a:buClr>
              <a:tabLst>
                <a:tab pos="117475" algn="l"/>
                <a:tab pos="361950" algn="l"/>
              </a:tabLst>
            </a:pPr>
            <a:endParaRPr lang="es-CO" sz="1000" dirty="0">
              <a:solidFill>
                <a:srgbClr val="0F1919"/>
              </a:solidFill>
              <a:latin typeface="+mj-lt"/>
            </a:endParaRPr>
          </a:p>
          <a:p>
            <a:pPr marL="628650" lvl="1" algn="just" defTabSz="228600">
              <a:buClr>
                <a:schemeClr val="accent4"/>
              </a:buClr>
              <a:tabLst>
                <a:tab pos="117475" algn="l"/>
                <a:tab pos="361950" algn="l"/>
              </a:tabLst>
            </a:pPr>
            <a:r>
              <a:rPr lang="es-CO" sz="1000" dirty="0">
                <a:solidFill>
                  <a:srgbClr val="0F1919"/>
                </a:solidFill>
                <a:latin typeface="+mj-lt"/>
              </a:rPr>
              <a:t>La evaluación de los riesgos del lugar de trabajo y la identificación de la protección respiratoria adecuada se realiza mejor, caso por caso, por un Higienista Industrial cualificado.</a:t>
            </a:r>
          </a:p>
          <a:p>
            <a:pPr marL="628650" lvl="1" algn="just" defTabSz="228600">
              <a:buClr>
                <a:schemeClr val="accent4"/>
              </a:buClr>
              <a:tabLst>
                <a:tab pos="117475" algn="l"/>
                <a:tab pos="361950" algn="l"/>
              </a:tabLst>
            </a:pPr>
            <a:endParaRPr lang="es-CO" sz="1000" dirty="0">
              <a:solidFill>
                <a:srgbClr val="0F1919"/>
              </a:solidFill>
              <a:latin typeface="+mj-lt"/>
            </a:endParaRPr>
          </a:p>
          <a:p>
            <a:pPr algn="just" defTabSz="228600">
              <a:buClr>
                <a:schemeClr val="accent4"/>
              </a:buClr>
              <a:tabLst>
                <a:tab pos="118872" algn="l"/>
              </a:tabLst>
            </a:pPr>
            <a:r>
              <a:rPr lang="es-CO" sz="1000" b="1" dirty="0">
                <a:solidFill>
                  <a:srgbClr val="0F1919"/>
                </a:solidFill>
              </a:rPr>
              <a:t>Otra información: </a:t>
            </a:r>
            <a:r>
              <a:rPr lang="es-CO" sz="1000" dirty="0">
                <a:solidFill>
                  <a:srgbClr val="0F1919"/>
                </a:solidFill>
              </a:rPr>
              <a:t>Concentraciones basadas en un promedio ponderado en el tiempo (TWA - time </a:t>
            </a:r>
            <a:r>
              <a:rPr lang="es-CO" sz="1000" dirty="0" err="1">
                <a:solidFill>
                  <a:srgbClr val="0F1919"/>
                </a:solidFill>
              </a:rPr>
              <a:t>weighted</a:t>
            </a:r>
            <a:r>
              <a:rPr lang="es-CO" sz="1000" dirty="0">
                <a:solidFill>
                  <a:srgbClr val="0F1919"/>
                </a:solidFill>
              </a:rPr>
              <a:t> </a:t>
            </a:r>
            <a:r>
              <a:rPr lang="es-CO" sz="1000" dirty="0" err="1">
                <a:solidFill>
                  <a:srgbClr val="0F1919"/>
                </a:solidFill>
              </a:rPr>
              <a:t>average</a:t>
            </a:r>
            <a:r>
              <a:rPr lang="es-CO" sz="1000" dirty="0">
                <a:solidFill>
                  <a:srgbClr val="0F1919"/>
                </a:solidFill>
              </a:rPr>
              <a:t>) de ocho horas según lo determinado por muestras de aire recolectadas y analizadas de acuerdo con el método </a:t>
            </a:r>
            <a:r>
              <a:rPr lang="es-CO" sz="1000" dirty="0" err="1">
                <a:solidFill>
                  <a:srgbClr val="0F1919"/>
                </a:solidFill>
              </a:rPr>
              <a:t>NIOSH</a:t>
            </a:r>
            <a:r>
              <a:rPr lang="es-CO" sz="1000" dirty="0">
                <a:solidFill>
                  <a:srgbClr val="0F1919"/>
                </a:solidFill>
              </a:rPr>
              <a:t> 7400 (B) para fibras en el aire. El fabricante recomienda el uso de un respirador purificador de aire que cubra toda la cara equipado con un cartucho de filtro de partículas apropiado durante los eventos de arranque del horno y la eliminación del </a:t>
            </a:r>
            <a:r>
              <a:rPr lang="es-CO" sz="1000" dirty="0" err="1">
                <a:solidFill>
                  <a:srgbClr val="0F1919"/>
                </a:solidFill>
              </a:rPr>
              <a:t>FCR</a:t>
            </a:r>
            <a:r>
              <a:rPr lang="es-CO" sz="1000" dirty="0">
                <a:solidFill>
                  <a:srgbClr val="0F1919"/>
                </a:solidFill>
              </a:rPr>
              <a:t> usado para controlar la exposición a la fibra en el aire y la posible presencia de sílice cristalina.</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4191539649"/>
              </p:ext>
            </p:extLst>
          </p:nvPr>
        </p:nvGraphicFramePr>
        <p:xfrm>
          <a:off x="701040" y="3192780"/>
          <a:ext cx="6783586" cy="426720"/>
        </p:xfrm>
        <a:graphic>
          <a:graphicData uri="http://schemas.openxmlformats.org/drawingml/2006/table">
            <a:tbl>
              <a:tblPr firstRow="1" bandRow="1"/>
              <a:tblGrid>
                <a:gridCol w="1566210">
                  <a:extLst>
                    <a:ext uri="{9D8B030D-6E8A-4147-A177-3AD203B41FA5}">
                      <a16:colId xmlns:a16="http://schemas.microsoft.com/office/drawing/2014/main" val="3694911790"/>
                    </a:ext>
                  </a:extLst>
                </a:gridCol>
                <a:gridCol w="521737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solidFill>
                            <a:schemeClr val="tx1"/>
                          </a:solidFill>
                        </a:rPr>
                        <a:t>Sílice coloidal</a:t>
                      </a:r>
                      <a:endParaRPr lang="es-CO" sz="8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2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 en EE.UU. sin límite regulado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2749437311"/>
              </p:ext>
            </p:extLst>
          </p:nvPr>
        </p:nvGraphicFramePr>
        <p:xfrm>
          <a:off x="286256" y="4068369"/>
          <a:ext cx="7199382" cy="1166500"/>
        </p:xfrm>
        <a:graphic>
          <a:graphicData uri="http://schemas.openxmlformats.org/drawingml/2006/table">
            <a:tbl>
              <a:tblPr firstRow="1" bandRow="1">
                <a:tableStyleId>{9D7B26C5-4107-4FEC-AEDC-1716B250A1EF}</a:tableStyleId>
              </a:tblPr>
              <a:tblGrid>
                <a:gridCol w="2310894">
                  <a:extLst>
                    <a:ext uri="{9D8B030D-6E8A-4147-A177-3AD203B41FA5}">
                      <a16:colId xmlns:a16="http://schemas.microsoft.com/office/drawing/2014/main" val="3647290184"/>
                    </a:ext>
                  </a:extLst>
                </a:gridCol>
                <a:gridCol w="488848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err="1"/>
                        <a:t>FCR</a:t>
                      </a:r>
                      <a:r>
                        <a:rPr lang="es-CO" sz="800" b="0" noProof="0" dirty="0"/>
                        <a:t> no es reactiva</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a:t>
                      </a:r>
                      <a:r>
                        <a:rPr lang="es-CO" sz="800" b="0" noProof="0" dirty="0" err="1"/>
                        <a:t>FCR</a:t>
                      </a:r>
                      <a:r>
                        <a:rPr lang="es-CO" sz="800" b="0" noProof="0" dirty="0"/>
                        <a:t> suministrado es estable e inerte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Ninguno</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de manipulación y almacenamiento en la sección 7</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9512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9. PROPIEDADES FÍSICAS Y QUÍMICAS</a:t>
            </a:r>
            <a:endParaRPr lang="en-CA" sz="1200" b="1" dirty="0">
              <a:solidFill>
                <a:schemeClr val="accent4"/>
              </a:solidFill>
              <a:latin typeface="+mj-lt"/>
            </a:endParaRPr>
          </a:p>
        </p:txBody>
      </p:sp>
      <p:sp>
        <p:nvSpPr>
          <p:cNvPr id="12" name="Rectangle 11">
            <a:extLst>
              <a:ext uri="{FF2B5EF4-FFF2-40B4-BE49-F238E27FC236}">
                <a16:creationId xmlns:a16="http://schemas.microsoft.com/office/drawing/2014/main" id="{6C055862-FAEB-4A6F-5D24-E54E07EACCCA}"/>
              </a:ext>
            </a:extLst>
          </p:cNvPr>
          <p:cNvSpPr/>
          <p:nvPr/>
        </p:nvSpPr>
        <p:spPr>
          <a:xfrm>
            <a:off x="286256" y="3604042"/>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6256" y="5440181"/>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6256" y="5906223"/>
            <a:ext cx="7200900" cy="396929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320040">
              <a:tabLst>
                <a:tab pos="118872" algn="l"/>
              </a:tabLst>
            </a:pPr>
            <a:r>
              <a:rPr lang="es-CO" sz="1000" dirty="0">
                <a:solidFill>
                  <a:srgbClr val="0F1919"/>
                </a:solidFill>
              </a:rPr>
              <a:t>Para más detalles sobre las publicaciones científicas a las que se hace referencia, véase </a:t>
            </a:r>
            <a:r>
              <a:rPr lang="es-CO" sz="1000" dirty="0">
                <a:solidFill>
                  <a:srgbClr val="0F1919"/>
                </a:solidFill>
                <a:hlinkClick r:id="rId2"/>
              </a:rPr>
              <a:t>http://www.htiwcoalition.org/publications.html</a:t>
            </a:r>
            <a:r>
              <a:rPr lang="es-CO" sz="1000" dirty="0">
                <a:solidFill>
                  <a:srgbClr val="0F1919"/>
                </a:solidFill>
              </a:rPr>
              <a:t>.</a:t>
            </a:r>
          </a:p>
          <a:p>
            <a:pPr defTabSz="320040">
              <a:spcBef>
                <a:spcPts val="0"/>
              </a:spcBef>
              <a:tabLst>
                <a:tab pos="118872" algn="l"/>
              </a:tabLst>
            </a:pPr>
            <a:endParaRPr lang="es-CO" sz="1000" b="1" dirty="0">
              <a:solidFill>
                <a:srgbClr val="0F1919"/>
              </a:solidFill>
            </a:endParaRPr>
          </a:p>
          <a:p>
            <a:pPr defTabSz="320040">
              <a:spcBef>
                <a:spcPts val="0"/>
              </a:spcBef>
              <a:tabLst>
                <a:tab pos="118872" algn="l"/>
              </a:tabLst>
            </a:pPr>
            <a:r>
              <a:rPr lang="es-CO" sz="1000" b="1" dirty="0">
                <a:solidFill>
                  <a:srgbClr val="0F1919"/>
                </a:solidFill>
              </a:rPr>
              <a:t>Datos toxicológicos/datos epidemiológicos:</a:t>
            </a:r>
          </a:p>
          <a:p>
            <a:pPr algn="just" defTabSz="320040">
              <a:spcBef>
                <a:spcPts val="0"/>
              </a:spcBef>
              <a:tabLst>
                <a:tab pos="118872" algn="l"/>
              </a:tabLst>
            </a:pPr>
            <a:r>
              <a:rPr lang="es-CO" sz="1000" dirty="0">
                <a:solidFill>
                  <a:srgbClr val="0F1919"/>
                </a:solidFill>
              </a:rPr>
              <a:t>Los estudios de inhalación de fibra policristalina en ratas durante toda su vida muestran que en el nivel de dosis máximo probado, no hubo evidencia de cáncer de pulmón, fibrosis pulmonar ni ningún otro efecto adverso significativo. Los estudios intraperitoneales, intratraqueales e intrapleurales en ratas, junto con dos pruebas in vitro, han arrojado resultados negativos. A pesar de algunas limitaciones de los estudios, es importante señalar la constante falta de respuesta cancerígena en los estudios con animales. Tal como se producen, la mayoría de las fibras policristalinas tienen diámetros de fibra demasiado grandes para ser respirables. Numerosos estudios científicos sugieren que la toxicidad potencial de una fibra respirable está directamente relacionada con la </a:t>
            </a:r>
            <a:r>
              <a:rPr lang="es-CO" sz="1000" dirty="0" err="1">
                <a:solidFill>
                  <a:srgbClr val="0F1919"/>
                </a:solidFill>
              </a:rPr>
              <a:t>biopersistencia</a:t>
            </a:r>
            <a:r>
              <a:rPr lang="es-CO" sz="1000" dirty="0">
                <a:solidFill>
                  <a:srgbClr val="0F1919"/>
                </a:solidFill>
              </a:rPr>
              <a:t> (el tiempo que tarda la fibra en limpiar el pulmón). Según análisis de laboratorio in vitro limitados, que miden la velocidad de disolución de las fibras en líquido pulmonar simulado, se sabe que las fibras policristalinas son relativamente duraderas.</a:t>
            </a:r>
          </a:p>
          <a:p>
            <a:pPr defTabSz="320040">
              <a:spcBef>
                <a:spcPts val="0"/>
              </a:spcBef>
              <a:tabLst>
                <a:tab pos="118872" algn="l"/>
              </a:tabLst>
            </a:pPr>
            <a:endParaRPr lang="es-CO" sz="1000" dirty="0">
              <a:solidFill>
                <a:srgbClr val="0F1919"/>
              </a:solidFill>
            </a:endParaRPr>
          </a:p>
          <a:p>
            <a:pPr algn="just" defTabSz="320040">
              <a:spcBef>
                <a:spcPts val="0"/>
              </a:spcBef>
              <a:tabLst>
                <a:tab pos="118872" algn="l"/>
              </a:tabLst>
            </a:pPr>
            <a:r>
              <a:rPr lang="es-CO" sz="1000" dirty="0">
                <a:solidFill>
                  <a:srgbClr val="0F1919"/>
                </a:solidFill>
              </a:rPr>
              <a:t>Los datos de los estudios de vigilancia respiratoria no están disponibles para los trabajadores </a:t>
            </a:r>
            <a:r>
              <a:rPr lang="es-CO" sz="1000" dirty="0" err="1">
                <a:solidFill>
                  <a:srgbClr val="0F1919"/>
                </a:solidFill>
              </a:rPr>
              <a:t>PCW</a:t>
            </a:r>
            <a:r>
              <a:rPr lang="es-CO" sz="1000" dirty="0">
                <a:solidFill>
                  <a:srgbClr val="0F1919"/>
                </a:solidFill>
              </a:rPr>
              <a:t>. En una pequeña cohorte de trabajadores expuestos a </a:t>
            </a:r>
            <a:r>
              <a:rPr lang="es-CO" sz="1000" dirty="0" err="1">
                <a:solidFill>
                  <a:srgbClr val="0F1919"/>
                </a:solidFill>
              </a:rPr>
              <a:t>PCW</a:t>
            </a:r>
            <a:r>
              <a:rPr lang="es-CO" sz="1000" dirty="0">
                <a:solidFill>
                  <a:srgbClr val="0F1919"/>
                </a:solidFill>
              </a:rPr>
              <a:t> con </a:t>
            </a:r>
            <a:r>
              <a:rPr lang="es-CO" sz="1000" dirty="0" err="1">
                <a:solidFill>
                  <a:srgbClr val="0F1919"/>
                </a:solidFill>
              </a:rPr>
              <a:t>coexposición</a:t>
            </a:r>
            <a:r>
              <a:rPr lang="es-CO" sz="1000" dirty="0">
                <a:solidFill>
                  <a:srgbClr val="0F1919"/>
                </a:solidFill>
              </a:rPr>
              <a:t> histórica a </a:t>
            </a:r>
            <a:r>
              <a:rPr lang="es-CO" sz="1000" dirty="0" err="1">
                <a:solidFill>
                  <a:srgbClr val="0F1919"/>
                </a:solidFill>
              </a:rPr>
              <a:t>FCR</a:t>
            </a:r>
            <a:r>
              <a:rPr lang="es-CO" sz="1000" dirty="0">
                <a:solidFill>
                  <a:srgbClr val="0F1919"/>
                </a:solidFill>
              </a:rPr>
              <a:t> y otras fibras, no hubo evidencia de enfermedad pulmonar intersticial en las radiografías de tórax ni una tasa acelerada de pérdida de función pulmonar en las pruebas de función pulmonar. Las respuestas a los síntomas no se pudieron atribuir ni excluir de la exposición a </a:t>
            </a:r>
            <a:r>
              <a:rPr lang="es-CO" sz="1000" dirty="0" err="1">
                <a:solidFill>
                  <a:srgbClr val="0F1919"/>
                </a:solidFill>
              </a:rPr>
              <a:t>PCW</a:t>
            </a:r>
            <a:r>
              <a:rPr lang="es-CO" sz="1000" dirty="0">
                <a:solidFill>
                  <a:srgbClr val="0F1919"/>
                </a:solidFill>
              </a:rPr>
              <a:t> como consecuencia de exposiciones previas a fibras.</a:t>
            </a:r>
          </a:p>
          <a:p>
            <a:pPr defTabSz="320040">
              <a:spcBef>
                <a:spcPts val="0"/>
              </a:spcBef>
              <a:tabLst>
                <a:tab pos="118872" algn="l"/>
              </a:tabLst>
            </a:pPr>
            <a:endParaRPr lang="es-CO" sz="1000" dirty="0">
              <a:solidFill>
                <a:srgbClr val="0F1919"/>
              </a:solidFill>
            </a:endParaRPr>
          </a:p>
          <a:p>
            <a:pPr defTabSz="320040">
              <a:spcBef>
                <a:spcPts val="0"/>
              </a:spcBef>
              <a:tabLst>
                <a:tab pos="118872" algn="l"/>
              </a:tabLst>
            </a:pPr>
            <a:r>
              <a:rPr lang="es-CO" sz="1000" b="1" dirty="0">
                <a:solidFill>
                  <a:srgbClr val="0F1919"/>
                </a:solidFill>
              </a:rPr>
              <a:t>Agencia Internacional para la Investigación del Cáncer y Programa Nacional de Toxicología</a:t>
            </a:r>
          </a:p>
          <a:p>
            <a:pPr algn="just" defTabSz="320040">
              <a:spcBef>
                <a:spcPts val="0"/>
              </a:spcBef>
              <a:tabLst>
                <a:tab pos="118872" algn="l"/>
              </a:tabLst>
            </a:pPr>
            <a:r>
              <a:rPr lang="es-CO" sz="1000" dirty="0">
                <a:solidFill>
                  <a:srgbClr val="0F1919"/>
                </a:solidFill>
              </a:rPr>
              <a:t>En 1988, la Agencia Internacional para la Investigación del Cáncer (</a:t>
            </a:r>
            <a:r>
              <a:rPr lang="es-CO" sz="1000" dirty="0" err="1">
                <a:solidFill>
                  <a:srgbClr val="0F1919"/>
                </a:solidFill>
              </a:rPr>
              <a:t>IARC</a:t>
            </a:r>
            <a:r>
              <a:rPr lang="es-CO" sz="1000" dirty="0">
                <a:solidFill>
                  <a:srgbClr val="0F1919"/>
                </a:solidFill>
              </a:rPr>
              <a:t>) consideró la carcinogenicidad de varios grupos de fibras. Una agrupación que consideraron fue una colección mal definida de tipos de fibras dispares [fibra policristalina, fibra cerámica refractaria (denominada </a:t>
            </a:r>
            <a:r>
              <a:rPr lang="es-CO" sz="1000" dirty="0" err="1">
                <a:solidFill>
                  <a:srgbClr val="0F1919"/>
                </a:solidFill>
              </a:rPr>
              <a:t>FCR</a:t>
            </a:r>
            <a:r>
              <a:rPr lang="es-CO" sz="1000" dirty="0">
                <a:solidFill>
                  <a:srgbClr val="0F1919"/>
                </a:solidFill>
              </a:rPr>
              <a:t>) y bigotes monocristalinos] en una categoría única y amplia que denominaron “fibras cerámicas”. La monografía de la </a:t>
            </a:r>
            <a:r>
              <a:rPr lang="es-CO" sz="1000" dirty="0" err="1">
                <a:solidFill>
                  <a:srgbClr val="0F1919"/>
                </a:solidFill>
              </a:rPr>
              <a:t>IARC</a:t>
            </a:r>
            <a:r>
              <a:rPr lang="es-CO" sz="1000" dirty="0">
                <a:solidFill>
                  <a:srgbClr val="0F1919"/>
                </a:solidFill>
              </a:rPr>
              <a:t> indicó claramente que los datos de las pruebas específicas de fibras policristalinas fueron negativos, pero de acuerdo con los principios de clasificación de la </a:t>
            </a:r>
            <a:r>
              <a:rPr lang="es-CO" sz="1000" dirty="0" err="1">
                <a:solidFill>
                  <a:srgbClr val="0F1919"/>
                </a:solidFill>
              </a:rPr>
              <a:t>IARC</a:t>
            </a:r>
            <a:r>
              <a:rPr lang="es-CO" sz="1000" dirty="0">
                <a:solidFill>
                  <a:srgbClr val="0F1919"/>
                </a:solidFill>
              </a:rPr>
              <a:t>, los resultados positivos con otros tipos de fibras llevaron a la conclusión de que todas las fibras del grupo deben considerarse posibles carcinógenos humanos (Categoría </a:t>
            </a:r>
            <a:r>
              <a:rPr lang="es-CO" sz="1000" dirty="0" err="1">
                <a:solidFill>
                  <a:srgbClr val="0F1919"/>
                </a:solidFill>
              </a:rPr>
              <a:t>2B</a:t>
            </a:r>
            <a:r>
              <a:rPr lang="es-CO" sz="1000" dirty="0">
                <a:solidFill>
                  <a:srgbClr val="0F1919"/>
                </a:solidFill>
              </a:rPr>
              <a:t> de la </a:t>
            </a:r>
            <a:r>
              <a:rPr lang="es-CO" sz="1000" dirty="0" err="1">
                <a:solidFill>
                  <a:srgbClr val="0F1919"/>
                </a:solidFill>
              </a:rPr>
              <a:t>IARC</a:t>
            </a:r>
            <a:r>
              <a:rPr lang="es-CO" sz="1000" dirty="0">
                <a:solidFill>
                  <a:srgbClr val="0F1919"/>
                </a:solidFill>
              </a:rPr>
              <a:t>). ). En una monografía posterior sobre </a:t>
            </a:r>
            <a:r>
              <a:rPr lang="es-CO" sz="1000" dirty="0" err="1">
                <a:solidFill>
                  <a:srgbClr val="0F1919"/>
                </a:solidFill>
              </a:rPr>
              <a:t>MMVF</a:t>
            </a:r>
            <a:r>
              <a:rPr lang="es-CO" sz="1000" dirty="0">
                <a:solidFill>
                  <a:srgbClr val="0F1919"/>
                </a:solidFill>
              </a:rPr>
              <a:t> (2002), la </a:t>
            </a:r>
            <a:r>
              <a:rPr lang="es-CO" sz="1000" dirty="0" err="1">
                <a:solidFill>
                  <a:srgbClr val="0F1919"/>
                </a:solidFill>
              </a:rPr>
              <a:t>IARC</a:t>
            </a:r>
            <a:r>
              <a:rPr lang="es-CO" sz="1000" dirty="0">
                <a:solidFill>
                  <a:srgbClr val="0F1919"/>
                </a:solidFill>
              </a:rPr>
              <a:t> no volvió a evaluar específicamente la fibra policristalina. El Informe Anual sobre Carcinógenos preparado por el Programa Nacional de Toxicología (PNT), (última edición) clasificó las “fibras cerámicas (tamaño respirable)” como razonablemente anticipadas como carcinógenas.</a:t>
            </a:r>
          </a:p>
        </p:txBody>
      </p:sp>
      <p:graphicFrame>
        <p:nvGraphicFramePr>
          <p:cNvPr id="3" name="Table 35">
            <a:extLst>
              <a:ext uri="{FF2B5EF4-FFF2-40B4-BE49-F238E27FC236}">
                <a16:creationId xmlns:a16="http://schemas.microsoft.com/office/drawing/2014/main" id="{B374F82D-C7E5-0019-A15C-1152BBF63A39}"/>
              </a:ext>
            </a:extLst>
          </p:cNvPr>
          <p:cNvGraphicFramePr>
            <a:graphicFrameLocks/>
          </p:cNvGraphicFramePr>
          <p:nvPr>
            <p:extLst>
              <p:ext uri="{D42A27DB-BD31-4B8C-83A1-F6EECF244321}">
                <p14:modId xmlns:p14="http://schemas.microsoft.com/office/powerpoint/2010/main" val="3091668568"/>
              </p:ext>
            </p:extLst>
          </p:nvPr>
        </p:nvGraphicFramePr>
        <p:xfrm>
          <a:off x="286256" y="1646686"/>
          <a:ext cx="7199888" cy="1758721"/>
        </p:xfrm>
        <a:graphic>
          <a:graphicData uri="http://schemas.openxmlformats.org/drawingml/2006/table">
            <a:tbl>
              <a:tblPr firstRow="1" bandRow="1">
                <a:tableStyleId>{9D7B26C5-4107-4FEC-AEDC-1716B250A1EF}</a:tableStyleId>
              </a:tblPr>
              <a:tblGrid>
                <a:gridCol w="3256524">
                  <a:extLst>
                    <a:ext uri="{9D8B030D-6E8A-4147-A177-3AD203B41FA5}">
                      <a16:colId xmlns:a16="http://schemas.microsoft.com/office/drawing/2014/main" val="3647290184"/>
                    </a:ext>
                  </a:extLst>
                </a:gridCol>
                <a:gridCol w="3943364">
                  <a:extLst>
                    <a:ext uri="{9D8B030D-6E8A-4147-A177-3AD203B41FA5}">
                      <a16:colId xmlns:a16="http://schemas.microsoft.com/office/drawing/2014/main" val="622920296"/>
                    </a:ext>
                  </a:extLst>
                </a:gridCol>
              </a:tblGrid>
              <a:tr h="199438">
                <a:tc>
                  <a:txBody>
                    <a:bodyPr/>
                    <a:lstStyle/>
                    <a:p>
                      <a:r>
                        <a:rPr lang="es-CO" sz="800" b="1" noProof="0" dirty="0"/>
                        <a:t>APARIENCIA  </a:t>
                      </a:r>
                      <a:r>
                        <a:rPr lang="es-CO" sz="800" b="0" noProof="0" dirty="0"/>
                        <a:t>Marrón claro, producto fibroso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74419">
                <a:tc>
                  <a:txBody>
                    <a:bodyPr/>
                    <a:lstStyle/>
                    <a:p>
                      <a:r>
                        <a:rPr lang="es-CO" sz="800" b="1" noProof="0" dirty="0"/>
                        <a:t>pH  </a:t>
                      </a:r>
                      <a:r>
                        <a:rPr lang="es-CO" sz="800" b="0" noProof="0" dirty="0"/>
                        <a:t>No aplicable</a:t>
                      </a:r>
                      <a:endParaRPr lang="es-CO"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a:t>
                      </a:r>
                      <a:r>
                        <a:rPr lang="es-CO" sz="800" b="0" noProof="0" dirty="0"/>
                        <a:t>80#/ft</a:t>
                      </a:r>
                      <a:r>
                        <a:rPr lang="es-CO" sz="800" kern="1200" baseline="30000" dirty="0">
                          <a:solidFill>
                            <a:srgbClr val="0F1919"/>
                          </a:solidFill>
                          <a:latin typeface="+mn-lt"/>
                          <a:ea typeface="+mn-ea"/>
                          <a:cs typeface="+mn-cs"/>
                        </a:rPr>
                        <a:t>3</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8863">
                <a:tc>
                  <a:txBody>
                    <a:bodyPr/>
                    <a:lstStyle/>
                    <a:p>
                      <a:r>
                        <a:rPr lang="es-CO" sz="800" b="1" noProof="0" dirty="0"/>
                        <a:t>PUNTO DE FUSIÓN </a:t>
                      </a:r>
                      <a:r>
                        <a:rPr lang="es-CO" sz="800" noProof="0" dirty="0"/>
                        <a:t> </a:t>
                      </a:r>
                      <a:r>
                        <a:rPr lang="es-CO" sz="800" noProof="0" dirty="0" err="1"/>
                        <a:t>1760°C</a:t>
                      </a:r>
                      <a:r>
                        <a:rPr lang="es-CO" sz="800" noProof="0" dirty="0"/>
                        <a:t> (</a:t>
                      </a:r>
                      <a:r>
                        <a:rPr lang="es-CO" sz="800" noProof="0" dirty="0" err="1"/>
                        <a:t>3200°F</a:t>
                      </a:r>
                      <a:r>
                        <a:rPr lang="es-CO" sz="800" noProof="0" dirty="0"/>
                        <a:t>)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73825">
                <a:tc>
                  <a:txBody>
                    <a:bodyPr/>
                    <a:lstStyle/>
                    <a:p>
                      <a:r>
                        <a:rPr lang="es-CO" sz="800" b="1" noProof="0" dirty="0"/>
                        <a:t>PUNTO DE INFLAMACIÓN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7268" y="2942673"/>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6256" y="3369325"/>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613510"/>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6256" y="6763419"/>
            <a:ext cx="7200900" cy="3462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a:t>
            </a:r>
            <a:r>
              <a:rPr lang="es-CO" sz="1000" dirty="0">
                <a:solidFill>
                  <a:schemeClr val="tx1"/>
                </a:solidFill>
              </a:rPr>
              <a:t>No regulado 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5877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15. INFORMACIÓN REGLAMENTARIA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96718"/>
            <a:ext cx="7200900" cy="193590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lnSpc>
                <a:spcPct val="100000"/>
              </a:lnSpc>
              <a:spcBef>
                <a:spcPts val="0"/>
              </a:spcBef>
              <a:tabLst>
                <a:tab pos="118872" algn="l"/>
              </a:tabLst>
            </a:pPr>
            <a:r>
              <a:rPr lang="es-CO" sz="1000" b="1" u="sng" dirty="0">
                <a:solidFill>
                  <a:schemeClr val="tx1"/>
                </a:solidFill>
              </a:rPr>
              <a:t>REGULACIONES CANADIENSES</a:t>
            </a:r>
          </a:p>
          <a:p>
            <a:pPr algn="just" defTabSz="228600">
              <a:lnSpc>
                <a:spcPct val="100000"/>
              </a:lnSpc>
              <a:spcBef>
                <a:spcPts val="0"/>
              </a:spcBef>
              <a:tabLst>
                <a:tab pos="118872" algn="l"/>
              </a:tabLst>
            </a:pPr>
            <a:endParaRPr lang="es-CO" sz="1000" b="1" u="sng" dirty="0">
              <a:solidFill>
                <a:schemeClr val="tx1"/>
              </a:solidFill>
            </a:endParaRPr>
          </a:p>
          <a:p>
            <a:pPr algn="just" defTabSz="228600">
              <a:lnSpc>
                <a:spcPct val="100000"/>
              </a:lnSpc>
              <a:spcBef>
                <a:spcPts val="0"/>
              </a:spcBef>
              <a:tabLst>
                <a:tab pos="118872" algn="l"/>
              </a:tabLst>
            </a:pPr>
            <a:r>
              <a:rPr lang="es-CO" sz="1000" b="1" dirty="0">
                <a:solidFill>
                  <a:schemeClr val="tx1"/>
                </a:solidFill>
              </a:rPr>
              <a:t>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n-US" sz="1000" dirty="0">
                <a:solidFill>
                  <a:schemeClr val="tx1"/>
                </a:solidFill>
              </a:rPr>
              <a:t>– </a:t>
            </a:r>
            <a:r>
              <a:rPr lang="es-CO" sz="1000" dirty="0">
                <a:solidFill>
                  <a:schemeClr val="tx1"/>
                </a:solidFill>
              </a:rPr>
              <a:t>No clasificado, por lo tanto, no tiene etiqueta especial.</a:t>
            </a: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 - Canadian </a:t>
            </a:r>
            <a:r>
              <a:rPr lang="es-CO" sz="1000" b="1" dirty="0" err="1">
                <a:solidFill>
                  <a:schemeClr val="tx1"/>
                </a:solidFill>
              </a:rPr>
              <a:t>Environmental</a:t>
            </a:r>
            <a:r>
              <a:rPr lang="es-CO" sz="1000" b="1" dirty="0">
                <a:solidFill>
                  <a:schemeClr val="tx1"/>
                </a:solidFill>
              </a:rPr>
              <a:t> </a:t>
            </a:r>
            <a:r>
              <a:rPr lang="es-CO" sz="1000" b="1" dirty="0" err="1">
                <a:solidFill>
                  <a:schemeClr val="tx1"/>
                </a:solidFill>
              </a:rPr>
              <a:t>Protection</a:t>
            </a:r>
            <a:r>
              <a:rPr lang="es-CO" sz="1000" b="1" dirty="0">
                <a:solidFill>
                  <a:schemeClr val="tx1"/>
                </a:solidFill>
              </a:rPr>
              <a:t> </a:t>
            </a:r>
            <a:r>
              <a:rPr lang="es-CO" sz="1000" b="1" dirty="0" err="1">
                <a:solidFill>
                  <a:schemeClr val="tx1"/>
                </a:solidFill>
              </a:rPr>
              <a:t>Act</a:t>
            </a:r>
            <a:r>
              <a:rPr lang="es-CO" sz="1000" b="1" dirty="0">
                <a:solidFill>
                  <a:schemeClr val="tx1"/>
                </a:solidFill>
              </a:rPr>
              <a:t> ) </a:t>
            </a:r>
            <a:r>
              <a:rPr lang="en-US" sz="1000" dirty="0">
                <a:solidFill>
                  <a:schemeClr val="tx1"/>
                </a:solidFill>
              </a:rPr>
              <a:t>-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endParaRPr lang="en-US" sz="1000" dirty="0">
              <a:solidFill>
                <a:schemeClr val="tx1"/>
              </a:solidFill>
            </a:endParaRP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graphicFrame>
        <p:nvGraphicFramePr>
          <p:cNvPr id="3" name="Table 35">
            <a:extLst>
              <a:ext uri="{FF2B5EF4-FFF2-40B4-BE49-F238E27FC236}">
                <a16:creationId xmlns:a16="http://schemas.microsoft.com/office/drawing/2014/main" id="{80A77600-8BF6-DB7C-80F8-602763F0BB6D}"/>
              </a:ext>
            </a:extLst>
          </p:cNvPr>
          <p:cNvGraphicFramePr>
            <a:graphicFrameLocks/>
          </p:cNvGraphicFramePr>
          <p:nvPr>
            <p:extLst>
              <p:ext uri="{D42A27DB-BD31-4B8C-83A1-F6EECF244321}">
                <p14:modId xmlns:p14="http://schemas.microsoft.com/office/powerpoint/2010/main" val="2573625075"/>
              </p:ext>
            </p:extLst>
          </p:nvPr>
        </p:nvGraphicFramePr>
        <p:xfrm>
          <a:off x="286256" y="1587324"/>
          <a:ext cx="7199382" cy="1221193"/>
        </p:xfrm>
        <a:graphic>
          <a:graphicData uri="http://schemas.openxmlformats.org/drawingml/2006/table">
            <a:tbl>
              <a:tblPr firstRow="1" bandRow="1">
                <a:tableStyleId>{9D7B26C5-4107-4FEC-AEDC-1716B250A1EF}</a:tableStyleId>
              </a:tblPr>
              <a:tblGrid>
                <a:gridCol w="2977644">
                  <a:extLst>
                    <a:ext uri="{9D8B030D-6E8A-4147-A177-3AD203B41FA5}">
                      <a16:colId xmlns:a16="http://schemas.microsoft.com/office/drawing/2014/main" val="3647290184"/>
                    </a:ext>
                  </a:extLst>
                </a:gridCol>
                <a:gridCol w="422173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r>
                        <a:rPr lang="es-CO" sz="800" b="0" noProof="0" dirty="0"/>
                        <a:t>No se conoce toxicidad acuática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potencial bio-acumulativo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movilidad en el suelo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No se prevén efectos adversos de este material sobre el medio ambiente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graphicFrame>
        <p:nvGraphicFramePr>
          <p:cNvPr id="4" name="Table 35">
            <a:extLst>
              <a:ext uri="{FF2B5EF4-FFF2-40B4-BE49-F238E27FC236}">
                <a16:creationId xmlns:a16="http://schemas.microsoft.com/office/drawing/2014/main" id="{8934EB14-FEE0-0D34-0B84-EC40A11F562E}"/>
              </a:ext>
            </a:extLst>
          </p:cNvPr>
          <p:cNvGraphicFramePr>
            <a:graphicFrameLocks/>
          </p:cNvGraphicFramePr>
          <p:nvPr>
            <p:extLst>
              <p:ext uri="{D42A27DB-BD31-4B8C-83A1-F6EECF244321}">
                <p14:modId xmlns:p14="http://schemas.microsoft.com/office/powerpoint/2010/main" val="1669597220"/>
              </p:ext>
            </p:extLst>
          </p:nvPr>
        </p:nvGraphicFramePr>
        <p:xfrm>
          <a:off x="285750" y="5069830"/>
          <a:ext cx="7199888" cy="1537778"/>
        </p:xfrm>
        <a:graphic>
          <a:graphicData uri="http://schemas.openxmlformats.org/drawingml/2006/table">
            <a:tbl>
              <a:tblPr firstRow="1" bandRow="1">
                <a:tableStyleId>{9D7B26C5-4107-4FEC-AEDC-1716B250A1EF}</a:tableStyleId>
              </a:tblPr>
              <a:tblGrid>
                <a:gridCol w="4089400">
                  <a:extLst>
                    <a:ext uri="{9D8B030D-6E8A-4147-A177-3AD203B41FA5}">
                      <a16:colId xmlns:a16="http://schemas.microsoft.com/office/drawing/2014/main" val="3647290184"/>
                    </a:ext>
                  </a:extLst>
                </a:gridCol>
                <a:gridCol w="311048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graphicFrame>
        <p:nvGraphicFramePr>
          <p:cNvPr id="7" name="Table 35">
            <a:extLst>
              <a:ext uri="{FF2B5EF4-FFF2-40B4-BE49-F238E27FC236}">
                <a16:creationId xmlns:a16="http://schemas.microsoft.com/office/drawing/2014/main" id="{1B46ECF6-88C5-BBA6-AFEE-C20CD8918B64}"/>
              </a:ext>
            </a:extLst>
          </p:cNvPr>
          <p:cNvGraphicFramePr>
            <a:graphicFrameLocks/>
          </p:cNvGraphicFramePr>
          <p:nvPr>
            <p:extLst>
              <p:ext uri="{D42A27DB-BD31-4B8C-83A1-F6EECF244321}">
                <p14:modId xmlns:p14="http://schemas.microsoft.com/office/powerpoint/2010/main" val="3833067491"/>
              </p:ext>
            </p:extLst>
          </p:nvPr>
        </p:nvGraphicFramePr>
        <p:xfrm>
          <a:off x="287268" y="8768835"/>
          <a:ext cx="7199888" cy="997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tabLst>
                          <a:tab pos="88900" algn="l"/>
                        </a:tabLst>
                      </a:pPr>
                      <a:r>
                        <a:rPr lang="es-CO" sz="800" b="0" noProof="0" dirty="0"/>
                        <a:t>Las “fibras cerámicas (partículas transportadas por el aire de tamaño respirable)” figuran en la </a:t>
                      </a:r>
                      <a:r>
                        <a:rPr lang="es-CO" sz="800" b="1" noProof="0" dirty="0"/>
                        <a:t>Proposición 65, Ley de control de sustancias tóxicas y agua potable 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5244" y="1111815"/>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6918" y="1512507"/>
            <a:ext cx="7200900" cy="153437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r>
              <a:rPr lang="es-CO" sz="1000" dirty="0">
                <a:solidFill>
                  <a:schemeClr val="tx1"/>
                </a:solidFill>
              </a:rPr>
              <a:t>FibreCast Inc. utiliza </a:t>
            </a:r>
            <a:r>
              <a:rPr lang="es-CO" sz="1000" dirty="0" err="1">
                <a:solidFill>
                  <a:schemeClr val="tx1"/>
                </a:solidFill>
              </a:rPr>
              <a:t>Unifrax</a:t>
            </a:r>
            <a:r>
              <a:rPr lang="es-CO" sz="1000" dirty="0">
                <a:solidFill>
                  <a:schemeClr val="tx1"/>
                </a:solidFill>
              </a:rPr>
              <a:t> LLC, el fabricante de fibra cerámica refractaria [</a:t>
            </a:r>
            <a:r>
              <a:rPr lang="es-CO" sz="1000" dirty="0" err="1">
                <a:solidFill>
                  <a:schemeClr val="tx1"/>
                </a:solidFill>
              </a:rPr>
              <a:t>FCR</a:t>
            </a:r>
            <a:r>
              <a:rPr lang="es-CO" sz="1000" dirty="0">
                <a:solidFill>
                  <a:schemeClr val="tx1"/>
                </a:solidFill>
              </a:rPr>
              <a:t>] y lanas policristalinas [</a:t>
            </a:r>
            <a:r>
              <a:rPr lang="es-CO" sz="1000" dirty="0" err="1">
                <a:solidFill>
                  <a:schemeClr val="tx1"/>
                </a:solidFill>
              </a:rPr>
              <a:t>PCW</a:t>
            </a:r>
            <a:r>
              <a:rPr lang="es-CO" sz="1000" dirty="0">
                <a:solidFill>
                  <a:schemeClr val="tx1"/>
                </a:solidFill>
              </a:rPr>
              <a:t>] para brindar a los clientes información actualizada sobre el uso y manipulación adecuados de fibra cerámica refractaria y lanas de </a:t>
            </a:r>
            <a:r>
              <a:rPr lang="es-CO" sz="1000" dirty="0" err="1">
                <a:solidFill>
                  <a:schemeClr val="tx1"/>
                </a:solidFill>
              </a:rPr>
              <a:t>mullita</a:t>
            </a:r>
            <a:r>
              <a:rPr lang="es-CO" sz="1000" dirty="0">
                <a:solidFill>
                  <a:schemeClr val="tx1"/>
                </a:solidFill>
              </a:rPr>
              <a:t> policristalina. En 2002, </a:t>
            </a:r>
            <a:r>
              <a:rPr lang="es-CO" sz="1000" dirty="0" err="1">
                <a:solidFill>
                  <a:schemeClr val="tx1"/>
                </a:solidFill>
              </a:rPr>
              <a:t>OSHA</a:t>
            </a:r>
            <a:r>
              <a:rPr lang="es-CO" sz="1000" dirty="0">
                <a:solidFill>
                  <a:schemeClr val="tx1"/>
                </a:solidFill>
              </a:rPr>
              <a:t> respaldó un programa voluntario de administración de productos de cinco años llamado </a:t>
            </a:r>
            <a:r>
              <a:rPr lang="es-CO" sz="1000" dirty="0" err="1">
                <a:solidFill>
                  <a:schemeClr val="tx1"/>
                </a:solidFill>
              </a:rPr>
              <a:t>PSP</a:t>
            </a:r>
            <a:r>
              <a:rPr lang="es-CO" sz="1000" dirty="0">
                <a:solidFill>
                  <a:schemeClr val="tx1"/>
                </a:solidFill>
              </a:rPr>
              <a:t> 2002. El 23 de mayo de 2007, el predecesor de la Coalición </a:t>
            </a:r>
            <a:r>
              <a:rPr lang="es-CO" sz="1000" dirty="0" err="1">
                <a:solidFill>
                  <a:schemeClr val="tx1"/>
                </a:solidFill>
              </a:rPr>
              <a:t>HTIW</a:t>
            </a:r>
            <a:r>
              <a:rPr lang="es-CO" sz="1000" dirty="0">
                <a:solidFill>
                  <a:schemeClr val="tx1"/>
                </a:solidFill>
              </a:rPr>
              <a:t>, </a:t>
            </a:r>
            <a:r>
              <a:rPr lang="es-CO" sz="1000" dirty="0" err="1">
                <a:solidFill>
                  <a:schemeClr val="tx1"/>
                </a:solidFill>
              </a:rPr>
              <a:t>FCRC</a:t>
            </a:r>
            <a:r>
              <a:rPr lang="es-CO" sz="1000" dirty="0">
                <a:solidFill>
                  <a:schemeClr val="tx1"/>
                </a:solidFill>
              </a:rPr>
              <a:t>, y sus compañías miembros renovaron este acuerdo voluntario de administración de productos con </a:t>
            </a:r>
            <a:r>
              <a:rPr lang="es-CO" sz="1000" dirty="0" err="1">
                <a:solidFill>
                  <a:schemeClr val="tx1"/>
                </a:solidFill>
              </a:rPr>
              <a:t>OSHA</a:t>
            </a:r>
            <a:r>
              <a:rPr lang="es-CO" sz="1000" dirty="0">
                <a:solidFill>
                  <a:schemeClr val="tx1"/>
                </a:solidFill>
              </a:rPr>
              <a:t>. El 16 de abril de 2012, la Coalición </a:t>
            </a:r>
            <a:r>
              <a:rPr lang="es-CO" sz="1000" dirty="0" err="1">
                <a:solidFill>
                  <a:schemeClr val="tx1"/>
                </a:solidFill>
              </a:rPr>
              <a:t>HTIW</a:t>
            </a:r>
            <a:r>
              <a:rPr lang="es-CO" sz="1000" dirty="0">
                <a:solidFill>
                  <a:schemeClr val="tx1"/>
                </a:solidFill>
              </a:rPr>
              <a:t> renovó este acuerdo. Fue renovado nuevamente el 24 de octubre de 2017, por otros 5 años. Este último programa quinquenal, denominado </a:t>
            </a:r>
            <a:r>
              <a:rPr lang="es-CO" sz="1000" dirty="0" err="1">
                <a:solidFill>
                  <a:schemeClr val="tx1"/>
                </a:solidFill>
              </a:rPr>
              <a:t>PSP</a:t>
            </a:r>
            <a:r>
              <a:rPr lang="es-CO" sz="1000" dirty="0">
                <a:solidFill>
                  <a:schemeClr val="tx1"/>
                </a:solidFill>
              </a:rPr>
              <a:t> 2017, continúa y se basa en los programas anteriores. </a:t>
            </a:r>
            <a:r>
              <a:rPr lang="es-CO" sz="1000" dirty="0" err="1">
                <a:solidFill>
                  <a:schemeClr val="tx1"/>
                </a:solidFill>
              </a:rPr>
              <a:t>PSP</a:t>
            </a:r>
            <a:r>
              <a:rPr lang="es-CO" sz="1000" dirty="0">
                <a:solidFill>
                  <a:schemeClr val="tx1"/>
                </a:solidFill>
              </a:rPr>
              <a:t> 2017 sigue siendo una iniciativa de gestión de riesgos estratégica multifacética y muy aclamada, diseñada específicamente para reducir la exposición en el lugar de trabajo a la fibra cerámica refractaria (</a:t>
            </a:r>
            <a:r>
              <a:rPr lang="es-CO" sz="1000" dirty="0" err="1">
                <a:solidFill>
                  <a:schemeClr val="tx1"/>
                </a:solidFill>
              </a:rPr>
              <a:t>FCR</a:t>
            </a:r>
            <a:r>
              <a:rPr lang="es-CO" sz="1000" dirty="0">
                <a:solidFill>
                  <a:schemeClr val="tx1"/>
                </a:solidFill>
              </a:rPr>
              <a:t>).</a:t>
            </a:r>
          </a:p>
          <a:p>
            <a:pPr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n-US" sz="1000" dirty="0">
                <a:solidFill>
                  <a:schemeClr val="tx1"/>
                </a:solidFill>
              </a:rPr>
              <a:t>For more information regarding PSP 2017, please visit </a:t>
            </a:r>
            <a:r>
              <a:rPr lang="en-US" sz="1000" dirty="0">
                <a:solidFill>
                  <a:schemeClr val="accent4"/>
                </a:solidFill>
                <a:hlinkClick r:id="rId2">
                  <a:extLst>
                    <a:ext uri="{A12FA001-AC4F-418D-AE19-62706E023703}">
                      <ahyp:hlinkClr xmlns:ahyp="http://schemas.microsoft.com/office/drawing/2018/hyperlinkcolor" val="tx"/>
                    </a:ext>
                  </a:extLst>
                </a:hlinkClick>
              </a:rPr>
              <a:t>http://www.htiwcoalition.org</a:t>
            </a:r>
            <a:endParaRPr lang="en-US" sz="1000" dirty="0">
              <a:solidFill>
                <a:schemeClr val="accent4"/>
              </a:solidFill>
            </a:endParaRPr>
          </a:p>
          <a:p>
            <a:pPr defTabSz="228600">
              <a:spcBef>
                <a:spcPts val="0"/>
              </a:spcBef>
              <a:tabLst>
                <a:tab pos="118872" algn="l"/>
              </a:tabLst>
            </a:pPr>
            <a:r>
              <a:rPr lang="en-US" sz="1000" dirty="0">
                <a:solidFill>
                  <a:schemeClr val="tx1"/>
                </a:solidFill>
              </a:rPr>
              <a:t> </a:t>
            </a:r>
          </a:p>
          <a:p>
            <a:pPr defTabSz="320040">
              <a:tabLst>
                <a:tab pos="118872" algn="l"/>
              </a:tabLst>
            </a:pPr>
            <a:endParaRPr lang="en-CA"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6256" y="3101340"/>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p:txBody>
      </p:sp>
      <p:graphicFrame>
        <p:nvGraphicFramePr>
          <p:cNvPr id="6" name="Table 35">
            <a:extLst>
              <a:ext uri="{FF2B5EF4-FFF2-40B4-BE49-F238E27FC236}">
                <a16:creationId xmlns:a16="http://schemas.microsoft.com/office/drawing/2014/main" id="{80AC4E77-1524-A511-3B56-A144D4070531}"/>
              </a:ext>
            </a:extLst>
          </p:cNvPr>
          <p:cNvGraphicFramePr>
            <a:graphicFrameLocks/>
          </p:cNvGraphicFramePr>
          <p:nvPr>
            <p:extLst>
              <p:ext uri="{D42A27DB-BD31-4B8C-83A1-F6EECF244321}">
                <p14:modId xmlns:p14="http://schemas.microsoft.com/office/powerpoint/2010/main" val="1879781051"/>
              </p:ext>
            </p:extLst>
          </p:nvPr>
        </p:nvGraphicFramePr>
        <p:xfrm>
          <a:off x="285244" y="3508605"/>
          <a:ext cx="7199889" cy="2533095"/>
        </p:xfrm>
        <a:graphic>
          <a:graphicData uri="http://schemas.openxmlformats.org/drawingml/2006/table">
            <a:tbl>
              <a:tblPr firstRow="1" bandRow="1">
                <a:tableStyleId>{9D7B26C5-4107-4FEC-AEDC-1716B250A1EF}</a:tableStyleId>
              </a:tblPr>
              <a:tblGrid>
                <a:gridCol w="970333">
                  <a:extLst>
                    <a:ext uri="{9D8B030D-6E8A-4147-A177-3AD203B41FA5}">
                      <a16:colId xmlns:a16="http://schemas.microsoft.com/office/drawing/2014/main" val="3647290184"/>
                    </a:ext>
                  </a:extLst>
                </a:gridCol>
                <a:gridCol w="2915361">
                  <a:extLst>
                    <a:ext uri="{9D8B030D-6E8A-4147-A177-3AD203B41FA5}">
                      <a16:colId xmlns:a16="http://schemas.microsoft.com/office/drawing/2014/main" val="622920296"/>
                    </a:ext>
                  </a:extLst>
                </a:gridCol>
                <a:gridCol w="3314195">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2691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graphicFrame>
        <p:nvGraphicFramePr>
          <p:cNvPr id="9" name="Table 8">
            <a:extLst>
              <a:ext uri="{FF2B5EF4-FFF2-40B4-BE49-F238E27FC236}">
                <a16:creationId xmlns:a16="http://schemas.microsoft.com/office/drawing/2014/main" id="{C6D66FB9-3F31-821D-7C39-DF7111DB7410}"/>
              </a:ext>
            </a:extLst>
          </p:cNvPr>
          <p:cNvGraphicFramePr>
            <a:graphicFrameLocks noGrp="1"/>
          </p:cNvGraphicFramePr>
          <p:nvPr>
            <p:extLst>
              <p:ext uri="{D42A27DB-BD31-4B8C-83A1-F6EECF244321}">
                <p14:modId xmlns:p14="http://schemas.microsoft.com/office/powerpoint/2010/main" val="1721481313"/>
              </p:ext>
            </p:extLst>
          </p:nvPr>
        </p:nvGraphicFramePr>
        <p:xfrm>
          <a:off x="286411" y="6041700"/>
          <a:ext cx="7199889" cy="389330"/>
        </p:xfrm>
        <a:graphic>
          <a:graphicData uri="http://schemas.openxmlformats.org/drawingml/2006/table">
            <a:tbl>
              <a:tblPr firstRow="1" bandRow="1">
                <a:tableStyleId>{5940675A-B579-460E-94D1-54222C63F5DA}</a:tableStyleId>
              </a:tblPr>
              <a:tblGrid>
                <a:gridCol w="971863">
                  <a:extLst>
                    <a:ext uri="{9D8B030D-6E8A-4147-A177-3AD203B41FA5}">
                      <a16:colId xmlns:a16="http://schemas.microsoft.com/office/drawing/2014/main" val="1576097758"/>
                    </a:ext>
                  </a:extLst>
                </a:gridCol>
                <a:gridCol w="2913676">
                  <a:extLst>
                    <a:ext uri="{9D8B030D-6E8A-4147-A177-3AD203B41FA5}">
                      <a16:colId xmlns:a16="http://schemas.microsoft.com/office/drawing/2014/main" val="122268426"/>
                    </a:ext>
                  </a:extLst>
                </a:gridCol>
                <a:gridCol w="3314350">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1" name="Table 35">
            <a:extLst>
              <a:ext uri="{FF2B5EF4-FFF2-40B4-BE49-F238E27FC236}">
                <a16:creationId xmlns:a16="http://schemas.microsoft.com/office/drawing/2014/main" id="{F0388881-9DE2-F723-CA6A-8959CD6EA6F6}"/>
              </a:ext>
            </a:extLst>
          </p:cNvPr>
          <p:cNvGraphicFramePr>
            <a:graphicFrameLocks/>
          </p:cNvGraphicFramePr>
          <p:nvPr>
            <p:extLst>
              <p:ext uri="{D42A27DB-BD31-4B8C-83A1-F6EECF244321}">
                <p14:modId xmlns:p14="http://schemas.microsoft.com/office/powerpoint/2010/main" val="2300464637"/>
              </p:ext>
            </p:extLst>
          </p:nvPr>
        </p:nvGraphicFramePr>
        <p:xfrm>
          <a:off x="286411" y="6431030"/>
          <a:ext cx="7199889" cy="778660"/>
        </p:xfrm>
        <a:graphic>
          <a:graphicData uri="http://schemas.openxmlformats.org/drawingml/2006/table">
            <a:tbl>
              <a:tblPr firstRow="1" bandRow="1">
                <a:tableStyleId>{9D7B26C5-4107-4FEC-AEDC-1716B250A1EF}</a:tableStyleId>
              </a:tblPr>
              <a:tblGrid>
                <a:gridCol w="970889">
                  <a:extLst>
                    <a:ext uri="{9D8B030D-6E8A-4147-A177-3AD203B41FA5}">
                      <a16:colId xmlns:a16="http://schemas.microsoft.com/office/drawing/2014/main" val="3647290184"/>
                    </a:ext>
                  </a:extLst>
                </a:gridCol>
                <a:gridCol w="2914650">
                  <a:extLst>
                    <a:ext uri="{9D8B030D-6E8A-4147-A177-3AD203B41FA5}">
                      <a16:colId xmlns:a16="http://schemas.microsoft.com/office/drawing/2014/main" val="622920296"/>
                    </a:ext>
                  </a:extLst>
                </a:gridCol>
                <a:gridCol w="3314350">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4" name="Table 13">
            <a:extLst>
              <a:ext uri="{FF2B5EF4-FFF2-40B4-BE49-F238E27FC236}">
                <a16:creationId xmlns:a16="http://schemas.microsoft.com/office/drawing/2014/main" id="{818D503D-01DA-EAEC-A726-95A823E0C72D}"/>
              </a:ext>
            </a:extLst>
          </p:cNvPr>
          <p:cNvGraphicFramePr>
            <a:graphicFrameLocks noGrp="1"/>
          </p:cNvGraphicFramePr>
          <p:nvPr>
            <p:extLst>
              <p:ext uri="{D42A27DB-BD31-4B8C-83A1-F6EECF244321}">
                <p14:modId xmlns:p14="http://schemas.microsoft.com/office/powerpoint/2010/main" val="1106937024"/>
              </p:ext>
            </p:extLst>
          </p:nvPr>
        </p:nvGraphicFramePr>
        <p:xfrm>
          <a:off x="286918" y="7208176"/>
          <a:ext cx="7199382" cy="2239665"/>
        </p:xfrm>
        <a:graphic>
          <a:graphicData uri="http://schemas.openxmlformats.org/drawingml/2006/table">
            <a:tbl>
              <a:tblPr firstRow="1" bandRow="1">
                <a:tableStyleId>{9D7B26C5-4107-4FEC-AEDC-1716B250A1EF}</a:tableStyleId>
              </a:tblPr>
              <a:tblGrid>
                <a:gridCol w="970382">
                  <a:extLst>
                    <a:ext uri="{9D8B030D-6E8A-4147-A177-3AD203B41FA5}">
                      <a16:colId xmlns:a16="http://schemas.microsoft.com/office/drawing/2014/main" val="1969059440"/>
                    </a:ext>
                  </a:extLst>
                </a:gridCol>
                <a:gridCol w="2917825">
                  <a:extLst>
                    <a:ext uri="{9D8B030D-6E8A-4147-A177-3AD203B41FA5}">
                      <a16:colId xmlns:a16="http://schemas.microsoft.com/office/drawing/2014/main" val="3915712680"/>
                    </a:ext>
                  </a:extLst>
                </a:gridCol>
                <a:gridCol w="3311175">
                  <a:extLst>
                    <a:ext uri="{9D8B030D-6E8A-4147-A177-3AD203B41FA5}">
                      <a16:colId xmlns:a16="http://schemas.microsoft.com/office/drawing/2014/main" val="2640013894"/>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595350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6264530"/>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0439537"/>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578042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8272608"/>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2842528"/>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5321408"/>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5967884"/>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515432"/>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511037"/>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386546"/>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3000 PRODUCTOS 23 03 </a:t>
            </a:r>
          </a:p>
        </p:txBody>
      </p:sp>
      <p:sp>
        <p:nvSpPr>
          <p:cNvPr id="10" name="Text Placeholder 25">
            <a:extLst>
              <a:ext uri="{FF2B5EF4-FFF2-40B4-BE49-F238E27FC236}">
                <a16:creationId xmlns:a16="http://schemas.microsoft.com/office/drawing/2014/main" id="{7A1964C3-FFBB-AE1B-68B9-32F817CC105E}"/>
              </a:ext>
            </a:extLst>
          </p:cNvPr>
          <p:cNvSpPr txBox="1">
            <a:spLocks/>
          </p:cNvSpPr>
          <p:nvPr/>
        </p:nvSpPr>
        <p:spPr>
          <a:xfrm>
            <a:off x="286762" y="4923913"/>
            <a:ext cx="7200900" cy="86029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900" b="1" dirty="0">
                <a:solidFill>
                  <a:schemeClr val="tx1"/>
                </a:solidFill>
              </a:rPr>
              <a:t>Resumen de la reseña:</a:t>
            </a:r>
          </a:p>
          <a:p>
            <a:pPr algn="just" defTabSz="228600">
              <a:spcBef>
                <a:spcPts val="0"/>
              </a:spcBef>
              <a:tabLst>
                <a:tab pos="118872" algn="l"/>
              </a:tabLst>
            </a:pPr>
            <a:r>
              <a:rPr lang="es-CO" sz="900" dirty="0">
                <a:solidFill>
                  <a:schemeClr val="tx1"/>
                </a:solidFill>
              </a:rPr>
              <a:t>Actualizado para alinearse con el nuevo Reglamento </a:t>
            </a:r>
            <a:r>
              <a:rPr lang="es-CO" sz="900" dirty="0" err="1">
                <a:solidFill>
                  <a:schemeClr val="tx1"/>
                </a:solidFill>
              </a:rPr>
              <a:t>WHMIS</a:t>
            </a:r>
            <a:r>
              <a:rPr lang="es-CO" sz="900" dirty="0">
                <a:solidFill>
                  <a:schemeClr val="tx1"/>
                </a:solidFill>
              </a:rPr>
              <a:t> 2015 introducido el 11 de febrero de 2015 y la renovación del </a:t>
            </a:r>
            <a:r>
              <a:rPr lang="es-CO" sz="900" dirty="0" err="1">
                <a:solidFill>
                  <a:schemeClr val="tx1"/>
                </a:solidFill>
              </a:rPr>
              <a:t>PSP</a:t>
            </a:r>
            <a:r>
              <a:rPr lang="es-CO" sz="900" dirty="0">
                <a:solidFill>
                  <a:schemeClr val="tx1"/>
                </a:solidFill>
              </a:rPr>
              <a:t> en 2017.</a:t>
            </a:r>
          </a:p>
          <a:p>
            <a:pPr algn="just" defTabSz="228600">
              <a:spcBef>
                <a:spcPts val="0"/>
              </a:spcBef>
              <a:tabLst>
                <a:tab pos="118872" algn="l"/>
              </a:tabLst>
            </a:pPr>
            <a:endParaRPr lang="en-US" sz="900" b="1" dirty="0">
              <a:solidFill>
                <a:schemeClr val="tx1"/>
              </a:solidFill>
            </a:endParaRPr>
          </a:p>
          <a:p>
            <a:pPr algn="just" defTabSz="228600">
              <a:spcBef>
                <a:spcPts val="0"/>
              </a:spcBef>
              <a:tabLst>
                <a:tab pos="118872" algn="l"/>
              </a:tabLst>
            </a:pPr>
            <a:r>
              <a:rPr lang="es-CO" sz="900" b="1" dirty="0">
                <a:solidFill>
                  <a:schemeClr val="tx1"/>
                </a:solidFill>
              </a:rPr>
              <a:t>Fecha de revisión: </a:t>
            </a:r>
          </a:p>
          <a:p>
            <a:pPr algn="just" defTabSz="228600">
              <a:spcBef>
                <a:spcPts val="0"/>
              </a:spcBef>
              <a:tabLst>
                <a:tab pos="118872" algn="l"/>
              </a:tabLst>
            </a:pPr>
            <a:r>
              <a:rPr lang="es-CO" sz="900" dirty="0">
                <a:solidFill>
                  <a:schemeClr val="tx1"/>
                </a:solidFill>
              </a:rPr>
              <a:t>9 de agosto de 2018</a:t>
            </a:r>
          </a:p>
          <a:p>
            <a:pPr algn="just" defTabSz="228600">
              <a:spcBef>
                <a:spcPts val="0"/>
              </a:spcBef>
              <a:tabLst>
                <a:tab pos="118872" algn="l"/>
              </a:tabLst>
            </a:pPr>
            <a:endParaRPr lang="en-US" sz="900" dirty="0">
              <a:solidFill>
                <a:schemeClr val="tx1"/>
              </a:solidFill>
            </a:endParaRPr>
          </a:p>
          <a:p>
            <a:pPr algn="just" defTabSz="228600">
              <a:spcBef>
                <a:spcPts val="0"/>
              </a:spcBef>
              <a:tabLst>
                <a:tab pos="118872" algn="l"/>
              </a:tabLst>
            </a:pPr>
            <a:r>
              <a:rPr lang="es-CO" sz="900" b="1" dirty="0">
                <a:solidFill>
                  <a:schemeClr val="tx1"/>
                </a:solidFill>
              </a:rPr>
              <a:t>Preparado por: </a:t>
            </a:r>
          </a:p>
          <a:p>
            <a:pPr algn="just" defTabSz="228600">
              <a:spcBef>
                <a:spcPts val="0"/>
              </a:spcBef>
              <a:tabLst>
                <a:tab pos="118872" algn="l"/>
              </a:tabLst>
            </a:pPr>
            <a:r>
              <a:rPr lang="es-CO" sz="900" dirty="0" err="1">
                <a:solidFill>
                  <a:schemeClr val="tx1"/>
                </a:solidFill>
              </a:rPr>
              <a:t>G.E</a:t>
            </a:r>
            <a:r>
              <a:rPr lang="es-CO" sz="900" dirty="0">
                <a:solidFill>
                  <a:schemeClr val="tx1"/>
                </a:solidFill>
              </a:rPr>
              <a:t>. Menzies P. Ing. </a:t>
            </a:r>
            <a:r>
              <a:rPr lang="es-CO" sz="900" dirty="0" err="1">
                <a:solidFill>
                  <a:schemeClr val="tx1"/>
                </a:solidFill>
              </a:rPr>
              <a:t>ROH</a:t>
            </a:r>
            <a:r>
              <a:rPr lang="es-CO" sz="900" dirty="0">
                <a:solidFill>
                  <a:schemeClr val="tx1"/>
                </a:solidFill>
              </a:rPr>
              <a:t> con el apoyo de </a:t>
            </a:r>
            <a:r>
              <a:rPr lang="es-CO" sz="900" dirty="0" err="1">
                <a:solidFill>
                  <a:schemeClr val="tx1"/>
                </a:solidFill>
              </a:rPr>
              <a:t>UNIFRAX</a:t>
            </a:r>
            <a:endParaRPr lang="en-CA" sz="1000" dirty="0">
              <a:solidFill>
                <a:srgbClr val="0F1919"/>
              </a:solidFill>
            </a:endParaRPr>
          </a:p>
        </p:txBody>
      </p:sp>
      <p:sp>
        <p:nvSpPr>
          <p:cNvPr id="11" name="Rectangle 10">
            <a:extLst>
              <a:ext uri="{FF2B5EF4-FFF2-40B4-BE49-F238E27FC236}">
                <a16:creationId xmlns:a16="http://schemas.microsoft.com/office/drawing/2014/main" id="{CE6246EB-76BA-C341-E6B0-E5CD6B35C7A3}"/>
              </a:ext>
            </a:extLst>
          </p:cNvPr>
          <p:cNvSpPr/>
          <p:nvPr/>
        </p:nvSpPr>
        <p:spPr>
          <a:xfrm>
            <a:off x="288280" y="6224777"/>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fr-FR" sz="1200" b="1" dirty="0">
                <a:solidFill>
                  <a:schemeClr val="accent4"/>
                </a:solidFill>
                <a:latin typeface="+mj-lt"/>
              </a:rPr>
              <a:t>AVISO LEGAL</a:t>
            </a:r>
            <a:endParaRPr lang="en-CA" sz="1200" b="1" dirty="0">
              <a:solidFill>
                <a:schemeClr val="accent4"/>
              </a:solidFill>
              <a:latin typeface="+mj-lt"/>
            </a:endParaRPr>
          </a:p>
        </p:txBody>
      </p:sp>
      <p:sp>
        <p:nvSpPr>
          <p:cNvPr id="12" name="Rectangle 11">
            <a:extLst>
              <a:ext uri="{FF2B5EF4-FFF2-40B4-BE49-F238E27FC236}">
                <a16:creationId xmlns:a16="http://schemas.microsoft.com/office/drawing/2014/main" id="{E36B0BEE-DDAA-81D7-3C81-300563A1FAE0}"/>
              </a:ext>
            </a:extLst>
          </p:cNvPr>
          <p:cNvSpPr/>
          <p:nvPr/>
        </p:nvSpPr>
        <p:spPr>
          <a:xfrm>
            <a:off x="288280" y="6655405"/>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exacta en la fecha de entrada en vigor de esta ficha de datos de seguridad. Los empresarios pueden utilizarla para complementar otra información recabada por ellos en sus esfuerzos por garantizar la salud y la seguridad de sus empleados y el uso adecuado del producto. Este resumen de los datos relevantes refleja el juicio profesional; los empresarios deben tener en cuenta que la información percibida como menos relevante no se ha incluido </a:t>
            </a:r>
            <a:r>
              <a:rPr lang="es-CO" sz="800">
                <a:solidFill>
                  <a:schemeClr val="bg2">
                    <a:lumMod val="10000"/>
                  </a:schemeClr>
                </a:solidFill>
                <a:effectLst/>
                <a:ea typeface="Calibri" panose="020F0502020204030204" pitchFamily="34" charset="0"/>
                <a:cs typeface="Times New Roman" panose="02020603050405020304" pitchFamily="18" charset="0"/>
              </a:rPr>
              <a:t>en esta. </a:t>
            </a:r>
            <a:r>
              <a:rPr lang="es-CO" sz="800" dirty="0">
                <a:solidFill>
                  <a:schemeClr val="bg2">
                    <a:lumMod val="10000"/>
                  </a:schemeClr>
                </a:solidFill>
                <a:effectLst/>
                <a:ea typeface="Calibri" panose="020F0502020204030204" pitchFamily="34" charset="0"/>
                <a:cs typeface="Times New Roman" panose="02020603050405020304" pitchFamily="18" charset="0"/>
              </a:rPr>
              <a:t>Por lo tanto, dada la naturaleza resumida de este documento, </a:t>
            </a:r>
            <a:r>
              <a:rPr lang="es-CO" sz="800" dirty="0" err="1">
                <a:solidFill>
                  <a:schemeClr val="bg2">
                    <a:lumMod val="10000"/>
                  </a:schemeClr>
                </a:solidFill>
                <a:effectLst/>
                <a:ea typeface="Calibri" panose="020F0502020204030204" pitchFamily="34" charset="0"/>
                <a:cs typeface="Times New Roman" panose="02020603050405020304" pitchFamily="18" charset="0"/>
              </a:rPr>
              <a:t>Unifrax</a:t>
            </a:r>
            <a:r>
              <a:rPr lang="es-CO" sz="800" dirty="0">
                <a:solidFill>
                  <a:schemeClr val="bg2">
                    <a:lumMod val="10000"/>
                  </a:schemeClr>
                </a:solidFill>
                <a:effectLst/>
                <a:ea typeface="Calibri" panose="020F0502020204030204" pitchFamily="34" charset="0"/>
                <a:cs typeface="Times New Roman" panose="02020603050405020304" pitchFamily="18" charset="0"/>
              </a:rPr>
              <a:t> LLC no extiende ninguna garantía (expresa o implícita), no asume ninguna responsabilidad, ni hace ninguna representación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F265CBF6-4A27-8A8B-7F47-693778C4C8EA}"/>
              </a:ext>
            </a:extLst>
          </p:cNvPr>
          <p:cNvGraphicFramePr>
            <a:graphicFrameLocks noGrp="1"/>
          </p:cNvGraphicFramePr>
          <p:nvPr>
            <p:extLst>
              <p:ext uri="{D42A27DB-BD31-4B8C-83A1-F6EECF244321}">
                <p14:modId xmlns:p14="http://schemas.microsoft.com/office/powerpoint/2010/main" val="3804680145"/>
              </p:ext>
            </p:extLst>
          </p:nvPr>
        </p:nvGraphicFramePr>
        <p:xfrm>
          <a:off x="288280" y="1200371"/>
          <a:ext cx="7199382" cy="350397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6875891"/>
                    </a:ext>
                  </a:extLst>
                </a:gridCol>
                <a:gridCol w="2927444">
                  <a:extLst>
                    <a:ext uri="{9D8B030D-6E8A-4147-A177-3AD203B41FA5}">
                      <a16:colId xmlns:a16="http://schemas.microsoft.com/office/drawing/2014/main" val="3248381373"/>
                    </a:ext>
                  </a:extLst>
                </a:gridCol>
                <a:gridCol w="3288706">
                  <a:extLst>
                    <a:ext uri="{9D8B030D-6E8A-4147-A177-3AD203B41FA5}">
                      <a16:colId xmlns:a16="http://schemas.microsoft.com/office/drawing/2014/main" val="937822728"/>
                    </a:ext>
                  </a:extLst>
                </a:gridCol>
              </a:tblGrid>
              <a:tr h="194665">
                <a:tc>
                  <a:txBody>
                    <a:bodyPr/>
                    <a:lstStyle/>
                    <a:p>
                      <a:pPr marL="109728"/>
                      <a:r>
                        <a:rPr lang="es-CO" sz="800" b="1" noProof="0" dirty="0" err="1"/>
                        <a:t>FCRA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6144376"/>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4217720"/>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7273321"/>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907033"/>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2265579"/>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0206700"/>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132554"/>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6442904"/>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2158471"/>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0103391"/>
                  </a:ext>
                </a:extLst>
              </a:tr>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06020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0660043"/>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8175459"/>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8483582"/>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086252"/>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677278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9437816"/>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6461489"/>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1987</TotalTime>
  <Words>4258</Words>
  <Application>Microsoft Office PowerPoint</Application>
  <PresentationFormat>Custom</PresentationFormat>
  <Paragraphs>346</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INJECTITE, 3000, CAULKING, PUMPABLE, TROWELING</cp:keywords>
  <cp:lastModifiedBy>Angie Torres Cardenas</cp:lastModifiedBy>
  <cp:revision>188</cp:revision>
  <dcterms:created xsi:type="dcterms:W3CDTF">2021-04-06T14:57:59Z</dcterms:created>
  <dcterms:modified xsi:type="dcterms:W3CDTF">2024-02-06T21:57:02Z</dcterms:modified>
  <cp:category>SAFETY DATA SHEET</cp:category>
</cp:coreProperties>
</file>