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5" r:id="rId8"/>
    <p:sldId id="263" r:id="rId9"/>
    <p:sldId id="266" r:id="rId10"/>
    <p:sldId id="267"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73" autoAdjust="0"/>
    <p:restoredTop sz="96357" autoAdjust="0"/>
  </p:normalViewPr>
  <p:slideViewPr>
    <p:cSldViewPr snapToGrid="0" snapToObjects="1" showGuides="1">
      <p:cViewPr>
        <p:scale>
          <a:sx n="150" d="100"/>
          <a:sy n="150" d="100"/>
        </p:scale>
        <p:origin x="1206" y="-4854"/>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2/2/2024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6</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2749850"/>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a:t>
            </a:r>
            <a:r>
              <a:rPr lang="es-CO" sz="1000" dirty="0">
                <a:solidFill>
                  <a:schemeClr val="tx1"/>
                </a:solidFill>
              </a:rPr>
              <a:t> FC </a:t>
            </a:r>
            <a:r>
              <a:rPr lang="es-CO" sz="1000" dirty="0" err="1">
                <a:solidFill>
                  <a:schemeClr val="tx1"/>
                </a:solidFill>
              </a:rPr>
              <a:t>Injectite</a:t>
            </a:r>
            <a:r>
              <a:rPr lang="es-CO" sz="1000" dirty="0">
                <a:solidFill>
                  <a:schemeClr val="tx1"/>
                </a:solidFill>
              </a:rPr>
              <a:t> 2600 BOMBEABLE.</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Material aislante de fibra cerámica para altas temperaturas en tubos.</a:t>
            </a: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 </a:t>
            </a:r>
          </a:p>
          <a:p>
            <a:pPr marL="617220" lvl="1" indent="-228600" algn="just" defTabSz="228600">
              <a:buClr>
                <a:schemeClr val="accent3"/>
              </a:buClr>
              <a:buFont typeface="Wingdings" panose="05000000000000000000" pitchFamily="2" charset="2"/>
              <a:buChar char="§"/>
              <a:tabLst>
                <a:tab pos="118872" algn="l"/>
              </a:tabLst>
            </a:pPr>
            <a:r>
              <a:rPr lang="es-CO" sz="1000" u="sng" dirty="0">
                <a:latin typeface="+mj-lt"/>
              </a:rPr>
              <a:t>Uso</a:t>
            </a:r>
            <a:r>
              <a:rPr lang="es-CO" sz="1000" u="sng" dirty="0">
                <a:solidFill>
                  <a:schemeClr val="tx1"/>
                </a:solidFill>
                <a:latin typeface="+mj-lt"/>
              </a:rPr>
              <a:t> principal: </a:t>
            </a:r>
            <a:r>
              <a:rPr lang="es-CO" sz="1000" dirty="0">
                <a:solidFill>
                  <a:schemeClr val="tx1"/>
                </a:solidFill>
                <a:latin typeface="+mj-lt"/>
              </a:rPr>
              <a:t>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altas temperaturas. Los ejemplos incluyen escudos térmicos, contención de calor, juntas de expansión, hornos industriales, hornos regulares, estufas, calderas y otros equipos de proceso en aplicaciones de hasta </a:t>
            </a:r>
            <a:r>
              <a:rPr lang="es-CO" sz="1000" dirty="0" err="1">
                <a:solidFill>
                  <a:schemeClr val="tx1"/>
                </a:solidFill>
                <a:latin typeface="+mj-lt"/>
              </a:rPr>
              <a:t>1400°C</a:t>
            </a:r>
            <a:r>
              <a:rPr lang="es-CO" sz="1000" dirty="0">
                <a:solidFill>
                  <a:schemeClr val="tx1"/>
                </a:solidFill>
                <a:latin typeface="+mj-lt"/>
              </a:rPr>
              <a:t>.  Los productos a base de </a:t>
            </a:r>
            <a:r>
              <a:rPr lang="es-CO" sz="1000" dirty="0" err="1">
                <a:solidFill>
                  <a:schemeClr val="tx1"/>
                </a:solidFill>
                <a:latin typeface="+mj-lt"/>
              </a:rPr>
              <a:t>FCR</a:t>
            </a:r>
            <a:r>
              <a:rPr lang="es-CO" sz="1000" dirty="0">
                <a:solidFill>
                  <a:schemeClr val="tx1"/>
                </a:solidFill>
                <a:latin typeface="+mj-lt"/>
              </a:rPr>
              <a:t> no están destinados a la venta directa al público en general. Aunque las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de los catalizadores y las estufas de leña, los materiales están contenidos, encapsulados o adheridos dentro de las unidades.</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Usos no recomendados</a:t>
            </a:r>
            <a:r>
              <a:rPr lang="es-CO" sz="1000" dirty="0">
                <a:solidFill>
                  <a:schemeClr val="tx1"/>
                </a:solidFill>
                <a:latin typeface="+mj-lt"/>
              </a:rPr>
              <a:t>: Desmontaje del producto para otras aplicaciones.</a:t>
            </a:r>
          </a:p>
          <a:p>
            <a:pPr marL="228600" indent="-228600" algn="just" defTabSz="228600">
              <a:buClr>
                <a:schemeClr val="accent3"/>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3"/>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marL="228600" indent="-228600" algn="just" defTabSz="228600">
              <a:buClr>
                <a:schemeClr val="accent3"/>
              </a:buClr>
              <a:buFont typeface="+mj-lt"/>
              <a:buAutoNum type="alphaLcPeriod"/>
              <a:tabLst>
                <a:tab pos="118872" algn="l"/>
              </a:tabLst>
            </a:pPr>
            <a:r>
              <a:rPr lang="es-CO" sz="1000" b="1" dirty="0">
                <a:solidFill>
                  <a:schemeClr val="tx1"/>
                </a:solidFill>
              </a:rPr>
              <a:t>Información de administración de productos: </a:t>
            </a:r>
            <a:r>
              <a:rPr lang="es-CO" sz="1000" dirty="0">
                <a:solidFill>
                  <a:schemeClr val="tx1"/>
                </a:solidFill>
              </a:rPr>
              <a:t>1-800-322-2293 [de lunes a viernes de 08:00 a. m. a 4:30 p. m.]</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23 03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2600 BOMBEABLE                 	        </a:t>
            </a:r>
            <a:r>
              <a:rPr lang="es-CO" sz="1400" dirty="0">
                <a:solidFill>
                  <a:schemeClr val="bg1"/>
                </a:solidFill>
              </a:rPr>
              <a:t>Fecha de vigencia: Agosto 9 del 2018</a:t>
            </a:r>
            <a:endParaRPr lang="es-CO" sz="1600" dirty="0">
              <a:solidFill>
                <a:schemeClr val="bg1"/>
              </a:solidFill>
            </a:endParaRP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89868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5343764"/>
            <a:ext cx="7200900" cy="4554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La clasificación del producto químico se basa en Canadá en la quinta edición revisada del Sistema Globalmente Armonizado de Clasificación y Etiquetado de Productos Químicos de la Comisión Económica de las Naciones Unidas para Europa y en EE. UU., se basa en la Comunicación de Peligros de la Administración de Salud y Seguridad Ocupacional de EE. UU. Normas de 2012. </a:t>
            </a:r>
            <a:r>
              <a:rPr lang="es-CO" sz="1000" dirty="0">
                <a:solidFill>
                  <a:schemeClr val="tx1"/>
                </a:solidFill>
              </a:rPr>
              <a:t>Estas normas indican que el producto se considera como </a:t>
            </a:r>
            <a:r>
              <a:rPr lang="es-CO" sz="1000" dirty="0" err="1">
                <a:solidFill>
                  <a:schemeClr val="tx1"/>
                </a:solidFill>
              </a:rPr>
              <a:t>IARC</a:t>
            </a:r>
            <a:r>
              <a:rPr lang="es-CO" sz="1000" dirty="0">
                <a:solidFill>
                  <a:schemeClr val="tx1"/>
                </a:solidFill>
              </a:rPr>
              <a:t> Grupo </a:t>
            </a:r>
            <a:r>
              <a:rPr lang="es-CO" sz="1000" dirty="0" err="1">
                <a:solidFill>
                  <a:schemeClr val="tx1"/>
                </a:solidFill>
              </a:rPr>
              <a:t>2B</a:t>
            </a:r>
            <a:r>
              <a:rPr lang="es-CO" sz="1000" dirty="0">
                <a:solidFill>
                  <a:schemeClr val="tx1"/>
                </a:solidFill>
              </a:rPr>
              <a:t>, que corresponde a la clasificación de carcinógeno de Categoría 2 de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Palabra de advertencia, indicación(es) de peligro, símbolo(s) e indicación(es) de precaución de acuerdo con el párrafo (f) de §1910.1200. </a:t>
            </a:r>
            <a:r>
              <a:rPr lang="es-CO" sz="1000" dirty="0">
                <a:solidFill>
                  <a:schemeClr val="tx1"/>
                </a:solidFill>
              </a:rPr>
              <a:t>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a:t>
            </a:r>
            <a:r>
              <a:rPr lang="es-CO" sz="1000" dirty="0" err="1">
                <a:solidFill>
                  <a:schemeClr val="tx1"/>
                </a:solidFill>
              </a:rPr>
              <a:t>FCR</a:t>
            </a:r>
            <a:r>
              <a:rPr lang="es-CO" sz="1000" dirty="0">
                <a:solidFill>
                  <a:schemeClr val="tx1"/>
                </a:solidFill>
              </a:rPr>
              <a:t> está clasificado como carcinógeno de categoría 2</a:t>
            </a:r>
            <a:r>
              <a:rPr lang="es-CO" sz="1000" b="1" dirty="0">
                <a:solidFill>
                  <a:schemeClr val="tx1"/>
                </a:solidFill>
              </a:rPr>
              <a:t>.</a:t>
            </a:r>
            <a:endParaRPr lang="es-CO"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Pictograma de peligro</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endParaRPr lang="es-CO" sz="1000" b="1" dirty="0">
              <a:solidFill>
                <a:schemeClr val="tx1"/>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r>
              <a:rPr lang="es-CO" sz="1000" b="1" dirty="0">
                <a:solidFill>
                  <a:srgbClr val="0F1919"/>
                </a:solidFill>
                <a:latin typeface="+mj-lt"/>
              </a:rPr>
              <a:t>Palabra de señal: ADVERTENCIA</a:t>
            </a:r>
          </a:p>
          <a:p>
            <a:pPr lvl="1" algn="just" defTabSz="320040">
              <a:buClr>
                <a:schemeClr val="accent2"/>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provoca cáncer por inhalación.</a:t>
            </a:r>
          </a:p>
          <a:p>
            <a:pPr lvl="1" algn="just" defTabSz="320040">
              <a:buClr>
                <a:schemeClr val="accent2"/>
              </a:buClr>
              <a:tabLst>
                <a:tab pos="118872" algn="l"/>
              </a:tabLst>
            </a:pPr>
            <a:r>
              <a:rPr lang="es-CO" sz="1000" b="1" dirty="0">
                <a:solidFill>
                  <a:srgbClr val="0F1919"/>
                </a:solidFill>
                <a:latin typeface="+mj-lt"/>
              </a:rPr>
              <a:t>Consejos de prudencia: </a:t>
            </a:r>
            <a:r>
              <a:rPr lang="es-CO" sz="1000" dirty="0">
                <a:solidFill>
                  <a:srgbClr val="0F1919"/>
                </a:solidFill>
                <a:latin typeface="+mj-lt"/>
              </a:rPr>
              <a:t>No lo manipule hasta haber leído y comprendido todas las instrucciones de seguridad. Utilice protección respiratoria según sea necesario; ver sección 8 de la Ficha de Datos de Seguridad. Si le preocupa la exposición, busque atención médica. Almacenar de manera que se minimice el polvo en el aire. Eliminar los residuos de acuerdo con las regulaciones locales, provinciales o estatales y federales.</a:t>
            </a:r>
          </a:p>
          <a:p>
            <a:pPr lvl="1" algn="just" defTabSz="320040">
              <a:buClr>
                <a:schemeClr val="accent2"/>
              </a:buClr>
              <a:tabLst>
                <a:tab pos="118872" algn="l"/>
              </a:tabLst>
            </a:pPr>
            <a:r>
              <a:rPr lang="es-CO" sz="1000" b="1" dirty="0">
                <a:solidFill>
                  <a:srgbClr val="0F1919"/>
                </a:solidFill>
                <a:latin typeface="+mj-lt"/>
              </a:rPr>
              <a:t>Información complementaria: </a:t>
            </a:r>
            <a:r>
              <a:rPr lang="es-CO" sz="1000" dirty="0">
                <a:solidFill>
                  <a:srgbClr val="0F1919"/>
                </a:solidFill>
                <a:latin typeface="+mj-lt"/>
              </a:rPr>
              <a:t>Puede causar irritación mecánica temporal en los ojos, la piel o el tracto respiratorio expuestos. Minimizar la exposición al polvo en suspensión.</a:t>
            </a:r>
          </a:p>
          <a:p>
            <a:pPr marL="228600" indent="-228600" algn="just" defTabSz="320040">
              <a:buClr>
                <a:schemeClr val="accent3"/>
              </a:buClr>
              <a:buFont typeface="+mj-lt"/>
              <a:buAutoNum type="alphaLcPeriod"/>
              <a:tabLst>
                <a:tab pos="118872" algn="l"/>
              </a:tabLst>
            </a:pPr>
            <a:r>
              <a:rPr lang="es-CO" sz="1000" b="1" dirty="0">
                <a:solidFill>
                  <a:srgbClr val="0F1919"/>
                </a:solidFill>
              </a:rPr>
              <a:t>Describa cualquier peligro no clasificado de otro modo que haya sido identificado durante el proceso de clasificación: </a:t>
            </a:r>
            <a:r>
              <a:rPr lang="es-CO" sz="1000" dirty="0">
                <a:solidFill>
                  <a:srgbClr val="0F1919"/>
                </a:solidFill>
              </a:rPr>
              <a:t>La exposición puede provocar una irritación mecánica leve en la piel, los ojos y el sistema respiratorio superior. Estos efectos suelen ser temporales.</a:t>
            </a:r>
          </a:p>
          <a:p>
            <a:pPr marL="228600" indent="-228600" algn="just" defTabSz="320040">
              <a:buClr>
                <a:schemeClr val="accent3"/>
              </a:buClr>
              <a:buFont typeface="+mj-lt"/>
              <a:buAutoNum type="alphaLcPeriod"/>
              <a:tabLst>
                <a:tab pos="118872" algn="l"/>
              </a:tabLst>
            </a:pPr>
            <a:r>
              <a:rPr lang="es-CO" sz="1000" b="1" dirty="0">
                <a:solidFill>
                  <a:srgbClr val="0F1919"/>
                </a:solidFill>
              </a:rPr>
              <a:t>Regla de la mezcla: </a:t>
            </a:r>
            <a:r>
              <a:rPr lang="es-CO" sz="1000" dirty="0">
                <a:solidFill>
                  <a:srgbClr val="0F1919"/>
                </a:solidFill>
              </a:rPr>
              <a:t>No aplicable.</a:t>
            </a:r>
          </a:p>
          <a:p>
            <a:pPr defTabSz="320040">
              <a:tabLst>
                <a:tab pos="118872" algn="l"/>
              </a:tabLst>
            </a:pPr>
            <a:endParaRPr lang="es-CO" sz="1000" b="1" dirty="0">
              <a:solidFill>
                <a:srgbClr val="0F1919"/>
              </a:solidFill>
            </a:endParaRPr>
          </a:p>
        </p:txBody>
      </p:sp>
      <p:pic>
        <p:nvPicPr>
          <p:cNvPr id="6" name="Picture 5" descr="A picture containing text, sign&#10;&#10;Description automatically generated">
            <a:extLst>
              <a:ext uri="{FF2B5EF4-FFF2-40B4-BE49-F238E27FC236}">
                <a16:creationId xmlns:a16="http://schemas.microsoft.com/office/drawing/2014/main" id="{2BBF8E96-81BD-7DA3-515B-F5DD015B7ADA}"/>
              </a:ext>
            </a:extLst>
          </p:cNvPr>
          <p:cNvPicPr>
            <a:picLocks noChangeAspect="1"/>
          </p:cNvPicPr>
          <p:nvPr/>
        </p:nvPicPr>
        <p:blipFill>
          <a:blip r:embed="rId2"/>
          <a:stretch>
            <a:fillRect/>
          </a:stretch>
        </p:blipFill>
        <p:spPr>
          <a:xfrm>
            <a:off x="3320862" y="6500932"/>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23 </a:t>
            </a:r>
            <a:r>
              <a:rPr lang="en-US" sz="1200" dirty="0">
                <a:solidFill>
                  <a:schemeClr val="tx2"/>
                </a:solidFill>
              </a:rPr>
              <a:t>03 </a:t>
            </a: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535653376"/>
              </p:ext>
            </p:extLst>
          </p:nvPr>
        </p:nvGraphicFramePr>
        <p:xfrm>
          <a:off x="266402" y="1511036"/>
          <a:ext cx="7205663" cy="1104865"/>
        </p:xfrm>
        <a:graphic>
          <a:graphicData uri="http://schemas.openxmlformats.org/drawingml/2006/table">
            <a:tbl>
              <a:tblPr firstRow="1" bandRow="1">
                <a:tableStyleId>{9D7B26C5-4107-4FEC-AEDC-1716B250A1EF}</a:tableStyleId>
              </a:tblPr>
              <a:tblGrid>
                <a:gridCol w="4755178">
                  <a:extLst>
                    <a:ext uri="{9D8B030D-6E8A-4147-A177-3AD203B41FA5}">
                      <a16:colId xmlns:a16="http://schemas.microsoft.com/office/drawing/2014/main" val="3647290184"/>
                    </a:ext>
                  </a:extLst>
                </a:gridCol>
                <a:gridCol w="1213246">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just" defTabSz="777240" rtl="0" eaLnBrk="1" fontAlgn="auto" latinLnBrk="0" hangingPunct="1">
                        <a:lnSpc>
                          <a:spcPct val="100000"/>
                        </a:lnSpc>
                        <a:spcBef>
                          <a:spcPts val="0"/>
                        </a:spcBef>
                        <a:spcAft>
                          <a:spcPts val="0"/>
                        </a:spcAft>
                        <a:buClrTx/>
                        <a:buSzTx/>
                        <a:buFontTx/>
                        <a:buNone/>
                        <a:tabLst/>
                        <a:defRPr/>
                      </a:pPr>
                      <a:r>
                        <a:rPr lang="es-CO" sz="900" b="1" kern="1200" noProof="0" dirty="0">
                          <a:solidFill>
                            <a:schemeClr val="tx1"/>
                          </a:solidFill>
                          <a:latin typeface="+mj-lt"/>
                          <a:ea typeface="+mn-ea"/>
                          <a:cs typeface="+mn-cs"/>
                        </a:rPr>
                        <a:t>NOMBRE QUÍMICO Y COMÚN</a:t>
                      </a:r>
                    </a:p>
                  </a:txBody>
                  <a:tcPr anchor="b"/>
                </a:tc>
                <a:tc>
                  <a:txBody>
                    <a:bodyPr/>
                    <a:lstStyle/>
                    <a:p>
                      <a:pPr algn="ctr"/>
                      <a:r>
                        <a:rPr lang="es-CO" sz="900" noProof="0" dirty="0">
                          <a:latin typeface="+mj-lt"/>
                        </a:rPr>
                        <a:t>CAS NUMERO</a:t>
                      </a:r>
                    </a:p>
                  </a:txBody>
                  <a:tcPr marL="0" marR="0" anchor="b">
                    <a:solidFill>
                      <a:schemeClr val="tx2">
                        <a:lumMod val="20000"/>
                        <a:lumOff val="80000"/>
                      </a:schemeClr>
                    </a:solidFill>
                  </a:tcPr>
                </a:tc>
                <a:tc>
                  <a:txBody>
                    <a:bodyPr/>
                    <a:lstStyle/>
                    <a:p>
                      <a:pPr algn="ctr"/>
                      <a:r>
                        <a:rPr lang="es-CO" sz="9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lgn="just"/>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30 a 60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lgn="just"/>
                      <a:r>
                        <a:rPr lang="es-CO" sz="800" noProof="0" dirty="0"/>
                        <a:t>Refractarios, Fibras, </a:t>
                      </a:r>
                      <a:r>
                        <a:rPr lang="es-CO" sz="800" noProof="0" dirty="0" err="1"/>
                        <a:t>Alumino</a:t>
                      </a:r>
                      <a:r>
                        <a:rPr lang="es-CO" sz="800" noProof="0" dirty="0"/>
                        <a:t>-silicato</a:t>
                      </a:r>
                    </a:p>
                    <a:p>
                      <a:pPr marL="108000" algn="just">
                        <a:tabLst>
                          <a:tab pos="4572000" algn="l"/>
                        </a:tabLst>
                      </a:pPr>
                      <a:r>
                        <a:rPr lang="es-CO" sz="800" noProof="0" dirty="0"/>
                        <a:t>Sinónimos: </a:t>
                      </a:r>
                      <a:r>
                        <a:rPr lang="es-CO" sz="800" noProof="0" dirty="0" err="1"/>
                        <a:t>FCR</a:t>
                      </a:r>
                      <a:r>
                        <a:rPr lang="es-CO" sz="800" noProof="0" dirty="0"/>
                        <a:t>; Fibra cerámica; lana de </a:t>
                      </a:r>
                      <a:r>
                        <a:rPr lang="es-CO" sz="800" noProof="0" dirty="0" err="1"/>
                        <a:t>alumino</a:t>
                      </a:r>
                      <a:r>
                        <a:rPr lang="es-CO" sz="800" noProof="0" dirty="0"/>
                        <a:t>-silicato [</a:t>
                      </a:r>
                      <a:r>
                        <a:rPr lang="es-CO" sz="800" noProof="0" dirty="0" err="1"/>
                        <a:t>ASW</a:t>
                      </a:r>
                      <a:r>
                        <a:rPr lang="es-CO" sz="800" noProof="0" dirty="0"/>
                        <a:t> -</a:t>
                      </a:r>
                      <a:r>
                        <a:rPr lang="en-CA" sz="800" noProof="0" dirty="0" err="1"/>
                        <a:t>alumino</a:t>
                      </a:r>
                      <a:r>
                        <a:rPr lang="en-CA" sz="800" noProof="0" dirty="0"/>
                        <a:t>-silicate wool</a:t>
                      </a:r>
                      <a:r>
                        <a:rPr lang="es-CO" sz="800" noProof="0" dirty="0"/>
                        <a:t>]; fibra vítrea sintética [</a:t>
                      </a:r>
                      <a:r>
                        <a:rPr lang="es-CO" sz="800" noProof="0" dirty="0" err="1"/>
                        <a:t>SVF</a:t>
                      </a:r>
                      <a:r>
                        <a:rPr lang="es-CO" sz="800" noProof="0" dirty="0"/>
                        <a:t> -</a:t>
                      </a:r>
                      <a:r>
                        <a:rPr lang="en-CA" sz="800" noProof="0" dirty="0"/>
                        <a:t>synthetic vitreous fibre</a:t>
                      </a:r>
                      <a:r>
                        <a:rPr lang="es-CO" sz="800" noProof="0" dirty="0"/>
                        <a:t>]; fibra vítrea artificial [</a:t>
                      </a:r>
                      <a:r>
                        <a:rPr lang="es-CO" sz="800" noProof="0" dirty="0" err="1"/>
                        <a:t>MMVF</a:t>
                      </a:r>
                      <a:r>
                        <a:rPr lang="es-CO" sz="800" noProof="0" dirty="0"/>
                        <a:t>]; fibra mineral artificial [</a:t>
                      </a:r>
                      <a:r>
                        <a:rPr lang="es-CO" sz="800" noProof="0" dirty="0" err="1"/>
                        <a:t>MMMF</a:t>
                      </a:r>
                      <a:r>
                        <a:rPr lang="es-CO" sz="800" noProof="0" dirty="0"/>
                        <a:t> -</a:t>
                      </a:r>
                      <a:r>
                        <a:rPr lang="en-CA" sz="800" noProof="0" dirty="0"/>
                        <a:t>man-made mineral fibre</a:t>
                      </a:r>
                      <a:r>
                        <a:rPr lang="es-CO" sz="800" noProof="0" dirty="0"/>
                        <a:t>]; lana aislante de alta temperatura [</a:t>
                      </a:r>
                      <a:r>
                        <a:rPr lang="es-CO" sz="800" noProof="0" dirty="0" err="1"/>
                        <a:t>HTIW</a:t>
                      </a:r>
                      <a:r>
                        <a:rPr lang="es-CO" sz="800" noProof="0" dirty="0"/>
                        <a:t> -</a:t>
                      </a:r>
                      <a:r>
                        <a:rPr lang="en-CA" sz="800" noProof="0" dirty="0"/>
                        <a:t>high temperature insulation wool</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lgn="just"/>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7952" y="110947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90811" y="3123196"/>
            <a:ext cx="7200900" cy="2119426"/>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Medidas de primeros auxilios por ruta de exposición:</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te frotes los ojos. </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p>
          <a:p>
            <a:pPr marL="228600" indent="-228600" algn="just" defTabSz="228600">
              <a:buClr>
                <a:schemeClr val="accent3"/>
              </a:buClr>
              <a:buFont typeface="+mj-lt"/>
              <a:buAutoNum type="alphaLcPeriod"/>
              <a:tabLst>
                <a:tab pos="118872" algn="l"/>
              </a:tabLst>
            </a:pPr>
            <a:r>
              <a:rPr lang="es-CO" sz="1000" b="1" dirty="0">
                <a:solidFill>
                  <a:schemeClr val="tx1"/>
                </a:solidFill>
              </a:rPr>
              <a:t>Síntomas/efectos más importantes, agudos y retardados:</a:t>
            </a:r>
            <a:r>
              <a:rPr lang="es-CO" sz="1000" dirty="0">
                <a:solidFill>
                  <a:schemeClr val="tx1"/>
                </a:solidFill>
              </a:rPr>
              <a:t> La exposición puede provocar irritación mecánica leve en la piel, los ojos y las vías respiratorias superiores. Estos efectos suelen ser temporales.</a:t>
            </a:r>
          </a:p>
          <a:p>
            <a:pPr marL="228600" indent="-228600" algn="just" defTabSz="228600">
              <a:buClr>
                <a:schemeClr val="accent3"/>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a:t>
            </a:r>
            <a:r>
              <a:rPr lang="es-CO" sz="1000" b="1">
                <a:solidFill>
                  <a:schemeClr val="tx1"/>
                </a:solidFill>
              </a:rPr>
              <a:t>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72177" y="270443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a:t>
            </a:r>
            <a:r>
              <a:rPr lang="es-CO" sz="1200" b="1">
                <a:solidFill>
                  <a:schemeClr val="accent3"/>
                </a:solidFill>
                <a:latin typeface="+mj-lt"/>
              </a:rPr>
              <a:t>PRIMEROS AUXILIOS</a:t>
            </a:r>
            <a:endParaRPr lang="es-CO" sz="1200" b="1" dirty="0">
              <a:solidFill>
                <a:schemeClr val="accent3"/>
              </a:solidFill>
              <a:latin typeface="+mj-lt"/>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90811" y="526593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8787" y="5686671"/>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endParaRPr lang="en-CA"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endParaRPr lang="en-CA"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Equipo de protección especial y precauciones para los bomberos:</a:t>
            </a:r>
            <a:r>
              <a:rPr lang="en-CA" sz="1000" b="1" dirty="0">
                <a:solidFill>
                  <a:schemeClr val="tx1"/>
                </a:solidFill>
              </a:rPr>
              <a:t> </a:t>
            </a:r>
          </a:p>
          <a:p>
            <a:pPr lvl="1" defTabSz="228600">
              <a:buClr>
                <a:schemeClr val="accent2"/>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8787" y="676854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5751" y="7202704"/>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o barrido húmedo para minimizar la acumulación de residuos. No utilizar aire comprimido para la limpieza.</a:t>
            </a:r>
            <a:endParaRPr lang="en-US" sz="1000" dirty="0">
              <a:solidFill>
                <a:schemeClr val="tx1"/>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91823" y="825065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91823" y="8667087"/>
            <a:ext cx="7200900" cy="1120105"/>
          </a:xfrm>
          <a:prstGeom prst="rect">
            <a:avLst/>
          </a:prstGeom>
        </p:spPr>
        <p:txBody>
          <a:bodyPr vert="horz" lIns="0" tIns="0" rIns="0" bIns="0" rtlCol="0" anchor="t">
            <a:noAutofit/>
          </a:bodyPr>
          <a:lstStyle>
            <a:defPPr>
              <a:defRPr lang="en-US"/>
            </a:defPPr>
            <a:lvl1pPr marL="228600" indent="-228600" algn="just" defTabSz="228600">
              <a:lnSpc>
                <a:spcPct val="90000"/>
              </a:lnSpc>
              <a:spcBef>
                <a:spcPts val="850"/>
              </a:spcBef>
              <a:buClr>
                <a:schemeClr val="accent3"/>
              </a:buClr>
              <a:buFont typeface="+mj-lt"/>
              <a:buAutoNum type="alphaLcPeriod"/>
              <a:tabLst>
                <a:tab pos="118872" algn="l"/>
              </a:tabLst>
              <a:defRPr sz="1000" b="1" baseline="0">
                <a:latin typeface="+mj-lt"/>
              </a:defRPr>
            </a:lvl1pPr>
            <a:lvl2pPr marL="388620" indent="0" defTabSz="777240">
              <a:lnSpc>
                <a:spcPct val="90000"/>
              </a:lnSpc>
              <a:spcBef>
                <a:spcPts val="425"/>
              </a:spcBef>
              <a:buFont typeface="Arial" panose="020B0604020202020204" pitchFamily="34" charset="0"/>
              <a:buNone/>
              <a:defRPr sz="2040" baseline="0"/>
            </a:lvl2pPr>
            <a:lvl3pPr marL="777240" indent="0" defTabSz="777240">
              <a:lnSpc>
                <a:spcPct val="90000"/>
              </a:lnSpc>
              <a:spcBef>
                <a:spcPts val="425"/>
              </a:spcBef>
              <a:buFont typeface="Arial" panose="020B0604020202020204" pitchFamily="34" charset="0"/>
              <a:buNone/>
              <a:defRPr sz="1700" baseline="0"/>
            </a:lvl3pPr>
            <a:lvl4pPr marL="1165860" indent="0" defTabSz="777240">
              <a:lnSpc>
                <a:spcPct val="90000"/>
              </a:lnSpc>
              <a:spcBef>
                <a:spcPts val="425"/>
              </a:spcBef>
              <a:buFont typeface="Arial" panose="020B0604020202020204" pitchFamily="34" charset="0"/>
              <a:buNone/>
              <a:defRPr sz="1530" baseline="0"/>
            </a:lvl4pPr>
            <a:lvl5pPr marL="1554480" indent="0" defTabSz="777240">
              <a:lnSpc>
                <a:spcPct val="90000"/>
              </a:lnSpc>
              <a:spcBef>
                <a:spcPts val="425"/>
              </a:spcBef>
              <a:buFont typeface="Arial" panose="020B0604020202020204" pitchFamily="34" charset="0"/>
              <a:buNone/>
              <a:defRPr sz="1530" baseline="0"/>
            </a:lvl5pPr>
            <a:lvl6pPr marL="2137410" indent="-194310" defTabSz="777240">
              <a:lnSpc>
                <a:spcPct val="90000"/>
              </a:lnSpc>
              <a:spcBef>
                <a:spcPts val="425"/>
              </a:spcBef>
              <a:buFont typeface="Arial" panose="020B0604020202020204" pitchFamily="34" charset="0"/>
              <a:buChar char="•"/>
              <a:defRPr sz="1530"/>
            </a:lvl6pPr>
            <a:lvl7pPr marL="2526030" indent="-194310" defTabSz="777240">
              <a:lnSpc>
                <a:spcPct val="90000"/>
              </a:lnSpc>
              <a:spcBef>
                <a:spcPts val="425"/>
              </a:spcBef>
              <a:buFont typeface="Arial" panose="020B0604020202020204" pitchFamily="34" charset="0"/>
              <a:buChar char="•"/>
              <a:defRPr sz="1530"/>
            </a:lvl7pPr>
            <a:lvl8pPr marL="2914650" indent="-194310" defTabSz="777240">
              <a:lnSpc>
                <a:spcPct val="90000"/>
              </a:lnSpc>
              <a:spcBef>
                <a:spcPts val="425"/>
              </a:spcBef>
              <a:buFont typeface="Arial" panose="020B0604020202020204" pitchFamily="34" charset="0"/>
              <a:buChar char="•"/>
              <a:defRPr sz="1530"/>
            </a:lvl8pPr>
            <a:lvl9pPr marL="3303270" indent="-194310" defTabSz="777240">
              <a:lnSpc>
                <a:spcPct val="90000"/>
              </a:lnSpc>
              <a:spcBef>
                <a:spcPts val="425"/>
              </a:spcBef>
              <a:buFont typeface="Arial" panose="020B0604020202020204" pitchFamily="34" charset="0"/>
              <a:buChar char="•"/>
              <a:defRPr sz="1530"/>
            </a:lvl9pPr>
          </a:lstStyle>
          <a:p>
            <a:r>
              <a:rPr lang="es-CO" dirty="0"/>
              <a:t>Precauciones para una manipulación segura: </a:t>
            </a:r>
            <a:r>
              <a:rPr lang="es-CO" b="0" dirty="0"/>
              <a:t>Manipular la fibra con cuidado para minimizar el polvo en suspensión. Limitar el uso de herramientas eléctricas a menos que se utilicen con ventilación local por aspiración. Utilizar herramientas manuales siempre que sea posible.</a:t>
            </a:r>
          </a:p>
          <a:p>
            <a:r>
              <a:rPr lang="es-CO" dirty="0"/>
              <a:t>Condiciones de almacenamiento seguro, incluidas posibles incompatibilidades: </a:t>
            </a:r>
            <a:r>
              <a:rPr lang="es-CO" b="0" dirty="0"/>
              <a:t>Almacenar de manera que se minimice la posibilidad de congelación. Después de su uso, manipule con cuidado para minimizar la generación de polvo.</a:t>
            </a:r>
          </a:p>
          <a:p>
            <a:pPr marL="0" indent="0">
              <a:buNone/>
            </a:pPr>
            <a:r>
              <a:rPr lang="es-CO" dirty="0"/>
              <a:t>ENVASES VACÍOS: </a:t>
            </a:r>
            <a:r>
              <a:rPr lang="es-CO" b="0" dirty="0"/>
              <a:t>El envase del producto puede contener residuos. No reutilizar.</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23 03 </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9512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1403"/>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OEL</a:t>
            </a:r>
            <a:r>
              <a:rPr lang="es-CO" sz="1000" b="1" dirty="0">
                <a:solidFill>
                  <a:schemeClr val="tx1"/>
                </a:solidFill>
              </a:rPr>
              <a:t> </a:t>
            </a:r>
            <a:r>
              <a:rPr lang="es-CO" sz="1000" dirty="0">
                <a:solidFill>
                  <a:schemeClr val="tx1"/>
                </a:solidFill>
              </a:rPr>
              <a:t>- siglas en Inglés</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8 </a:t>
            </a:r>
            <a:r>
              <a:rPr lang="es-CO" sz="1000" dirty="0" err="1">
                <a:solidFill>
                  <a:schemeClr val="tx1"/>
                </a:solidFill>
              </a:rPr>
              <a:t>hr</a:t>
            </a:r>
            <a:r>
              <a:rPr lang="es-CO" sz="1000" dirty="0">
                <a:solidFill>
                  <a:schemeClr val="tx1"/>
                </a:solidFill>
              </a:rPr>
              <a:t>. </a:t>
            </a:r>
            <a:r>
              <a:rPr lang="es-CO" sz="1000" dirty="0" err="1">
                <a:solidFill>
                  <a:schemeClr val="tx1"/>
                </a:solidFill>
              </a:rPr>
              <a:t>TWAEV</a:t>
            </a:r>
            <a:r>
              <a:rPr lang="es-CO" sz="1000" dirty="0">
                <a:solidFill>
                  <a:schemeClr val="tx1"/>
                </a:solidFill>
              </a:rPr>
              <a:t>. Obsérvese la siguiente declaración. A diferencia de Canadá, que recomienda de 0,2 a 1 f/</a:t>
            </a:r>
            <a:r>
              <a:rPr lang="es-CO" sz="1000" dirty="0" err="1">
                <a:solidFill>
                  <a:schemeClr val="tx1"/>
                </a:solidFill>
              </a:rPr>
              <a:t>cc</a:t>
            </a:r>
            <a:r>
              <a:rPr lang="es-CO" sz="1000" dirty="0">
                <a:solidFill>
                  <a:schemeClr val="tx1"/>
                </a:solidFill>
              </a:rPr>
              <a:t> como </a:t>
            </a:r>
            <a:r>
              <a:rPr lang="es-CO" sz="1000" dirty="0" err="1">
                <a:solidFill>
                  <a:schemeClr val="tx1"/>
                </a:solidFill>
              </a:rPr>
              <a:t>TWAEV</a:t>
            </a:r>
            <a:r>
              <a:rPr lang="es-CO" sz="1000" dirty="0">
                <a:solidFill>
                  <a:schemeClr val="tx1"/>
                </a:solidFill>
              </a:rPr>
              <a:t> para la </a:t>
            </a:r>
            <a:r>
              <a:rPr lang="es-CO" sz="1000" dirty="0" err="1">
                <a:solidFill>
                  <a:schemeClr val="tx1"/>
                </a:solidFill>
              </a:rPr>
              <a:t>FCR</a:t>
            </a:r>
            <a:r>
              <a:rPr lang="es-CO" sz="1000" dirty="0">
                <a:solidFill>
                  <a:schemeClr val="tx1"/>
                </a:solidFill>
              </a:rPr>
              <a:t> (dependiendo de la provincia), en EE.UU. no existe una norma reguladora específica para la fibra cerámica refractaria. Se utiliza la norma de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 con una Fracción Respirable de 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r>
              <a:rPr lang="es-CO" sz="1000" b="1" dirty="0">
                <a:solidFill>
                  <a:schemeClr val="tx1"/>
                </a:solidFill>
                <a:latin typeface="+mj-lt"/>
              </a:rPr>
              <a:t>Pautas de exposición - Otros ingredientes: </a:t>
            </a:r>
            <a:r>
              <a:rPr lang="es-CO" sz="1000" dirty="0">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	</a:t>
            </a: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r>
              <a:rPr lang="es-CO" sz="1000" dirty="0">
                <a:solidFill>
                  <a:schemeClr val="tx1"/>
                </a:solidFill>
                <a:latin typeface="+mj-lt"/>
              </a:rPr>
              <a:t>	</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estaciones de trabajo con tiro descendente, diseños de herramientas de control de emisiones y equipos de manejo de materiales diseñados para minimizar las emisiones de fibras en el aire.</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Medidas de protección individual, como equipos de protección personal:</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prevenir la irritación de la piel. Puede utilizarse ropa lavable o desechable. Si es posible, no se lleve a casa ropa sin lavar. Si la ropa de trabajo sucia debe llevarse a casa, se debe informar a los empleados sobre las mejores prácticas para minimizar la exposición al polvo ajeno al trabajo (por ejemplo, aspirar la ropa antes de abandonar el área de trabajo, lavar la ropa de trabajo por separado y enjuagar la lavadora antes de lavar el resto de la ropa de casa).</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usar gafas protectoras o gafas de seguridad con protectores laterales.</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son insuficientes para mantener las concentraciones en el lugar de trabajo por debajo del </a:t>
            </a:r>
            <a:r>
              <a:rPr lang="es-CO" sz="1000" dirty="0" err="1">
                <a:solidFill>
                  <a:srgbClr val="0F1919"/>
                </a:solidFill>
                <a:latin typeface="+mj-lt"/>
              </a:rPr>
              <a:t>REG</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o de un </a:t>
            </a:r>
            <a:r>
              <a:rPr lang="es-CO" sz="1000" dirty="0" err="1">
                <a:solidFill>
                  <a:srgbClr val="0F1919"/>
                </a:solidFill>
                <a:latin typeface="+mj-lt"/>
              </a:rPr>
              <a:t>OEL</a:t>
            </a:r>
            <a:r>
              <a:rPr lang="es-CO" sz="1000" dirty="0">
                <a:solidFill>
                  <a:srgbClr val="0F1919"/>
                </a:solidFill>
                <a:latin typeface="+mj-lt"/>
              </a:rPr>
              <a:t> reglamentario, se recomienda el uso de protección respiratoria adecuada, de conformidad con los requisitos de las normas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de la </a:t>
            </a:r>
            <a:r>
              <a:rPr lang="es-CO" sz="1000" dirty="0" err="1">
                <a:solidFill>
                  <a:srgbClr val="0F1919"/>
                </a:solidFill>
                <a:latin typeface="+mj-lt"/>
              </a:rPr>
              <a:t>OSHA</a:t>
            </a:r>
            <a:r>
              <a:rPr lang="es-CO" sz="1000" dirty="0">
                <a:solidFill>
                  <a:srgbClr val="0F1919"/>
                </a:solidFill>
                <a:latin typeface="+mj-lt"/>
              </a:rPr>
              <a:t>. Debe utilizarse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eficacia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De acuerdo con las recomendaciones del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del </a:t>
            </a:r>
            <a:r>
              <a:rPr lang="es-CO" sz="1000" dirty="0" err="1">
                <a:solidFill>
                  <a:srgbClr val="0F1919"/>
                </a:solidFill>
                <a:latin typeface="+mj-lt"/>
              </a:rPr>
              <a:t>NIOSH</a:t>
            </a:r>
            <a:r>
              <a:rPr lang="es-CO" sz="1000" dirty="0">
                <a:solidFill>
                  <a:srgbClr val="0F1919"/>
                </a:solidFill>
                <a:latin typeface="+mj-lt"/>
              </a:rPr>
              <a:t>.</a:t>
            </a:r>
          </a:p>
          <a:p>
            <a:pPr marL="450850" lvl="1" indent="-184150" algn="just" defTabSz="228600">
              <a:buClr>
                <a:schemeClr val="accent2"/>
              </a:buClr>
              <a:tabLst>
                <a:tab pos="118872" algn="l"/>
              </a:tabLst>
            </a:pPr>
            <a:br>
              <a:rPr lang="es-CO" sz="1000" dirty="0">
                <a:solidFill>
                  <a:srgbClr val="0F1919"/>
                </a:solidFill>
                <a:latin typeface="+mj-lt"/>
              </a:rPr>
            </a:br>
            <a:r>
              <a:rPr lang="es-CO" sz="1000" dirty="0">
                <a:solidFill>
                  <a:srgbClr val="0F1919"/>
                </a:solidFill>
                <a:latin typeface="+mj-lt"/>
              </a:rPr>
              <a:t>Con respecto a </a:t>
            </a:r>
            <a:r>
              <a:rPr lang="es-CO" sz="1000" dirty="0" err="1">
                <a:solidFill>
                  <a:srgbClr val="0F1919"/>
                </a:solidFill>
                <a:latin typeface="+mj-lt"/>
              </a:rPr>
              <a:t>RCF</a:t>
            </a:r>
            <a:r>
              <a:rPr lang="es-CO" sz="1000" dirty="0">
                <a:solidFill>
                  <a:srgbClr val="0F1919"/>
                </a:solidFill>
                <a:latin typeface="+mj-lt"/>
              </a:rPr>
              <a:t>, tanto el </a:t>
            </a:r>
            <a:r>
              <a:rPr lang="es-CO" sz="1000" dirty="0" err="1">
                <a:solidFill>
                  <a:srgbClr val="0F1919"/>
                </a:solidFill>
                <a:latin typeface="+mj-lt"/>
              </a:rPr>
              <a:t>NIOSH</a:t>
            </a:r>
            <a:r>
              <a:rPr lang="es-CO" sz="1000" dirty="0">
                <a:solidFill>
                  <a:srgbClr val="0F1919"/>
                </a:solidFill>
                <a:latin typeface="+mj-lt"/>
              </a:rPr>
              <a:t> </a:t>
            </a:r>
            <a:r>
              <a:rPr lang="es-CO" sz="1000" dirty="0" err="1">
                <a:solidFill>
                  <a:srgbClr val="0F1919"/>
                </a:solidFill>
                <a:latin typeface="+mj-lt"/>
              </a:rPr>
              <a:t>REL</a:t>
            </a:r>
            <a:r>
              <a:rPr lang="es-CO" sz="1000" dirty="0">
                <a:solidFill>
                  <a:srgbClr val="0F1919"/>
                </a:solidFill>
                <a:latin typeface="+mj-lt"/>
              </a:rPr>
              <a:t> como el </a:t>
            </a:r>
            <a:r>
              <a:rPr lang="es-CO" sz="1000" dirty="0" err="1">
                <a:solidFill>
                  <a:srgbClr val="0F1919"/>
                </a:solidFill>
                <a:latin typeface="+mj-lt"/>
              </a:rPr>
              <a:t>REG</a:t>
            </a:r>
            <a:r>
              <a:rPr lang="es-CO" sz="1000" dirty="0">
                <a:solidFill>
                  <a:srgbClr val="0F1919"/>
                </a:solidFill>
                <a:latin typeface="+mj-lt"/>
              </a:rPr>
              <a:t> de la industria se han fijado en 0,5 fibras por centímetro cúbico de aire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En consecuencia, el N-95 proporcionaría la protección necesaria para exposiciones de hasta 5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Además, la Guía de selección de respiradores publicada por </a:t>
            </a:r>
            <a:r>
              <a:rPr lang="es-CO" sz="1000" dirty="0" err="1">
                <a:solidFill>
                  <a:srgbClr val="0F1919"/>
                </a:solidFill>
                <a:latin typeface="+mj-lt"/>
              </a:rPr>
              <a:t>3M</a:t>
            </a:r>
            <a:r>
              <a:rPr lang="es-CO" sz="1000" dirty="0">
                <a:solidFill>
                  <a:srgbClr val="0F1919"/>
                </a:solidFill>
                <a:latin typeface="+mj-lt"/>
              </a:rPr>
              <a:t> </a:t>
            </a:r>
            <a:r>
              <a:rPr lang="es-CO" sz="1000" dirty="0" err="1">
                <a:solidFill>
                  <a:srgbClr val="0F1919"/>
                </a:solidFill>
                <a:latin typeface="+mj-lt"/>
              </a:rPr>
              <a:t>Corporation</a:t>
            </a:r>
            <a:r>
              <a:rPr lang="es-CO" sz="1000" dirty="0">
                <a:solidFill>
                  <a:srgbClr val="0F1919"/>
                </a:solidFill>
                <a:latin typeface="+mj-lt"/>
              </a:rPr>
              <a:t>, el principal fabricante de respiradores, recomienda específicamente el uso de respiradores N-95 para exposiciones a </a:t>
            </a:r>
            <a:r>
              <a:rPr lang="es-CO" sz="1000" dirty="0" err="1">
                <a:solidFill>
                  <a:srgbClr val="0F1919"/>
                </a:solidFill>
                <a:latin typeface="+mj-lt"/>
              </a:rPr>
              <a:t>FCR</a:t>
            </a:r>
            <a:r>
              <a:rPr lang="es-CO" sz="1000" dirty="0">
                <a:solidFill>
                  <a:srgbClr val="0F1919"/>
                </a:solidFill>
                <a:latin typeface="+mj-lt"/>
              </a:rPr>
              <a:t>. En los casos en los que se sabe que las exposiciones son superiores a 5,0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TWA de 8 horas, se debe utilizar una eficiencia de filtro del 100 %. Otros factores a considerar son el filtro </a:t>
            </a:r>
            <a:r>
              <a:rPr lang="es-CO" sz="1000" dirty="0" err="1">
                <a:solidFill>
                  <a:srgbClr val="0F1919"/>
                </a:solidFill>
                <a:latin typeface="+mj-lt"/>
              </a:rPr>
              <a:t>NIOSH</a:t>
            </a:r>
            <a:r>
              <a:rPr lang="es-CO" sz="1000" dirty="0">
                <a:solidFill>
                  <a:srgbClr val="0F1919"/>
                </a:solidFill>
                <a:latin typeface="+mj-lt"/>
              </a:rPr>
              <a:t> serie N, R o P -- (N) No resistente al aceite, (R) Resistente al aceite y (P)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a:t>
            </a:r>
          </a:p>
          <a:p>
            <a:pPr marL="450850" lvl="1" algn="just" defTabSz="228600">
              <a:lnSpc>
                <a:spcPct val="100000"/>
              </a:lnSpc>
              <a:buClr>
                <a:schemeClr val="accent2"/>
              </a:buClr>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p>
          <a:p>
            <a:pPr marL="450850" lvl="1" algn="just" defTabSz="228600">
              <a:lnSpc>
                <a:spcPct val="100000"/>
              </a:lnSpc>
              <a:buClr>
                <a:schemeClr val="accent2"/>
              </a:buClr>
            </a:pPr>
            <a:endParaRPr lang="es-CO" sz="1000" dirty="0">
              <a:solidFill>
                <a:schemeClr val="tx1"/>
              </a:solidFill>
            </a:endParaRPr>
          </a:p>
          <a:p>
            <a:pPr algn="just" defTabSz="228600">
              <a:buClr>
                <a:schemeClr val="accent2"/>
              </a:buClr>
              <a:tabLst>
                <a:tab pos="118872" algn="l"/>
              </a:tabLst>
            </a:pPr>
            <a:r>
              <a:rPr lang="es-CO" sz="1000" b="1" dirty="0">
                <a:solidFill>
                  <a:schemeClr val="tx1"/>
                </a:solidFill>
              </a:rPr>
              <a:t>Otra información</a:t>
            </a:r>
            <a:r>
              <a:rPr lang="es-CO" sz="1000" b="1" dirty="0">
                <a:solidFill>
                  <a:srgbClr val="0F1919"/>
                </a:solidFill>
              </a:rPr>
              <a:t>: </a:t>
            </a:r>
            <a:r>
              <a:rPr lang="es-CO" sz="1000" dirty="0">
                <a:solidFill>
                  <a:srgbClr val="0F1919"/>
                </a:solidFill>
              </a:rPr>
              <a:t>Concentraciones basadas en una media ponderada en el tiempo (TWA) de ocho horas determinada por muestras de aire recogidas y analizadas de acuerdo con el método 7400 (B) de </a:t>
            </a:r>
            <a:r>
              <a:rPr lang="es-CO" sz="1000" dirty="0" err="1">
                <a:solidFill>
                  <a:srgbClr val="0F1919"/>
                </a:solidFill>
              </a:rPr>
              <a:t>NIOSH</a:t>
            </a:r>
            <a:r>
              <a:rPr lang="es-CO" sz="1000" dirty="0">
                <a:solidFill>
                  <a:srgbClr val="0F1919"/>
                </a:solidFill>
              </a:rPr>
              <a:t> para fibras transportadas por el aire. El fabricante recomienda el uso de un respirador purificador de aire de pieza facial completa equipado con un cartucho de filtro de partículas adecuado durante los eventos de desmontaje del horno y la retirada del </a:t>
            </a:r>
            <a:r>
              <a:rPr lang="es-CO" sz="1000" dirty="0" err="1">
                <a:solidFill>
                  <a:srgbClr val="0F1919"/>
                </a:solidFill>
              </a:rPr>
              <a:t>FCR</a:t>
            </a:r>
            <a:r>
              <a:rPr lang="es-CO" sz="1000" dirty="0">
                <a:solidFill>
                  <a:srgbClr val="0F1919"/>
                </a:solidFill>
              </a:rPr>
              <a:t> usado para controlar las exposiciones a fibras en el aire y la presencia potencial de sílice cristalina.</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4067531848"/>
              </p:ext>
            </p:extLst>
          </p:nvPr>
        </p:nvGraphicFramePr>
        <p:xfrm>
          <a:off x="685800" y="3507740"/>
          <a:ext cx="6799838" cy="685800"/>
        </p:xfrm>
        <a:graphic>
          <a:graphicData uri="http://schemas.openxmlformats.org/drawingml/2006/table">
            <a:tbl>
              <a:tblPr firstRow="1" bandRow="1"/>
              <a:tblGrid>
                <a:gridCol w="1821180">
                  <a:extLst>
                    <a:ext uri="{9D8B030D-6E8A-4147-A177-3AD203B41FA5}">
                      <a16:colId xmlns:a16="http://schemas.microsoft.com/office/drawing/2014/main" val="3694911790"/>
                    </a:ext>
                  </a:extLst>
                </a:gridCol>
                <a:gridCol w="4978658">
                  <a:extLst>
                    <a:ext uri="{9D8B030D-6E8A-4147-A177-3AD203B41FA5}">
                      <a16:colId xmlns:a16="http://schemas.microsoft.com/office/drawing/2014/main" val="3913904673"/>
                    </a:ext>
                  </a:extLst>
                </a:gridCol>
              </a:tblGrid>
              <a:tr h="180602">
                <a:tc>
                  <a:txBody>
                    <a:bodyPr/>
                    <a:lstStyle/>
                    <a:p>
                      <a:r>
                        <a:rPr lang="es-CO" sz="9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900" b="1" noProof="0" dirty="0"/>
                        <a:t>ONTARIO </a:t>
                      </a:r>
                      <a:r>
                        <a:rPr lang="es-CO" sz="900" b="1" noProof="0" dirty="0" err="1"/>
                        <a:t>TWAEV</a:t>
                      </a:r>
                      <a:endParaRPr lang="es-CO" sz="9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0">
                <a:tc>
                  <a:txBody>
                    <a:bodyPr/>
                    <a:lstStyle/>
                    <a:p>
                      <a:r>
                        <a:rPr lang="es-CO" sz="900" noProof="0" dirty="0">
                          <a:solidFill>
                            <a:schemeClr val="tx1"/>
                          </a:solidFill>
                        </a:rPr>
                        <a:t>Sílice amorfa</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10 mg/</a:t>
                      </a:r>
                      <a:r>
                        <a:rPr lang="es-CO" sz="900" noProof="0" dirty="0" err="1">
                          <a:solidFill>
                            <a:schemeClr val="tx1"/>
                          </a:solidFill>
                        </a:rPr>
                        <a:t>m3</a:t>
                      </a:r>
                      <a:r>
                        <a:rPr lang="es-CO" sz="900" noProof="0" dirty="0">
                          <a:solidFill>
                            <a:schemeClr val="tx1"/>
                          </a:solidFill>
                        </a:rPr>
                        <a:t> (como partículas inhalables) 2 mg/</a:t>
                      </a:r>
                      <a:r>
                        <a:rPr lang="es-CO" sz="900" noProof="0" dirty="0" err="1">
                          <a:solidFill>
                            <a:schemeClr val="tx1"/>
                          </a:solidFill>
                        </a:rPr>
                        <a:t>m3</a:t>
                      </a:r>
                      <a:r>
                        <a:rPr lang="es-CO" sz="900" noProof="0" dirty="0">
                          <a:solidFill>
                            <a:schemeClr val="tx1"/>
                          </a:solidFill>
                        </a:rPr>
                        <a:t> (como partículas respirables)</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900" noProof="0" dirty="0">
                          <a:solidFill>
                            <a:schemeClr val="tx1"/>
                          </a:solidFill>
                        </a:rPr>
                        <a:t>Sílice (después de su uso)</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0,05 mg/</a:t>
                      </a:r>
                      <a:r>
                        <a:rPr lang="es-CO" sz="900" noProof="0" dirty="0" err="1">
                          <a:solidFill>
                            <a:schemeClr val="tx1"/>
                          </a:solidFill>
                        </a:rPr>
                        <a:t>m3</a:t>
                      </a:r>
                      <a:r>
                        <a:rPr lang="es-CO" sz="900" noProof="0" dirty="0">
                          <a:solidFill>
                            <a:schemeClr val="tx1"/>
                          </a:solidFill>
                        </a:rPr>
                        <a:t> como partículas respirables (después del uso - actividades de extracción)</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254142299"/>
              </p:ext>
            </p:extLst>
          </p:nvPr>
        </p:nvGraphicFramePr>
        <p:xfrm>
          <a:off x="286256" y="3925300"/>
          <a:ext cx="7199382" cy="1169513"/>
        </p:xfrm>
        <a:graphic>
          <a:graphicData uri="http://schemas.openxmlformats.org/drawingml/2006/table">
            <a:tbl>
              <a:tblPr firstRow="1" bandRow="1">
                <a:tableStyleId>{9D7B26C5-4107-4FEC-AEDC-1716B250A1EF}</a:tableStyleId>
              </a:tblPr>
              <a:tblGrid>
                <a:gridCol w="2342644">
                  <a:extLst>
                    <a:ext uri="{9D8B030D-6E8A-4147-A177-3AD203B41FA5}">
                      <a16:colId xmlns:a16="http://schemas.microsoft.com/office/drawing/2014/main" val="3647290184"/>
                    </a:ext>
                  </a:extLst>
                </a:gridCol>
                <a:gridCol w="48567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err="1"/>
                        <a:t>FCR</a:t>
                      </a:r>
                      <a:r>
                        <a:rPr lang="es-CO" sz="800" b="0" noProof="0" dirty="0"/>
                        <a:t> no es reactiva</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a:t>
                      </a:r>
                      <a:r>
                        <a:rPr lang="es-CO" sz="800" b="0" noProof="0" dirty="0" err="1"/>
                        <a:t>FCR</a:t>
                      </a:r>
                      <a:r>
                        <a:rPr lang="es-CO" sz="800" b="0" noProof="0" dirty="0"/>
                        <a:t> suministrado es estable e inerte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7678">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Ninguno</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4013328309"/>
              </p:ext>
            </p:extLst>
          </p:nvPr>
        </p:nvGraphicFramePr>
        <p:xfrm>
          <a:off x="286256" y="1600756"/>
          <a:ext cx="7199888" cy="1758721"/>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Marrón claro, producto fibroso bombeable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74419">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8863">
                <a:tc>
                  <a:txBody>
                    <a:bodyPr/>
                    <a:lstStyle/>
                    <a:p>
                      <a:r>
                        <a:rPr lang="es-CO" sz="800" b="1" noProof="0" dirty="0"/>
                        <a:t>PUNTO DE FUSIÓN </a:t>
                      </a:r>
                      <a:r>
                        <a:rPr lang="es-CO" sz="800" noProof="0" dirty="0"/>
                        <a:t> </a:t>
                      </a:r>
                      <a:r>
                        <a:rPr lang="es-CO" sz="800" noProof="0" dirty="0" err="1"/>
                        <a:t>1760°C</a:t>
                      </a:r>
                      <a:r>
                        <a:rPr lang="es-CO" sz="800" noProof="0" dirty="0"/>
                        <a:t> (</a:t>
                      </a:r>
                      <a:r>
                        <a:rPr lang="es-CO" sz="800" noProof="0" dirty="0" err="1"/>
                        <a:t>3200°F</a:t>
                      </a:r>
                      <a:r>
                        <a:rPr lang="es-CO" sz="800" noProof="0" dirty="0"/>
                        <a:t>)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73825">
                <a:tc>
                  <a:txBody>
                    <a:bodyPr/>
                    <a:lstStyle/>
                    <a:p>
                      <a:r>
                        <a:rPr lang="es-CO" sz="800" b="1" noProof="0" dirty="0"/>
                        <a:t>PUNTO DE INFLAMACIÓN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23 03 </a:t>
            </a:r>
          </a:p>
        </p:txBody>
      </p:sp>
      <p:sp>
        <p:nvSpPr>
          <p:cNvPr id="11" name="Rectangle 10">
            <a:extLst>
              <a:ext uri="{FF2B5EF4-FFF2-40B4-BE49-F238E27FC236}">
                <a16:creationId xmlns:a16="http://schemas.microsoft.com/office/drawing/2014/main" id="{B5B8BD9D-C2E2-E98A-DE15-29971EA16B58}"/>
              </a:ext>
            </a:extLst>
          </p:cNvPr>
          <p:cNvSpPr/>
          <p:nvPr/>
        </p:nvSpPr>
        <p:spPr>
          <a:xfrm>
            <a:off x="285750" y="115855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6256" y="349697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268" y="517690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7268" y="5615385"/>
            <a:ext cx="7200900" cy="457161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dirty="0">
                <a:solidFill>
                  <a:srgbClr val="0F1919"/>
                </a:solidFill>
              </a:rPr>
              <a:t>Para más detalles sobre las publicaciones científicas a las que se hace referencia en esta FDS, véase </a:t>
            </a:r>
            <a:r>
              <a:rPr lang="es-CO" sz="1000" dirty="0">
                <a:solidFill>
                  <a:srgbClr val="00B0F0"/>
                </a:solidFill>
                <a:hlinkClick r:id="rId2">
                  <a:extLst>
                    <a:ext uri="{A12FA001-AC4F-418D-AE19-62706E023703}">
                      <ahyp:hlinkClr xmlns:ahyp="http://schemas.microsoft.com/office/drawing/2018/hyperlinkcolor" val="tx"/>
                    </a:ext>
                  </a:extLst>
                </a:hlinkClick>
              </a:rPr>
              <a:t>http://www.htiwcoalition.org/publications.html</a:t>
            </a:r>
            <a:endParaRPr lang="es-CO" sz="1000" dirty="0">
              <a:solidFill>
                <a:srgbClr val="00B0F0"/>
              </a:solidFill>
            </a:endParaRPr>
          </a:p>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al </a:t>
            </a:r>
            <a:r>
              <a:rPr lang="es-CO" sz="1000" dirty="0" err="1">
                <a:solidFill>
                  <a:srgbClr val="0F1919"/>
                </a:solidFill>
              </a:rPr>
              <a:t>FCR</a:t>
            </a:r>
            <a:r>
              <a:rPr lang="es-CO" sz="1000" dirty="0">
                <a:solidFill>
                  <a:srgbClr val="0F1919"/>
                </a:solidFill>
              </a:rPr>
              <a:t> migren desde el pulmón y/o el intestino y no se ubiquen en otros órganos del cuerpo.</a:t>
            </a:r>
          </a:p>
          <a:p>
            <a:pPr algn="just" defTabSz="320040">
              <a:tabLst>
                <a:tab pos="118872" algn="l"/>
              </a:tabLst>
            </a:pPr>
            <a:r>
              <a:rPr lang="es-CO" sz="1000" b="1" dirty="0">
                <a:solidFill>
                  <a:srgbClr val="0F1919"/>
                </a:solidFill>
              </a:rPr>
              <a:t>Datos toxicológicos humanos/datos epidemiológicos: </a:t>
            </a:r>
            <a:r>
              <a:rPr lang="es-CO" sz="1000" dirty="0">
                <a:solidFill>
                  <a:srgbClr val="0F1919"/>
                </a:solidFill>
              </a:rPr>
              <a:t>Con el fin de determinar los posibles efectos sobre la salud humana tras la exposición al </a:t>
            </a:r>
            <a:r>
              <a:rPr lang="es-CO" sz="1000" dirty="0" err="1">
                <a:solidFill>
                  <a:srgbClr val="0F1919"/>
                </a:solidFill>
              </a:rPr>
              <a:t>FCR</a:t>
            </a:r>
            <a:r>
              <a:rPr lang="es-CO" sz="1000" dirty="0">
                <a:solidFill>
                  <a:srgbClr val="0F1919"/>
                </a:solidFill>
              </a:rPr>
              <a:t>, la Universidad de Cincinnati ha estado realizando estudios de vigilancia médica sobre los trabajadores del </a:t>
            </a:r>
            <a:r>
              <a:rPr lang="es-CO" sz="1000" dirty="0" err="1">
                <a:solidFill>
                  <a:srgbClr val="0F1919"/>
                </a:solidFill>
              </a:rPr>
              <a:t>FCR</a:t>
            </a:r>
            <a:r>
              <a:rPr lang="es-CO" sz="1000" dirty="0">
                <a:solidFill>
                  <a:srgbClr val="0F1919"/>
                </a:solidFill>
              </a:rPr>
              <a:t> en EE.UU.; este estudio epidemiológico lleva en marcha 25 años y la vigilancia médica de los trabajadores del </a:t>
            </a:r>
            <a:r>
              <a:rPr lang="es-CO" sz="1000" dirty="0" err="1">
                <a:solidFill>
                  <a:srgbClr val="0F1919"/>
                </a:solidFill>
              </a:rPr>
              <a:t>FCR</a:t>
            </a:r>
            <a:r>
              <a:rPr lang="es-CO" sz="1000" dirty="0">
                <a:solidFill>
                  <a:srgbClr val="0F1919"/>
                </a:solidFill>
              </a:rPr>
              <a:t> continúa. El </a:t>
            </a:r>
            <a:r>
              <a:rPr lang="es-CO" sz="1000" dirty="0" err="1">
                <a:solidFill>
                  <a:srgbClr val="0F1919"/>
                </a:solidFill>
              </a:rPr>
              <a:t>Institute</a:t>
            </a:r>
            <a:r>
              <a:rPr lang="es-CO" sz="1000" dirty="0">
                <a:solidFill>
                  <a:srgbClr val="0F1919"/>
                </a:solidFill>
              </a:rPr>
              <a:t> </a:t>
            </a:r>
            <a:r>
              <a:rPr lang="es-CO" sz="1000" dirty="0" err="1">
                <a:solidFill>
                  <a:srgbClr val="0F1919"/>
                </a:solidFill>
              </a:rPr>
              <a:t>of</a:t>
            </a:r>
            <a:r>
              <a:rPr lang="es-CO" sz="1000" dirty="0">
                <a:solidFill>
                  <a:srgbClr val="0F1919"/>
                </a:solidFill>
              </a:rPr>
              <a:t> </a:t>
            </a:r>
            <a:r>
              <a:rPr lang="es-CO" sz="1000" dirty="0" err="1">
                <a:solidFill>
                  <a:srgbClr val="0F1919"/>
                </a:solidFill>
              </a:rPr>
              <a:t>Occupational</a:t>
            </a:r>
            <a:r>
              <a:rPr lang="es-CO" sz="1000" dirty="0">
                <a:solidFill>
                  <a:srgbClr val="0F1919"/>
                </a:solidFill>
              </a:rPr>
              <a:t> Medicine (</a:t>
            </a:r>
            <a:r>
              <a:rPr lang="es-CO" sz="1000" dirty="0" err="1">
                <a:solidFill>
                  <a:srgbClr val="0F1919"/>
                </a:solidFill>
              </a:rPr>
              <a:t>IOM</a:t>
            </a:r>
            <a:r>
              <a:rPr lang="es-CO" sz="1000" dirty="0">
                <a:solidFill>
                  <a:srgbClr val="0F1919"/>
                </a:solidFill>
              </a:rPr>
              <a:t>) ha realizado estudios de vigilancia médica sobre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(McKay et al. 2011).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las neoplasias o enfermedades del sistema respiratorio, incluido el mesotelioma (</a:t>
            </a:r>
            <a:r>
              <a:rPr lang="es-CO" sz="1000" dirty="0" err="1">
                <a:solidFill>
                  <a:srgbClr val="0F1919"/>
                </a:solidFill>
              </a:rPr>
              <a:t>LeMasters</a:t>
            </a:r>
            <a:r>
              <a:rPr lang="es-CO" sz="1000" dirty="0">
                <a:solidFill>
                  <a:srgbClr val="0F1919"/>
                </a:solidFill>
              </a:rPr>
              <a:t> et al. 2003).</a:t>
            </a:r>
          </a:p>
          <a:p>
            <a:pPr algn="just" defTabSz="320040">
              <a:tabLst>
                <a:tab pos="118872" algn="l"/>
              </a:tabLst>
            </a:pPr>
            <a:r>
              <a:rPr lang="es-CO" sz="1000" b="1" dirty="0">
                <a:solidFill>
                  <a:srgbClr val="0F1919"/>
                </a:solidFill>
              </a:rPr>
              <a:t>Información sobre los efectos toxicológicos </a:t>
            </a:r>
          </a:p>
          <a:p>
            <a:pPr marL="171450" indent="-171450" algn="just" defTabSz="320040">
              <a:buFont typeface="Arial" panose="020B0604020202020204" pitchFamily="34" charset="0"/>
              <a:buChar char="•"/>
              <a:tabLst>
                <a:tab pos="118872" algn="l"/>
              </a:tabLst>
            </a:pPr>
            <a:r>
              <a:rPr lang="es-CO" sz="1000" i="1" dirty="0">
                <a:solidFill>
                  <a:srgbClr val="0F1919"/>
                </a:solidFill>
              </a:rPr>
              <a:t>Toxicidad aguda: inhalación a corto plazo: </a:t>
            </a:r>
            <a:r>
              <a:rPr lang="es-CO" sz="1000" dirty="0">
                <a:solidFill>
                  <a:srgbClr val="0F1919"/>
                </a:solidFill>
              </a:rPr>
              <a:t>No hay datos disponibles: Se han realizado pruebas a corto plazo para determinar la (bio)solubilidad de las fibras más que la toxicidad; se han realizado pruebas de inhalación a dosis repetidas para determinar la toxicidad crónica y la carcinogenicidad. Toxicidad aguda: oral : No hay datos disponibles: Se han realizado estudios de dosis repetidas por sonda. No se encontraron efectos. </a:t>
            </a:r>
          </a:p>
          <a:p>
            <a:pPr marL="171450" indent="-171450" defTabSz="320040">
              <a:buFont typeface="Arial" panose="020B0604020202020204" pitchFamily="34" charset="0"/>
              <a:buChar char="•"/>
              <a:tabLst>
                <a:tab pos="118872" algn="l"/>
              </a:tabLst>
            </a:pPr>
            <a:r>
              <a:rPr lang="es-CO" sz="1000" i="1" dirty="0">
                <a:solidFill>
                  <a:srgbClr val="0F1919"/>
                </a:solidFill>
              </a:rPr>
              <a:t>Corrosión/irritación cutánea: </a:t>
            </a:r>
            <a:r>
              <a:rPr lang="es-CO" sz="1000" dirty="0">
                <a:solidFill>
                  <a:srgbClr val="0F1919"/>
                </a:solidFill>
              </a:rPr>
              <a:t>No es un irritante químico según el método de ensayo OCDE </a:t>
            </a:r>
            <a:r>
              <a:rPr lang="es-CO" sz="1000" dirty="0" err="1">
                <a:solidFill>
                  <a:srgbClr val="0F1919"/>
                </a:solidFill>
              </a:rPr>
              <a:t>Nº</a:t>
            </a:r>
            <a:r>
              <a:rPr lang="es-CO" sz="1000" dirty="0">
                <a:solidFill>
                  <a:srgbClr val="0F1919"/>
                </a:solidFill>
              </a:rPr>
              <a:t> 404.</a:t>
            </a:r>
          </a:p>
          <a:p>
            <a:pPr marL="171450" indent="-171450" defTabSz="320040">
              <a:buFont typeface="Arial" panose="020B0604020202020204" pitchFamily="34" charset="0"/>
              <a:buChar char="•"/>
              <a:tabLst>
                <a:tab pos="118872" algn="l"/>
              </a:tabLst>
            </a:pPr>
            <a:r>
              <a:rPr lang="es-CO" sz="1000" i="1" dirty="0">
                <a:solidFill>
                  <a:srgbClr val="0F1919"/>
                </a:solidFill>
              </a:rPr>
              <a:t>Lesiones o irritación ocular graves: </a:t>
            </a:r>
            <a:r>
              <a:rPr lang="es-CO" sz="1000" dirty="0">
                <a:solidFill>
                  <a:srgbClr val="0F1919"/>
                </a:solidFill>
              </a:rPr>
              <a:t>No es posible obtener información sobre toxicidad aguda debido a la morfología e inercia química de la sustancia.</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9">
            <a:extLst>
              <a:ext uri="{FF2B5EF4-FFF2-40B4-BE49-F238E27FC236}">
                <a16:creationId xmlns:a16="http://schemas.microsoft.com/office/drawing/2014/main" id="{B1BDC9C1-1CE9-AC33-048F-18530840196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23 03 </a:t>
            </a:r>
          </a:p>
        </p:txBody>
      </p:sp>
      <p:sp>
        <p:nvSpPr>
          <p:cNvPr id="5" name="Text Placeholder 25">
            <a:extLst>
              <a:ext uri="{FF2B5EF4-FFF2-40B4-BE49-F238E27FC236}">
                <a16:creationId xmlns:a16="http://schemas.microsoft.com/office/drawing/2014/main" id="{DBD73F1D-5496-DE63-5E95-32ABEC02D5EA}"/>
              </a:ext>
            </a:extLst>
          </p:cNvPr>
          <p:cNvSpPr txBox="1">
            <a:spLocks/>
          </p:cNvSpPr>
          <p:nvPr/>
        </p:nvSpPr>
        <p:spPr>
          <a:xfrm>
            <a:off x="284738" y="1129167"/>
            <a:ext cx="7200900" cy="85717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Sensibilización respiratoria o cutánea: </a:t>
            </a:r>
            <a:r>
              <a:rPr lang="es-CO" sz="1000" dirty="0">
                <a:solidFill>
                  <a:srgbClr val="0F1919"/>
                </a:solidFill>
              </a:rPr>
              <a:t>No hay evidencia de estudios epidemiológicos en humanos de ningún potencial de sensibilización respiratoria o cutánea.</a:t>
            </a:r>
            <a:endParaRPr lang="es-CO" sz="1000" b="1" dirty="0">
              <a:solidFill>
                <a:srgbClr val="0F1919"/>
              </a:solidFill>
            </a:endParaRPr>
          </a:p>
          <a:p>
            <a:pPr defTabSz="320040">
              <a:spcBef>
                <a:spcPts val="0"/>
              </a:spcBef>
              <a:tabLst>
                <a:tab pos="118872" algn="l"/>
              </a:tabLst>
            </a:pPr>
            <a:endParaRPr lang="es-CO" sz="1000" b="1" i="1"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Mutagenicidad/genotoxicidad en células germinales: </a:t>
            </a:r>
            <a:r>
              <a:rPr lang="es-CO" sz="1000" dirty="0">
                <a:solidFill>
                  <a:srgbClr val="0F1919"/>
                </a:solidFill>
              </a:rPr>
              <a:t>Método: Ensayo de micronúcleos in vitro. Especies: Hámster (CHO) Dosis: 1-35 mg/ml. Vías de administración: En suspensión. Resultados: Negativo</a:t>
            </a:r>
          </a:p>
          <a:p>
            <a:pPr marL="171450" indent="-171450" algn="just"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Carcinogenicidad: </a:t>
            </a:r>
            <a:r>
              <a:rPr lang="es-CO" sz="1000" dirty="0">
                <a:solidFill>
                  <a:srgbClr val="0F1919"/>
                </a:solidFill>
              </a:rPr>
              <a:t>Método: Inhalación, multidosis. Especie: Rata. Dosis: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y 16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La fibrosis sólo alcanzó niveles significativos a 16 y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pero no a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Ninguna de las incidencias de tumores parenquimatosos fue superior a los valores de control históricos para esta cepa de animales. Método: Inhalación, dosis única. Especie: Rata.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Se expuso a ratas a una concentración única de 200 fibras OMS/ml de </a:t>
            </a:r>
            <a:r>
              <a:rPr lang="es-CO" sz="1000" dirty="0" err="1">
                <a:solidFill>
                  <a:srgbClr val="0F1919"/>
                </a:solidFill>
              </a:rPr>
              <a:t>FCR</a:t>
            </a:r>
            <a:r>
              <a:rPr lang="es-CO" sz="1000" dirty="0">
                <a:solidFill>
                  <a:srgbClr val="0F1919"/>
                </a:solidFill>
              </a:rPr>
              <a:t> especialmente preparado durante 24 meses. Se observó una elevada incidencia de neoplasias pulmonares relacionadas con la exposición (adenomas </a:t>
            </a:r>
            <a:r>
              <a:rPr lang="es-CO" sz="1000" dirty="0" err="1">
                <a:solidFill>
                  <a:srgbClr val="0F1919"/>
                </a:solidFill>
              </a:rPr>
              <a:t>broncoalveolares</a:t>
            </a:r>
            <a:r>
              <a:rPr lang="es-CO" sz="1000" dirty="0">
                <a:solidFill>
                  <a:srgbClr val="0F1919"/>
                </a:solidFill>
              </a:rPr>
              <a:t> y carcinomas). Se observó un pequeño número de mesoteliomas en cada uno de los grupos de exposición a fibras (</a:t>
            </a:r>
            <a:r>
              <a:rPr lang="es-CO" sz="1000" dirty="0" err="1">
                <a:solidFill>
                  <a:srgbClr val="0F1919"/>
                </a:solidFill>
              </a:rPr>
              <a:t>Mast</a:t>
            </a:r>
            <a:r>
              <a:rPr lang="es-CO" sz="1000" dirty="0">
                <a:solidFill>
                  <a:srgbClr val="0F1919"/>
                </a:solidFill>
              </a:rPr>
              <a:t> et al </a:t>
            </a:r>
            <a:r>
              <a:rPr lang="es-CO" sz="1000" dirty="0" err="1">
                <a:solidFill>
                  <a:srgbClr val="0F1919"/>
                </a:solidFill>
              </a:rPr>
              <a:t>1995a</a:t>
            </a:r>
            <a:r>
              <a:rPr lang="es-CO" sz="1000" dirty="0">
                <a:solidFill>
                  <a:srgbClr val="0F1919"/>
                </a:solidFill>
              </a:rPr>
              <a:t>). Método: Inhalación, dosis única. Especie: Hámster.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Los </a:t>
            </a:r>
            <a:r>
              <a:rPr lang="es-CO" sz="1000" dirty="0" err="1">
                <a:solidFill>
                  <a:srgbClr val="0F1919"/>
                </a:solidFill>
              </a:rPr>
              <a:t>hámsters</a:t>
            </a:r>
            <a:r>
              <a:rPr lang="es-CO" sz="1000" dirty="0">
                <a:solidFill>
                  <a:srgbClr val="0F1919"/>
                </a:solidFill>
              </a:rPr>
              <a:t> fueron expuestos a una concentración única de 260 fibras WHO/ml de </a:t>
            </a:r>
            <a:r>
              <a:rPr lang="es-CO" sz="1000" dirty="0" err="1">
                <a:solidFill>
                  <a:srgbClr val="0F1919"/>
                </a:solidFill>
              </a:rPr>
              <a:t>FCR</a:t>
            </a:r>
            <a:r>
              <a:rPr lang="es-CO" sz="1000" dirty="0">
                <a:solidFill>
                  <a:srgbClr val="0F1919"/>
                </a:solidFill>
              </a:rPr>
              <a:t> especialmente preparado durante 18 meses y desarrollaron fibrosis pulmonar, un número significativo de mesoteliomas pleurales (42/102) pero ningún tumor pulmonar primario (</a:t>
            </a:r>
            <a:r>
              <a:rPr lang="es-CO" sz="1000" dirty="0" err="1">
                <a:solidFill>
                  <a:srgbClr val="0F1919"/>
                </a:solidFill>
              </a:rPr>
              <a:t>McConnell</a:t>
            </a:r>
            <a:r>
              <a:rPr lang="es-CO" sz="1000" dirty="0">
                <a:solidFill>
                  <a:srgbClr val="0F1919"/>
                </a:solidFill>
              </a:rPr>
              <a:t> et al 1995). Método: Inhalación, dosis única. Especie: Rata. Dosis: </a:t>
            </a:r>
            <a:r>
              <a:rPr lang="es-CO" sz="1000" dirty="0" err="1">
                <a:solidFill>
                  <a:srgbClr val="0F1919"/>
                </a:solidFill>
              </a:rPr>
              <a:t>FCR1</a:t>
            </a:r>
            <a:r>
              <a:rPr lang="es-CO" sz="1000" dirty="0">
                <a:solidFill>
                  <a:srgbClr val="0F1919"/>
                </a:solidFill>
              </a:rPr>
              <a:t>: 130 F/ml y 50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(25% de partículas no fibrosas). </a:t>
            </a:r>
            <a:r>
              <a:rPr lang="es-CO" sz="1000" dirty="0" err="1">
                <a:solidFill>
                  <a:srgbClr val="0F1919"/>
                </a:solidFill>
              </a:rPr>
              <a:t>FCR1a</a:t>
            </a:r>
            <a:r>
              <a:rPr lang="es-CO" sz="1000" dirty="0">
                <a:solidFill>
                  <a:srgbClr val="0F1919"/>
                </a:solidFill>
              </a:rPr>
              <a:t>: 125 F/ml y 26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 de partículas no fibrosas) Vías de administración: Inhalación sólo por la nariz: Resultados: Las ratas fueron expuestas a </a:t>
            </a:r>
            <a:r>
              <a:rPr lang="es-CO" sz="1000" dirty="0" err="1">
                <a:solidFill>
                  <a:srgbClr val="0F1919"/>
                </a:solidFill>
              </a:rPr>
              <a:t>FCR1</a:t>
            </a:r>
            <a:r>
              <a:rPr lang="es-CO" sz="1000" dirty="0">
                <a:solidFill>
                  <a:srgbClr val="0F1919"/>
                </a:solidFill>
              </a:rPr>
              <a:t> y </a:t>
            </a:r>
            <a:r>
              <a:rPr lang="es-CO" sz="1000" dirty="0" err="1">
                <a:solidFill>
                  <a:srgbClr val="0F1919"/>
                </a:solidFill>
              </a:rPr>
              <a:t>FCR1a</a:t>
            </a:r>
            <a:r>
              <a:rPr lang="es-CO" sz="1000" dirty="0">
                <a:solidFill>
                  <a:srgbClr val="0F1919"/>
                </a:solidFill>
              </a:rPr>
              <a:t> durante 3 semanas. El objetivo del estudio era comparar la retención pulmonar y los efectos biológicos del </a:t>
            </a:r>
            <a:r>
              <a:rPr lang="es-CO" sz="1000" dirty="0" err="1">
                <a:solidFill>
                  <a:srgbClr val="0F1919"/>
                </a:solidFill>
              </a:rPr>
              <a:t>FCR1</a:t>
            </a:r>
            <a:r>
              <a:rPr lang="es-CO" sz="1000" dirty="0">
                <a:solidFill>
                  <a:srgbClr val="0F1919"/>
                </a:solidFill>
              </a:rPr>
              <a:t> original en comparación con el </a:t>
            </a:r>
            <a:r>
              <a:rPr lang="es-CO" sz="1000" dirty="0" err="1">
                <a:solidFill>
                  <a:srgbClr val="0F1919"/>
                </a:solidFill>
              </a:rPr>
              <a:t>FCR1a</a:t>
            </a:r>
            <a:r>
              <a:rPr lang="es-CO" sz="1000" dirty="0">
                <a:solidFill>
                  <a:srgbClr val="0F1919"/>
                </a:solidFill>
              </a:rPr>
              <a:t>. La principal diferencia de estas 2 muestras era el contenido de partículas no fibrosas, del 25% frente al 2%, respectivamente. La observación posterior al tratamiento fue de 12 meses. El aclaramiento alveolar apenas se retrasó tras la exposición a </a:t>
            </a:r>
            <a:r>
              <a:rPr lang="es-CO" sz="1000" dirty="0" err="1">
                <a:solidFill>
                  <a:srgbClr val="0F1919"/>
                </a:solidFill>
              </a:rPr>
              <a:t>FCR1A</a:t>
            </a:r>
            <a:r>
              <a:rPr lang="es-CO" sz="1000" dirty="0">
                <a:solidFill>
                  <a:srgbClr val="0F1919"/>
                </a:solidFill>
              </a:rPr>
              <a:t>. Sin embargo, tras la exposición al </a:t>
            </a:r>
            <a:r>
              <a:rPr lang="es-CO" sz="1000" dirty="0" err="1">
                <a:solidFill>
                  <a:srgbClr val="0F1919"/>
                </a:solidFill>
              </a:rPr>
              <a:t>FCR1</a:t>
            </a:r>
            <a:r>
              <a:rPr lang="es-CO" sz="1000" dirty="0">
                <a:solidFill>
                  <a:srgbClr val="0F1919"/>
                </a:solidFill>
              </a:rPr>
              <a:t>, se observó un grave retraso del aclaramiento. (</a:t>
            </a:r>
            <a:r>
              <a:rPr lang="es-CO" sz="1000" dirty="0" err="1">
                <a:solidFill>
                  <a:srgbClr val="0F1919"/>
                </a:solidFill>
              </a:rPr>
              <a:t>Bellmann</a:t>
            </a:r>
            <a:r>
              <a:rPr lang="es-CO" sz="1000" dirty="0">
                <a:solidFill>
                  <a:srgbClr val="0F1919"/>
                </a:solidFill>
              </a:rPr>
              <a:t> et al 2001). Tras la inyección intraperitoneal de fibras cerámicas en ratas en tres experimentos (Smith et al 1987, Pott et al 1987, Davis et al 1984), se encontraron mesoteliomas en la cavidad abdominal en dos estudios, mientras que el tercer informe (Pott et al 1987) tenía una histopatología incompleta. Sólo se encontraron unos pocos mesoteliomas en la cavidad abdominal de </a:t>
            </a:r>
            <a:r>
              <a:rPr lang="es-CO" sz="1000" dirty="0" err="1">
                <a:solidFill>
                  <a:srgbClr val="0F1919"/>
                </a:solidFill>
              </a:rPr>
              <a:t>hámsters</a:t>
            </a:r>
            <a:r>
              <a:rPr lang="es-CO" sz="1000" dirty="0">
                <a:solidFill>
                  <a:srgbClr val="0F1919"/>
                </a:solidFill>
              </a:rPr>
              <a:t> tras inyección intraperitoneal en un experimento (Smith et al 1987). Sin embargo, las fibras cerámicas ensayadas tenían un diámetro relativamente grande. Cuando se expuso a ratas y </a:t>
            </a:r>
            <a:r>
              <a:rPr lang="es-CO" sz="1000" dirty="0" err="1">
                <a:solidFill>
                  <a:srgbClr val="0F1919"/>
                </a:solidFill>
              </a:rPr>
              <a:t>hámsters</a:t>
            </a:r>
            <a:r>
              <a:rPr lang="es-CO" sz="1000" dirty="0">
                <a:solidFill>
                  <a:srgbClr val="0F1919"/>
                </a:solidFill>
              </a:rPr>
              <a:t> mediante inyección intraperitoneal, la incidencia de tumores estaba relacionada con la longitud de la fibra y la dosis (Smith et al 1987, Pott et al 1987, Miller et al 1999, Pott et al 1989). (De la publicación </a:t>
            </a:r>
            <a:r>
              <a:rPr lang="es-CO" sz="1000" dirty="0" err="1">
                <a:solidFill>
                  <a:srgbClr val="0F1919"/>
                </a:solidFill>
              </a:rPr>
              <a:t>SCOEL</a:t>
            </a:r>
            <a:r>
              <a:rPr lang="es-CO" sz="1000" dirty="0">
                <a:solidFill>
                  <a:srgbClr val="0F1919"/>
                </a:solidFill>
              </a:rPr>
              <a:t> (Comité científico de la UE para los límites de exposición profesional) </a:t>
            </a:r>
            <a:r>
              <a:rPr lang="es-CO" sz="1000" dirty="0" err="1">
                <a:solidFill>
                  <a:srgbClr val="0F1919"/>
                </a:solidFill>
              </a:rPr>
              <a:t>SCOEL</a:t>
            </a:r>
            <a:r>
              <a:rPr lang="es-CO" sz="1000" dirty="0">
                <a:solidFill>
                  <a:srgbClr val="0F1919"/>
                </a:solidFill>
              </a:rPr>
              <a:t>/SUM/165, septiembre de 2011).</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Toxicidad para la reproducción: </a:t>
            </a:r>
            <a:r>
              <a:rPr lang="es-CO" sz="1000" dirty="0">
                <a:solidFill>
                  <a:srgbClr val="0F1919"/>
                </a:solidFill>
              </a:rPr>
              <a:t>Método: </a:t>
            </a:r>
            <a:r>
              <a:rPr lang="es-CO" sz="1000" dirty="0" err="1">
                <a:solidFill>
                  <a:srgbClr val="0F1919"/>
                </a:solidFill>
              </a:rPr>
              <a:t>Gavage</a:t>
            </a:r>
            <a:r>
              <a:rPr lang="es-CO" sz="1000" dirty="0">
                <a:solidFill>
                  <a:srgbClr val="0F1919"/>
                </a:solidFill>
              </a:rPr>
              <a:t>. Especie: Rata. Dosis: </a:t>
            </a:r>
            <a:r>
              <a:rPr lang="es-CO" sz="1000" dirty="0" err="1">
                <a:solidFill>
                  <a:srgbClr val="0F1919"/>
                </a:solidFill>
              </a:rPr>
              <a:t>250mg</a:t>
            </a:r>
            <a:r>
              <a:rPr lang="es-CO" sz="1000" dirty="0">
                <a:solidFill>
                  <a:srgbClr val="0F1919"/>
                </a:solidFill>
              </a:rPr>
              <a:t>/kg/día. Vías de administración: Oral Resultados: No se observaron efectos en un estudio de cribado OCDE 421. No existen informes sobre efectos tóxicos para la reproducción de las fibras minerales. La exposición a estas fibras se produce por inhalación y los efectos observados son pulmonares. Las fibras se eliminan a través del intestino y las heces, por lo que la exposición de los órganos reproductores es extremadamente improbable.</a:t>
            </a: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única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repetida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Peligro de aspiración: </a:t>
            </a:r>
            <a:r>
              <a:rPr lang="es-CO" sz="1000" dirty="0">
                <a:solidFill>
                  <a:srgbClr val="0F1919"/>
                </a:solidFill>
              </a:rPr>
              <a:t>No aplicable</a:t>
            </a:r>
          </a:p>
          <a:p>
            <a:pPr defTabSz="320040">
              <a:spcBef>
                <a:spcPts val="0"/>
              </a:spcBef>
              <a:tabLst>
                <a:tab pos="118872" algn="l"/>
              </a:tabLst>
            </a:pPr>
            <a:endParaRPr lang="fr-FR" sz="1000" dirty="0">
              <a:solidFill>
                <a:srgbClr val="0F1919"/>
              </a:solidFill>
            </a:endParaRPr>
          </a:p>
          <a:p>
            <a:pPr algn="just" defTabSz="320040">
              <a:spcBef>
                <a:spcPts val="0"/>
              </a:spcBef>
              <a:tabLst>
                <a:tab pos="118872" algn="l"/>
              </a:tabLst>
            </a:pPr>
            <a:r>
              <a:rPr lang="es-CO" sz="1000" u="sng" dirty="0">
                <a:solidFill>
                  <a:srgbClr val="0F1919"/>
                </a:solidFill>
              </a:rPr>
              <a:t>Consulte las siguientes publicaciones de revisión para obtener un resumen y un debate: </a:t>
            </a:r>
          </a:p>
          <a:p>
            <a:pPr algn="just" defTabSz="320040">
              <a:spcBef>
                <a:spcPts val="0"/>
              </a:spcBef>
              <a:tabLst>
                <a:tab pos="118872" algn="l"/>
              </a:tabLst>
            </a:pPr>
            <a:r>
              <a:rPr lang="es-CO" sz="1000" dirty="0">
                <a:solidFill>
                  <a:srgbClr val="0F1919"/>
                </a:solidFill>
              </a:rPr>
              <a:t>La interpretación de estos experimentos con animales es compleja y no existe un acuerdo completo entre los científicos a nivel internacional. En </a:t>
            </a:r>
            <a:r>
              <a:rPr lang="es-CO" sz="1000" dirty="0" err="1">
                <a:solidFill>
                  <a:srgbClr val="0F1919"/>
                </a:solidFill>
              </a:rPr>
              <a:t>SCOEL</a:t>
            </a:r>
            <a:r>
              <a:rPr lang="es-CO" sz="1000" dirty="0">
                <a:solidFill>
                  <a:srgbClr val="0F1919"/>
                </a:solidFill>
              </a:rPr>
              <a:t>/SUM/165 y en </a:t>
            </a:r>
            <a:r>
              <a:rPr lang="es-CO" sz="1000" dirty="0" err="1">
                <a:solidFill>
                  <a:srgbClr val="0F1919"/>
                </a:solidFill>
              </a:rPr>
              <a:t>Utell</a:t>
            </a:r>
            <a:r>
              <a:rPr lang="es-CO" sz="1000" dirty="0">
                <a:solidFill>
                  <a:srgbClr val="0F1919"/>
                </a:solidFill>
              </a:rPr>
              <a:t> y </a:t>
            </a:r>
            <a:r>
              <a:rPr lang="es-CO" sz="1000" dirty="0" err="1">
                <a:solidFill>
                  <a:srgbClr val="0F1919"/>
                </a:solidFill>
              </a:rPr>
              <a:t>Maxim</a:t>
            </a:r>
            <a:r>
              <a:rPr lang="es-CO" sz="1000" dirty="0">
                <a:solidFill>
                  <a:srgbClr val="0F1919"/>
                </a:solidFill>
              </a:rPr>
              <a:t> 2010 puede consultarse un resumen de las pruebas relativas a la carcinogenicidad in vivo del </a:t>
            </a:r>
            <a:r>
              <a:rPr lang="es-CO" sz="1000" dirty="0" err="1">
                <a:solidFill>
                  <a:srgbClr val="0F1919"/>
                </a:solidFill>
              </a:rPr>
              <a:t>FCR</a:t>
            </a:r>
            <a:r>
              <a:rPr lang="es-CO" sz="1000" dirty="0">
                <a:solidFill>
                  <a:srgbClr val="0F1919"/>
                </a:solidFill>
              </a:rPr>
              <a:t>.</a:t>
            </a:r>
            <a:endParaRPr lang="en-US" sz="1000" dirty="0">
              <a:solidFill>
                <a:srgbClr val="0F1919"/>
              </a:solidFill>
            </a:endParaRP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u="sng" dirty="0">
                <a:solidFill>
                  <a:srgbClr val="0F1919"/>
                </a:solidFill>
              </a:rPr>
              <a:t>Otros datos : </a:t>
            </a:r>
          </a:p>
          <a:p>
            <a:pPr algn="just" defTabSz="320040">
              <a:spcBef>
                <a:spcPts val="0"/>
              </a:spcBef>
              <a:tabLst>
                <a:tab pos="118872" algn="l"/>
              </a:tabLst>
            </a:pPr>
            <a:r>
              <a:rPr lang="es-CO" sz="1000" dirty="0">
                <a:solidFill>
                  <a:srgbClr val="0F1919"/>
                </a:solidFill>
              </a:rPr>
              <a:t>Numerosos estudios indican la relevancia de la bio-persistencia como determinante de los efectos tóxicos de la exposición a las fibras. (</a:t>
            </a:r>
            <a:r>
              <a:rPr lang="es-CO" sz="1000" dirty="0" err="1">
                <a:solidFill>
                  <a:srgbClr val="0F1919"/>
                </a:solidFill>
              </a:rPr>
              <a:t>Maxim</a:t>
            </a:r>
            <a:r>
              <a:rPr lang="es-CO" sz="1000" dirty="0">
                <a:solidFill>
                  <a:srgbClr val="0F1919"/>
                </a:solidFill>
              </a:rPr>
              <a:t> et al 2006).</a:t>
            </a: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Propiedades irritantes </a:t>
            </a:r>
          </a:p>
          <a:p>
            <a:pPr algn="just" defTabSz="320040">
              <a:spcBef>
                <a:spcPts val="0"/>
              </a:spcBef>
              <a:tabLst>
                <a:tab pos="118872" algn="l"/>
              </a:tabLst>
            </a:pPr>
            <a:r>
              <a:rPr lang="es-CO" sz="1000" dirty="0">
                <a:solidFill>
                  <a:srgbClr val="0F1919"/>
                </a:solidFill>
              </a:rPr>
              <a:t>Se han obtenido resultados negativos en estudios con animales (método UE B 4) en cuanto a irritación cutánea. Las exposiciones por inhalación utilizando únicamente la vía nasal producen simultáneamente fuertes exposiciones en los ojos, pero no existen informes de irritación ocular excesiva. Los animales expuestos por inhalación tampoco muestran indicios de irritación de las vías respiratorias. Los datos en humanos confirman que sólo se produce irritación mecánica, con picor. Las pruebas realizadas en las plantas de los fabricantes en el Reino Unido no han revelado ningún caso humano de afecciones cutáneas relacionadas con la exposición a las fibras.</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Agencia Internacional para la Investigación del Cáncer y Programa Nacional de Toxicología (</a:t>
            </a:r>
            <a:r>
              <a:rPr lang="es-CO" sz="1000" b="1" dirty="0" err="1">
                <a:solidFill>
                  <a:srgbClr val="0F1919"/>
                </a:solidFill>
              </a:rPr>
              <a:t>IARC</a:t>
            </a:r>
            <a:r>
              <a:rPr lang="es-CO" sz="1000" b="1" dirty="0">
                <a:solidFill>
                  <a:srgbClr val="0F1919"/>
                </a:solidFill>
              </a:rPr>
              <a:t> en inglés) </a:t>
            </a:r>
          </a:p>
          <a:p>
            <a:pPr algn="just" defTabSz="320040">
              <a:spcBef>
                <a:spcPts val="0"/>
              </a:spcBef>
              <a:tabLst>
                <a:tab pos="118872" algn="l"/>
              </a:tabLst>
            </a:pPr>
            <a:r>
              <a:rPr lang="es-CO" sz="1000" dirty="0">
                <a:solidFill>
                  <a:srgbClr val="0F1919"/>
                </a:solidFill>
              </a:rPr>
              <a:t>La </a:t>
            </a:r>
            <a:r>
              <a:rPr lang="es-CO" sz="1000" dirty="0" err="1">
                <a:solidFill>
                  <a:srgbClr val="0F1919"/>
                </a:solidFill>
              </a:rPr>
              <a:t>IARC</a:t>
            </a:r>
            <a:r>
              <a:rPr lang="es-CO" sz="1000" dirty="0">
                <a:solidFill>
                  <a:srgbClr val="0F1919"/>
                </a:solidFill>
              </a:rPr>
              <a:t>, en 1988, Monografía </a:t>
            </a:r>
            <a:r>
              <a:rPr lang="es-CO" sz="1000" dirty="0" err="1">
                <a:solidFill>
                  <a:srgbClr val="0F1919"/>
                </a:solidFill>
              </a:rPr>
              <a:t>v.43</a:t>
            </a:r>
            <a:r>
              <a:rPr lang="es-CO" sz="1000" dirty="0">
                <a:solidFill>
                  <a:srgbClr val="0F1919"/>
                </a:solidFill>
              </a:rPr>
              <a:t> (y posteriormente reafirmada en 2002, </a:t>
            </a:r>
            <a:r>
              <a:rPr lang="es-CO" sz="1000" dirty="0" err="1">
                <a:solidFill>
                  <a:srgbClr val="0F1919"/>
                </a:solidFill>
              </a:rPr>
              <a:t>v.81</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a:t>
            </a:r>
          </a:p>
          <a:p>
            <a:pPr algn="just" defTabSz="320040">
              <a:spcBef>
                <a:spcPts val="0"/>
              </a:spcBef>
              <a:tabLst>
                <a:tab pos="118872" algn="l"/>
              </a:tabLst>
            </a:pPr>
            <a:r>
              <a:rPr lang="es-CO" sz="1000" dirty="0">
                <a:solidFill>
                  <a:srgbClr val="0F1919"/>
                </a:solidFill>
              </a:rPr>
              <a:t>El Informe Anual sobre Carcinógenos (última edición), preparado por el NTP, clasificó el </a:t>
            </a:r>
            <a:r>
              <a:rPr lang="es-CO" sz="1000" dirty="0" err="1">
                <a:solidFill>
                  <a:srgbClr val="0F1919"/>
                </a:solidFill>
              </a:rPr>
              <a:t>FCR</a:t>
            </a:r>
            <a:r>
              <a:rPr lang="es-CO" sz="1000" dirty="0">
                <a:solidFill>
                  <a:srgbClr val="0F1919"/>
                </a:solidFill>
              </a:rPr>
              <a:t> respirable como "razonablemente anticipado" como carcinógeno). No clasificado por la </a:t>
            </a:r>
            <a:r>
              <a:rPr lang="es-CO" sz="1000" dirty="0" err="1">
                <a:solidFill>
                  <a:srgbClr val="0F1919"/>
                </a:solidFill>
              </a:rPr>
              <a:t>OSHA</a:t>
            </a:r>
            <a:r>
              <a:rPr lang="es-CO" sz="1000" dirty="0">
                <a:solidFill>
                  <a:srgbClr val="0F1919"/>
                </a:solidFill>
              </a:rPr>
              <a:t>.</a:t>
            </a:r>
            <a:endParaRPr lang="en-CA" sz="1000" b="1" dirty="0">
              <a:solidFill>
                <a:srgbClr val="0F1919"/>
              </a:solidFill>
            </a:endParaRPr>
          </a:p>
        </p:txBody>
      </p:sp>
    </p:spTree>
    <p:extLst>
      <p:ext uri="{BB962C8B-B14F-4D97-AF65-F5344CB8AC3E}">
        <p14:creationId xmlns:p14="http://schemas.microsoft.com/office/powerpoint/2010/main" val="181488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333463508"/>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3890010">
                  <a:extLst>
                    <a:ext uri="{9D8B030D-6E8A-4147-A177-3AD203B41FA5}">
                      <a16:colId xmlns:a16="http://schemas.microsoft.com/office/drawing/2014/main" val="3647290184"/>
                    </a:ext>
                  </a:extLst>
                </a:gridCol>
                <a:gridCol w="330987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es un contaminante marino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996418652"/>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7644">
                  <a:extLst>
                    <a:ext uri="{9D8B030D-6E8A-4147-A177-3AD203B41FA5}">
                      <a16:colId xmlns:a16="http://schemas.microsoft.com/office/drawing/2014/main" val="3647290184"/>
                    </a:ext>
                  </a:extLst>
                </a:gridCol>
                <a:gridCol w="422173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2600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BOMBEABLE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a:t>
            </a:r>
            <a:r>
              <a:rPr lang="en-US" sz="1200" dirty="0">
                <a:solidFill>
                  <a:schemeClr val="tx2"/>
                </a:solidFill>
              </a:rPr>
              <a:t>23 03 </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29721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4738" y="3399044"/>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63419"/>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a:t>
            </a:r>
            <a:r>
              <a:rPr lang="es-CO" sz="1000" dirty="0">
                <a:solidFill>
                  <a:schemeClr val="tx1"/>
                </a:solidFill>
              </a:rPr>
              <a:t>No regulado 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5877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lnSpc>
                <a:spcPct val="100000"/>
              </a:lnSpc>
              <a:spcBef>
                <a:spcPts val="0"/>
              </a:spcBef>
              <a:tabLst>
                <a:tab pos="118872" algn="l"/>
              </a:tabLst>
            </a:pPr>
            <a:r>
              <a:rPr lang="es-CO" sz="1000" b="1" u="sng" dirty="0">
                <a:solidFill>
                  <a:schemeClr val="tx1"/>
                </a:solidFill>
              </a:rPr>
              <a:t>REGULACIONES CANADIENSES</a:t>
            </a:r>
          </a:p>
          <a:p>
            <a:pPr algn="just" defTabSz="228600">
              <a:lnSpc>
                <a:spcPct val="100000"/>
              </a:lnSpc>
              <a:spcBef>
                <a:spcPts val="0"/>
              </a:spcBef>
              <a:tabLst>
                <a:tab pos="118872" algn="l"/>
              </a:tabLst>
            </a:pPr>
            <a:r>
              <a:rPr lang="es-CO" sz="1000" b="1" dirty="0">
                <a:solidFill>
                  <a:schemeClr val="tx1"/>
                </a:solidFill>
              </a:rPr>
              <a:t>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lnSpc>
                <a:spcPct val="100000"/>
              </a:lnSpc>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 Canadian </a:t>
            </a:r>
            <a:r>
              <a:rPr lang="es-CO" sz="1000" b="1" dirty="0" err="1">
                <a:solidFill>
                  <a:schemeClr val="tx1"/>
                </a:solidFill>
              </a:rPr>
              <a:t>Environmental</a:t>
            </a:r>
            <a:r>
              <a:rPr lang="es-CO" sz="1000" b="1" dirty="0">
                <a:solidFill>
                  <a:schemeClr val="tx1"/>
                </a:solidFill>
              </a:rPr>
              <a:t> </a:t>
            </a:r>
            <a:r>
              <a:rPr lang="es-CO" sz="1000" b="1" dirty="0" err="1">
                <a:solidFill>
                  <a:schemeClr val="tx1"/>
                </a:solidFill>
              </a:rPr>
              <a:t>Protection</a:t>
            </a:r>
            <a:r>
              <a:rPr lang="es-CO" sz="1000" b="1" dirty="0">
                <a:solidFill>
                  <a:schemeClr val="tx1"/>
                </a:solidFill>
              </a:rPr>
              <a:t> </a:t>
            </a:r>
            <a:r>
              <a:rPr lang="es-CO" sz="1000" b="1" dirty="0" err="1">
                <a:solidFill>
                  <a:schemeClr val="tx1"/>
                </a:solidFill>
              </a:rPr>
              <a:t>Act</a:t>
            </a:r>
            <a:r>
              <a:rPr lang="es-CO" sz="1000" b="1" dirty="0">
                <a:solidFill>
                  <a:schemeClr val="tx1"/>
                </a:solidFill>
              </a:rPr>
              <a:t> ) -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20" name="Table 35">
            <a:extLst>
              <a:ext uri="{FF2B5EF4-FFF2-40B4-BE49-F238E27FC236}">
                <a16:creationId xmlns:a16="http://schemas.microsoft.com/office/drawing/2014/main" id="{5A4444B7-A5DD-415A-1736-A81590B9BF46}"/>
              </a:ext>
            </a:extLst>
          </p:cNvPr>
          <p:cNvGraphicFramePr>
            <a:graphicFrameLocks/>
          </p:cNvGraphicFramePr>
          <p:nvPr>
            <p:extLst>
              <p:ext uri="{D42A27DB-BD31-4B8C-83A1-F6EECF244321}">
                <p14:modId xmlns:p14="http://schemas.microsoft.com/office/powerpoint/2010/main" val="3391326483"/>
              </p:ext>
            </p:extLst>
          </p:nvPr>
        </p:nvGraphicFramePr>
        <p:xfrm>
          <a:off x="287268" y="8745866"/>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es-CO" sz="800" b="1" noProof="0" dirty="0" err="1"/>
                        <a:t>OSHA</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tabLst>
                          <a:tab pos="88900" algn="l"/>
                        </a:tabLst>
                      </a:pPr>
                      <a:r>
                        <a:rPr lang="es-CO" sz="800" b="0" noProof="0" dirty="0"/>
                        <a:t>Las “fibras cerámicas (partículas transportadas por el aire de tamaño respirable)” figuran en la </a:t>
                      </a:r>
                      <a:r>
                        <a:rPr lang="es-CO" sz="800" b="1" noProof="0" dirty="0"/>
                        <a:t>Proposición 65, Ley de control de sustancias tóxicas y agua potable 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5">
            <a:extLst>
              <a:ext uri="{FF2B5EF4-FFF2-40B4-BE49-F238E27FC236}">
                <a16:creationId xmlns:a16="http://schemas.microsoft.com/office/drawing/2014/main" id="{D0AFB325-ED85-2368-18C9-54DDB5CF2308}"/>
              </a:ext>
            </a:extLst>
          </p:cNvPr>
          <p:cNvGraphicFramePr>
            <a:graphicFrameLocks/>
          </p:cNvGraphicFramePr>
          <p:nvPr>
            <p:extLst>
              <p:ext uri="{D42A27DB-BD31-4B8C-83A1-F6EECF244321}">
                <p14:modId xmlns:p14="http://schemas.microsoft.com/office/powerpoint/2010/main" val="91571677"/>
              </p:ext>
            </p:extLst>
          </p:nvPr>
        </p:nvGraphicFramePr>
        <p:xfrm>
          <a:off x="287268" y="7242405"/>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sp>
        <p:nvSpPr>
          <p:cNvPr id="5" name="Rectangle 4">
            <a:extLst>
              <a:ext uri="{FF2B5EF4-FFF2-40B4-BE49-F238E27FC236}">
                <a16:creationId xmlns:a16="http://schemas.microsoft.com/office/drawing/2014/main" id="{7954CA14-D3B4-7D78-0CE5-32CD6889C62A}"/>
              </a:ext>
            </a:extLst>
          </p:cNvPr>
          <p:cNvSpPr/>
          <p:nvPr/>
        </p:nvSpPr>
        <p:spPr>
          <a:xfrm>
            <a:off x="285244" y="108050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6256" y="1454511"/>
            <a:ext cx="7200900" cy="536208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el fabricante de fibra cerámica refractaria [</a:t>
            </a:r>
            <a:r>
              <a:rPr lang="es-CO" sz="1000" dirty="0" err="1">
                <a:solidFill>
                  <a:schemeClr val="tx1"/>
                </a:solidFill>
              </a:rPr>
              <a:t>FCR</a:t>
            </a:r>
            <a:r>
              <a:rPr lang="es-CO" sz="1000" dirty="0">
                <a:solidFill>
                  <a:schemeClr val="tx1"/>
                </a:solidFill>
              </a:rPr>
              <a:t>] y lanas policristalinas [</a:t>
            </a:r>
            <a:r>
              <a:rPr lang="es-CO" sz="1000" dirty="0" err="1">
                <a:solidFill>
                  <a:schemeClr val="tx1"/>
                </a:solidFill>
              </a:rPr>
              <a:t>PCW</a:t>
            </a:r>
            <a:r>
              <a:rPr lang="es-CO" sz="1000" dirty="0">
                <a:solidFill>
                  <a:schemeClr val="tx1"/>
                </a:solidFill>
              </a:rPr>
              <a:t> - </a:t>
            </a:r>
            <a:r>
              <a:rPr lang="es-CO" sz="1000" dirty="0" err="1">
                <a:solidFill>
                  <a:schemeClr val="tx1"/>
                </a:solidFill>
              </a:rPr>
              <a:t>polycrystalline</a:t>
            </a:r>
            <a:r>
              <a:rPr lang="es-CO" sz="1000" dirty="0">
                <a:solidFill>
                  <a:schemeClr val="tx1"/>
                </a:solidFill>
              </a:rPr>
              <a:t> </a:t>
            </a:r>
            <a:r>
              <a:rPr lang="es-CO" sz="1000" dirty="0" err="1">
                <a:solidFill>
                  <a:schemeClr val="tx1"/>
                </a:solidFill>
              </a:rPr>
              <a:t>wools</a:t>
            </a:r>
            <a:r>
              <a:rPr lang="es-CO" sz="1000" dirty="0">
                <a:solidFill>
                  <a:schemeClr val="tx1"/>
                </a:solidFill>
              </a:rPr>
              <a:t>] para brindar a los clientes información actualizada sobre el uso y manipulación adecuados de fibra cerámica refractaria y lanas de </a:t>
            </a:r>
            <a:r>
              <a:rPr lang="es-CO" sz="1000" dirty="0" err="1">
                <a:solidFill>
                  <a:schemeClr val="tx1"/>
                </a:solidFill>
              </a:rPr>
              <a:t>mullita</a:t>
            </a:r>
            <a:r>
              <a:rPr lang="es-CO" sz="1000" dirty="0">
                <a:solidFill>
                  <a:schemeClr val="tx1"/>
                </a:solidFill>
              </a:rPr>
              <a:t> policristalina. En 2002, </a:t>
            </a:r>
            <a:r>
              <a:rPr lang="es-CO" sz="1000" dirty="0" err="1">
                <a:solidFill>
                  <a:schemeClr val="tx1"/>
                </a:solidFill>
              </a:rPr>
              <a:t>OSHA</a:t>
            </a:r>
            <a:r>
              <a:rPr lang="es-CO" sz="1000" dirty="0">
                <a:solidFill>
                  <a:schemeClr val="tx1"/>
                </a:solidFill>
              </a:rPr>
              <a:t> respaldó un programa voluntario de administración de productos de cinco años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FCRC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quinquenal,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estratégicos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 Para obtener más información sobre </a:t>
            </a:r>
            <a:r>
              <a:rPr lang="es-CO" sz="1000" dirty="0" err="1">
                <a:solidFill>
                  <a:schemeClr val="tx1"/>
                </a:solidFill>
              </a:rPr>
              <a:t>PSP</a:t>
            </a:r>
            <a:r>
              <a:rPr lang="es-CO" sz="1000" dirty="0">
                <a:solidFill>
                  <a:schemeClr val="tx1"/>
                </a:solidFill>
              </a:rPr>
              <a:t> 2017, visite </a:t>
            </a:r>
            <a:r>
              <a:rPr lang="es-CO" sz="1000" dirty="0" err="1">
                <a:solidFill>
                  <a:schemeClr val="tx1"/>
                </a:solidFill>
              </a:rPr>
              <a:t>visit</a:t>
            </a:r>
            <a:r>
              <a:rPr lang="es-CO" sz="1000" dirty="0">
                <a:solidFill>
                  <a:schemeClr val="tx1"/>
                </a:solidFill>
              </a:rPr>
              <a:t> </a:t>
            </a:r>
            <a:r>
              <a:rPr lang="es-CO" sz="1000" dirty="0">
                <a:solidFill>
                  <a:schemeClr val="accent3"/>
                </a:solidFill>
                <a:hlinkClick r:id="rId2">
                  <a:extLst>
                    <a:ext uri="{A12FA001-AC4F-418D-AE19-62706E023703}">
                      <ahyp:hlinkClr xmlns:ahyp="http://schemas.microsoft.com/office/drawing/2018/hyperlinkcolor" val="tx"/>
                    </a:ext>
                  </a:extLst>
                </a:hlinkClick>
              </a:rPr>
              <a:t>http://www.htiwcoalition.org</a:t>
            </a:r>
            <a:endParaRPr lang="es-CO" sz="1000" dirty="0">
              <a:solidFill>
                <a:schemeClr val="accent3"/>
              </a:solidFill>
            </a:endParaRPr>
          </a:p>
          <a:p>
            <a:pPr algn="just" defTabSz="228600">
              <a:spcBef>
                <a:spcPts val="0"/>
              </a:spcBef>
              <a:tabLst>
                <a:tab pos="118872" algn="l"/>
              </a:tabLst>
            </a:pPr>
            <a:r>
              <a:rPr lang="es-CO" sz="1000" dirty="0">
                <a:solidFill>
                  <a:schemeClr val="tx1"/>
                </a:solidFill>
              </a:rPr>
              <a:t> </a:t>
            </a:r>
          </a:p>
          <a:p>
            <a:pPr algn="just" defTabSz="228600">
              <a:spcBef>
                <a:spcPts val="0"/>
              </a:spcBef>
              <a:tabLst>
                <a:tab pos="118872" algn="l"/>
              </a:tabLst>
            </a:pPr>
            <a:r>
              <a:rPr lang="es-CO" sz="1000" b="1" dirty="0">
                <a:solidFill>
                  <a:schemeClr val="tx1"/>
                </a:solidFill>
              </a:rPr>
              <a:t>¡Nota! La antigua clasificación de peligros del Sistema de Identificación de Materiales Peligrosos (</a:t>
            </a:r>
            <a:r>
              <a:rPr lang="es-CO" sz="1000" b="1" dirty="0" err="1">
                <a:solidFill>
                  <a:schemeClr val="tx1"/>
                </a:solidFill>
              </a:rPr>
              <a:t>HMIS</a:t>
            </a:r>
            <a:r>
              <a:rPr lang="es-CO" sz="1000" b="1" dirty="0">
                <a:solidFill>
                  <a:schemeClr val="tx1"/>
                </a:solidFill>
              </a:rPr>
              <a:t>) </a:t>
            </a:r>
            <a:r>
              <a:rPr lang="es-CO" sz="1000" dirty="0">
                <a:solidFill>
                  <a:schemeClr val="tx1"/>
                </a:solidFill>
              </a:rPr>
              <a:t>para clasificar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Las clasificaciones antiguas están a continuación:</a:t>
            </a:r>
          </a:p>
          <a:p>
            <a:pPr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p>
          <a:p>
            <a:pPr defTabSz="228600">
              <a:spcBef>
                <a:spcPts val="0"/>
              </a:spcBef>
              <a:tabLst>
                <a:tab pos="118872" algn="l"/>
              </a:tabLst>
            </a:pPr>
            <a:r>
              <a:rPr lang="es-CO" sz="1000" dirty="0" err="1">
                <a:solidFill>
                  <a:schemeClr val="tx1"/>
                </a:solidFill>
              </a:rPr>
              <a:t>HMIS</a:t>
            </a:r>
            <a:r>
              <a:rPr lang="es-CO" sz="1000" dirty="0">
                <a:solidFill>
                  <a:schemeClr val="tx1"/>
                </a:solidFill>
              </a:rPr>
              <a:t> Inflamabilidad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Reactividad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Equipo de protección individual X (A determinar por el usuario)</a:t>
            </a:r>
          </a:p>
          <a:p>
            <a:pPr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Información adicional sobre el material después del servicio: </a:t>
            </a:r>
            <a:r>
              <a:rPr lang="es-CO" sz="1000" dirty="0">
                <a:solidFill>
                  <a:schemeClr val="tx1"/>
                </a:solidFill>
              </a:rPr>
              <a:t>Tal como se producen, todas las fibras </a:t>
            </a:r>
            <a:r>
              <a:rPr lang="es-CO" sz="1000" dirty="0" err="1">
                <a:solidFill>
                  <a:schemeClr val="tx1"/>
                </a:solidFill>
              </a:rPr>
              <a:t>FCR</a:t>
            </a:r>
            <a:r>
              <a:rPr lang="es-CO" sz="1000" dirty="0">
                <a:solidFill>
                  <a:schemeClr val="tx1"/>
                </a:solidFill>
              </a:rPr>
              <a:t> son materiales vítreos (vidriosos) que no contienen sílice cristalina.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comenzar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 Cuando las fibras de vidrio </a:t>
            </a:r>
            <a:r>
              <a:rPr lang="es-CO" sz="1000" dirty="0" err="1">
                <a:solidFill>
                  <a:schemeClr val="tx1"/>
                </a:solidFill>
              </a:rPr>
              <a:t>FCR</a:t>
            </a:r>
            <a:r>
              <a:rPr lang="es-CO" sz="1000" dirty="0">
                <a:solidFill>
                  <a:schemeClr val="tx1"/>
                </a:solidFill>
              </a:rPr>
              <a:t> se desvitrifican, forman una mezcla mineral de sílice cristalina que contiene polvo. La sílice cristalina queda atrapada en los límites de grano dentro de una matriz formada predominantemente por </a:t>
            </a:r>
            <a:r>
              <a:rPr lang="es-CO" sz="1000" dirty="0" err="1">
                <a:solidFill>
                  <a:schemeClr val="tx1"/>
                </a:solidFill>
              </a:rPr>
              <a:t>mullita</a:t>
            </a:r>
            <a:r>
              <a:rPr lang="es-CO" sz="1000" dirty="0">
                <a:solidFill>
                  <a:schemeClr val="tx1"/>
                </a:solidFill>
              </a:rPr>
              <a:t>. La aparición y el alcance de la formación de fases cristalinas dependen de la duración y la temperatura de la exposición, la química de las fibras y/o la presencia de agentes fundentes o contaminantes del horno. La presencia de fases cristalinas sólo puede confirmarse mediante análisis de laboratorio de la fibra de "cara caliente". La evaluación de la </a:t>
            </a:r>
            <a:r>
              <a:rPr lang="es-CO" sz="1000" dirty="0" err="1">
                <a:solidFill>
                  <a:schemeClr val="tx1"/>
                </a:solidFill>
              </a:rPr>
              <a:t>IARC</a:t>
            </a:r>
            <a:r>
              <a:rPr lang="es-CO" sz="1000" dirty="0">
                <a:solidFill>
                  <a:schemeClr val="tx1"/>
                </a:solidFill>
              </a:rPr>
              <a:t> sobre la sílice cristalina establece que “la sílice cristalina inhalada en forma de cuarzo o cristobalita de fuentes ocupacionales es cancerígena para los humanos (Grupo 1)” y además señala que “no se detectó carcinogenicidad en humanos en todas las circunstancias industriales estudiadas”. La </a:t>
            </a:r>
            <a:r>
              <a:rPr lang="es-CO" sz="1000" dirty="0" err="1">
                <a:solidFill>
                  <a:schemeClr val="tx1"/>
                </a:solidFill>
              </a:rPr>
              <a:t>IARC</a:t>
            </a:r>
            <a:r>
              <a:rPr lang="es-CO" sz="1000" dirty="0">
                <a:solidFill>
                  <a:schemeClr val="tx1"/>
                </a:solidFill>
              </a:rPr>
              <a:t> también estudió polvos que contienen sílice cristalina mineral mixta, como polvo de carbón (que contiene entre un 5 % y un 15 % de sílice cristalina) y tierra de diatomeas, sin observar ninguna evidencia de enfermedad. (Monografía de la </a:t>
            </a:r>
            <a:r>
              <a:rPr lang="es-CO" sz="1000" dirty="0" err="1">
                <a:solidFill>
                  <a:schemeClr val="tx1"/>
                </a:solidFill>
              </a:rPr>
              <a:t>IARC</a:t>
            </a:r>
            <a:r>
              <a:rPr lang="es-CO" sz="1000" dirty="0">
                <a:solidFill>
                  <a:schemeClr val="tx1"/>
                </a:solidFill>
              </a:rPr>
              <a:t>, volumen 68, 1997). NTP enumera todos los polimorfos de sílice cristalina entre las sustancias que "pueden considerarse razonablemente carcinógenas".</a:t>
            </a:r>
            <a:endParaRPr lang="es-CO" sz="1000" dirty="0">
              <a:solidFill>
                <a:srgbClr val="0F1919"/>
              </a:solidFill>
            </a:endParaRPr>
          </a:p>
          <a:p>
            <a:pPr algn="just" defTabSz="320040">
              <a:tabLst>
                <a:tab pos="118872" algn="l"/>
              </a:tabLst>
            </a:pPr>
            <a:r>
              <a:rPr lang="es-CO" sz="1000" dirty="0" err="1">
                <a:solidFill>
                  <a:srgbClr val="0F1919"/>
                </a:solidFill>
              </a:rPr>
              <a:t>IARC</a:t>
            </a:r>
            <a:r>
              <a:rPr lang="es-CO" sz="1000" dirty="0">
                <a:solidFill>
                  <a:srgbClr val="0F1919"/>
                </a:solidFill>
              </a:rPr>
              <a:t> y NTP no evaluaron el </a:t>
            </a:r>
            <a:r>
              <a:rPr lang="es-CO" sz="1000" dirty="0" err="1">
                <a:solidFill>
                  <a:srgbClr val="0F1919"/>
                </a:solidFill>
              </a:rPr>
              <a:t>FCR</a:t>
            </a:r>
            <a:r>
              <a:rPr lang="es-CO" sz="1000" dirty="0">
                <a:solidFill>
                  <a:srgbClr val="0F1919"/>
                </a:solidFill>
              </a:rPr>
              <a:t> después del servicio, que puede contener varias fases cristalinas. Sin embargo, un análisis de muestras de </a:t>
            </a:r>
            <a:r>
              <a:rPr lang="es-CO" sz="1000" dirty="0" err="1">
                <a:solidFill>
                  <a:srgbClr val="0F1919"/>
                </a:solidFill>
              </a:rPr>
              <a:t>FCR</a:t>
            </a:r>
            <a:r>
              <a:rPr lang="es-CO" sz="1000" dirty="0">
                <a:solidFill>
                  <a:srgbClr val="0F1919"/>
                </a:solidFill>
              </a:rPr>
              <a:t> después del servicio obtenidas de conformidad con un acuerdo de monitoreo de exposición con la </a:t>
            </a:r>
            <a:r>
              <a:rPr lang="es-CO" sz="1000" dirty="0" err="1">
                <a:solidFill>
                  <a:srgbClr val="0F1919"/>
                </a:solidFill>
              </a:rPr>
              <a:t>USEPA</a:t>
            </a:r>
            <a:r>
              <a:rPr lang="es-CO" sz="1000" dirty="0">
                <a:solidFill>
                  <a:srgbClr val="0F1919"/>
                </a:solidFill>
              </a:rPr>
              <a:t>, encontró que en las condiciones del horno muestreadas, la mayoría no contenía niveles detectables de sílice cristalina. Otros estudios relevantes de </a:t>
            </a:r>
            <a:r>
              <a:rPr lang="es-CO" sz="1000" dirty="0" err="1">
                <a:solidFill>
                  <a:srgbClr val="0F1919"/>
                </a:solidFill>
              </a:rPr>
              <a:t>FCR</a:t>
            </a:r>
            <a:r>
              <a:rPr lang="es-CO" sz="1000" dirty="0">
                <a:solidFill>
                  <a:srgbClr val="0F1919"/>
                </a:solidFill>
              </a:rPr>
              <a:t> encontraron que (1) la </a:t>
            </a:r>
            <a:r>
              <a:rPr lang="es-CO" sz="1000" dirty="0" err="1">
                <a:solidFill>
                  <a:srgbClr val="0F1919"/>
                </a:solidFill>
              </a:rPr>
              <a:t>FCR</a:t>
            </a:r>
            <a:r>
              <a:rPr lang="es-CO" sz="1000" dirty="0">
                <a:solidFill>
                  <a:srgbClr val="0F1919"/>
                </a:solidFill>
              </a:rPr>
              <a:t> simulada después del servicio mostró poca o ninguna actividad cuando la exposición fue por inhalación o inyección intraperitoneal; y (2) la </a:t>
            </a:r>
            <a:r>
              <a:rPr lang="es-CO" sz="1000" dirty="0" err="1">
                <a:solidFill>
                  <a:srgbClr val="0F1919"/>
                </a:solidFill>
              </a:rPr>
              <a:t>FCR</a:t>
            </a:r>
            <a:r>
              <a:rPr lang="es-CO" sz="1000" dirty="0">
                <a:solidFill>
                  <a:srgbClr val="0F1919"/>
                </a:solidFill>
              </a:rPr>
              <a:t> después del servicio no fue citotóxica para las células similares a los macrófagos en concentraciones de hasta 320 microgramos/cm²; en comparación, el cuarzo puro o la cristobalita fueron significativamente activos en niveles mucho más bajos (alrededor de 20 microgramos/cm²).</a:t>
            </a:r>
          </a:p>
        </p:txBody>
      </p:sp>
      <p:sp>
        <p:nvSpPr>
          <p:cNvPr id="8" name="Rectangle 7">
            <a:extLst>
              <a:ext uri="{FF2B5EF4-FFF2-40B4-BE49-F238E27FC236}">
                <a16:creationId xmlns:a16="http://schemas.microsoft.com/office/drawing/2014/main" id="{E76F184B-C9A0-FA4C-4CCD-7F821E870879}"/>
              </a:ext>
            </a:extLst>
          </p:cNvPr>
          <p:cNvSpPr/>
          <p:nvPr/>
        </p:nvSpPr>
        <p:spPr>
          <a:xfrm>
            <a:off x="287268" y="6844374"/>
            <a:ext cx="7199888" cy="29340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a:t>
            </a:r>
            <a:r>
              <a:rPr lang="en-US" sz="1200" dirty="0" err="1">
                <a:solidFill>
                  <a:schemeClr val="tx2"/>
                </a:solidFill>
              </a:rPr>
              <a:t>BOMBEABLE</a:t>
            </a:r>
            <a:r>
              <a:rPr lang="en-US" sz="1200" dirty="0">
                <a:solidFill>
                  <a:schemeClr val="tx2"/>
                </a:solidFill>
              </a:rPr>
              <a:t> 23 03 </a:t>
            </a:r>
          </a:p>
        </p:txBody>
      </p:sp>
    </p:spTree>
    <p:extLst>
      <p:ext uri="{BB962C8B-B14F-4D97-AF65-F5344CB8AC3E}">
        <p14:creationId xmlns:p14="http://schemas.microsoft.com/office/powerpoint/2010/main" val="370727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2600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BOMBEABLE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a:t>
            </a:r>
            <a:r>
              <a:rPr lang="en-US" sz="1200" dirty="0">
                <a:solidFill>
                  <a:schemeClr val="tx2"/>
                </a:solidFill>
              </a:rPr>
              <a:t>23 03 </a:t>
            </a:r>
          </a:p>
        </p:txBody>
      </p:sp>
      <p:graphicFrame>
        <p:nvGraphicFramePr>
          <p:cNvPr id="5" name="Table 35">
            <a:extLst>
              <a:ext uri="{FF2B5EF4-FFF2-40B4-BE49-F238E27FC236}">
                <a16:creationId xmlns:a16="http://schemas.microsoft.com/office/drawing/2014/main" id="{441E5204-8BA6-E2C6-9113-20E9CE281495}"/>
              </a:ext>
            </a:extLst>
          </p:cNvPr>
          <p:cNvGraphicFramePr>
            <a:graphicFrameLocks/>
          </p:cNvGraphicFramePr>
          <p:nvPr>
            <p:extLst>
              <p:ext uri="{D42A27DB-BD31-4B8C-83A1-F6EECF244321}">
                <p14:modId xmlns:p14="http://schemas.microsoft.com/office/powerpoint/2010/main" val="4002475167"/>
              </p:ext>
            </p:extLst>
          </p:nvPr>
        </p:nvGraphicFramePr>
        <p:xfrm>
          <a:off x="283216" y="1435966"/>
          <a:ext cx="7199889" cy="778660"/>
        </p:xfrm>
        <a:graphic>
          <a:graphicData uri="http://schemas.openxmlformats.org/drawingml/2006/table">
            <a:tbl>
              <a:tblPr firstRow="1" bandRow="1">
                <a:tableStyleId>{9D7B26C5-4107-4FEC-AEDC-1716B250A1EF}</a:tableStyleId>
              </a:tblPr>
              <a:tblGrid>
                <a:gridCol w="988279">
                  <a:extLst>
                    <a:ext uri="{9D8B030D-6E8A-4147-A177-3AD203B41FA5}">
                      <a16:colId xmlns:a16="http://schemas.microsoft.com/office/drawing/2014/main" val="3647290184"/>
                    </a:ext>
                  </a:extLst>
                </a:gridCol>
                <a:gridCol w="2925855">
                  <a:extLst>
                    <a:ext uri="{9D8B030D-6E8A-4147-A177-3AD203B41FA5}">
                      <a16:colId xmlns:a16="http://schemas.microsoft.com/office/drawing/2014/main" val="622920296"/>
                    </a:ext>
                  </a:extLst>
                </a:gridCol>
                <a:gridCol w="3285755">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7" name="Table 35">
            <a:extLst>
              <a:ext uri="{FF2B5EF4-FFF2-40B4-BE49-F238E27FC236}">
                <a16:creationId xmlns:a16="http://schemas.microsoft.com/office/drawing/2014/main" id="{BD6E6572-0270-6616-7C8E-D26F2B3A8E23}"/>
              </a:ext>
            </a:extLst>
          </p:cNvPr>
          <p:cNvGraphicFramePr>
            <a:graphicFrameLocks/>
          </p:cNvGraphicFramePr>
          <p:nvPr>
            <p:extLst>
              <p:ext uri="{D42A27DB-BD31-4B8C-83A1-F6EECF244321}">
                <p14:modId xmlns:p14="http://schemas.microsoft.com/office/powerpoint/2010/main" val="2756978786"/>
              </p:ext>
            </p:extLst>
          </p:nvPr>
        </p:nvGraphicFramePr>
        <p:xfrm>
          <a:off x="288785" y="2206247"/>
          <a:ext cx="7199382" cy="57436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421463"/>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34950"/>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9159625"/>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536598"/>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44527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9243260"/>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0274"/>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3565076"/>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5255566"/>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5012858"/>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20369"/>
                  </a:ext>
                </a:extLst>
              </a:tr>
            </a:tbl>
          </a:graphicData>
        </a:graphic>
      </p:graphicFrame>
      <p:sp>
        <p:nvSpPr>
          <p:cNvPr id="10" name="Text Placeholder 25">
            <a:extLst>
              <a:ext uri="{FF2B5EF4-FFF2-40B4-BE49-F238E27FC236}">
                <a16:creationId xmlns:a16="http://schemas.microsoft.com/office/drawing/2014/main" id="{7A1964C3-FFBB-AE1B-68B9-32F817CC105E}"/>
              </a:ext>
            </a:extLst>
          </p:cNvPr>
          <p:cNvSpPr txBox="1">
            <a:spLocks/>
          </p:cNvSpPr>
          <p:nvPr/>
        </p:nvSpPr>
        <p:spPr>
          <a:xfrm>
            <a:off x="297347" y="8035003"/>
            <a:ext cx="7200900" cy="32766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800" b="1" dirty="0">
                <a:solidFill>
                  <a:srgbClr val="0F1919"/>
                </a:solidFill>
              </a:rPr>
              <a:t>Resumen de la revisión: </a:t>
            </a:r>
            <a:r>
              <a:rPr lang="es-CO" sz="800" dirty="0">
                <a:solidFill>
                  <a:srgbClr val="0F1919"/>
                </a:solidFill>
              </a:rPr>
              <a:t>FDS actualizada para alinearse con el nuevo Reglamento </a:t>
            </a:r>
            <a:r>
              <a:rPr lang="es-CO" sz="800" dirty="0" err="1">
                <a:solidFill>
                  <a:srgbClr val="0F1919"/>
                </a:solidFill>
              </a:rPr>
              <a:t>WHMIS</a:t>
            </a:r>
            <a:r>
              <a:rPr lang="es-CO" sz="800" dirty="0">
                <a:solidFill>
                  <a:srgbClr val="0F1919"/>
                </a:solidFill>
              </a:rPr>
              <a:t> 2015 introducido, 11 de febrero de 2015, y la renovación de </a:t>
            </a:r>
            <a:r>
              <a:rPr lang="es-CO" sz="800" dirty="0" err="1">
                <a:solidFill>
                  <a:srgbClr val="0F1919"/>
                </a:solidFill>
              </a:rPr>
              <a:t>PSP</a:t>
            </a:r>
            <a:r>
              <a:rPr lang="es-CO" sz="800" dirty="0">
                <a:solidFill>
                  <a:srgbClr val="0F1919"/>
                </a:solidFill>
              </a:rPr>
              <a:t> en 2017. </a:t>
            </a:r>
            <a:r>
              <a:rPr lang="es-CO" sz="800" b="1" dirty="0">
                <a:solidFill>
                  <a:srgbClr val="0F1919"/>
                </a:solidFill>
              </a:rPr>
              <a:t>Fecha de revisión de FDS: </a:t>
            </a:r>
            <a:r>
              <a:rPr lang="es-CO" sz="800" dirty="0">
                <a:solidFill>
                  <a:srgbClr val="0F1919"/>
                </a:solidFill>
              </a:rPr>
              <a:t>13 de agosto de 2018, </a:t>
            </a:r>
            <a:r>
              <a:rPr lang="es-CO" sz="800" b="1" dirty="0">
                <a:solidFill>
                  <a:srgbClr val="0F1919"/>
                </a:solidFill>
              </a:rPr>
              <a:t>FDS Preparado por: </a:t>
            </a:r>
            <a:r>
              <a:rPr lang="es-CO" sz="800" dirty="0" err="1">
                <a:solidFill>
                  <a:srgbClr val="0F1919"/>
                </a:solidFill>
              </a:rPr>
              <a:t>G.E</a:t>
            </a:r>
            <a:r>
              <a:rPr lang="es-CO" sz="800" dirty="0">
                <a:solidFill>
                  <a:srgbClr val="0F1919"/>
                </a:solidFill>
              </a:rPr>
              <a:t>. Menzies P. Eng. </a:t>
            </a:r>
            <a:r>
              <a:rPr lang="es-CO" sz="800" dirty="0" err="1">
                <a:solidFill>
                  <a:srgbClr val="0F1919"/>
                </a:solidFill>
              </a:rPr>
              <a:t>ROH</a:t>
            </a:r>
            <a:r>
              <a:rPr lang="es-CO" sz="800" dirty="0">
                <a:solidFill>
                  <a:srgbClr val="0F1919"/>
                </a:solidFill>
              </a:rPr>
              <a:t> con el apoyo de </a:t>
            </a:r>
            <a:r>
              <a:rPr lang="es-CO" sz="800" dirty="0" err="1">
                <a:solidFill>
                  <a:srgbClr val="0F1919"/>
                </a:solidFill>
              </a:rPr>
              <a:t>UNIFRAX</a:t>
            </a:r>
            <a:r>
              <a:rPr lang="es-CO" sz="800" dirty="0">
                <a:solidFill>
                  <a:srgbClr val="0F1919"/>
                </a:solidFill>
              </a:rPr>
              <a:t>.</a:t>
            </a:r>
            <a:endParaRPr lang="en-CA" sz="800" dirty="0">
              <a:solidFill>
                <a:srgbClr val="0F1919"/>
              </a:solidFill>
            </a:endParaRPr>
          </a:p>
          <a:p>
            <a:pPr defTabSz="320040">
              <a:tabLst>
                <a:tab pos="118872" algn="l"/>
              </a:tabLst>
            </a:pPr>
            <a:endParaRPr lang="en-CA" sz="800" dirty="0">
              <a:solidFill>
                <a:srgbClr val="0F1919"/>
              </a:solidFill>
            </a:endParaRPr>
          </a:p>
          <a:p>
            <a:pPr defTabSz="320040">
              <a:tabLst>
                <a:tab pos="118872" algn="l"/>
              </a:tabLst>
            </a:pPr>
            <a:endParaRPr lang="en-CA" sz="800" dirty="0">
              <a:solidFill>
                <a:srgbClr val="0F1919"/>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92328" y="8286080"/>
            <a:ext cx="7199888" cy="294008"/>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p>
        </p:txBody>
      </p:sp>
      <p:sp>
        <p:nvSpPr>
          <p:cNvPr id="12" name="Rectangle 11">
            <a:extLst>
              <a:ext uri="{FF2B5EF4-FFF2-40B4-BE49-F238E27FC236}">
                <a16:creationId xmlns:a16="http://schemas.microsoft.com/office/drawing/2014/main" id="{E36B0BEE-DDAA-81D7-3C81-300563A1FAE0}"/>
              </a:ext>
            </a:extLst>
          </p:cNvPr>
          <p:cNvSpPr/>
          <p:nvPr/>
        </p:nvSpPr>
        <p:spPr>
          <a:xfrm>
            <a:off x="277187" y="8596895"/>
            <a:ext cx="7230170" cy="624034"/>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7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a:t>
            </a:r>
            <a:r>
              <a:rPr lang="es-CO" sz="700" dirty="0" err="1">
                <a:solidFill>
                  <a:schemeClr val="bg2">
                    <a:lumMod val="10000"/>
                  </a:schemeClr>
                </a:solidFill>
                <a:effectLst/>
                <a:ea typeface="Calibri" panose="020F0502020204030204" pitchFamily="34" charset="0"/>
                <a:cs typeface="Times New Roman" panose="02020603050405020304" pitchFamily="18" charset="0"/>
              </a:rPr>
              <a:t>Unifrax</a:t>
            </a:r>
            <a:r>
              <a:rPr lang="es-CO" sz="700" dirty="0">
                <a:solidFill>
                  <a:schemeClr val="bg2">
                    <a:lumMod val="10000"/>
                  </a:schemeClr>
                </a:solidFill>
                <a:effectLst/>
                <a:ea typeface="Calibri" panose="020F0502020204030204" pitchFamily="34" charset="0"/>
                <a:cs typeface="Times New Roman" panose="02020603050405020304" pitchFamily="18" charset="0"/>
              </a:rPr>
              <a:t> LLC no extiende ninguna garantía (expresa o implícita), asume ninguna responsabilidad ni hace ninguna declaración con respecto a la integridad de esta información o su idoneidad para los fines previstos por el usuario.</a:t>
            </a:r>
            <a:endParaRPr lang="en-CA" sz="7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7F2637ED-FE10-88D7-9175-27919390D41D}"/>
              </a:ext>
            </a:extLst>
          </p:cNvPr>
          <p:cNvGraphicFramePr>
            <a:graphicFrameLocks noGrp="1"/>
          </p:cNvGraphicFramePr>
          <p:nvPr>
            <p:extLst>
              <p:ext uri="{D42A27DB-BD31-4B8C-83A1-F6EECF244321}">
                <p14:modId xmlns:p14="http://schemas.microsoft.com/office/powerpoint/2010/main" val="1548645928"/>
              </p:ext>
            </p:extLst>
          </p:nvPr>
        </p:nvGraphicFramePr>
        <p:xfrm>
          <a:off x="283217" y="1037451"/>
          <a:ext cx="7199889" cy="389330"/>
        </p:xfrm>
        <a:graphic>
          <a:graphicData uri="http://schemas.openxmlformats.org/drawingml/2006/table">
            <a:tbl>
              <a:tblPr firstRow="1" bandRow="1">
                <a:tableStyleId>{5940675A-B579-460E-94D1-54222C63F5DA}</a:tableStyleId>
              </a:tblPr>
              <a:tblGrid>
                <a:gridCol w="99060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511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2630</TotalTime>
  <Words>5969</Words>
  <Application>Microsoft Office PowerPoint</Application>
  <PresentationFormat>Custom</PresentationFormat>
  <Paragraphs>360</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CAULKING, 2300</cp:keywords>
  <cp:lastModifiedBy>Angie Torres Cardenas</cp:lastModifiedBy>
  <cp:revision>232</cp:revision>
  <dcterms:created xsi:type="dcterms:W3CDTF">2021-04-06T14:57:59Z</dcterms:created>
  <dcterms:modified xsi:type="dcterms:W3CDTF">2024-02-02T14:35:24Z</dcterms:modified>
  <cp:category>SAFETY DATA SHEET</cp:category>
</cp:coreProperties>
</file>