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9" r:id="rId1"/>
    <p:sldMasterId id="2147483678" r:id="rId2"/>
    <p:sldMasterId id="2147483690" r:id="rId3"/>
  </p:sldMasterIdLst>
  <p:notesMasterIdLst>
    <p:notesMasterId r:id="rId12"/>
  </p:notesMasterIdLst>
  <p:sldIdLst>
    <p:sldId id="259" r:id="rId4"/>
    <p:sldId id="260" r:id="rId5"/>
    <p:sldId id="261" r:id="rId6"/>
    <p:sldId id="262" r:id="rId7"/>
    <p:sldId id="265" r:id="rId8"/>
    <p:sldId id="263" r:id="rId9"/>
    <p:sldId id="266" r:id="rId10"/>
    <p:sldId id="267" r:id="rId11"/>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68" userDrawn="1">
          <p15:clr>
            <a:srgbClr val="A4A3A4"/>
          </p15:clr>
        </p15:guide>
        <p15:guide id="2" pos="244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773" autoAdjust="0"/>
    <p:restoredTop sz="96327"/>
  </p:normalViewPr>
  <p:slideViewPr>
    <p:cSldViewPr snapToGrid="0" snapToObjects="1" showGuides="1">
      <p:cViewPr>
        <p:scale>
          <a:sx n="125" d="100"/>
          <a:sy n="125" d="100"/>
        </p:scale>
        <p:origin x="1818" y="-2934"/>
      </p:cViewPr>
      <p:guideLst>
        <p:guide orient="horz" pos="3168"/>
        <p:guide pos="2448"/>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38FE9FA-D7DC-5B43-B174-B059C53A1C8C}" type="datetimeFigureOut">
              <a:rPr lang="en-US" smtClean="0"/>
              <a:t>2/7/2024</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BF8051-6210-AC48-8903-2C9451448A35}" type="slidenum">
              <a:rPr lang="en-US" smtClean="0"/>
              <a:t>‹#›</a:t>
            </a:fld>
            <a:endParaRPr lang="en-US"/>
          </a:p>
        </p:txBody>
      </p:sp>
    </p:spTree>
    <p:extLst>
      <p:ext uri="{BB962C8B-B14F-4D97-AF65-F5344CB8AC3E}">
        <p14:creationId xmlns:p14="http://schemas.microsoft.com/office/powerpoint/2010/main" val="9374713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4BF8051-6210-AC48-8903-2C9451448A35}" type="slidenum">
              <a:rPr lang="en-US" smtClean="0"/>
              <a:t>6</a:t>
            </a:fld>
            <a:endParaRPr lang="en-US"/>
          </a:p>
        </p:txBody>
      </p:sp>
    </p:spTree>
    <p:extLst>
      <p:ext uri="{BB962C8B-B14F-4D97-AF65-F5344CB8AC3E}">
        <p14:creationId xmlns:p14="http://schemas.microsoft.com/office/powerpoint/2010/main" val="13173858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hyperlink" Target="mailto:sales@fibrecast.com" TargetMode="External"/><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Text Placeholder 38">
            <a:extLst>
              <a:ext uri="{FF2B5EF4-FFF2-40B4-BE49-F238E27FC236}">
                <a16:creationId xmlns:a16="http://schemas.microsoft.com/office/drawing/2014/main" id="{FD45EADB-9A20-4DBF-9A92-D057359AAB4F}"/>
              </a:ext>
            </a:extLst>
          </p:cNvPr>
          <p:cNvSpPr>
            <a:spLocks noGrp="1"/>
          </p:cNvSpPr>
          <p:nvPr>
            <p:ph type="body" sz="quarter" idx="10" hasCustomPrompt="1"/>
          </p:nvPr>
        </p:nvSpPr>
        <p:spPr>
          <a:xfrm>
            <a:off x="285750" y="1058965"/>
            <a:ext cx="7200900"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4" name="Text Placeholder 38">
            <a:extLst>
              <a:ext uri="{FF2B5EF4-FFF2-40B4-BE49-F238E27FC236}">
                <a16:creationId xmlns:a16="http://schemas.microsoft.com/office/drawing/2014/main" id="{FC6E531C-DDC7-4876-9F86-96ECAE812D28}"/>
              </a:ext>
            </a:extLst>
          </p:cNvPr>
          <p:cNvSpPr>
            <a:spLocks noGrp="1"/>
          </p:cNvSpPr>
          <p:nvPr>
            <p:ph type="body" sz="quarter" idx="21" hasCustomPrompt="1"/>
          </p:nvPr>
        </p:nvSpPr>
        <p:spPr>
          <a:xfrm>
            <a:off x="3957638" y="276226"/>
            <a:ext cx="3528000" cy="752474"/>
          </a:xfrm>
        </p:spPr>
        <p:txBody>
          <a:bodyPr lIns="0" tIns="0" rIns="0" bIns="0" anchor="t">
            <a:noAutofit/>
          </a:bodyPr>
          <a:lstStyle>
            <a:lvl1pPr marL="0" indent="0" algn="r">
              <a:buNone/>
              <a:defRPr sz="2400">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Tree>
    <p:extLst>
      <p:ext uri="{BB962C8B-B14F-4D97-AF65-F5344CB8AC3E}">
        <p14:creationId xmlns:p14="http://schemas.microsoft.com/office/powerpoint/2010/main" val="7010336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5F80A-7611-3343-8190-1292E7AEECB4}"/>
              </a:ext>
            </a:extLst>
          </p:cNvPr>
          <p:cNvSpPr>
            <a:spLocks noGrp="1"/>
          </p:cNvSpPr>
          <p:nvPr>
            <p:ph type="title"/>
          </p:nvPr>
        </p:nvSpPr>
        <p:spPr>
          <a:xfrm>
            <a:off x="534988" y="669925"/>
            <a:ext cx="2506662" cy="2347913"/>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F45B2C1-EC44-6E4A-8539-87F436E74870}"/>
              </a:ext>
            </a:extLst>
          </p:cNvPr>
          <p:cNvSpPr>
            <a:spLocks noGrp="1"/>
          </p:cNvSpPr>
          <p:nvPr>
            <p:ph idx="1"/>
          </p:nvPr>
        </p:nvSpPr>
        <p:spPr>
          <a:xfrm>
            <a:off x="3303588" y="1447800"/>
            <a:ext cx="3935412" cy="71485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41C959B-EAE4-934D-8E89-52D4ACB2E58E}"/>
              </a:ext>
            </a:extLst>
          </p:cNvPr>
          <p:cNvSpPr>
            <a:spLocks noGrp="1"/>
          </p:cNvSpPr>
          <p:nvPr>
            <p:ph type="body" sz="half" idx="2"/>
          </p:nvPr>
        </p:nvSpPr>
        <p:spPr>
          <a:xfrm>
            <a:off x="534988" y="3017838"/>
            <a:ext cx="2506662" cy="55895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0C5A9EE-18E5-2E41-A160-3603584F5F89}"/>
              </a:ext>
            </a:extLst>
          </p:cNvPr>
          <p:cNvSpPr>
            <a:spLocks noGrp="1"/>
          </p:cNvSpPr>
          <p:nvPr>
            <p:ph type="dt" sz="half" idx="10"/>
          </p:nvPr>
        </p:nvSpPr>
        <p:spPr/>
        <p:txBody>
          <a:bodyPr/>
          <a:lstStyle/>
          <a:p>
            <a:fld id="{24F60C15-71E4-AB43-9B52-1101055B52E4}" type="datetimeFigureOut">
              <a:rPr lang="en-US" smtClean="0"/>
              <a:t>2/7/2024</a:t>
            </a:fld>
            <a:endParaRPr lang="en-US"/>
          </a:p>
        </p:txBody>
      </p:sp>
      <p:sp>
        <p:nvSpPr>
          <p:cNvPr id="6" name="Footer Placeholder 5">
            <a:extLst>
              <a:ext uri="{FF2B5EF4-FFF2-40B4-BE49-F238E27FC236}">
                <a16:creationId xmlns:a16="http://schemas.microsoft.com/office/drawing/2014/main" id="{D37645A0-255C-BB4E-AB4D-8EE2EE37CEA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6C86C37-567F-C144-B6AE-3B4812A99578}"/>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10415868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BFDDD-EE3F-064D-9430-CFE70543FABB}"/>
              </a:ext>
            </a:extLst>
          </p:cNvPr>
          <p:cNvSpPr>
            <a:spLocks noGrp="1"/>
          </p:cNvSpPr>
          <p:nvPr>
            <p:ph type="title"/>
          </p:nvPr>
        </p:nvSpPr>
        <p:spPr>
          <a:xfrm>
            <a:off x="534988" y="669925"/>
            <a:ext cx="2506662" cy="2347913"/>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20041CA-BC4C-1740-B36A-87B538D4909C}"/>
              </a:ext>
            </a:extLst>
          </p:cNvPr>
          <p:cNvSpPr>
            <a:spLocks noGrp="1"/>
          </p:cNvSpPr>
          <p:nvPr>
            <p:ph type="pic" idx="1"/>
          </p:nvPr>
        </p:nvSpPr>
        <p:spPr>
          <a:xfrm>
            <a:off x="3303588" y="1447800"/>
            <a:ext cx="3935412" cy="714851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9666D54-8A33-8346-B1B4-84933D4E3985}"/>
              </a:ext>
            </a:extLst>
          </p:cNvPr>
          <p:cNvSpPr>
            <a:spLocks noGrp="1"/>
          </p:cNvSpPr>
          <p:nvPr>
            <p:ph type="body" sz="half" idx="2"/>
          </p:nvPr>
        </p:nvSpPr>
        <p:spPr>
          <a:xfrm>
            <a:off x="534988" y="3017838"/>
            <a:ext cx="2506662" cy="55895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4FCF251-DE99-FA46-B85A-1C32C3E60A3B}"/>
              </a:ext>
            </a:extLst>
          </p:cNvPr>
          <p:cNvSpPr>
            <a:spLocks noGrp="1"/>
          </p:cNvSpPr>
          <p:nvPr>
            <p:ph type="dt" sz="half" idx="10"/>
          </p:nvPr>
        </p:nvSpPr>
        <p:spPr/>
        <p:txBody>
          <a:bodyPr/>
          <a:lstStyle/>
          <a:p>
            <a:fld id="{24F60C15-71E4-AB43-9B52-1101055B52E4}" type="datetimeFigureOut">
              <a:rPr lang="en-US" smtClean="0"/>
              <a:t>2/7/2024</a:t>
            </a:fld>
            <a:endParaRPr lang="en-US"/>
          </a:p>
        </p:txBody>
      </p:sp>
      <p:sp>
        <p:nvSpPr>
          <p:cNvPr id="6" name="Footer Placeholder 5">
            <a:extLst>
              <a:ext uri="{FF2B5EF4-FFF2-40B4-BE49-F238E27FC236}">
                <a16:creationId xmlns:a16="http://schemas.microsoft.com/office/drawing/2014/main" id="{FA95A95B-63BD-1F45-BAF7-295C5BD9F20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6541E26-FB00-8042-B6FB-8E7FF835867A}"/>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40691234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4B869A-62A7-464A-8E27-4C4A78679ED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90AE26A-0023-304E-A88E-B019C6DB7ED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8EE84F-EB58-5444-81BB-12D58971B466}"/>
              </a:ext>
            </a:extLst>
          </p:cNvPr>
          <p:cNvSpPr>
            <a:spLocks noGrp="1"/>
          </p:cNvSpPr>
          <p:nvPr>
            <p:ph type="dt" sz="half" idx="10"/>
          </p:nvPr>
        </p:nvSpPr>
        <p:spPr/>
        <p:txBody>
          <a:bodyPr/>
          <a:lstStyle/>
          <a:p>
            <a:fld id="{24F60C15-71E4-AB43-9B52-1101055B52E4}" type="datetimeFigureOut">
              <a:rPr lang="en-US" smtClean="0"/>
              <a:t>2/7/2024</a:t>
            </a:fld>
            <a:endParaRPr lang="en-US"/>
          </a:p>
        </p:txBody>
      </p:sp>
      <p:sp>
        <p:nvSpPr>
          <p:cNvPr id="5" name="Footer Placeholder 4">
            <a:extLst>
              <a:ext uri="{FF2B5EF4-FFF2-40B4-BE49-F238E27FC236}">
                <a16:creationId xmlns:a16="http://schemas.microsoft.com/office/drawing/2014/main" id="{8A58F77D-23C9-0140-B312-B57270DEA5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74C193-EC6B-7D43-99EE-63D8E22CDB03}"/>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7023827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C0C9E42-D2D5-624F-9A69-F7089C529DB7}"/>
              </a:ext>
            </a:extLst>
          </p:cNvPr>
          <p:cNvSpPr>
            <a:spLocks noGrp="1"/>
          </p:cNvSpPr>
          <p:nvPr>
            <p:ph type="title" orient="vert"/>
          </p:nvPr>
        </p:nvSpPr>
        <p:spPr>
          <a:xfrm>
            <a:off x="5562600" y="534988"/>
            <a:ext cx="1674813" cy="8524875"/>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6331C6D-87AC-FE42-B53F-6EB518AE3312}"/>
              </a:ext>
            </a:extLst>
          </p:cNvPr>
          <p:cNvSpPr>
            <a:spLocks noGrp="1"/>
          </p:cNvSpPr>
          <p:nvPr>
            <p:ph type="body" orient="vert" idx="1"/>
          </p:nvPr>
        </p:nvSpPr>
        <p:spPr>
          <a:xfrm>
            <a:off x="534988" y="534988"/>
            <a:ext cx="4875212" cy="8524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9AC8B7-A377-2C45-BB00-53C66FC75A32}"/>
              </a:ext>
            </a:extLst>
          </p:cNvPr>
          <p:cNvSpPr>
            <a:spLocks noGrp="1"/>
          </p:cNvSpPr>
          <p:nvPr>
            <p:ph type="dt" sz="half" idx="10"/>
          </p:nvPr>
        </p:nvSpPr>
        <p:spPr/>
        <p:txBody>
          <a:bodyPr/>
          <a:lstStyle/>
          <a:p>
            <a:fld id="{24F60C15-71E4-AB43-9B52-1101055B52E4}" type="datetimeFigureOut">
              <a:rPr lang="en-US" smtClean="0"/>
              <a:t>2/7/2024</a:t>
            </a:fld>
            <a:endParaRPr lang="en-US"/>
          </a:p>
        </p:txBody>
      </p:sp>
      <p:sp>
        <p:nvSpPr>
          <p:cNvPr id="5" name="Footer Placeholder 4">
            <a:extLst>
              <a:ext uri="{FF2B5EF4-FFF2-40B4-BE49-F238E27FC236}">
                <a16:creationId xmlns:a16="http://schemas.microsoft.com/office/drawing/2014/main" id="{EAC6BF10-3381-7B43-8BFB-98FACDA8BB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2660CB8-23A0-B74E-A90F-7C958B4329AA}"/>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9906574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C853D4-DD53-7943-8DBF-6055CFD4CFC5}"/>
              </a:ext>
            </a:extLst>
          </p:cNvPr>
          <p:cNvSpPr>
            <a:spLocks noGrp="1"/>
          </p:cNvSpPr>
          <p:nvPr>
            <p:ph type="ctrTitle"/>
          </p:nvPr>
        </p:nvSpPr>
        <p:spPr>
          <a:xfrm>
            <a:off x="971550" y="1646238"/>
            <a:ext cx="5829300" cy="3502025"/>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88F7242-EFA2-2447-816B-D38668A55D35}"/>
              </a:ext>
            </a:extLst>
          </p:cNvPr>
          <p:cNvSpPr>
            <a:spLocks noGrp="1"/>
          </p:cNvSpPr>
          <p:nvPr>
            <p:ph type="subTitle" idx="1"/>
          </p:nvPr>
        </p:nvSpPr>
        <p:spPr>
          <a:xfrm>
            <a:off x="971550" y="5283200"/>
            <a:ext cx="5829300" cy="242887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11E0A91-0FB8-434F-AB64-D9FF4B3F9252}"/>
              </a:ext>
            </a:extLst>
          </p:cNvPr>
          <p:cNvSpPr>
            <a:spLocks noGrp="1"/>
          </p:cNvSpPr>
          <p:nvPr>
            <p:ph type="dt" sz="half" idx="10"/>
          </p:nvPr>
        </p:nvSpPr>
        <p:spPr/>
        <p:txBody>
          <a:bodyPr/>
          <a:lstStyle/>
          <a:p>
            <a:fld id="{E3134144-F0D3-DE40-BBB3-676D890594A3}" type="datetimeFigureOut">
              <a:rPr lang="en-US" smtClean="0"/>
              <a:t>2/7/2024</a:t>
            </a:fld>
            <a:endParaRPr lang="en-US"/>
          </a:p>
        </p:txBody>
      </p:sp>
      <p:sp>
        <p:nvSpPr>
          <p:cNvPr id="5" name="Footer Placeholder 4">
            <a:extLst>
              <a:ext uri="{FF2B5EF4-FFF2-40B4-BE49-F238E27FC236}">
                <a16:creationId xmlns:a16="http://schemas.microsoft.com/office/drawing/2014/main" id="{DF688BC2-B937-6B43-8880-836D458E9E9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D05E38B-26F6-7044-A2D6-CAB90532D120}"/>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24993863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E6A373-3E58-9A49-86DF-27DBC952964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CE469D0-D818-7C43-AE83-81CAF9500E4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F2A765-AFB7-264B-A1CA-52F2CC8D626D}"/>
              </a:ext>
            </a:extLst>
          </p:cNvPr>
          <p:cNvSpPr>
            <a:spLocks noGrp="1"/>
          </p:cNvSpPr>
          <p:nvPr>
            <p:ph type="dt" sz="half" idx="10"/>
          </p:nvPr>
        </p:nvSpPr>
        <p:spPr/>
        <p:txBody>
          <a:bodyPr/>
          <a:lstStyle/>
          <a:p>
            <a:fld id="{E3134144-F0D3-DE40-BBB3-676D890594A3}" type="datetimeFigureOut">
              <a:rPr lang="en-US" smtClean="0"/>
              <a:t>2/7/2024</a:t>
            </a:fld>
            <a:endParaRPr lang="en-US"/>
          </a:p>
        </p:txBody>
      </p:sp>
      <p:sp>
        <p:nvSpPr>
          <p:cNvPr id="5" name="Footer Placeholder 4">
            <a:extLst>
              <a:ext uri="{FF2B5EF4-FFF2-40B4-BE49-F238E27FC236}">
                <a16:creationId xmlns:a16="http://schemas.microsoft.com/office/drawing/2014/main" id="{BDF6651C-8D61-CC43-B979-00199F5C8E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A584922-4340-5948-B92E-42E1FD8263C6}"/>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40109238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20AE4-CE1D-9741-BA3A-5FF63B963D01}"/>
              </a:ext>
            </a:extLst>
          </p:cNvPr>
          <p:cNvSpPr>
            <a:spLocks noGrp="1"/>
          </p:cNvSpPr>
          <p:nvPr>
            <p:ph type="title"/>
          </p:nvPr>
        </p:nvSpPr>
        <p:spPr>
          <a:xfrm>
            <a:off x="530225" y="2508250"/>
            <a:ext cx="6704013" cy="4183063"/>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00B8AF9-460F-7C43-BCF0-C714BD98983D}"/>
              </a:ext>
            </a:extLst>
          </p:cNvPr>
          <p:cNvSpPr>
            <a:spLocks noGrp="1"/>
          </p:cNvSpPr>
          <p:nvPr>
            <p:ph type="body" idx="1"/>
          </p:nvPr>
        </p:nvSpPr>
        <p:spPr>
          <a:xfrm>
            <a:off x="530225" y="6731000"/>
            <a:ext cx="6704013" cy="2200275"/>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562C067-FAC7-7641-9BA4-E8A7E7DA5742}"/>
              </a:ext>
            </a:extLst>
          </p:cNvPr>
          <p:cNvSpPr>
            <a:spLocks noGrp="1"/>
          </p:cNvSpPr>
          <p:nvPr>
            <p:ph type="dt" sz="half" idx="10"/>
          </p:nvPr>
        </p:nvSpPr>
        <p:spPr/>
        <p:txBody>
          <a:bodyPr/>
          <a:lstStyle/>
          <a:p>
            <a:fld id="{E3134144-F0D3-DE40-BBB3-676D890594A3}" type="datetimeFigureOut">
              <a:rPr lang="en-US" smtClean="0"/>
              <a:t>2/7/2024</a:t>
            </a:fld>
            <a:endParaRPr lang="en-US"/>
          </a:p>
        </p:txBody>
      </p:sp>
      <p:sp>
        <p:nvSpPr>
          <p:cNvPr id="5" name="Footer Placeholder 4">
            <a:extLst>
              <a:ext uri="{FF2B5EF4-FFF2-40B4-BE49-F238E27FC236}">
                <a16:creationId xmlns:a16="http://schemas.microsoft.com/office/drawing/2014/main" id="{DB31DB18-4D9A-5447-9D01-5279D523457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24E16C-0B6B-2D4C-9796-7ABE7226F68E}"/>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4751977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A379DC-13A5-834B-8F05-7AEF37BE927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FEEB913-44AD-C04D-A793-0BD19661E330}"/>
              </a:ext>
            </a:extLst>
          </p:cNvPr>
          <p:cNvSpPr>
            <a:spLocks noGrp="1"/>
          </p:cNvSpPr>
          <p:nvPr>
            <p:ph sz="half" idx="1"/>
          </p:nvPr>
        </p:nvSpPr>
        <p:spPr>
          <a:xfrm>
            <a:off x="534988" y="2678113"/>
            <a:ext cx="3275012" cy="6381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4A63230-52D8-D24F-A8BD-5060E110DC3F}"/>
              </a:ext>
            </a:extLst>
          </p:cNvPr>
          <p:cNvSpPr>
            <a:spLocks noGrp="1"/>
          </p:cNvSpPr>
          <p:nvPr>
            <p:ph sz="half" idx="2"/>
          </p:nvPr>
        </p:nvSpPr>
        <p:spPr>
          <a:xfrm>
            <a:off x="3962400" y="2678113"/>
            <a:ext cx="3275013" cy="6381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267566C-23A6-514B-A7FB-7A72C9315FE0}"/>
              </a:ext>
            </a:extLst>
          </p:cNvPr>
          <p:cNvSpPr>
            <a:spLocks noGrp="1"/>
          </p:cNvSpPr>
          <p:nvPr>
            <p:ph type="dt" sz="half" idx="10"/>
          </p:nvPr>
        </p:nvSpPr>
        <p:spPr/>
        <p:txBody>
          <a:bodyPr/>
          <a:lstStyle/>
          <a:p>
            <a:fld id="{E3134144-F0D3-DE40-BBB3-676D890594A3}" type="datetimeFigureOut">
              <a:rPr lang="en-US" smtClean="0"/>
              <a:t>2/7/2024</a:t>
            </a:fld>
            <a:endParaRPr lang="en-US"/>
          </a:p>
        </p:txBody>
      </p:sp>
      <p:sp>
        <p:nvSpPr>
          <p:cNvPr id="6" name="Footer Placeholder 5">
            <a:extLst>
              <a:ext uri="{FF2B5EF4-FFF2-40B4-BE49-F238E27FC236}">
                <a16:creationId xmlns:a16="http://schemas.microsoft.com/office/drawing/2014/main" id="{803A9762-8C71-3349-B746-05FCCBC8ED8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541F76C-1015-2B46-A087-C7CD0D7FE74F}"/>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381038005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CDDD7-5788-5243-99B9-76F112654EC3}"/>
              </a:ext>
            </a:extLst>
          </p:cNvPr>
          <p:cNvSpPr>
            <a:spLocks noGrp="1"/>
          </p:cNvSpPr>
          <p:nvPr>
            <p:ph type="title"/>
          </p:nvPr>
        </p:nvSpPr>
        <p:spPr>
          <a:xfrm>
            <a:off x="534988" y="534988"/>
            <a:ext cx="6704012" cy="1944687"/>
          </a:xfrm>
        </p:spPr>
        <p:txBody>
          <a:bodyPr/>
          <a:lstStyle/>
          <a:p>
            <a:r>
              <a:rPr lang="en-US"/>
              <a:t>Click to edit Master title style</a:t>
            </a:r>
          </a:p>
        </p:txBody>
      </p:sp>
      <p:sp>
        <p:nvSpPr>
          <p:cNvPr id="3" name="Text Placeholder 2">
            <a:extLst>
              <a:ext uri="{FF2B5EF4-FFF2-40B4-BE49-F238E27FC236}">
                <a16:creationId xmlns:a16="http://schemas.microsoft.com/office/drawing/2014/main" id="{DCA95A7C-CC8A-784A-AD28-6A9C87A6211F}"/>
              </a:ext>
            </a:extLst>
          </p:cNvPr>
          <p:cNvSpPr>
            <a:spLocks noGrp="1"/>
          </p:cNvSpPr>
          <p:nvPr>
            <p:ph type="body" idx="1"/>
          </p:nvPr>
        </p:nvSpPr>
        <p:spPr>
          <a:xfrm>
            <a:off x="534988" y="2465388"/>
            <a:ext cx="3287712" cy="12080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2D4B0FF-F6A3-2546-839F-DE98817F94F6}"/>
              </a:ext>
            </a:extLst>
          </p:cNvPr>
          <p:cNvSpPr>
            <a:spLocks noGrp="1"/>
          </p:cNvSpPr>
          <p:nvPr>
            <p:ph sz="half" idx="2"/>
          </p:nvPr>
        </p:nvSpPr>
        <p:spPr>
          <a:xfrm>
            <a:off x="534988" y="3673475"/>
            <a:ext cx="3287712" cy="54054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64AF80B-0B12-DC47-B95E-B925E5752BF5}"/>
              </a:ext>
            </a:extLst>
          </p:cNvPr>
          <p:cNvSpPr>
            <a:spLocks noGrp="1"/>
          </p:cNvSpPr>
          <p:nvPr>
            <p:ph type="body" sz="quarter" idx="3"/>
          </p:nvPr>
        </p:nvSpPr>
        <p:spPr>
          <a:xfrm>
            <a:off x="3935413" y="2465388"/>
            <a:ext cx="3303587" cy="12080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FD08319-C7B6-7041-92DB-57E9FFAF3004}"/>
              </a:ext>
            </a:extLst>
          </p:cNvPr>
          <p:cNvSpPr>
            <a:spLocks noGrp="1"/>
          </p:cNvSpPr>
          <p:nvPr>
            <p:ph sz="quarter" idx="4"/>
          </p:nvPr>
        </p:nvSpPr>
        <p:spPr>
          <a:xfrm>
            <a:off x="3935413" y="3673475"/>
            <a:ext cx="3303587" cy="54054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737B2AB-D4A9-1E4F-8596-C25AEEE129D7}"/>
              </a:ext>
            </a:extLst>
          </p:cNvPr>
          <p:cNvSpPr>
            <a:spLocks noGrp="1"/>
          </p:cNvSpPr>
          <p:nvPr>
            <p:ph type="dt" sz="half" idx="10"/>
          </p:nvPr>
        </p:nvSpPr>
        <p:spPr/>
        <p:txBody>
          <a:bodyPr/>
          <a:lstStyle/>
          <a:p>
            <a:fld id="{E3134144-F0D3-DE40-BBB3-676D890594A3}" type="datetimeFigureOut">
              <a:rPr lang="en-US" smtClean="0"/>
              <a:t>2/7/2024</a:t>
            </a:fld>
            <a:endParaRPr lang="en-US"/>
          </a:p>
        </p:txBody>
      </p:sp>
      <p:sp>
        <p:nvSpPr>
          <p:cNvPr id="8" name="Footer Placeholder 7">
            <a:extLst>
              <a:ext uri="{FF2B5EF4-FFF2-40B4-BE49-F238E27FC236}">
                <a16:creationId xmlns:a16="http://schemas.microsoft.com/office/drawing/2014/main" id="{24DF08FE-3998-8F40-8A90-EBD96ED4FC2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AAB34FF-05FC-F342-983A-04F721894F5E}"/>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8130686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4FAB75-F3CD-DD4B-89D7-4F22ABCE2D2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81A7FE3-A52B-244D-886A-8D43A7611896}"/>
              </a:ext>
            </a:extLst>
          </p:cNvPr>
          <p:cNvSpPr>
            <a:spLocks noGrp="1"/>
          </p:cNvSpPr>
          <p:nvPr>
            <p:ph type="dt" sz="half" idx="10"/>
          </p:nvPr>
        </p:nvSpPr>
        <p:spPr/>
        <p:txBody>
          <a:bodyPr/>
          <a:lstStyle/>
          <a:p>
            <a:fld id="{E3134144-F0D3-DE40-BBB3-676D890594A3}" type="datetimeFigureOut">
              <a:rPr lang="en-US" smtClean="0"/>
              <a:t>2/7/2024</a:t>
            </a:fld>
            <a:endParaRPr lang="en-US"/>
          </a:p>
        </p:txBody>
      </p:sp>
      <p:sp>
        <p:nvSpPr>
          <p:cNvPr id="4" name="Footer Placeholder 3">
            <a:extLst>
              <a:ext uri="{FF2B5EF4-FFF2-40B4-BE49-F238E27FC236}">
                <a16:creationId xmlns:a16="http://schemas.microsoft.com/office/drawing/2014/main" id="{D85B5551-4F66-8141-B7C1-A051B8F0340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F7D71CA-7440-804B-B52C-B6AF59BC74A8}"/>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3957997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3" name="Text Placeholder 38">
            <a:extLst>
              <a:ext uri="{FF2B5EF4-FFF2-40B4-BE49-F238E27FC236}">
                <a16:creationId xmlns:a16="http://schemas.microsoft.com/office/drawing/2014/main" id="{FD45EADB-9A20-4DBF-9A92-D057359AAB4F}"/>
              </a:ext>
            </a:extLst>
          </p:cNvPr>
          <p:cNvSpPr>
            <a:spLocks noGrp="1"/>
          </p:cNvSpPr>
          <p:nvPr>
            <p:ph type="body" sz="quarter" idx="10" hasCustomPrompt="1"/>
          </p:nvPr>
        </p:nvSpPr>
        <p:spPr>
          <a:xfrm>
            <a:off x="285750" y="1058965"/>
            <a:ext cx="7200900"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4" name="Text Placeholder 38">
            <a:extLst>
              <a:ext uri="{FF2B5EF4-FFF2-40B4-BE49-F238E27FC236}">
                <a16:creationId xmlns:a16="http://schemas.microsoft.com/office/drawing/2014/main" id="{FC6E531C-DDC7-4876-9F86-96ECAE812D28}"/>
              </a:ext>
            </a:extLst>
          </p:cNvPr>
          <p:cNvSpPr>
            <a:spLocks noGrp="1"/>
          </p:cNvSpPr>
          <p:nvPr>
            <p:ph type="body" sz="quarter" idx="21" hasCustomPrompt="1"/>
          </p:nvPr>
        </p:nvSpPr>
        <p:spPr>
          <a:xfrm>
            <a:off x="3957638" y="276226"/>
            <a:ext cx="3528000" cy="752474"/>
          </a:xfrm>
        </p:spPr>
        <p:txBody>
          <a:bodyPr lIns="0" tIns="0" rIns="0" bIns="0" anchor="t">
            <a:noAutofit/>
          </a:bodyPr>
          <a:lstStyle>
            <a:lvl1pPr marL="0" indent="0" algn="r">
              <a:buNone/>
              <a:defRPr sz="2400">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5" name="Subtitle 2">
            <a:extLst>
              <a:ext uri="{FF2B5EF4-FFF2-40B4-BE49-F238E27FC236}">
                <a16:creationId xmlns:a16="http://schemas.microsoft.com/office/drawing/2014/main" id="{24A74F89-9079-8B4E-BC28-1437089EDE89}"/>
              </a:ext>
            </a:extLst>
          </p:cNvPr>
          <p:cNvSpPr txBox="1">
            <a:spLocks/>
          </p:cNvSpPr>
          <p:nvPr userDrawn="1"/>
        </p:nvSpPr>
        <p:spPr>
          <a:xfrm>
            <a:off x="82514" y="8972415"/>
            <a:ext cx="7607371" cy="519531"/>
          </a:xfrm>
          <a:prstGeom prst="rect">
            <a:avLst/>
          </a:prstGeom>
        </p:spPr>
        <p:txBody>
          <a:bodyPr anchor="b">
            <a:normAutofit/>
          </a:bodyPr>
          <a:lstStyle>
            <a:lvl1pPr marL="194310" indent="-194310" algn="l" defTabSz="777240" rtl="0" eaLnBrk="1" latinLnBrk="0" hangingPunct="1">
              <a:lnSpc>
                <a:spcPct val="90000"/>
              </a:lnSpc>
              <a:spcBef>
                <a:spcPts val="850"/>
              </a:spcBef>
              <a:buFont typeface="Arial" panose="020B0604020202020204" pitchFamily="34" charset="0"/>
              <a:buChar char="•"/>
              <a:defRPr sz="2380" kern="1200" baseline="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baseline="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baseline="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0" indent="0" algn="ctr">
              <a:buNone/>
            </a:pPr>
            <a:r>
              <a:rPr lang="en-US" sz="1050" dirty="0"/>
              <a:t>Refractories • Vacuum-Forming • Engineering • </a:t>
            </a:r>
            <a:r>
              <a:rPr lang="en-US" sz="1050" dirty="0">
                <a:latin typeface="Franklin Gothic Medium" panose="020B0603020102020204" pitchFamily="34" charset="0"/>
              </a:rPr>
              <a:t>fibrecast.com</a:t>
            </a:r>
          </a:p>
        </p:txBody>
      </p:sp>
      <p:grpSp>
        <p:nvGrpSpPr>
          <p:cNvPr id="6" name="Group 5">
            <a:extLst>
              <a:ext uri="{FF2B5EF4-FFF2-40B4-BE49-F238E27FC236}">
                <a16:creationId xmlns:a16="http://schemas.microsoft.com/office/drawing/2014/main" id="{33C38E0A-E4D2-C043-9A7F-A82993168BBC}"/>
              </a:ext>
            </a:extLst>
          </p:cNvPr>
          <p:cNvGrpSpPr/>
          <p:nvPr userDrawn="1"/>
        </p:nvGrpSpPr>
        <p:grpSpPr>
          <a:xfrm>
            <a:off x="1202076" y="9540394"/>
            <a:ext cx="5208119" cy="45719"/>
            <a:chOff x="8458200" y="10414000"/>
            <a:chExt cx="12286556" cy="177800"/>
          </a:xfrm>
          <a:solidFill>
            <a:srgbClr val="1FB18A"/>
          </a:solidFill>
        </p:grpSpPr>
        <p:sp>
          <p:nvSpPr>
            <p:cNvPr id="7" name="Rectangle 6">
              <a:extLst>
                <a:ext uri="{FF2B5EF4-FFF2-40B4-BE49-F238E27FC236}">
                  <a16:creationId xmlns:a16="http://schemas.microsoft.com/office/drawing/2014/main" id="{A164FC49-E72D-AD40-877F-897B28FDCB10}"/>
                </a:ext>
              </a:extLst>
            </p:cNvPr>
            <p:cNvSpPr/>
            <p:nvPr/>
          </p:nvSpPr>
          <p:spPr>
            <a:xfrm>
              <a:off x="8458200" y="10414000"/>
              <a:ext cx="3073400" cy="177800"/>
            </a:xfrm>
            <a:prstGeom prst="rect">
              <a:avLst/>
            </a:prstGeom>
            <a:solidFill>
              <a:srgbClr val="71BF44"/>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sp>
          <p:nvSpPr>
            <p:cNvPr id="8" name="Rectangle 7">
              <a:extLst>
                <a:ext uri="{FF2B5EF4-FFF2-40B4-BE49-F238E27FC236}">
                  <a16:creationId xmlns:a16="http://schemas.microsoft.com/office/drawing/2014/main" id="{0327F2D5-3907-8A4A-9D2D-6FEB89F664F9}"/>
                </a:ext>
              </a:extLst>
            </p:cNvPr>
            <p:cNvSpPr/>
            <p:nvPr/>
          </p:nvSpPr>
          <p:spPr>
            <a:xfrm>
              <a:off x="11531600" y="10414000"/>
              <a:ext cx="3073400" cy="177800"/>
            </a:xfrm>
            <a:prstGeom prst="rect">
              <a:avLst/>
            </a:prstGeom>
            <a:solidFill>
              <a:srgbClr val="FFB81D"/>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sp>
          <p:nvSpPr>
            <p:cNvPr id="9" name="Rectangle 8">
              <a:extLst>
                <a:ext uri="{FF2B5EF4-FFF2-40B4-BE49-F238E27FC236}">
                  <a16:creationId xmlns:a16="http://schemas.microsoft.com/office/drawing/2014/main" id="{9862936C-E43F-9147-994B-B9E0B7D39950}"/>
                </a:ext>
              </a:extLst>
            </p:cNvPr>
            <p:cNvSpPr/>
            <p:nvPr/>
          </p:nvSpPr>
          <p:spPr>
            <a:xfrm>
              <a:off x="14605000" y="10414000"/>
              <a:ext cx="3073400" cy="177800"/>
            </a:xfrm>
            <a:prstGeom prst="rect">
              <a:avLst/>
            </a:prstGeom>
            <a:solidFill>
              <a:srgbClr val="009BDF"/>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sp>
          <p:nvSpPr>
            <p:cNvPr id="10" name="Rectangle 9">
              <a:extLst>
                <a:ext uri="{FF2B5EF4-FFF2-40B4-BE49-F238E27FC236}">
                  <a16:creationId xmlns:a16="http://schemas.microsoft.com/office/drawing/2014/main" id="{6AF6A63C-7807-C444-B06B-3C29EAF0EF4E}"/>
                </a:ext>
              </a:extLst>
            </p:cNvPr>
            <p:cNvSpPr/>
            <p:nvPr/>
          </p:nvSpPr>
          <p:spPr>
            <a:xfrm>
              <a:off x="17671355" y="10414000"/>
              <a:ext cx="3073401" cy="177800"/>
            </a:xfrm>
            <a:prstGeom prst="rect">
              <a:avLst/>
            </a:prstGeom>
            <a:solidFill>
              <a:srgbClr val="D70B8C"/>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grpSp>
      <p:sp>
        <p:nvSpPr>
          <p:cNvPr id="11" name="Subtitle 2">
            <a:extLst>
              <a:ext uri="{FF2B5EF4-FFF2-40B4-BE49-F238E27FC236}">
                <a16:creationId xmlns:a16="http://schemas.microsoft.com/office/drawing/2014/main" id="{D7EB7259-F35A-9A41-A018-90E7E2CFEDD8}"/>
              </a:ext>
            </a:extLst>
          </p:cNvPr>
          <p:cNvSpPr txBox="1">
            <a:spLocks/>
          </p:cNvSpPr>
          <p:nvPr userDrawn="1"/>
        </p:nvSpPr>
        <p:spPr>
          <a:xfrm>
            <a:off x="82514" y="9595010"/>
            <a:ext cx="7607371" cy="268287"/>
          </a:xfrm>
          <a:prstGeom prst="rect">
            <a:avLst/>
          </a:prstGeom>
        </p:spPr>
        <p:txBody>
          <a:bodyPr vert="horz" lIns="91440" tIns="45720" rIns="91440" bIns="45720" rtlCol="0" anchor="b">
            <a:normAutofit/>
          </a:bodyPr>
          <a:lstStyle>
            <a:lvl1pPr marL="0" indent="0" algn="ctr" defTabSz="777240" rtl="0" eaLnBrk="1" latinLnBrk="0" hangingPunct="1">
              <a:lnSpc>
                <a:spcPct val="90000"/>
              </a:lnSpc>
              <a:spcBef>
                <a:spcPts val="850"/>
              </a:spcBef>
              <a:buFont typeface="Arial" panose="020B0604020202020204" pitchFamily="34" charset="0"/>
              <a:buNone/>
              <a:defRPr sz="2040" kern="1200" baseline="0">
                <a:solidFill>
                  <a:schemeClr val="tx1"/>
                </a:solidFill>
                <a:latin typeface="Franklin Gothic Book" panose="020B0503020102020204" pitchFamily="34" charset="0"/>
                <a:ea typeface="+mn-ea"/>
                <a:cs typeface="+mn-cs"/>
              </a:defRPr>
            </a:lvl1pPr>
            <a:lvl2pPr marL="388620" indent="0" algn="ctr"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Franklin Gothic Book" panose="020B0503020102020204" pitchFamily="34" charset="0"/>
                <a:ea typeface="+mn-ea"/>
                <a:cs typeface="+mn-cs"/>
              </a:defRPr>
            </a:lvl2pPr>
            <a:lvl3pPr marL="777240" indent="0" algn="ctr"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Franklin Gothic Book" panose="020B0503020102020204" pitchFamily="34" charset="0"/>
                <a:ea typeface="+mn-ea"/>
                <a:cs typeface="+mn-cs"/>
              </a:defRPr>
            </a:lvl3pPr>
            <a:lvl4pPr marL="1165860" indent="0" algn="ctr" defTabSz="777240" rtl="0" eaLnBrk="1" latinLnBrk="0" hangingPunct="1">
              <a:lnSpc>
                <a:spcPct val="90000"/>
              </a:lnSpc>
              <a:spcBef>
                <a:spcPts val="425"/>
              </a:spcBef>
              <a:buFont typeface="Arial" panose="020B0604020202020204" pitchFamily="34" charset="0"/>
              <a:buNone/>
              <a:defRPr sz="1360" kern="1200" baseline="0">
                <a:solidFill>
                  <a:schemeClr val="tx1"/>
                </a:solidFill>
                <a:latin typeface="Franklin Gothic Book" panose="020B0503020102020204" pitchFamily="34" charset="0"/>
                <a:ea typeface="+mn-ea"/>
                <a:cs typeface="+mn-cs"/>
              </a:defRPr>
            </a:lvl4pPr>
            <a:lvl5pPr marL="1554480" indent="0" algn="ctr" defTabSz="777240" rtl="0" eaLnBrk="1" latinLnBrk="0" hangingPunct="1">
              <a:lnSpc>
                <a:spcPct val="90000"/>
              </a:lnSpc>
              <a:spcBef>
                <a:spcPts val="425"/>
              </a:spcBef>
              <a:buFont typeface="Arial" panose="020B0604020202020204" pitchFamily="34" charset="0"/>
              <a:buNone/>
              <a:defRPr sz="1360" kern="1200" baseline="0">
                <a:solidFill>
                  <a:schemeClr val="tx1"/>
                </a:solidFill>
                <a:latin typeface="Franklin Gothic Book" panose="020B0503020102020204" pitchFamily="34" charset="0"/>
                <a:ea typeface="+mn-ea"/>
                <a:cs typeface="+mn-cs"/>
              </a:defRPr>
            </a:lvl5pPr>
            <a:lvl6pPr marL="194310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6pPr>
            <a:lvl7pPr marL="233172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7pPr>
            <a:lvl8pPr marL="272034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8pPr>
            <a:lvl9pPr marL="310896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9pPr>
          </a:lstStyle>
          <a:p>
            <a:r>
              <a:rPr lang="en-US" sz="1050" dirty="0"/>
              <a:t>Contact Us </a:t>
            </a:r>
            <a:r>
              <a:rPr lang="en-US" sz="1050" dirty="0">
                <a:hlinkClick r:id="rId2"/>
              </a:rPr>
              <a:t>sales@fibrecast.com</a:t>
            </a:r>
            <a:r>
              <a:rPr lang="en-US" sz="1050" dirty="0"/>
              <a:t> • +1 (905) 319-1080 • 3264 Mainway, Burlington, Ontario Canada L7M 1A7</a:t>
            </a:r>
            <a:endParaRPr lang="en-US" sz="1050" dirty="0">
              <a:latin typeface="Franklin Gothic Medium" panose="020B0603020102020204" pitchFamily="34" charset="0"/>
            </a:endParaRPr>
          </a:p>
        </p:txBody>
      </p:sp>
    </p:spTree>
    <p:extLst>
      <p:ext uri="{BB962C8B-B14F-4D97-AF65-F5344CB8AC3E}">
        <p14:creationId xmlns:p14="http://schemas.microsoft.com/office/powerpoint/2010/main" val="239756799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2C5F8CC-F8F6-414A-B4AB-9B49AD84EFE7}"/>
              </a:ext>
            </a:extLst>
          </p:cNvPr>
          <p:cNvSpPr>
            <a:spLocks noGrp="1"/>
          </p:cNvSpPr>
          <p:nvPr>
            <p:ph type="dt" sz="half" idx="10"/>
          </p:nvPr>
        </p:nvSpPr>
        <p:spPr/>
        <p:txBody>
          <a:bodyPr/>
          <a:lstStyle/>
          <a:p>
            <a:fld id="{E3134144-F0D3-DE40-BBB3-676D890594A3}" type="datetimeFigureOut">
              <a:rPr lang="en-US" smtClean="0"/>
              <a:t>2/7/2024</a:t>
            </a:fld>
            <a:endParaRPr lang="en-US"/>
          </a:p>
        </p:txBody>
      </p:sp>
      <p:sp>
        <p:nvSpPr>
          <p:cNvPr id="3" name="Footer Placeholder 2">
            <a:extLst>
              <a:ext uri="{FF2B5EF4-FFF2-40B4-BE49-F238E27FC236}">
                <a16:creationId xmlns:a16="http://schemas.microsoft.com/office/drawing/2014/main" id="{7F5A8C5D-10E8-BA44-B1E7-FD58A587A72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3544A6B-B4A3-E348-B134-9989628E0D3E}"/>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294346457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B44B92-C9A1-484C-9288-2ABDF56EE9CF}"/>
              </a:ext>
            </a:extLst>
          </p:cNvPr>
          <p:cNvSpPr>
            <a:spLocks noGrp="1"/>
          </p:cNvSpPr>
          <p:nvPr>
            <p:ph type="title"/>
          </p:nvPr>
        </p:nvSpPr>
        <p:spPr>
          <a:xfrm>
            <a:off x="534988" y="669925"/>
            <a:ext cx="2506662" cy="2347913"/>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D4EAD9A-5301-804F-BCBC-A59231AADBD9}"/>
              </a:ext>
            </a:extLst>
          </p:cNvPr>
          <p:cNvSpPr>
            <a:spLocks noGrp="1"/>
          </p:cNvSpPr>
          <p:nvPr>
            <p:ph idx="1"/>
          </p:nvPr>
        </p:nvSpPr>
        <p:spPr>
          <a:xfrm>
            <a:off x="3303588" y="1447800"/>
            <a:ext cx="3935412" cy="71485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B59F7D0-54EB-C547-A952-C85A5A82ACA1}"/>
              </a:ext>
            </a:extLst>
          </p:cNvPr>
          <p:cNvSpPr>
            <a:spLocks noGrp="1"/>
          </p:cNvSpPr>
          <p:nvPr>
            <p:ph type="body" sz="half" idx="2"/>
          </p:nvPr>
        </p:nvSpPr>
        <p:spPr>
          <a:xfrm>
            <a:off x="534988" y="3017838"/>
            <a:ext cx="2506662" cy="55895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494C6AB-202F-E547-9DCF-A4C7FD0E5573}"/>
              </a:ext>
            </a:extLst>
          </p:cNvPr>
          <p:cNvSpPr>
            <a:spLocks noGrp="1"/>
          </p:cNvSpPr>
          <p:nvPr>
            <p:ph type="dt" sz="half" idx="10"/>
          </p:nvPr>
        </p:nvSpPr>
        <p:spPr/>
        <p:txBody>
          <a:bodyPr/>
          <a:lstStyle/>
          <a:p>
            <a:fld id="{E3134144-F0D3-DE40-BBB3-676D890594A3}" type="datetimeFigureOut">
              <a:rPr lang="en-US" smtClean="0"/>
              <a:t>2/7/2024</a:t>
            </a:fld>
            <a:endParaRPr lang="en-US"/>
          </a:p>
        </p:txBody>
      </p:sp>
      <p:sp>
        <p:nvSpPr>
          <p:cNvPr id="6" name="Footer Placeholder 5">
            <a:extLst>
              <a:ext uri="{FF2B5EF4-FFF2-40B4-BE49-F238E27FC236}">
                <a16:creationId xmlns:a16="http://schemas.microsoft.com/office/drawing/2014/main" id="{08ABABDB-E69A-D044-9F9B-2CDE1E69076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55902B-5ACA-9747-8D8D-9C07E3548C99}"/>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191014628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46CFEF-AF32-444D-A889-38B0A505D51D}"/>
              </a:ext>
            </a:extLst>
          </p:cNvPr>
          <p:cNvSpPr>
            <a:spLocks noGrp="1"/>
          </p:cNvSpPr>
          <p:nvPr>
            <p:ph type="title"/>
          </p:nvPr>
        </p:nvSpPr>
        <p:spPr>
          <a:xfrm>
            <a:off x="534988" y="669925"/>
            <a:ext cx="2506662" cy="2347913"/>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AC8A348-71F4-5C40-BC11-F7F316A6DD30}"/>
              </a:ext>
            </a:extLst>
          </p:cNvPr>
          <p:cNvSpPr>
            <a:spLocks noGrp="1"/>
          </p:cNvSpPr>
          <p:nvPr>
            <p:ph type="pic" idx="1"/>
          </p:nvPr>
        </p:nvSpPr>
        <p:spPr>
          <a:xfrm>
            <a:off x="3303588" y="1447800"/>
            <a:ext cx="3935412" cy="714851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917F6E8-2809-B344-A902-812D5ED6297E}"/>
              </a:ext>
            </a:extLst>
          </p:cNvPr>
          <p:cNvSpPr>
            <a:spLocks noGrp="1"/>
          </p:cNvSpPr>
          <p:nvPr>
            <p:ph type="body" sz="half" idx="2"/>
          </p:nvPr>
        </p:nvSpPr>
        <p:spPr>
          <a:xfrm>
            <a:off x="534988" y="3017838"/>
            <a:ext cx="2506662" cy="55895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7867C83-B8A3-2449-B70F-8F1942602903}"/>
              </a:ext>
            </a:extLst>
          </p:cNvPr>
          <p:cNvSpPr>
            <a:spLocks noGrp="1"/>
          </p:cNvSpPr>
          <p:nvPr>
            <p:ph type="dt" sz="half" idx="10"/>
          </p:nvPr>
        </p:nvSpPr>
        <p:spPr/>
        <p:txBody>
          <a:bodyPr/>
          <a:lstStyle/>
          <a:p>
            <a:fld id="{E3134144-F0D3-DE40-BBB3-676D890594A3}" type="datetimeFigureOut">
              <a:rPr lang="en-US" smtClean="0"/>
              <a:t>2/7/2024</a:t>
            </a:fld>
            <a:endParaRPr lang="en-US"/>
          </a:p>
        </p:txBody>
      </p:sp>
      <p:sp>
        <p:nvSpPr>
          <p:cNvPr id="6" name="Footer Placeholder 5">
            <a:extLst>
              <a:ext uri="{FF2B5EF4-FFF2-40B4-BE49-F238E27FC236}">
                <a16:creationId xmlns:a16="http://schemas.microsoft.com/office/drawing/2014/main" id="{70CD6B8B-4E47-444F-BEAC-B52F245A29E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9D43382-A653-7E4A-8B5D-106A39BE2ABC}"/>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15948742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0D09DE-49E4-A04C-A867-15BC04610D2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31505C0-C34B-E140-AC3B-31216F40DED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DF7853-F19A-5F46-B92A-A61E2C45F7DD}"/>
              </a:ext>
            </a:extLst>
          </p:cNvPr>
          <p:cNvSpPr>
            <a:spLocks noGrp="1"/>
          </p:cNvSpPr>
          <p:nvPr>
            <p:ph type="dt" sz="half" idx="10"/>
          </p:nvPr>
        </p:nvSpPr>
        <p:spPr/>
        <p:txBody>
          <a:bodyPr/>
          <a:lstStyle/>
          <a:p>
            <a:fld id="{E3134144-F0D3-DE40-BBB3-676D890594A3}" type="datetimeFigureOut">
              <a:rPr lang="en-US" smtClean="0"/>
              <a:t>2/7/2024</a:t>
            </a:fld>
            <a:endParaRPr lang="en-US"/>
          </a:p>
        </p:txBody>
      </p:sp>
      <p:sp>
        <p:nvSpPr>
          <p:cNvPr id="5" name="Footer Placeholder 4">
            <a:extLst>
              <a:ext uri="{FF2B5EF4-FFF2-40B4-BE49-F238E27FC236}">
                <a16:creationId xmlns:a16="http://schemas.microsoft.com/office/drawing/2014/main" id="{6E122ED8-CDDE-5345-989F-AE1CE296FC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DA3FC5-6763-2F43-9FEC-D9417A1A4043}"/>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408331258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793D9F2-9FAF-E249-8627-E8FA10A41271}"/>
              </a:ext>
            </a:extLst>
          </p:cNvPr>
          <p:cNvSpPr>
            <a:spLocks noGrp="1"/>
          </p:cNvSpPr>
          <p:nvPr>
            <p:ph type="title" orient="vert"/>
          </p:nvPr>
        </p:nvSpPr>
        <p:spPr>
          <a:xfrm>
            <a:off x="5562600" y="534988"/>
            <a:ext cx="1674813" cy="8524875"/>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72A5C1A-7113-8A4C-808D-ACE7F93B7508}"/>
              </a:ext>
            </a:extLst>
          </p:cNvPr>
          <p:cNvSpPr>
            <a:spLocks noGrp="1"/>
          </p:cNvSpPr>
          <p:nvPr>
            <p:ph type="body" orient="vert" idx="1"/>
          </p:nvPr>
        </p:nvSpPr>
        <p:spPr>
          <a:xfrm>
            <a:off x="534988" y="534988"/>
            <a:ext cx="4875212" cy="8524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CFED08-7837-664C-A8B8-750D634C3961}"/>
              </a:ext>
            </a:extLst>
          </p:cNvPr>
          <p:cNvSpPr>
            <a:spLocks noGrp="1"/>
          </p:cNvSpPr>
          <p:nvPr>
            <p:ph type="dt" sz="half" idx="10"/>
          </p:nvPr>
        </p:nvSpPr>
        <p:spPr/>
        <p:txBody>
          <a:bodyPr/>
          <a:lstStyle/>
          <a:p>
            <a:fld id="{E3134144-F0D3-DE40-BBB3-676D890594A3}" type="datetimeFigureOut">
              <a:rPr lang="en-US" smtClean="0"/>
              <a:t>2/7/2024</a:t>
            </a:fld>
            <a:endParaRPr lang="en-US"/>
          </a:p>
        </p:txBody>
      </p:sp>
      <p:sp>
        <p:nvSpPr>
          <p:cNvPr id="5" name="Footer Placeholder 4">
            <a:extLst>
              <a:ext uri="{FF2B5EF4-FFF2-40B4-BE49-F238E27FC236}">
                <a16:creationId xmlns:a16="http://schemas.microsoft.com/office/drawing/2014/main" id="{A585F6B1-7D72-F54A-AA7E-374DB3784B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E927E0-9B21-6141-B2AD-B158D7F65524}"/>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1389721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3EFD27-E89A-4A4B-86AA-346D02F50597}"/>
              </a:ext>
            </a:extLst>
          </p:cNvPr>
          <p:cNvSpPr>
            <a:spLocks noGrp="1"/>
          </p:cNvSpPr>
          <p:nvPr>
            <p:ph type="ctrTitle"/>
          </p:nvPr>
        </p:nvSpPr>
        <p:spPr>
          <a:xfrm>
            <a:off x="971550" y="1646238"/>
            <a:ext cx="5829300" cy="3502025"/>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F3345DD-A5C6-EC47-B028-C6FD9497E7AC}"/>
              </a:ext>
            </a:extLst>
          </p:cNvPr>
          <p:cNvSpPr>
            <a:spLocks noGrp="1"/>
          </p:cNvSpPr>
          <p:nvPr>
            <p:ph type="subTitle" idx="1"/>
          </p:nvPr>
        </p:nvSpPr>
        <p:spPr>
          <a:xfrm>
            <a:off x="971550" y="5283200"/>
            <a:ext cx="5829300" cy="242887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7AA9272-F6C3-5247-82D7-ADE7FAEF58A2}"/>
              </a:ext>
            </a:extLst>
          </p:cNvPr>
          <p:cNvSpPr>
            <a:spLocks noGrp="1"/>
          </p:cNvSpPr>
          <p:nvPr>
            <p:ph type="dt" sz="half" idx="10"/>
          </p:nvPr>
        </p:nvSpPr>
        <p:spPr/>
        <p:txBody>
          <a:bodyPr/>
          <a:lstStyle/>
          <a:p>
            <a:fld id="{24F60C15-71E4-AB43-9B52-1101055B52E4}" type="datetimeFigureOut">
              <a:rPr lang="en-US" smtClean="0"/>
              <a:t>2/7/2024</a:t>
            </a:fld>
            <a:endParaRPr lang="en-US"/>
          </a:p>
        </p:txBody>
      </p:sp>
      <p:sp>
        <p:nvSpPr>
          <p:cNvPr id="5" name="Footer Placeholder 4">
            <a:extLst>
              <a:ext uri="{FF2B5EF4-FFF2-40B4-BE49-F238E27FC236}">
                <a16:creationId xmlns:a16="http://schemas.microsoft.com/office/drawing/2014/main" id="{C70CDB09-1FF3-C041-8664-EB758A048D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7810AC5-A487-AD40-A7CC-64FD59D20EEF}"/>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57614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07236-A878-7A40-A3C1-26043A0B87A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D5ACF30-B08B-EF4E-9D56-473A816855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D3B5A35-40AD-E145-85A6-4562118F3984}"/>
              </a:ext>
            </a:extLst>
          </p:cNvPr>
          <p:cNvSpPr>
            <a:spLocks noGrp="1"/>
          </p:cNvSpPr>
          <p:nvPr>
            <p:ph type="dt" sz="half" idx="10"/>
          </p:nvPr>
        </p:nvSpPr>
        <p:spPr/>
        <p:txBody>
          <a:bodyPr/>
          <a:lstStyle/>
          <a:p>
            <a:fld id="{24F60C15-71E4-AB43-9B52-1101055B52E4}" type="datetimeFigureOut">
              <a:rPr lang="en-US" smtClean="0"/>
              <a:t>2/7/2024</a:t>
            </a:fld>
            <a:endParaRPr lang="en-US"/>
          </a:p>
        </p:txBody>
      </p:sp>
      <p:sp>
        <p:nvSpPr>
          <p:cNvPr id="5" name="Footer Placeholder 4">
            <a:extLst>
              <a:ext uri="{FF2B5EF4-FFF2-40B4-BE49-F238E27FC236}">
                <a16:creationId xmlns:a16="http://schemas.microsoft.com/office/drawing/2014/main" id="{A6E6175D-EF86-2941-91E9-A61CE956E4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86E331D-0F74-C943-8273-7EFD748ECFCD}"/>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41184345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87F343-7A7C-5D4A-8395-EF13F4DDF4A0}"/>
              </a:ext>
            </a:extLst>
          </p:cNvPr>
          <p:cNvSpPr>
            <a:spLocks noGrp="1"/>
          </p:cNvSpPr>
          <p:nvPr>
            <p:ph type="title"/>
          </p:nvPr>
        </p:nvSpPr>
        <p:spPr>
          <a:xfrm>
            <a:off x="530225" y="2508250"/>
            <a:ext cx="6704013" cy="4183063"/>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78F0FA0-3D75-BC41-BF6E-129BF0572FA4}"/>
              </a:ext>
            </a:extLst>
          </p:cNvPr>
          <p:cNvSpPr>
            <a:spLocks noGrp="1"/>
          </p:cNvSpPr>
          <p:nvPr>
            <p:ph type="body" idx="1"/>
          </p:nvPr>
        </p:nvSpPr>
        <p:spPr>
          <a:xfrm>
            <a:off x="530225" y="6731000"/>
            <a:ext cx="6704013" cy="2200275"/>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6D7416F-7E00-4A42-8DEB-0883CE857626}"/>
              </a:ext>
            </a:extLst>
          </p:cNvPr>
          <p:cNvSpPr>
            <a:spLocks noGrp="1"/>
          </p:cNvSpPr>
          <p:nvPr>
            <p:ph type="dt" sz="half" idx="10"/>
          </p:nvPr>
        </p:nvSpPr>
        <p:spPr/>
        <p:txBody>
          <a:bodyPr/>
          <a:lstStyle/>
          <a:p>
            <a:fld id="{24F60C15-71E4-AB43-9B52-1101055B52E4}" type="datetimeFigureOut">
              <a:rPr lang="en-US" smtClean="0"/>
              <a:t>2/7/2024</a:t>
            </a:fld>
            <a:endParaRPr lang="en-US"/>
          </a:p>
        </p:txBody>
      </p:sp>
      <p:sp>
        <p:nvSpPr>
          <p:cNvPr id="5" name="Footer Placeholder 4">
            <a:extLst>
              <a:ext uri="{FF2B5EF4-FFF2-40B4-BE49-F238E27FC236}">
                <a16:creationId xmlns:a16="http://schemas.microsoft.com/office/drawing/2014/main" id="{D041A875-F1F2-CC44-A815-CA88D2B33A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1420ED-3971-2A49-AE58-72B4974E4038}"/>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3286417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63584E-1534-D244-AAAC-F8B7E2FC486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36616FC-0488-7F41-BFB7-472AB4E409CD}"/>
              </a:ext>
            </a:extLst>
          </p:cNvPr>
          <p:cNvSpPr>
            <a:spLocks noGrp="1"/>
          </p:cNvSpPr>
          <p:nvPr>
            <p:ph sz="half" idx="1"/>
          </p:nvPr>
        </p:nvSpPr>
        <p:spPr>
          <a:xfrm>
            <a:off x="534988" y="2678113"/>
            <a:ext cx="3275012" cy="6381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79EE7CB-9D08-BC45-9DF3-88E22F20EDCB}"/>
              </a:ext>
            </a:extLst>
          </p:cNvPr>
          <p:cNvSpPr>
            <a:spLocks noGrp="1"/>
          </p:cNvSpPr>
          <p:nvPr>
            <p:ph sz="half" idx="2"/>
          </p:nvPr>
        </p:nvSpPr>
        <p:spPr>
          <a:xfrm>
            <a:off x="3962400" y="2678113"/>
            <a:ext cx="3275013" cy="6381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1BA702F-B7F5-A649-8415-ABFD27C1FAFE}"/>
              </a:ext>
            </a:extLst>
          </p:cNvPr>
          <p:cNvSpPr>
            <a:spLocks noGrp="1"/>
          </p:cNvSpPr>
          <p:nvPr>
            <p:ph type="dt" sz="half" idx="10"/>
          </p:nvPr>
        </p:nvSpPr>
        <p:spPr/>
        <p:txBody>
          <a:bodyPr/>
          <a:lstStyle/>
          <a:p>
            <a:fld id="{24F60C15-71E4-AB43-9B52-1101055B52E4}" type="datetimeFigureOut">
              <a:rPr lang="en-US" smtClean="0"/>
              <a:t>2/7/2024</a:t>
            </a:fld>
            <a:endParaRPr lang="en-US"/>
          </a:p>
        </p:txBody>
      </p:sp>
      <p:sp>
        <p:nvSpPr>
          <p:cNvPr id="6" name="Footer Placeholder 5">
            <a:extLst>
              <a:ext uri="{FF2B5EF4-FFF2-40B4-BE49-F238E27FC236}">
                <a16:creationId xmlns:a16="http://schemas.microsoft.com/office/drawing/2014/main" id="{B2B2173A-00EF-7347-BA3F-53ECDD5ED5E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A88583E-2B4E-934E-9494-7387162F1FF7}"/>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15418540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9D4261-8D76-2E4A-AD9A-A212F0E02A98}"/>
              </a:ext>
            </a:extLst>
          </p:cNvPr>
          <p:cNvSpPr>
            <a:spLocks noGrp="1"/>
          </p:cNvSpPr>
          <p:nvPr>
            <p:ph type="title"/>
          </p:nvPr>
        </p:nvSpPr>
        <p:spPr>
          <a:xfrm>
            <a:off x="534988" y="534988"/>
            <a:ext cx="6704012" cy="1944687"/>
          </a:xfrm>
        </p:spPr>
        <p:txBody>
          <a:bodyPr/>
          <a:lstStyle/>
          <a:p>
            <a:r>
              <a:rPr lang="en-US"/>
              <a:t>Click to edit Master title style</a:t>
            </a:r>
          </a:p>
        </p:txBody>
      </p:sp>
      <p:sp>
        <p:nvSpPr>
          <p:cNvPr id="3" name="Text Placeholder 2">
            <a:extLst>
              <a:ext uri="{FF2B5EF4-FFF2-40B4-BE49-F238E27FC236}">
                <a16:creationId xmlns:a16="http://schemas.microsoft.com/office/drawing/2014/main" id="{BC209505-1AD5-A241-950F-3AD878B3F9E3}"/>
              </a:ext>
            </a:extLst>
          </p:cNvPr>
          <p:cNvSpPr>
            <a:spLocks noGrp="1"/>
          </p:cNvSpPr>
          <p:nvPr>
            <p:ph type="body" idx="1"/>
          </p:nvPr>
        </p:nvSpPr>
        <p:spPr>
          <a:xfrm>
            <a:off x="534988" y="2465388"/>
            <a:ext cx="3287712" cy="12080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AC6AB45-4F9E-904A-AA0C-A63656E3E691}"/>
              </a:ext>
            </a:extLst>
          </p:cNvPr>
          <p:cNvSpPr>
            <a:spLocks noGrp="1"/>
          </p:cNvSpPr>
          <p:nvPr>
            <p:ph sz="half" idx="2"/>
          </p:nvPr>
        </p:nvSpPr>
        <p:spPr>
          <a:xfrm>
            <a:off x="534988" y="3673475"/>
            <a:ext cx="3287712" cy="54054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4F21C1A-3760-7F48-A18F-2BFADD4857BB}"/>
              </a:ext>
            </a:extLst>
          </p:cNvPr>
          <p:cNvSpPr>
            <a:spLocks noGrp="1"/>
          </p:cNvSpPr>
          <p:nvPr>
            <p:ph type="body" sz="quarter" idx="3"/>
          </p:nvPr>
        </p:nvSpPr>
        <p:spPr>
          <a:xfrm>
            <a:off x="3935413" y="2465388"/>
            <a:ext cx="3303587" cy="12080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E05391B-6E80-8C4B-B4EA-1AEE54B221BF}"/>
              </a:ext>
            </a:extLst>
          </p:cNvPr>
          <p:cNvSpPr>
            <a:spLocks noGrp="1"/>
          </p:cNvSpPr>
          <p:nvPr>
            <p:ph sz="quarter" idx="4"/>
          </p:nvPr>
        </p:nvSpPr>
        <p:spPr>
          <a:xfrm>
            <a:off x="3935413" y="3673475"/>
            <a:ext cx="3303587" cy="54054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9EF033E-FC3E-AD4A-AB9E-4D70BAFD8699}"/>
              </a:ext>
            </a:extLst>
          </p:cNvPr>
          <p:cNvSpPr>
            <a:spLocks noGrp="1"/>
          </p:cNvSpPr>
          <p:nvPr>
            <p:ph type="dt" sz="half" idx="10"/>
          </p:nvPr>
        </p:nvSpPr>
        <p:spPr/>
        <p:txBody>
          <a:bodyPr/>
          <a:lstStyle/>
          <a:p>
            <a:fld id="{24F60C15-71E4-AB43-9B52-1101055B52E4}" type="datetimeFigureOut">
              <a:rPr lang="en-US" smtClean="0"/>
              <a:t>2/7/2024</a:t>
            </a:fld>
            <a:endParaRPr lang="en-US"/>
          </a:p>
        </p:txBody>
      </p:sp>
      <p:sp>
        <p:nvSpPr>
          <p:cNvPr id="8" name="Footer Placeholder 7">
            <a:extLst>
              <a:ext uri="{FF2B5EF4-FFF2-40B4-BE49-F238E27FC236}">
                <a16:creationId xmlns:a16="http://schemas.microsoft.com/office/drawing/2014/main" id="{ED4126BC-43DE-3841-8DBE-14C6A94E18A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88F66A7-5F5D-5646-9DEA-59C541ADA45F}"/>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3487106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9F45F3-DB41-C84A-A0EF-6C3D1037AE1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42D9201-220C-2F48-AFD3-D9F29A8F4CAF}"/>
              </a:ext>
            </a:extLst>
          </p:cNvPr>
          <p:cNvSpPr>
            <a:spLocks noGrp="1"/>
          </p:cNvSpPr>
          <p:nvPr>
            <p:ph type="dt" sz="half" idx="10"/>
          </p:nvPr>
        </p:nvSpPr>
        <p:spPr/>
        <p:txBody>
          <a:bodyPr/>
          <a:lstStyle/>
          <a:p>
            <a:fld id="{24F60C15-71E4-AB43-9B52-1101055B52E4}" type="datetimeFigureOut">
              <a:rPr lang="en-US" smtClean="0"/>
              <a:t>2/7/2024</a:t>
            </a:fld>
            <a:endParaRPr lang="en-US"/>
          </a:p>
        </p:txBody>
      </p:sp>
      <p:sp>
        <p:nvSpPr>
          <p:cNvPr id="4" name="Footer Placeholder 3">
            <a:extLst>
              <a:ext uri="{FF2B5EF4-FFF2-40B4-BE49-F238E27FC236}">
                <a16:creationId xmlns:a16="http://schemas.microsoft.com/office/drawing/2014/main" id="{96F8CCFC-BEE4-194D-8942-83A5E8A6659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214660F-94DD-7941-94BF-79C2C6FA411B}"/>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2800028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54CFA31-271B-324D-91FC-624642440CA9}"/>
              </a:ext>
            </a:extLst>
          </p:cNvPr>
          <p:cNvSpPr>
            <a:spLocks noGrp="1"/>
          </p:cNvSpPr>
          <p:nvPr>
            <p:ph type="dt" sz="half" idx="10"/>
          </p:nvPr>
        </p:nvSpPr>
        <p:spPr/>
        <p:txBody>
          <a:bodyPr/>
          <a:lstStyle/>
          <a:p>
            <a:fld id="{24F60C15-71E4-AB43-9B52-1101055B52E4}" type="datetimeFigureOut">
              <a:rPr lang="en-US" smtClean="0"/>
              <a:t>2/7/2024</a:t>
            </a:fld>
            <a:endParaRPr lang="en-US"/>
          </a:p>
        </p:txBody>
      </p:sp>
      <p:sp>
        <p:nvSpPr>
          <p:cNvPr id="3" name="Footer Placeholder 2">
            <a:extLst>
              <a:ext uri="{FF2B5EF4-FFF2-40B4-BE49-F238E27FC236}">
                <a16:creationId xmlns:a16="http://schemas.microsoft.com/office/drawing/2014/main" id="{21E4F012-3CB2-824A-8F83-FBEA8FBFE0D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6B96F0D-F016-964E-808B-2E08090031F0}"/>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39638843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svg"/><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3.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85750" y="1031186"/>
            <a:ext cx="7200901" cy="1194438"/>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285751" y="2328689"/>
            <a:ext cx="7200900" cy="7453486"/>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23" name="Graphic 22">
            <a:extLst>
              <a:ext uri="{FF2B5EF4-FFF2-40B4-BE49-F238E27FC236}">
                <a16:creationId xmlns:a16="http://schemas.microsoft.com/office/drawing/2014/main" id="{46EAC2A6-ECD3-49EB-9B61-B354AA24407F}"/>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l="13223" t="34123" r="3376" b="35598"/>
          <a:stretch/>
        </p:blipFill>
        <p:spPr>
          <a:xfrm>
            <a:off x="258855" y="276226"/>
            <a:ext cx="3529014" cy="710134"/>
          </a:xfrm>
          <a:prstGeom prst="rect">
            <a:avLst/>
          </a:prstGeom>
        </p:spPr>
      </p:pic>
      <p:cxnSp>
        <p:nvCxnSpPr>
          <p:cNvPr id="12" name="Straight Connector 11">
            <a:extLst>
              <a:ext uri="{FF2B5EF4-FFF2-40B4-BE49-F238E27FC236}">
                <a16:creationId xmlns:a16="http://schemas.microsoft.com/office/drawing/2014/main" id="{39BB7654-1925-49B1-BCC4-4E3CED90F02E}"/>
              </a:ext>
            </a:extLst>
          </p:cNvPr>
          <p:cNvCxnSpPr>
            <a:cxnSpLocks/>
          </p:cNvCxnSpPr>
          <p:nvPr userDrawn="1"/>
        </p:nvCxnSpPr>
        <p:spPr>
          <a:xfrm>
            <a:off x="285751" y="1031187"/>
            <a:ext cx="72009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98132711"/>
      </p:ext>
    </p:extLst>
  </p:cSld>
  <p:clrMap bg1="lt1" tx1="dk1" bg2="lt2" tx2="dk2" accent1="accent1" accent2="accent2" accent3="accent3" accent4="accent4" accent5="accent5" accent6="accent6" hlink="hlink" folHlink="folHlink"/>
  <p:sldLayoutIdLst>
    <p:sldLayoutId id="2147483676" r:id="rId1"/>
    <p:sldLayoutId id="2147483677" r:id="rId2"/>
  </p:sldLayoutIdLst>
  <p:hf sldNum="0" hdr="0" ftr="0" dt="0"/>
  <p:txStyles>
    <p:titleStyle>
      <a:lvl1pPr algn="l" defTabSz="777240" rtl="0" eaLnBrk="1" latinLnBrk="0" hangingPunct="1">
        <a:lnSpc>
          <a:spcPct val="90000"/>
        </a:lnSpc>
        <a:spcBef>
          <a:spcPct val="0"/>
        </a:spcBef>
        <a:buNone/>
        <a:defRPr sz="3740" kern="1200" baseline="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baseline="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baseline="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baseline="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4716">
          <p15:clr>
            <a:srgbClr val="F26B43"/>
          </p15:clr>
        </p15:guide>
        <p15:guide id="2" pos="180">
          <p15:clr>
            <a:srgbClr val="F26B43"/>
          </p15:clr>
        </p15:guide>
        <p15:guide id="3" orient="horz" pos="174">
          <p15:clr>
            <a:srgbClr val="F26B43"/>
          </p15:clr>
        </p15:guide>
        <p15:guide id="4" orient="horz" pos="6162">
          <p15:clr>
            <a:srgbClr val="F26B43"/>
          </p15:clr>
        </p15:guide>
        <p15:guide id="5" orient="horz" pos="3168">
          <p15:clr>
            <a:srgbClr val="F26B43"/>
          </p15:clr>
        </p15:guide>
        <p15:guide id="6" pos="2448">
          <p15:clr>
            <a:srgbClr val="F26B43"/>
          </p15:clr>
        </p15:guide>
        <p15:guide id="7" pos="2403">
          <p15:clr>
            <a:srgbClr val="F26B43"/>
          </p15:clr>
        </p15:guide>
        <p15:guide id="8" pos="2493">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28C43B9-9596-A441-8441-2C5360C9B174}"/>
              </a:ext>
            </a:extLst>
          </p:cNvPr>
          <p:cNvSpPr>
            <a:spLocks noGrp="1"/>
          </p:cNvSpPr>
          <p:nvPr>
            <p:ph type="title"/>
          </p:nvPr>
        </p:nvSpPr>
        <p:spPr>
          <a:xfrm>
            <a:off x="534988" y="534988"/>
            <a:ext cx="6702425" cy="1944687"/>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E0EF37A-43D8-8145-A559-9D05B166F23C}"/>
              </a:ext>
            </a:extLst>
          </p:cNvPr>
          <p:cNvSpPr>
            <a:spLocks noGrp="1"/>
          </p:cNvSpPr>
          <p:nvPr>
            <p:ph type="body" idx="1"/>
          </p:nvPr>
        </p:nvSpPr>
        <p:spPr>
          <a:xfrm>
            <a:off x="534988" y="2678113"/>
            <a:ext cx="6702425" cy="638175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6364491-B672-CB47-9AC6-E4A8C769D1DF}"/>
              </a:ext>
            </a:extLst>
          </p:cNvPr>
          <p:cNvSpPr>
            <a:spLocks noGrp="1"/>
          </p:cNvSpPr>
          <p:nvPr>
            <p:ph type="dt" sz="half" idx="2"/>
          </p:nvPr>
        </p:nvSpPr>
        <p:spPr>
          <a:xfrm>
            <a:off x="534988" y="9323388"/>
            <a:ext cx="1747837" cy="534987"/>
          </a:xfrm>
          <a:prstGeom prst="rect">
            <a:avLst/>
          </a:prstGeom>
        </p:spPr>
        <p:txBody>
          <a:bodyPr vert="horz" lIns="91440" tIns="45720" rIns="91440" bIns="45720" rtlCol="0" anchor="ctr"/>
          <a:lstStyle>
            <a:lvl1pPr algn="l">
              <a:defRPr sz="1200">
                <a:solidFill>
                  <a:schemeClr val="tx1">
                    <a:tint val="75000"/>
                  </a:schemeClr>
                </a:solidFill>
              </a:defRPr>
            </a:lvl1pPr>
          </a:lstStyle>
          <a:p>
            <a:fld id="{24F60C15-71E4-AB43-9B52-1101055B52E4}" type="datetimeFigureOut">
              <a:rPr lang="en-US" smtClean="0"/>
              <a:t>2/7/2024</a:t>
            </a:fld>
            <a:endParaRPr lang="en-US"/>
          </a:p>
        </p:txBody>
      </p:sp>
      <p:sp>
        <p:nvSpPr>
          <p:cNvPr id="5" name="Footer Placeholder 4">
            <a:extLst>
              <a:ext uri="{FF2B5EF4-FFF2-40B4-BE49-F238E27FC236}">
                <a16:creationId xmlns:a16="http://schemas.microsoft.com/office/drawing/2014/main" id="{92380EA7-09EF-4C43-89A2-03D13F6054B2}"/>
              </a:ext>
            </a:extLst>
          </p:cNvPr>
          <p:cNvSpPr>
            <a:spLocks noGrp="1"/>
          </p:cNvSpPr>
          <p:nvPr>
            <p:ph type="ftr" sz="quarter" idx="3"/>
          </p:nvPr>
        </p:nvSpPr>
        <p:spPr>
          <a:xfrm>
            <a:off x="2574925" y="9323388"/>
            <a:ext cx="2622550" cy="53498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CC52977-47BE-7D42-BE31-14F587D110F6}"/>
              </a:ext>
            </a:extLst>
          </p:cNvPr>
          <p:cNvSpPr>
            <a:spLocks noGrp="1"/>
          </p:cNvSpPr>
          <p:nvPr>
            <p:ph type="sldNum" sz="quarter" idx="4"/>
          </p:nvPr>
        </p:nvSpPr>
        <p:spPr>
          <a:xfrm>
            <a:off x="5489575" y="9323388"/>
            <a:ext cx="1747838" cy="534987"/>
          </a:xfrm>
          <a:prstGeom prst="rect">
            <a:avLst/>
          </a:prstGeom>
        </p:spPr>
        <p:txBody>
          <a:bodyPr vert="horz" lIns="91440" tIns="45720" rIns="91440" bIns="45720" rtlCol="0" anchor="ctr"/>
          <a:lstStyle>
            <a:lvl1pPr algn="r">
              <a:defRPr sz="1200">
                <a:solidFill>
                  <a:schemeClr val="tx1">
                    <a:tint val="75000"/>
                  </a:schemeClr>
                </a:solidFill>
              </a:defRPr>
            </a:lvl1pPr>
          </a:lstStyle>
          <a:p>
            <a:fld id="{E74EA6EA-8057-B54B-A8E8-3B10ADF12030}" type="slidenum">
              <a:rPr lang="en-US" smtClean="0"/>
              <a:t>‹#›</a:t>
            </a:fld>
            <a:endParaRPr lang="en-US"/>
          </a:p>
        </p:txBody>
      </p:sp>
    </p:spTree>
    <p:extLst>
      <p:ext uri="{BB962C8B-B14F-4D97-AF65-F5344CB8AC3E}">
        <p14:creationId xmlns:p14="http://schemas.microsoft.com/office/powerpoint/2010/main" val="2333326643"/>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52B5AD6-7001-D240-A8D2-73027F4DD228}"/>
              </a:ext>
            </a:extLst>
          </p:cNvPr>
          <p:cNvSpPr>
            <a:spLocks noGrp="1"/>
          </p:cNvSpPr>
          <p:nvPr>
            <p:ph type="title"/>
          </p:nvPr>
        </p:nvSpPr>
        <p:spPr>
          <a:xfrm>
            <a:off x="534988" y="534988"/>
            <a:ext cx="6702425" cy="1944687"/>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0A30F40-8A14-804A-A9B3-32B9B8DB0540}"/>
              </a:ext>
            </a:extLst>
          </p:cNvPr>
          <p:cNvSpPr>
            <a:spLocks noGrp="1"/>
          </p:cNvSpPr>
          <p:nvPr>
            <p:ph type="body" idx="1"/>
          </p:nvPr>
        </p:nvSpPr>
        <p:spPr>
          <a:xfrm>
            <a:off x="534988" y="2678113"/>
            <a:ext cx="6702425" cy="638175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261BC8-7980-5F4C-92A0-9EBFC0C680AE}"/>
              </a:ext>
            </a:extLst>
          </p:cNvPr>
          <p:cNvSpPr>
            <a:spLocks noGrp="1"/>
          </p:cNvSpPr>
          <p:nvPr>
            <p:ph type="dt" sz="half" idx="2"/>
          </p:nvPr>
        </p:nvSpPr>
        <p:spPr>
          <a:xfrm>
            <a:off x="534988" y="9323388"/>
            <a:ext cx="1747837" cy="534987"/>
          </a:xfrm>
          <a:prstGeom prst="rect">
            <a:avLst/>
          </a:prstGeom>
        </p:spPr>
        <p:txBody>
          <a:bodyPr vert="horz" lIns="91440" tIns="45720" rIns="91440" bIns="45720" rtlCol="0" anchor="ctr"/>
          <a:lstStyle>
            <a:lvl1pPr algn="l">
              <a:defRPr sz="1200">
                <a:solidFill>
                  <a:schemeClr val="tx1">
                    <a:tint val="75000"/>
                  </a:schemeClr>
                </a:solidFill>
              </a:defRPr>
            </a:lvl1pPr>
          </a:lstStyle>
          <a:p>
            <a:fld id="{E3134144-F0D3-DE40-BBB3-676D890594A3}" type="datetimeFigureOut">
              <a:rPr lang="en-US" smtClean="0"/>
              <a:t>2/7/2024</a:t>
            </a:fld>
            <a:endParaRPr lang="en-US"/>
          </a:p>
        </p:txBody>
      </p:sp>
      <p:sp>
        <p:nvSpPr>
          <p:cNvPr id="5" name="Footer Placeholder 4">
            <a:extLst>
              <a:ext uri="{FF2B5EF4-FFF2-40B4-BE49-F238E27FC236}">
                <a16:creationId xmlns:a16="http://schemas.microsoft.com/office/drawing/2014/main" id="{FBE5F07E-CFF5-8048-A355-3771DB151CD8}"/>
              </a:ext>
            </a:extLst>
          </p:cNvPr>
          <p:cNvSpPr>
            <a:spLocks noGrp="1"/>
          </p:cNvSpPr>
          <p:nvPr>
            <p:ph type="ftr" sz="quarter" idx="3"/>
          </p:nvPr>
        </p:nvSpPr>
        <p:spPr>
          <a:xfrm>
            <a:off x="2574925" y="9323388"/>
            <a:ext cx="2622550" cy="53498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C7C8EC9-A44E-AF44-AF30-1F3093196D18}"/>
              </a:ext>
            </a:extLst>
          </p:cNvPr>
          <p:cNvSpPr>
            <a:spLocks noGrp="1"/>
          </p:cNvSpPr>
          <p:nvPr>
            <p:ph type="sldNum" sz="quarter" idx="4"/>
          </p:nvPr>
        </p:nvSpPr>
        <p:spPr>
          <a:xfrm>
            <a:off x="5489575" y="9323388"/>
            <a:ext cx="1747838" cy="534987"/>
          </a:xfrm>
          <a:prstGeom prst="rect">
            <a:avLst/>
          </a:prstGeom>
        </p:spPr>
        <p:txBody>
          <a:bodyPr vert="horz" lIns="91440" tIns="45720" rIns="91440" bIns="45720" rtlCol="0" anchor="ctr"/>
          <a:lstStyle>
            <a:lvl1pPr algn="r">
              <a:defRPr sz="1200">
                <a:solidFill>
                  <a:schemeClr val="tx1">
                    <a:tint val="75000"/>
                  </a:schemeClr>
                </a:solidFill>
              </a:defRPr>
            </a:lvl1pPr>
          </a:lstStyle>
          <a:p>
            <a:fld id="{AE2AB71B-00E5-0143-9528-69C3C99C432E}" type="slidenum">
              <a:rPr lang="en-US" smtClean="0"/>
              <a:t>‹#›</a:t>
            </a:fld>
            <a:endParaRPr lang="en-US"/>
          </a:p>
        </p:txBody>
      </p:sp>
    </p:spTree>
    <p:extLst>
      <p:ext uri="{BB962C8B-B14F-4D97-AF65-F5344CB8AC3E}">
        <p14:creationId xmlns:p14="http://schemas.microsoft.com/office/powerpoint/2010/main" val="60848978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www.htiwcoalition.org/publications.html"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www.htiwcoalition.org/"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 Placeholder 25">
            <a:extLst>
              <a:ext uri="{FF2B5EF4-FFF2-40B4-BE49-F238E27FC236}">
                <a16:creationId xmlns:a16="http://schemas.microsoft.com/office/drawing/2014/main" id="{9854E371-0D01-4247-B46A-031A94A40360}"/>
              </a:ext>
            </a:extLst>
          </p:cNvPr>
          <p:cNvSpPr>
            <a:spLocks noGrp="1"/>
          </p:cNvSpPr>
          <p:nvPr>
            <p:ph type="body" sz="quarter" idx="10"/>
          </p:nvPr>
        </p:nvSpPr>
        <p:spPr>
          <a:xfrm>
            <a:off x="285750" y="2148839"/>
            <a:ext cx="7200900" cy="2651005"/>
          </a:xfrm>
        </p:spPr>
        <p:txBody>
          <a:bodyPr anchor="t"/>
          <a:lstStyle/>
          <a:p>
            <a:pPr marL="228600" indent="-228600" defTabSz="228600">
              <a:buClr>
                <a:schemeClr val="accent2"/>
              </a:buClr>
              <a:buFont typeface="+mj-lt"/>
              <a:buAutoNum type="alphaLcPeriod"/>
              <a:tabLst>
                <a:tab pos="118872" algn="l"/>
              </a:tabLst>
            </a:pPr>
            <a:r>
              <a:rPr lang="es-CO" sz="1000" b="1" dirty="0">
                <a:solidFill>
                  <a:schemeClr val="tx1"/>
                </a:solidFill>
              </a:rPr>
              <a:t>Identificador de producto utilizado en la etiqueta:</a:t>
            </a:r>
            <a:r>
              <a:rPr lang="es-CO" sz="1000" dirty="0">
                <a:solidFill>
                  <a:schemeClr val="tx1"/>
                </a:solidFill>
              </a:rPr>
              <a:t> </a:t>
            </a:r>
            <a:r>
              <a:rPr lang="en-CA" sz="1000" dirty="0">
                <a:solidFill>
                  <a:schemeClr val="tx1"/>
                </a:solidFill>
              </a:rPr>
              <a:t> FC Injectite 2300 </a:t>
            </a:r>
            <a:r>
              <a:rPr lang="en-CA" sz="1000" dirty="0" err="1">
                <a:solidFill>
                  <a:schemeClr val="tx1"/>
                </a:solidFill>
              </a:rPr>
              <a:t>Bombeable</a:t>
            </a:r>
            <a:endParaRPr lang="en-CA" sz="1000" dirty="0">
              <a:solidFill>
                <a:schemeClr val="tx1"/>
              </a:solidFill>
            </a:endParaRPr>
          </a:p>
          <a:p>
            <a:pPr marL="228600" indent="-228600" defTabSz="228600">
              <a:buClr>
                <a:schemeClr val="accent2"/>
              </a:buClr>
              <a:buFont typeface="+mj-lt"/>
              <a:buAutoNum type="alphaLcPeriod"/>
              <a:tabLst>
                <a:tab pos="118872" algn="l"/>
              </a:tabLst>
            </a:pPr>
            <a:r>
              <a:rPr lang="es-CO" sz="1000" b="1" dirty="0">
                <a:solidFill>
                  <a:schemeClr val="tx1"/>
                </a:solidFill>
              </a:rPr>
              <a:t>Otros medios de identificación:</a:t>
            </a:r>
            <a:r>
              <a:rPr lang="en-CA" sz="1000" dirty="0">
                <a:solidFill>
                  <a:schemeClr val="tx1"/>
                </a:solidFill>
              </a:rPr>
              <a:t> High Temperature Ceramic Fibre Insulating Material in One Gallon and Five Gallon Pails</a:t>
            </a:r>
          </a:p>
          <a:p>
            <a:pPr marL="228600" indent="-228600" defTabSz="228600">
              <a:buClr>
                <a:schemeClr val="accent2"/>
              </a:buClr>
              <a:buFont typeface="+mj-lt"/>
              <a:buAutoNum type="alphaLcPeriod"/>
              <a:tabLst>
                <a:tab pos="118872" algn="l"/>
              </a:tabLst>
            </a:pPr>
            <a:r>
              <a:rPr lang="es-CO" sz="1000" b="1" dirty="0">
                <a:solidFill>
                  <a:schemeClr val="tx1"/>
                </a:solidFill>
              </a:rPr>
              <a:t>Uso recomendado del producto químico y restricciones de uso</a:t>
            </a:r>
            <a:r>
              <a:rPr lang="en-CA" sz="1000" b="1" dirty="0">
                <a:solidFill>
                  <a:schemeClr val="tx1"/>
                </a:solidFill>
              </a:rPr>
              <a:t>:</a:t>
            </a:r>
            <a:r>
              <a:rPr lang="en-CA" sz="1000" dirty="0">
                <a:solidFill>
                  <a:schemeClr val="tx1"/>
                </a:solidFill>
              </a:rPr>
              <a:t> </a:t>
            </a:r>
          </a:p>
          <a:p>
            <a:pPr marL="617220" lvl="1" indent="-228600" algn="just" defTabSz="228600">
              <a:buClr>
                <a:schemeClr val="accent2"/>
              </a:buClr>
              <a:buFont typeface="Wingdings" panose="05000000000000000000" pitchFamily="2" charset="2"/>
              <a:buChar char="§"/>
              <a:tabLst>
                <a:tab pos="118872" algn="l"/>
              </a:tabLst>
            </a:pPr>
            <a:r>
              <a:rPr lang="es-CO" sz="1000" u="sng" dirty="0">
                <a:solidFill>
                  <a:schemeClr val="tx1"/>
                </a:solidFill>
                <a:latin typeface="+mj-lt"/>
              </a:rPr>
              <a:t>Uso principal: </a:t>
            </a:r>
            <a:r>
              <a:rPr lang="es-CO" sz="1000" dirty="0">
                <a:solidFill>
                  <a:schemeClr val="tx1"/>
                </a:solidFill>
                <a:latin typeface="+mj-lt"/>
              </a:rPr>
              <a:t>Los materiales de fibra cerámica refractaria (</a:t>
            </a:r>
            <a:r>
              <a:rPr lang="es-CO" sz="1000" dirty="0" err="1">
                <a:solidFill>
                  <a:schemeClr val="tx1"/>
                </a:solidFill>
                <a:latin typeface="+mj-lt"/>
              </a:rPr>
              <a:t>FCR</a:t>
            </a:r>
            <a:r>
              <a:rPr lang="es-CO" sz="1000" dirty="0">
                <a:solidFill>
                  <a:schemeClr val="tx1"/>
                </a:solidFill>
                <a:latin typeface="+mj-lt"/>
              </a:rPr>
              <a:t>) se utilizan principalmente en aplicaciones industriales de aislamiento a altas temperaturas. Los ejemplos incluyen escudos térmicos, contención de calor, juntas de expansión, hornos industriales, hornos regulares, estufas, calderas y otros equipos de proceso en aplicaciones de hasta </a:t>
            </a:r>
            <a:r>
              <a:rPr lang="es-CO" sz="1000" dirty="0" err="1">
                <a:solidFill>
                  <a:schemeClr val="tx1"/>
                </a:solidFill>
                <a:latin typeface="+mj-lt"/>
              </a:rPr>
              <a:t>1400°C</a:t>
            </a:r>
            <a:r>
              <a:rPr lang="es-CO" sz="1000" dirty="0">
                <a:solidFill>
                  <a:schemeClr val="tx1"/>
                </a:solidFill>
                <a:latin typeface="+mj-lt"/>
              </a:rPr>
              <a:t>.  Los productos a base de </a:t>
            </a:r>
            <a:r>
              <a:rPr lang="es-CO" sz="1000" dirty="0" err="1">
                <a:solidFill>
                  <a:schemeClr val="tx1"/>
                </a:solidFill>
                <a:latin typeface="+mj-lt"/>
              </a:rPr>
              <a:t>FCR</a:t>
            </a:r>
            <a:r>
              <a:rPr lang="es-CO" sz="1000" dirty="0">
                <a:solidFill>
                  <a:schemeClr val="tx1"/>
                </a:solidFill>
                <a:latin typeface="+mj-lt"/>
              </a:rPr>
              <a:t> no están destinados a la venta directa al público en general. Aunque las </a:t>
            </a:r>
            <a:r>
              <a:rPr lang="es-CO" sz="1000" dirty="0" err="1">
                <a:solidFill>
                  <a:schemeClr val="tx1"/>
                </a:solidFill>
                <a:latin typeface="+mj-lt"/>
              </a:rPr>
              <a:t>FCR</a:t>
            </a:r>
            <a:r>
              <a:rPr lang="es-CO" sz="1000" dirty="0">
                <a:solidFill>
                  <a:schemeClr val="tx1"/>
                </a:solidFill>
                <a:latin typeface="+mj-lt"/>
              </a:rPr>
              <a:t> se utilizan en la fabricación de algunos productos de consumo, como las alfombrillas de los catalizadores y las estufas de leña, los materiales están contenidos, encapsulados o adheridos dentro de las unidades.</a:t>
            </a:r>
          </a:p>
          <a:p>
            <a:pPr marL="617220" lvl="1" indent="-228600" algn="just" defTabSz="228600">
              <a:buClr>
                <a:schemeClr val="accent2"/>
              </a:buClr>
              <a:buFont typeface="Wingdings" panose="05000000000000000000" pitchFamily="2" charset="2"/>
              <a:buChar char="§"/>
              <a:tabLst>
                <a:tab pos="118872" algn="l"/>
              </a:tabLst>
            </a:pPr>
            <a:r>
              <a:rPr lang="es-CO" sz="1000" u="sng" dirty="0">
                <a:solidFill>
                  <a:schemeClr val="tx1"/>
                </a:solidFill>
                <a:latin typeface="+mj-lt"/>
              </a:rPr>
              <a:t>Usos no recomendados</a:t>
            </a:r>
            <a:r>
              <a:rPr lang="es-CO" sz="1000" dirty="0">
                <a:solidFill>
                  <a:schemeClr val="tx1"/>
                </a:solidFill>
                <a:latin typeface="+mj-lt"/>
              </a:rPr>
              <a:t>: Desmontaje del producto para otras aplicaciones.</a:t>
            </a:r>
            <a:r>
              <a:rPr lang="en-CA" sz="1000" dirty="0">
                <a:solidFill>
                  <a:schemeClr val="tx1"/>
                </a:solidFill>
                <a:latin typeface="+mj-lt"/>
              </a:rPr>
              <a:t> </a:t>
            </a:r>
          </a:p>
          <a:p>
            <a:pPr marL="228600" indent="-228600" algn="just" defTabSz="228600">
              <a:buClr>
                <a:schemeClr val="accent2"/>
              </a:buClr>
              <a:buFont typeface="+mj-lt"/>
              <a:buAutoNum type="alphaLcPeriod"/>
              <a:tabLst>
                <a:tab pos="118872" algn="l"/>
              </a:tabLst>
            </a:pPr>
            <a:r>
              <a:rPr lang="es-CO" sz="1000" b="1" dirty="0">
                <a:solidFill>
                  <a:schemeClr val="tx1"/>
                </a:solidFill>
              </a:rPr>
              <a:t>Nombre del fabricante: </a:t>
            </a:r>
            <a:r>
              <a:rPr lang="es-CO" sz="1000" dirty="0">
                <a:solidFill>
                  <a:schemeClr val="tx1"/>
                </a:solidFill>
              </a:rPr>
              <a:t>FibreCast </a:t>
            </a:r>
            <a:r>
              <a:rPr lang="es-CO" sz="1000" dirty="0" err="1">
                <a:solidFill>
                  <a:schemeClr val="tx1"/>
                </a:solidFill>
              </a:rPr>
              <a:t>Incorporated</a:t>
            </a:r>
            <a:r>
              <a:rPr lang="es-CO" sz="1000" dirty="0">
                <a:solidFill>
                  <a:schemeClr val="tx1"/>
                </a:solidFill>
              </a:rPr>
              <a:t>, 3264 </a:t>
            </a:r>
            <a:r>
              <a:rPr lang="es-CO" sz="1000" dirty="0" err="1">
                <a:solidFill>
                  <a:schemeClr val="tx1"/>
                </a:solidFill>
              </a:rPr>
              <a:t>Mainway</a:t>
            </a:r>
            <a:r>
              <a:rPr lang="es-CO" sz="1000" dirty="0">
                <a:solidFill>
                  <a:schemeClr val="tx1"/>
                </a:solidFill>
              </a:rPr>
              <a:t>, Burlington, Ontario, Canadá, </a:t>
            </a:r>
            <a:r>
              <a:rPr lang="es-CO" sz="1000" dirty="0" err="1">
                <a:solidFill>
                  <a:schemeClr val="tx1"/>
                </a:solidFill>
              </a:rPr>
              <a:t>L7M</a:t>
            </a:r>
            <a:r>
              <a:rPr lang="es-CO" sz="1000" dirty="0">
                <a:solidFill>
                  <a:schemeClr val="tx1"/>
                </a:solidFill>
              </a:rPr>
              <a:t> </a:t>
            </a:r>
            <a:r>
              <a:rPr lang="es-CO" sz="1000" dirty="0" err="1">
                <a:solidFill>
                  <a:schemeClr val="tx1"/>
                </a:solidFill>
              </a:rPr>
              <a:t>1A7</a:t>
            </a:r>
            <a:r>
              <a:rPr lang="es-CO" sz="1000" dirty="0">
                <a:solidFill>
                  <a:schemeClr val="tx1"/>
                </a:solidFill>
              </a:rPr>
              <a:t> </a:t>
            </a:r>
            <a:br>
              <a:rPr lang="es-CO" sz="1000" dirty="0">
                <a:solidFill>
                  <a:schemeClr val="tx1"/>
                </a:solidFill>
              </a:rPr>
            </a:br>
            <a:r>
              <a:rPr lang="es-CO" sz="1000" dirty="0">
                <a:solidFill>
                  <a:schemeClr val="tx1"/>
                </a:solidFill>
              </a:rPr>
              <a:t>Teléfono: 905-319-1080, Fax: 905-319-7611, E-mail: sales@fibrecast.com </a:t>
            </a:r>
          </a:p>
          <a:p>
            <a:pPr marL="228600" indent="-228600" algn="just" defTabSz="228600">
              <a:buClr>
                <a:schemeClr val="accent2"/>
              </a:buClr>
              <a:buFont typeface="+mj-lt"/>
              <a:buAutoNum type="alphaLcPeriod"/>
              <a:tabLst>
                <a:tab pos="118872" algn="l"/>
              </a:tabLst>
            </a:pPr>
            <a:r>
              <a:rPr lang="es-CO" sz="1000" b="1" dirty="0">
                <a:solidFill>
                  <a:schemeClr val="tx1"/>
                </a:solidFill>
              </a:rPr>
              <a:t>Teléfono de emergencia: </a:t>
            </a:r>
            <a:r>
              <a:rPr lang="es-CO" sz="1000" dirty="0" err="1">
                <a:solidFill>
                  <a:schemeClr val="tx1"/>
                </a:solidFill>
              </a:rPr>
              <a:t>CHEMTREC</a:t>
            </a:r>
            <a:r>
              <a:rPr lang="es-CO" sz="1000" dirty="0">
                <a:solidFill>
                  <a:schemeClr val="tx1"/>
                </a:solidFill>
              </a:rPr>
              <a:t> prestará asistencia en caso de emergencias químicas 1-800-424-9300 </a:t>
            </a:r>
          </a:p>
          <a:p>
            <a:pPr marL="228600" indent="-228600" algn="just" defTabSz="228600">
              <a:buClr>
                <a:schemeClr val="accent2"/>
              </a:buClr>
              <a:buFont typeface="+mj-lt"/>
              <a:buAutoNum type="alphaLcPeriod"/>
              <a:tabLst>
                <a:tab pos="118872" algn="l"/>
              </a:tabLst>
            </a:pPr>
            <a:r>
              <a:rPr lang="es-CO" sz="1000" b="1" dirty="0">
                <a:solidFill>
                  <a:schemeClr val="tx1"/>
                </a:solidFill>
              </a:rPr>
              <a:t>Información de administración de productos: </a:t>
            </a:r>
            <a:r>
              <a:rPr lang="es-CO" sz="1000" dirty="0">
                <a:solidFill>
                  <a:schemeClr val="tx1"/>
                </a:solidFill>
              </a:rPr>
              <a:t>1-800-322-2293 [de lunes a viernes de 08:00 a. m. a 4:30 p. m.]</a:t>
            </a:r>
            <a:endParaRPr lang="es-CO" sz="1000" dirty="0">
              <a:solidFill>
                <a:srgbClr val="0F1919"/>
              </a:solidFill>
            </a:endParaRPr>
          </a:p>
          <a:p>
            <a:pPr lvl="0" defTabSz="320040">
              <a:tabLst>
                <a:tab pos="118872" algn="l"/>
              </a:tabLst>
            </a:pPr>
            <a:endParaRPr lang="en-CA" sz="1000" b="1" dirty="0">
              <a:solidFill>
                <a:srgbClr val="0F1919"/>
              </a:solidFill>
            </a:endParaRPr>
          </a:p>
          <a:p>
            <a:pPr lvl="0" defTabSz="320040">
              <a:tabLst>
                <a:tab pos="118872" algn="l"/>
              </a:tabLst>
            </a:pPr>
            <a:endParaRPr lang="en-CA" sz="1000" b="1" dirty="0">
              <a:solidFill>
                <a:srgbClr val="0F1919"/>
              </a:solidFill>
            </a:endParaRPr>
          </a:p>
        </p:txBody>
      </p:sp>
      <p:sp>
        <p:nvSpPr>
          <p:cNvPr id="40" name="Text Placeholder 39">
            <a:extLst>
              <a:ext uri="{FF2B5EF4-FFF2-40B4-BE49-F238E27FC236}">
                <a16:creationId xmlns:a16="http://schemas.microsoft.com/office/drawing/2014/main" id="{AA7E81A9-55CC-BA4B-80A9-C977FFB21EE6}"/>
              </a:ext>
            </a:extLst>
          </p:cNvPr>
          <p:cNvSpPr>
            <a:spLocks noGrp="1"/>
          </p:cNvSpPr>
          <p:nvPr>
            <p:ph type="body" sz="quarter" idx="21"/>
          </p:nvPr>
        </p:nvSpPr>
        <p:spPr/>
        <p:txBody>
          <a:bodyPr/>
          <a:lstStyle/>
          <a:p>
            <a:r>
              <a:rPr lang="es-CO" sz="2000" b="1" dirty="0"/>
              <a:t>FICHA DE DATOS DE SEGURIDAD</a:t>
            </a:r>
          </a:p>
          <a:p>
            <a:pPr>
              <a:spcBef>
                <a:spcPts val="0"/>
              </a:spcBef>
            </a:pPr>
            <a:r>
              <a:rPr lang="es-CO" sz="1200" dirty="0">
                <a:solidFill>
                  <a:schemeClr val="tx2"/>
                </a:solidFill>
              </a:rPr>
              <a:t>FDS FC </a:t>
            </a:r>
            <a:r>
              <a:rPr lang="es-CO" sz="1200" dirty="0" err="1">
                <a:solidFill>
                  <a:schemeClr val="tx2"/>
                </a:solidFill>
              </a:rPr>
              <a:t>INJECTITE</a:t>
            </a:r>
            <a:r>
              <a:rPr lang="es-CO" sz="1200" dirty="0">
                <a:solidFill>
                  <a:schemeClr val="tx2"/>
                </a:solidFill>
              </a:rPr>
              <a:t> 2300 BOMBEABLE 23 03 </a:t>
            </a:r>
          </a:p>
        </p:txBody>
      </p:sp>
      <p:sp>
        <p:nvSpPr>
          <p:cNvPr id="41" name="Rectangle 40">
            <a:extLst>
              <a:ext uri="{FF2B5EF4-FFF2-40B4-BE49-F238E27FC236}">
                <a16:creationId xmlns:a16="http://schemas.microsoft.com/office/drawing/2014/main" id="{70756CD6-C534-EF40-82FB-7BF6FD84D2FE}"/>
              </a:ext>
            </a:extLst>
          </p:cNvPr>
          <p:cNvSpPr/>
          <p:nvPr/>
        </p:nvSpPr>
        <p:spPr>
          <a:xfrm>
            <a:off x="285750" y="1278384"/>
            <a:ext cx="7199888" cy="346230"/>
          </a:xfrm>
          <a:prstGeom prst="rect">
            <a:avLst/>
          </a:prstGeom>
          <a:solidFill>
            <a:schemeClr val="accent2"/>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just"/>
            <a:r>
              <a:rPr lang="es-CO" sz="1600" b="1" dirty="0">
                <a:solidFill>
                  <a:schemeClr val="bg1"/>
                </a:solidFill>
                <a:latin typeface="+mj-lt"/>
              </a:rPr>
              <a:t>FC </a:t>
            </a:r>
            <a:r>
              <a:rPr lang="es-CO" sz="1600" b="1" dirty="0" err="1">
                <a:solidFill>
                  <a:schemeClr val="bg1"/>
                </a:solidFill>
                <a:latin typeface="+mj-lt"/>
              </a:rPr>
              <a:t>INJECTITE</a:t>
            </a:r>
            <a:r>
              <a:rPr lang="es-CO" sz="1600" b="1" dirty="0">
                <a:solidFill>
                  <a:schemeClr val="bg1"/>
                </a:solidFill>
                <a:latin typeface="+mj-lt"/>
              </a:rPr>
              <a:t> 2300 BOMBEABLE  </a:t>
            </a:r>
            <a:r>
              <a:rPr lang="es-CO" sz="1600" dirty="0">
                <a:solidFill>
                  <a:schemeClr val="bg1"/>
                </a:solidFill>
              </a:rPr>
              <a:t>                           </a:t>
            </a:r>
            <a:r>
              <a:rPr lang="es-CO" sz="1400" dirty="0">
                <a:solidFill>
                  <a:schemeClr val="bg1"/>
                </a:solidFill>
              </a:rPr>
              <a:t>Fecha de vigencia: Agosto 13 del 2018</a:t>
            </a:r>
          </a:p>
        </p:txBody>
      </p:sp>
      <p:sp>
        <p:nvSpPr>
          <p:cNvPr id="2" name="Rectangle 1">
            <a:extLst>
              <a:ext uri="{FF2B5EF4-FFF2-40B4-BE49-F238E27FC236}">
                <a16:creationId xmlns:a16="http://schemas.microsoft.com/office/drawing/2014/main" id="{FC27E18B-F55D-0B6B-1C39-4E246738F3BC}"/>
              </a:ext>
            </a:extLst>
          </p:cNvPr>
          <p:cNvSpPr/>
          <p:nvPr/>
        </p:nvSpPr>
        <p:spPr>
          <a:xfrm>
            <a:off x="286762" y="1703764"/>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fr-FR" sz="1200" b="1" dirty="0">
                <a:solidFill>
                  <a:srgbClr val="FFC000"/>
                </a:solidFill>
                <a:latin typeface="+mj-lt"/>
              </a:rPr>
              <a:t>1. </a:t>
            </a:r>
            <a:r>
              <a:rPr lang="es-CO" sz="1200" b="1" dirty="0">
                <a:solidFill>
                  <a:srgbClr val="FFC000"/>
                </a:solidFill>
                <a:latin typeface="+mj-lt"/>
              </a:rPr>
              <a:t>IDENTIFICACIÓN</a:t>
            </a:r>
            <a:endParaRPr lang="en-CA" sz="1200" b="1" dirty="0">
              <a:solidFill>
                <a:srgbClr val="FFC000"/>
              </a:solidFill>
              <a:latin typeface="+mj-lt"/>
            </a:endParaRPr>
          </a:p>
        </p:txBody>
      </p:sp>
      <p:sp>
        <p:nvSpPr>
          <p:cNvPr id="3" name="Rectangle 2">
            <a:extLst>
              <a:ext uri="{FF2B5EF4-FFF2-40B4-BE49-F238E27FC236}">
                <a16:creationId xmlns:a16="http://schemas.microsoft.com/office/drawing/2014/main" id="{1888F84E-C03F-C8D3-CACD-19CBF52FE8CF}"/>
              </a:ext>
            </a:extLst>
          </p:cNvPr>
          <p:cNvSpPr/>
          <p:nvPr/>
        </p:nvSpPr>
        <p:spPr>
          <a:xfrm>
            <a:off x="280988" y="4898689"/>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CO" sz="1200" b="1" dirty="0">
                <a:solidFill>
                  <a:srgbClr val="FFC000"/>
                </a:solidFill>
                <a:latin typeface="+mj-lt"/>
              </a:rPr>
              <a:t>2. IDENTIFICACIÓN DE PELIGROS</a:t>
            </a:r>
          </a:p>
        </p:txBody>
      </p:sp>
      <p:sp>
        <p:nvSpPr>
          <p:cNvPr id="4" name="Text Placeholder 25">
            <a:extLst>
              <a:ext uri="{FF2B5EF4-FFF2-40B4-BE49-F238E27FC236}">
                <a16:creationId xmlns:a16="http://schemas.microsoft.com/office/drawing/2014/main" id="{2DA05CFE-9B39-7FC6-B73D-E8ED04608C80}"/>
              </a:ext>
            </a:extLst>
          </p:cNvPr>
          <p:cNvSpPr txBox="1">
            <a:spLocks/>
          </p:cNvSpPr>
          <p:nvPr/>
        </p:nvSpPr>
        <p:spPr>
          <a:xfrm>
            <a:off x="286762" y="5343764"/>
            <a:ext cx="7200900" cy="4554616"/>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228600" algn="just" defTabSz="228600">
              <a:buClr>
                <a:schemeClr val="accent2"/>
              </a:buClr>
              <a:buFont typeface="+mj-lt"/>
              <a:buAutoNum type="alphaLcPeriod"/>
              <a:tabLst>
                <a:tab pos="118872" algn="l"/>
              </a:tabLst>
            </a:pPr>
            <a:r>
              <a:rPr lang="es-CO" sz="1000" b="1" dirty="0">
                <a:solidFill>
                  <a:schemeClr val="tx1"/>
                </a:solidFill>
              </a:rPr>
              <a:t>La clasificación del producto químico se basa en Canadá en la quinta edición revisada del Sistema Globalmente Armonizado de Clasificación y Etiquetado de Productos Químicos de la Comisión Económica de las Naciones Unidas para Europa y en EE. UU., se basa en la Comunicación de Peligros de la Administración de Salud y Seguridad Ocupacional de EE. UU. Normas de 2012. </a:t>
            </a:r>
            <a:r>
              <a:rPr lang="es-CO" sz="1000" dirty="0">
                <a:solidFill>
                  <a:schemeClr val="tx1"/>
                </a:solidFill>
              </a:rPr>
              <a:t>Estas normas indican que el producto se considera como </a:t>
            </a:r>
            <a:r>
              <a:rPr lang="es-CO" sz="1000" dirty="0" err="1">
                <a:solidFill>
                  <a:schemeClr val="tx1"/>
                </a:solidFill>
              </a:rPr>
              <a:t>IARC</a:t>
            </a:r>
            <a:r>
              <a:rPr lang="es-CO" sz="1000" dirty="0">
                <a:solidFill>
                  <a:schemeClr val="tx1"/>
                </a:solidFill>
              </a:rPr>
              <a:t> Grupo </a:t>
            </a:r>
            <a:r>
              <a:rPr lang="es-CO" sz="1000" dirty="0" err="1">
                <a:solidFill>
                  <a:schemeClr val="tx1"/>
                </a:solidFill>
              </a:rPr>
              <a:t>2B</a:t>
            </a:r>
            <a:r>
              <a:rPr lang="es-CO" sz="1000" dirty="0">
                <a:solidFill>
                  <a:schemeClr val="tx1"/>
                </a:solidFill>
              </a:rPr>
              <a:t>, que corresponde a la clasificación de carcinógeno de Categoría 2 de </a:t>
            </a:r>
            <a:r>
              <a:rPr lang="es-CO" sz="1000" dirty="0" err="1">
                <a:solidFill>
                  <a:schemeClr val="tx1"/>
                </a:solidFill>
              </a:rPr>
              <a:t>OSHA</a:t>
            </a:r>
            <a:r>
              <a:rPr lang="es-CO" sz="1000" dirty="0">
                <a:solidFill>
                  <a:schemeClr val="tx1"/>
                </a:solidFill>
              </a:rPr>
              <a:t> </a:t>
            </a:r>
            <a:r>
              <a:rPr lang="es-CO" sz="1000" dirty="0" err="1">
                <a:solidFill>
                  <a:schemeClr val="tx1"/>
                </a:solidFill>
              </a:rPr>
              <a:t>HCS</a:t>
            </a:r>
            <a:r>
              <a:rPr lang="es-CO" sz="1000" dirty="0">
                <a:solidFill>
                  <a:schemeClr val="tx1"/>
                </a:solidFill>
              </a:rPr>
              <a:t> 2012</a:t>
            </a:r>
            <a:r>
              <a:rPr lang="en-CA" sz="1000" dirty="0">
                <a:solidFill>
                  <a:schemeClr val="tx1"/>
                </a:solidFill>
              </a:rPr>
              <a:t>.</a:t>
            </a:r>
          </a:p>
          <a:p>
            <a:pPr marL="228600" indent="-228600" algn="just" defTabSz="228600">
              <a:buClr>
                <a:schemeClr val="accent2"/>
              </a:buClr>
              <a:buFont typeface="+mj-lt"/>
              <a:buAutoNum type="alphaLcPeriod"/>
              <a:tabLst>
                <a:tab pos="118872" algn="l"/>
              </a:tabLst>
            </a:pPr>
            <a:r>
              <a:rPr lang="es-CO" sz="1000" b="1" dirty="0">
                <a:solidFill>
                  <a:schemeClr val="tx1"/>
                </a:solidFill>
              </a:rPr>
              <a:t>Palabra de advertencia, indicación(es) de peligro, símbolo(s) e indicación(es) de precaución de acuerdo con el párrafo (f) de §1910.1200. </a:t>
            </a:r>
            <a:r>
              <a:rPr lang="es-CO" sz="1000" dirty="0">
                <a:solidFill>
                  <a:schemeClr val="tx1"/>
                </a:solidFill>
              </a:rPr>
              <a:t>Según </a:t>
            </a:r>
            <a:r>
              <a:rPr lang="es-CO" sz="1000" dirty="0" err="1">
                <a:solidFill>
                  <a:schemeClr val="tx1"/>
                </a:solidFill>
              </a:rPr>
              <a:t>OSHA</a:t>
            </a:r>
            <a:r>
              <a:rPr lang="es-CO" sz="1000" dirty="0">
                <a:solidFill>
                  <a:schemeClr val="tx1"/>
                </a:solidFill>
              </a:rPr>
              <a:t> </a:t>
            </a:r>
            <a:r>
              <a:rPr lang="es-CO" sz="1000" dirty="0" err="1">
                <a:solidFill>
                  <a:schemeClr val="tx1"/>
                </a:solidFill>
              </a:rPr>
              <a:t>HCS</a:t>
            </a:r>
            <a:r>
              <a:rPr lang="es-CO" sz="1000" dirty="0">
                <a:solidFill>
                  <a:schemeClr val="tx1"/>
                </a:solidFill>
              </a:rPr>
              <a:t> 2012, </a:t>
            </a:r>
            <a:r>
              <a:rPr lang="es-CO" sz="1000" dirty="0" err="1">
                <a:solidFill>
                  <a:schemeClr val="tx1"/>
                </a:solidFill>
              </a:rPr>
              <a:t>FCR</a:t>
            </a:r>
            <a:r>
              <a:rPr lang="es-CO" sz="1000" dirty="0">
                <a:solidFill>
                  <a:schemeClr val="tx1"/>
                </a:solidFill>
              </a:rPr>
              <a:t> está clasificado como carcinógeno de categoría 2</a:t>
            </a:r>
            <a:r>
              <a:rPr lang="es-CO" sz="1000" b="1" dirty="0">
                <a:solidFill>
                  <a:schemeClr val="tx1"/>
                </a:solidFill>
              </a:rPr>
              <a:t>.</a:t>
            </a:r>
            <a:endParaRPr lang="es-CO" sz="1000" dirty="0">
              <a:solidFill>
                <a:schemeClr val="tx1"/>
              </a:solidFill>
            </a:endParaRPr>
          </a:p>
          <a:p>
            <a:pPr lvl="1" algn="just" defTabSz="228600">
              <a:buClr>
                <a:schemeClr val="accent2"/>
              </a:buClr>
              <a:tabLst>
                <a:tab pos="118872" algn="l"/>
              </a:tabLst>
            </a:pPr>
            <a:r>
              <a:rPr lang="es-CO" sz="1000" b="1" dirty="0">
                <a:solidFill>
                  <a:schemeClr val="tx1"/>
                </a:solidFill>
                <a:latin typeface="+mj-lt"/>
              </a:rPr>
              <a:t>Pictograma de peligro</a:t>
            </a:r>
          </a:p>
          <a:p>
            <a:pPr lvl="1" algn="just" defTabSz="228600">
              <a:buClr>
                <a:schemeClr val="accent2"/>
              </a:buClr>
              <a:tabLst>
                <a:tab pos="118872" algn="l"/>
              </a:tabLst>
            </a:pPr>
            <a:endParaRPr lang="en-CA" sz="1000" b="1" dirty="0">
              <a:solidFill>
                <a:schemeClr val="tx1"/>
              </a:solidFill>
              <a:latin typeface="+mj-lt"/>
            </a:endParaRPr>
          </a:p>
          <a:p>
            <a:pPr lvl="1" algn="just" defTabSz="228600">
              <a:buClr>
                <a:schemeClr val="accent2"/>
              </a:buClr>
              <a:tabLst>
                <a:tab pos="118872" algn="l"/>
              </a:tabLst>
            </a:pPr>
            <a:endParaRPr lang="en-CA" sz="1000" b="1" dirty="0">
              <a:solidFill>
                <a:schemeClr val="tx1"/>
              </a:solidFill>
              <a:latin typeface="+mj-lt"/>
            </a:endParaRPr>
          </a:p>
          <a:p>
            <a:pPr lvl="1" algn="just" defTabSz="320040">
              <a:buClr>
                <a:schemeClr val="accent2"/>
              </a:buClr>
              <a:tabLst>
                <a:tab pos="118872" algn="l"/>
              </a:tabLst>
            </a:pPr>
            <a:endParaRPr lang="en-CA" sz="1000" b="1" dirty="0">
              <a:solidFill>
                <a:srgbClr val="0F1919"/>
              </a:solidFill>
              <a:latin typeface="+mj-lt"/>
            </a:endParaRPr>
          </a:p>
          <a:p>
            <a:pPr lvl="1" algn="just" defTabSz="320040">
              <a:buClr>
                <a:schemeClr val="accent2"/>
              </a:buClr>
              <a:tabLst>
                <a:tab pos="118872" algn="l"/>
              </a:tabLst>
            </a:pPr>
            <a:endParaRPr lang="en-CA" sz="1000" b="1" dirty="0">
              <a:solidFill>
                <a:srgbClr val="0F1919"/>
              </a:solidFill>
              <a:latin typeface="+mj-lt"/>
            </a:endParaRPr>
          </a:p>
          <a:p>
            <a:pPr lvl="1" algn="just" defTabSz="320040">
              <a:buClr>
                <a:schemeClr val="accent2"/>
              </a:buClr>
              <a:tabLst>
                <a:tab pos="118872" algn="l"/>
              </a:tabLst>
            </a:pPr>
            <a:endParaRPr lang="en-CA" sz="1000" b="1" dirty="0">
              <a:solidFill>
                <a:srgbClr val="0F1919"/>
              </a:solidFill>
              <a:latin typeface="+mj-lt"/>
            </a:endParaRPr>
          </a:p>
          <a:p>
            <a:pPr lvl="1" algn="just" defTabSz="320040">
              <a:buClr>
                <a:schemeClr val="accent2"/>
              </a:buClr>
              <a:tabLst>
                <a:tab pos="118872" algn="l"/>
              </a:tabLst>
            </a:pPr>
            <a:endParaRPr lang="en-CA" sz="1000" b="1" dirty="0">
              <a:solidFill>
                <a:srgbClr val="0F1919"/>
              </a:solidFill>
              <a:latin typeface="+mj-lt"/>
            </a:endParaRPr>
          </a:p>
          <a:p>
            <a:pPr lvl="1" algn="just" defTabSz="320040">
              <a:buClr>
                <a:schemeClr val="accent2"/>
              </a:buClr>
              <a:tabLst>
                <a:tab pos="118872" algn="l"/>
              </a:tabLst>
            </a:pPr>
            <a:r>
              <a:rPr lang="es-CO" sz="1000" b="1" dirty="0">
                <a:solidFill>
                  <a:srgbClr val="0F1919"/>
                </a:solidFill>
                <a:latin typeface="+mj-lt"/>
              </a:rPr>
              <a:t>Palabra de señal: ADVERTENCIA</a:t>
            </a:r>
          </a:p>
          <a:p>
            <a:pPr lvl="1" algn="just" defTabSz="320040">
              <a:buClr>
                <a:schemeClr val="accent2"/>
              </a:buClr>
              <a:tabLst>
                <a:tab pos="118872" algn="l"/>
              </a:tabLst>
            </a:pPr>
            <a:r>
              <a:rPr lang="es-CO" sz="1000" b="1" dirty="0">
                <a:solidFill>
                  <a:srgbClr val="0F1919"/>
                </a:solidFill>
                <a:latin typeface="+mj-lt"/>
              </a:rPr>
              <a:t>Declaraciones de peligro: </a:t>
            </a:r>
            <a:r>
              <a:rPr lang="es-CO" sz="1000" dirty="0">
                <a:solidFill>
                  <a:srgbClr val="0F1919"/>
                </a:solidFill>
                <a:latin typeface="+mj-lt"/>
              </a:rPr>
              <a:t>Se sospecha que provoca cáncer por inhalación.</a:t>
            </a:r>
          </a:p>
          <a:p>
            <a:pPr lvl="1" algn="just" defTabSz="320040">
              <a:buClr>
                <a:schemeClr val="accent2"/>
              </a:buClr>
              <a:tabLst>
                <a:tab pos="118872" algn="l"/>
              </a:tabLst>
            </a:pPr>
            <a:r>
              <a:rPr lang="es-CO" sz="1000" b="1" dirty="0">
                <a:solidFill>
                  <a:srgbClr val="0F1919"/>
                </a:solidFill>
                <a:latin typeface="+mj-lt"/>
              </a:rPr>
              <a:t>Consejos de prudencia: </a:t>
            </a:r>
            <a:r>
              <a:rPr lang="es-CO" sz="1000" dirty="0">
                <a:solidFill>
                  <a:srgbClr val="0F1919"/>
                </a:solidFill>
                <a:latin typeface="+mj-lt"/>
              </a:rPr>
              <a:t>No lo manipule hasta haber leído y comprendido todas las instrucciones de seguridad. Utilice protección respiratoria según sea necesario; ver sección 8 de la Ficha de Datos de Seguridad. Si le preocupa la exposición, busque atención médica. Almacenar de manera que se minimice el polvo en el aire. Eliminar los residuos de acuerdo con las regulaciones locales, provinciales o estatales y federales.</a:t>
            </a:r>
          </a:p>
          <a:p>
            <a:pPr lvl="1" algn="just" defTabSz="320040">
              <a:buClr>
                <a:schemeClr val="accent2"/>
              </a:buClr>
              <a:tabLst>
                <a:tab pos="118872" algn="l"/>
              </a:tabLst>
            </a:pPr>
            <a:r>
              <a:rPr lang="es-CO" sz="1000" b="1" dirty="0">
                <a:solidFill>
                  <a:srgbClr val="0F1919"/>
                </a:solidFill>
                <a:latin typeface="+mj-lt"/>
              </a:rPr>
              <a:t>Información complementaria: </a:t>
            </a:r>
            <a:r>
              <a:rPr lang="es-CO" sz="1000" dirty="0">
                <a:solidFill>
                  <a:srgbClr val="0F1919"/>
                </a:solidFill>
                <a:latin typeface="+mj-lt"/>
              </a:rPr>
              <a:t>Puede causar irritación mecánica temporal en los ojos, la piel o el tracto respiratorio expuestos. Minimizar la exposición al polvo en suspensión.</a:t>
            </a:r>
          </a:p>
          <a:p>
            <a:pPr marL="228600" indent="-228600" algn="just" defTabSz="320040">
              <a:buClr>
                <a:schemeClr val="accent2"/>
              </a:buClr>
              <a:buFont typeface="+mj-lt"/>
              <a:buAutoNum type="alphaLcPeriod"/>
              <a:tabLst>
                <a:tab pos="118872" algn="l"/>
              </a:tabLst>
            </a:pPr>
            <a:r>
              <a:rPr lang="es-CO" sz="1000" b="1" dirty="0">
                <a:solidFill>
                  <a:srgbClr val="0F1919"/>
                </a:solidFill>
              </a:rPr>
              <a:t>Describa cualquier peligro no clasificado de otro modo que haya sido identificado durante el proceso de clasificación: </a:t>
            </a:r>
            <a:r>
              <a:rPr lang="es-CO" sz="1000" dirty="0">
                <a:solidFill>
                  <a:srgbClr val="0F1919"/>
                </a:solidFill>
              </a:rPr>
              <a:t>La exposición puede provocar una irritación mecánica leve en la piel, los ojos y el sistema respiratorio superior. Estos efectos suelen ser temporales.</a:t>
            </a:r>
          </a:p>
          <a:p>
            <a:pPr marL="228600" indent="-228600" algn="just" defTabSz="320040">
              <a:buClr>
                <a:schemeClr val="accent2"/>
              </a:buClr>
              <a:buFont typeface="+mj-lt"/>
              <a:buAutoNum type="alphaLcPeriod"/>
              <a:tabLst>
                <a:tab pos="118872" algn="l"/>
              </a:tabLst>
            </a:pPr>
            <a:r>
              <a:rPr lang="es-CO" sz="1000" b="1" dirty="0">
                <a:solidFill>
                  <a:srgbClr val="0F1919"/>
                </a:solidFill>
              </a:rPr>
              <a:t>Regla de la mezcla: </a:t>
            </a:r>
            <a:r>
              <a:rPr lang="es-CO" sz="1000" dirty="0">
                <a:solidFill>
                  <a:srgbClr val="0F1919"/>
                </a:solidFill>
              </a:rPr>
              <a:t>No aplicable.</a:t>
            </a:r>
          </a:p>
          <a:p>
            <a:pPr algn="just" defTabSz="320040">
              <a:buClr>
                <a:schemeClr val="accent2"/>
              </a:buClr>
              <a:tabLst>
                <a:tab pos="118872" algn="l"/>
              </a:tabLst>
            </a:pPr>
            <a:r>
              <a:rPr lang="en-CA" sz="1000" dirty="0">
                <a:solidFill>
                  <a:srgbClr val="0F1919"/>
                </a:solidFill>
              </a:rPr>
              <a:t> </a:t>
            </a:r>
          </a:p>
          <a:p>
            <a:pPr algn="just" defTabSz="320040">
              <a:tabLst>
                <a:tab pos="118872" algn="l"/>
              </a:tabLst>
            </a:pPr>
            <a:endParaRPr lang="en-CA" sz="1000" b="1" dirty="0">
              <a:solidFill>
                <a:srgbClr val="0F1919"/>
              </a:solidFill>
            </a:endParaRPr>
          </a:p>
          <a:p>
            <a:pPr algn="just" defTabSz="320040">
              <a:tabLst>
                <a:tab pos="118872" algn="l"/>
              </a:tabLst>
            </a:pPr>
            <a:endParaRPr lang="en-CA" sz="1000" b="1" dirty="0">
              <a:solidFill>
                <a:srgbClr val="0F1919"/>
              </a:solidFill>
            </a:endParaRPr>
          </a:p>
        </p:txBody>
      </p:sp>
      <p:pic>
        <p:nvPicPr>
          <p:cNvPr id="6" name="Picture 5" descr="A picture containing text, sign&#10;&#10;Description automatically generated">
            <a:extLst>
              <a:ext uri="{FF2B5EF4-FFF2-40B4-BE49-F238E27FC236}">
                <a16:creationId xmlns:a16="http://schemas.microsoft.com/office/drawing/2014/main" id="{2BBF8E96-81BD-7DA3-515B-F5DD015B7ADA}"/>
              </a:ext>
            </a:extLst>
          </p:cNvPr>
          <p:cNvPicPr>
            <a:picLocks noChangeAspect="1"/>
          </p:cNvPicPr>
          <p:nvPr/>
        </p:nvPicPr>
        <p:blipFill>
          <a:blip r:embed="rId2"/>
          <a:stretch>
            <a:fillRect/>
          </a:stretch>
        </p:blipFill>
        <p:spPr>
          <a:xfrm>
            <a:off x="3320862" y="6500932"/>
            <a:ext cx="1120140" cy="1120140"/>
          </a:xfrm>
          <a:prstGeom prst="rect">
            <a:avLst/>
          </a:prstGeom>
        </p:spPr>
      </p:pic>
    </p:spTree>
    <p:extLst>
      <p:ext uri="{BB962C8B-B14F-4D97-AF65-F5344CB8AC3E}">
        <p14:creationId xmlns:p14="http://schemas.microsoft.com/office/powerpoint/2010/main" val="32705490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Text Placeholder 39">
            <a:extLst>
              <a:ext uri="{FF2B5EF4-FFF2-40B4-BE49-F238E27FC236}">
                <a16:creationId xmlns:a16="http://schemas.microsoft.com/office/drawing/2014/main" id="{AA7E81A9-55CC-BA4B-80A9-C977FFB21EE6}"/>
              </a:ext>
            </a:extLst>
          </p:cNvPr>
          <p:cNvSpPr>
            <a:spLocks noGrp="1"/>
          </p:cNvSpPr>
          <p:nvPr>
            <p:ph type="body" sz="quarter" idx="21"/>
          </p:nvPr>
        </p:nvSpPr>
        <p:spPr>
          <a:xfrm>
            <a:off x="4351020" y="701040"/>
            <a:ext cx="3134618" cy="327660"/>
          </a:xfrm>
        </p:spPr>
        <p:txBody>
          <a:bodyPr/>
          <a:lstStyle/>
          <a:p>
            <a:r>
              <a:rPr lang="en-US" dirty="0"/>
              <a:t> </a:t>
            </a:r>
            <a:r>
              <a:rPr lang="en-US" sz="1200" dirty="0">
                <a:solidFill>
                  <a:schemeClr val="tx2"/>
                </a:solidFill>
              </a:rPr>
              <a:t>FDS FC INJECTITE 2300 </a:t>
            </a:r>
            <a:r>
              <a:rPr lang="en-US" sz="1200" dirty="0" err="1">
                <a:solidFill>
                  <a:schemeClr val="tx2"/>
                </a:solidFill>
              </a:rPr>
              <a:t>BOMBEABLE</a:t>
            </a:r>
            <a:r>
              <a:rPr lang="en-US" sz="1200" dirty="0">
                <a:solidFill>
                  <a:schemeClr val="tx2"/>
                </a:solidFill>
              </a:rPr>
              <a:t> 23 03 </a:t>
            </a:r>
          </a:p>
        </p:txBody>
      </p:sp>
      <p:graphicFrame>
        <p:nvGraphicFramePr>
          <p:cNvPr id="3" name="Table 35">
            <a:extLst>
              <a:ext uri="{FF2B5EF4-FFF2-40B4-BE49-F238E27FC236}">
                <a16:creationId xmlns:a16="http://schemas.microsoft.com/office/drawing/2014/main" id="{F3F32CD9-92A8-B81C-B062-1B3B6305EDB4}"/>
              </a:ext>
            </a:extLst>
          </p:cNvPr>
          <p:cNvGraphicFramePr>
            <a:graphicFrameLocks/>
          </p:cNvGraphicFramePr>
          <p:nvPr>
            <p:extLst>
              <p:ext uri="{D42A27DB-BD31-4B8C-83A1-F6EECF244321}">
                <p14:modId xmlns:p14="http://schemas.microsoft.com/office/powerpoint/2010/main" val="1076754883"/>
              </p:ext>
            </p:extLst>
          </p:nvPr>
        </p:nvGraphicFramePr>
        <p:xfrm>
          <a:off x="286763" y="1499493"/>
          <a:ext cx="7205663" cy="1104865"/>
        </p:xfrm>
        <a:graphic>
          <a:graphicData uri="http://schemas.openxmlformats.org/drawingml/2006/table">
            <a:tbl>
              <a:tblPr firstRow="1" bandRow="1">
                <a:tableStyleId>{9D7B26C5-4107-4FEC-AEDC-1716B250A1EF}</a:tableStyleId>
              </a:tblPr>
              <a:tblGrid>
                <a:gridCol w="4718744">
                  <a:extLst>
                    <a:ext uri="{9D8B030D-6E8A-4147-A177-3AD203B41FA5}">
                      <a16:colId xmlns:a16="http://schemas.microsoft.com/office/drawing/2014/main" val="3647290184"/>
                    </a:ext>
                  </a:extLst>
                </a:gridCol>
                <a:gridCol w="1249680">
                  <a:extLst>
                    <a:ext uri="{9D8B030D-6E8A-4147-A177-3AD203B41FA5}">
                      <a16:colId xmlns:a16="http://schemas.microsoft.com/office/drawing/2014/main" val="2804471609"/>
                    </a:ext>
                  </a:extLst>
                </a:gridCol>
                <a:gridCol w="1237239">
                  <a:extLst>
                    <a:ext uri="{9D8B030D-6E8A-4147-A177-3AD203B41FA5}">
                      <a16:colId xmlns:a16="http://schemas.microsoft.com/office/drawing/2014/main" val="622920296"/>
                    </a:ext>
                  </a:extLst>
                </a:gridCol>
              </a:tblGrid>
              <a:tr h="193936">
                <a:tc>
                  <a:txBody>
                    <a:bodyPr/>
                    <a:lstStyle/>
                    <a:p>
                      <a:pPr marL="0" marR="0" lvl="0" indent="0" algn="just" defTabSz="777240" rtl="0" eaLnBrk="1" fontAlgn="auto" latinLnBrk="0" hangingPunct="1">
                        <a:lnSpc>
                          <a:spcPct val="100000"/>
                        </a:lnSpc>
                        <a:spcBef>
                          <a:spcPts val="0"/>
                        </a:spcBef>
                        <a:spcAft>
                          <a:spcPts val="0"/>
                        </a:spcAft>
                        <a:buClrTx/>
                        <a:buSzTx/>
                        <a:buFontTx/>
                        <a:buNone/>
                        <a:tabLst/>
                        <a:defRPr/>
                      </a:pPr>
                      <a:r>
                        <a:rPr lang="es-CO" sz="900" b="1" kern="1200" noProof="0" dirty="0">
                          <a:solidFill>
                            <a:schemeClr val="tx1"/>
                          </a:solidFill>
                          <a:latin typeface="+mj-lt"/>
                          <a:ea typeface="+mn-ea"/>
                          <a:cs typeface="+mn-cs"/>
                        </a:rPr>
                        <a:t>NOMBRE QUÍMICO Y COMÚN</a:t>
                      </a:r>
                    </a:p>
                  </a:txBody>
                  <a:tcPr anchor="b"/>
                </a:tc>
                <a:tc>
                  <a:txBody>
                    <a:bodyPr/>
                    <a:lstStyle/>
                    <a:p>
                      <a:pPr algn="ctr"/>
                      <a:r>
                        <a:rPr lang="es-CO" sz="900" noProof="0" dirty="0">
                          <a:latin typeface="+mj-lt"/>
                        </a:rPr>
                        <a:t>NÚMERO CAS</a:t>
                      </a:r>
                    </a:p>
                  </a:txBody>
                  <a:tcPr marL="0" marR="0" anchor="b">
                    <a:solidFill>
                      <a:schemeClr val="tx2">
                        <a:lumMod val="20000"/>
                        <a:lumOff val="80000"/>
                      </a:schemeClr>
                    </a:solidFill>
                  </a:tcPr>
                </a:tc>
                <a:tc>
                  <a:txBody>
                    <a:bodyPr/>
                    <a:lstStyle/>
                    <a:p>
                      <a:pPr algn="ctr"/>
                      <a:r>
                        <a:rPr lang="es-CO" sz="900" noProof="0" dirty="0">
                          <a:latin typeface="+mj-lt"/>
                        </a:rPr>
                        <a:t>% POR PESO</a:t>
                      </a:r>
                    </a:p>
                  </a:txBody>
                  <a:tcPr marL="0" marR="0" anchor="b"/>
                </a:tc>
                <a:extLst>
                  <a:ext uri="{0D108BD9-81ED-4DB2-BD59-A6C34878D82A}">
                    <a16:rowId xmlns:a16="http://schemas.microsoft.com/office/drawing/2014/main" val="1532514866"/>
                  </a:ext>
                </a:extLst>
              </a:tr>
              <a:tr h="154812">
                <a:tc>
                  <a:txBody>
                    <a:bodyPr/>
                    <a:lstStyle/>
                    <a:p>
                      <a:pPr marL="108000" algn="just"/>
                      <a:r>
                        <a:rPr lang="es-CO" sz="800" noProof="0" dirty="0"/>
                        <a:t>Agua</a:t>
                      </a:r>
                    </a:p>
                  </a:txBody>
                  <a:tcPr marL="0" marR="0" marT="0" marB="0" anchor="ctr">
                    <a:lnB w="9525" cap="flat" cmpd="sng" algn="ctr">
                      <a:solidFill>
                        <a:schemeClr val="tx1"/>
                      </a:solidFill>
                      <a:prstDash val="solid"/>
                      <a:round/>
                      <a:headEnd type="none" w="med" len="med"/>
                      <a:tailEnd type="none" w="med" len="med"/>
                    </a:lnB>
                    <a:noFill/>
                  </a:tcPr>
                </a:tc>
                <a:tc>
                  <a:txBody>
                    <a:bodyPr/>
                    <a:lstStyle/>
                    <a:p>
                      <a:pPr algn="ctr"/>
                      <a:r>
                        <a:rPr lang="es-CO" sz="800" noProof="0" dirty="0"/>
                        <a:t>7732-18-5</a:t>
                      </a:r>
                    </a:p>
                  </a:txBody>
                  <a:tcPr marL="0" marR="0" marT="36000" marB="36000" anchor="ctr">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s-CO" sz="800" noProof="0" dirty="0"/>
                        <a:t>30 a 60</a:t>
                      </a:r>
                    </a:p>
                  </a:txBody>
                  <a:tcPr marL="0" marR="0" marT="36000" marB="36000" anchor="ctr">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3966592"/>
                  </a:ext>
                </a:extLst>
              </a:tr>
              <a:tr h="154812">
                <a:tc>
                  <a:txBody>
                    <a:bodyPr/>
                    <a:lstStyle/>
                    <a:p>
                      <a:pPr marL="108000" algn="just"/>
                      <a:r>
                        <a:rPr lang="es-CO" sz="800" noProof="0" dirty="0"/>
                        <a:t>Refractarios, Fibras, </a:t>
                      </a:r>
                      <a:r>
                        <a:rPr lang="es-CO" sz="800" noProof="0" dirty="0" err="1"/>
                        <a:t>Alumino</a:t>
                      </a:r>
                      <a:r>
                        <a:rPr lang="es-CO" sz="800" noProof="0" dirty="0"/>
                        <a:t>-silicato</a:t>
                      </a:r>
                    </a:p>
                    <a:p>
                      <a:pPr marL="108000" algn="just"/>
                      <a:r>
                        <a:rPr lang="es-CO" sz="800" noProof="0" dirty="0"/>
                        <a:t>Sinónimos: </a:t>
                      </a:r>
                      <a:r>
                        <a:rPr lang="es-CO" sz="800" noProof="0" dirty="0" err="1"/>
                        <a:t>FCR</a:t>
                      </a:r>
                      <a:r>
                        <a:rPr lang="es-CO" sz="800" noProof="0" dirty="0"/>
                        <a:t>; Fibra cerámica; lana de </a:t>
                      </a:r>
                      <a:r>
                        <a:rPr lang="es-CO" sz="800" noProof="0" dirty="0" err="1"/>
                        <a:t>alumino</a:t>
                      </a:r>
                      <a:r>
                        <a:rPr lang="es-CO" sz="800" noProof="0" dirty="0"/>
                        <a:t>-silicato [</a:t>
                      </a:r>
                      <a:r>
                        <a:rPr lang="es-CO" sz="800" noProof="0" dirty="0" err="1"/>
                        <a:t>ASW</a:t>
                      </a:r>
                      <a:r>
                        <a:rPr lang="es-CO" sz="800" noProof="0" dirty="0"/>
                        <a:t> -</a:t>
                      </a:r>
                      <a:r>
                        <a:rPr lang="en-CA" sz="800" noProof="0" dirty="0" err="1"/>
                        <a:t>alumino</a:t>
                      </a:r>
                      <a:r>
                        <a:rPr lang="en-CA" sz="800" noProof="0" dirty="0"/>
                        <a:t>-silicate wool</a:t>
                      </a:r>
                      <a:r>
                        <a:rPr lang="es-CO" sz="800" noProof="0" dirty="0"/>
                        <a:t>]; fibra vítrea sintética [</a:t>
                      </a:r>
                      <a:r>
                        <a:rPr lang="es-CO" sz="800" noProof="0" dirty="0" err="1"/>
                        <a:t>SVF</a:t>
                      </a:r>
                      <a:r>
                        <a:rPr lang="es-CO" sz="800" noProof="0" dirty="0"/>
                        <a:t> -</a:t>
                      </a:r>
                      <a:r>
                        <a:rPr lang="en-CA" sz="800" noProof="0" dirty="0"/>
                        <a:t>synthetic vitreous fibre</a:t>
                      </a:r>
                      <a:r>
                        <a:rPr lang="es-CO" sz="800" noProof="0" dirty="0"/>
                        <a:t>]; fibra vítrea artificial [</a:t>
                      </a:r>
                      <a:r>
                        <a:rPr lang="es-CO" sz="800" noProof="0" dirty="0" err="1"/>
                        <a:t>MMVF</a:t>
                      </a:r>
                      <a:r>
                        <a:rPr lang="es-CO" sz="800" noProof="0" dirty="0"/>
                        <a:t>]; fibra mineral artificial [</a:t>
                      </a:r>
                      <a:r>
                        <a:rPr lang="es-CO" sz="800" noProof="0" dirty="0" err="1"/>
                        <a:t>MMMF</a:t>
                      </a:r>
                      <a:r>
                        <a:rPr lang="es-CO" sz="800" noProof="0" dirty="0"/>
                        <a:t> -</a:t>
                      </a:r>
                      <a:r>
                        <a:rPr lang="en-CA" sz="800" noProof="0" dirty="0"/>
                        <a:t>man-made mineral fibre</a:t>
                      </a:r>
                      <a:r>
                        <a:rPr lang="es-CO" sz="800" noProof="0" dirty="0"/>
                        <a:t>]; lana aislante de alta temperatura [</a:t>
                      </a:r>
                      <a:r>
                        <a:rPr lang="es-CO" sz="800" noProof="0" dirty="0" err="1"/>
                        <a:t>HTIW</a:t>
                      </a:r>
                      <a:r>
                        <a:rPr lang="es-CO" sz="800" noProof="0" dirty="0"/>
                        <a:t> -</a:t>
                      </a:r>
                      <a:r>
                        <a:rPr lang="en-CA" sz="800" noProof="0" dirty="0"/>
                        <a:t>high temperature insulation wool</a:t>
                      </a:r>
                      <a:r>
                        <a:rPr lang="es-CO" sz="800" noProof="0" dirty="0"/>
                        <a:t>]</a:t>
                      </a:r>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s-CO" sz="800" noProof="0" dirty="0"/>
                        <a:t>142844-00-6</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s-CO" sz="800" noProof="0" dirty="0"/>
                        <a:t>25 a 40</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31888447"/>
                  </a:ext>
                </a:extLst>
              </a:tr>
              <a:tr h="194665">
                <a:tc>
                  <a:txBody>
                    <a:bodyPr/>
                    <a:lstStyle/>
                    <a:p>
                      <a:pPr marL="108000" algn="just"/>
                      <a:r>
                        <a:rPr lang="es-CO" sz="800" noProof="0" dirty="0"/>
                        <a:t>Sílice coloidal</a:t>
                      </a:r>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s-CO" sz="800" noProof="0" dirty="0"/>
                        <a:t>731-86-9</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s-CO" sz="800" noProof="0" dirty="0"/>
                        <a:t>10 a 30</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96237394"/>
                  </a:ext>
                </a:extLst>
              </a:tr>
            </a:tbl>
          </a:graphicData>
        </a:graphic>
      </p:graphicFrame>
      <p:sp>
        <p:nvSpPr>
          <p:cNvPr id="6" name="Rectangle 5">
            <a:extLst>
              <a:ext uri="{FF2B5EF4-FFF2-40B4-BE49-F238E27FC236}">
                <a16:creationId xmlns:a16="http://schemas.microsoft.com/office/drawing/2014/main" id="{C708FE68-9445-4241-E9BE-914A265DE5F5}"/>
              </a:ext>
            </a:extLst>
          </p:cNvPr>
          <p:cNvSpPr/>
          <p:nvPr/>
        </p:nvSpPr>
        <p:spPr>
          <a:xfrm>
            <a:off x="286763" y="1102515"/>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CO" sz="1200" b="1" dirty="0">
                <a:solidFill>
                  <a:srgbClr val="FFC000"/>
                </a:solidFill>
                <a:latin typeface="+mj-lt"/>
              </a:rPr>
              <a:t>3. COMPOSICIÓN / INFORMACIÓN SOBRE LOS INGREDIENTES</a:t>
            </a:r>
          </a:p>
        </p:txBody>
      </p:sp>
      <p:sp>
        <p:nvSpPr>
          <p:cNvPr id="7" name="Text Placeholder 25">
            <a:extLst>
              <a:ext uri="{FF2B5EF4-FFF2-40B4-BE49-F238E27FC236}">
                <a16:creationId xmlns:a16="http://schemas.microsoft.com/office/drawing/2014/main" id="{4D6A2A41-DF6F-3086-169A-670962179659}"/>
              </a:ext>
            </a:extLst>
          </p:cNvPr>
          <p:cNvSpPr>
            <a:spLocks noGrp="1"/>
          </p:cNvSpPr>
          <p:nvPr>
            <p:ph type="body" sz="quarter" idx="10"/>
          </p:nvPr>
        </p:nvSpPr>
        <p:spPr>
          <a:xfrm>
            <a:off x="292538" y="3122621"/>
            <a:ext cx="7200900" cy="2078824"/>
          </a:xfrm>
        </p:spPr>
        <p:txBody>
          <a:bodyPr anchor="t"/>
          <a:lstStyle/>
          <a:p>
            <a:pPr marL="228600" indent="-228600" algn="just" defTabSz="228600">
              <a:buClr>
                <a:schemeClr val="accent2"/>
              </a:buClr>
              <a:buFont typeface="+mj-lt"/>
              <a:buAutoNum type="alphaLcPeriod"/>
              <a:tabLst>
                <a:tab pos="118872" algn="l"/>
              </a:tabLst>
            </a:pPr>
            <a:r>
              <a:rPr lang="es-CO" sz="1000" b="1" dirty="0">
                <a:solidFill>
                  <a:schemeClr val="tx1"/>
                </a:solidFill>
              </a:rPr>
              <a:t>Medidas de primeros auxilios por ruta de exposición:</a:t>
            </a:r>
          </a:p>
          <a:p>
            <a:pPr marL="617220" lvl="1" indent="-228600" algn="just" defTabSz="228600">
              <a:buClr>
                <a:schemeClr val="accent2"/>
              </a:buClr>
              <a:buFont typeface="Wingdings" panose="05000000000000000000" pitchFamily="2" charset="2"/>
              <a:buChar char="§"/>
              <a:tabLst>
                <a:tab pos="118872" algn="l"/>
              </a:tabLst>
            </a:pPr>
            <a:r>
              <a:rPr lang="es-CO" sz="1000" u="sng" dirty="0">
                <a:solidFill>
                  <a:schemeClr val="tx1"/>
                </a:solidFill>
                <a:latin typeface="+mj-lt"/>
              </a:rPr>
              <a:t>Piel:</a:t>
            </a:r>
            <a:r>
              <a:rPr lang="es-CO" sz="1000" dirty="0">
                <a:solidFill>
                  <a:schemeClr val="tx1"/>
                </a:solidFill>
                <a:latin typeface="+mj-lt"/>
              </a:rPr>
              <a:t> La manipulación de este material puede generar una leve irritación mecánica temporal de la piel. Si esto ocurre, enjuague las áreas afectadas con agua y lávelas suavemente. No frote ni rasque la piel expuesta.</a:t>
            </a:r>
          </a:p>
          <a:p>
            <a:pPr marL="617220" lvl="1" indent="-228600" algn="just" defTabSz="228600">
              <a:buClr>
                <a:schemeClr val="accent2"/>
              </a:buClr>
              <a:buFont typeface="Wingdings" panose="05000000000000000000" pitchFamily="2" charset="2"/>
              <a:buChar char="§"/>
              <a:tabLst>
                <a:tab pos="118872" algn="l"/>
              </a:tabLst>
            </a:pPr>
            <a:r>
              <a:rPr lang="es-CO" sz="1000" u="sng" dirty="0">
                <a:solidFill>
                  <a:schemeClr val="tx1"/>
                </a:solidFill>
                <a:latin typeface="+mj-lt"/>
              </a:rPr>
              <a:t>Ojos:</a:t>
            </a:r>
            <a:r>
              <a:rPr lang="es-CO" sz="1000" dirty="0">
                <a:solidFill>
                  <a:schemeClr val="tx1"/>
                </a:solidFill>
                <a:latin typeface="+mj-lt"/>
              </a:rPr>
              <a:t> En caso de contacto con los ojos, enjuagar abundantemente con agua; tener baño para ojos disponible. No te frotes los ojos. </a:t>
            </a:r>
          </a:p>
          <a:p>
            <a:pPr marL="617220" lvl="1" indent="-228600" algn="just" defTabSz="228600">
              <a:buClr>
                <a:schemeClr val="accent2"/>
              </a:buClr>
              <a:buFont typeface="Wingdings" panose="05000000000000000000" pitchFamily="2" charset="2"/>
              <a:buChar char="§"/>
              <a:tabLst>
                <a:tab pos="118872" algn="l"/>
              </a:tabLst>
            </a:pPr>
            <a:r>
              <a:rPr lang="es-CO" sz="1000" u="sng" dirty="0">
                <a:solidFill>
                  <a:schemeClr val="tx1"/>
                </a:solidFill>
                <a:latin typeface="+mj-lt"/>
              </a:rPr>
              <a:t>Nariz y garganta</a:t>
            </a:r>
            <a:r>
              <a:rPr lang="es-CO" sz="1000" dirty="0">
                <a:solidFill>
                  <a:schemeClr val="tx1"/>
                </a:solidFill>
                <a:latin typeface="+mj-lt"/>
              </a:rPr>
              <a:t>: si se irritan, vaya a un área libre de polvo, beba agua y suénese la nariz. Si los síntomas persisten, busque atención médica.</a:t>
            </a:r>
            <a:endParaRPr lang="en-US" sz="1000" dirty="0">
              <a:solidFill>
                <a:schemeClr val="tx1"/>
              </a:solidFill>
              <a:latin typeface="+mj-lt"/>
            </a:endParaRPr>
          </a:p>
          <a:p>
            <a:pPr marL="228600" indent="-228600" algn="just" defTabSz="228600">
              <a:buClr>
                <a:schemeClr val="accent2"/>
              </a:buClr>
              <a:buFont typeface="+mj-lt"/>
              <a:buAutoNum type="alphaLcPeriod"/>
              <a:tabLst>
                <a:tab pos="118872" algn="l"/>
              </a:tabLst>
            </a:pPr>
            <a:r>
              <a:rPr lang="es-CO" sz="1000" b="1" dirty="0">
                <a:solidFill>
                  <a:schemeClr val="tx1"/>
                </a:solidFill>
              </a:rPr>
              <a:t>Síntomas/efectos más importantes, agudos y retardados:</a:t>
            </a:r>
            <a:r>
              <a:rPr lang="es-CO" sz="1000" dirty="0">
                <a:solidFill>
                  <a:schemeClr val="tx1"/>
                </a:solidFill>
              </a:rPr>
              <a:t> La exposición puede provocar irritación mecánica leve en la piel, los ojos y las vías respiratorias superiores. Estos efectos suelen ser temporales.</a:t>
            </a:r>
          </a:p>
          <a:p>
            <a:pPr marL="228600" indent="-228600" algn="just" defTabSz="228600">
              <a:spcBef>
                <a:spcPts val="0"/>
              </a:spcBef>
              <a:buClr>
                <a:schemeClr val="accent2"/>
              </a:buClr>
              <a:buFont typeface="+mj-lt"/>
              <a:buAutoNum type="alphaLcPeriod"/>
              <a:tabLst>
                <a:tab pos="118872" algn="l"/>
              </a:tabLst>
            </a:pPr>
            <a:endParaRPr lang="es-CO" sz="1000" b="1" dirty="0">
              <a:solidFill>
                <a:schemeClr val="tx1"/>
              </a:solidFill>
            </a:endParaRPr>
          </a:p>
          <a:p>
            <a:pPr marL="228600" indent="-228600" algn="just" defTabSz="228600">
              <a:spcBef>
                <a:spcPts val="0"/>
              </a:spcBef>
              <a:buClr>
                <a:schemeClr val="accent2"/>
              </a:buClr>
              <a:buFont typeface="+mj-lt"/>
              <a:buAutoNum type="alphaLcPeriod"/>
              <a:tabLst>
                <a:tab pos="118872" algn="l"/>
              </a:tabLst>
            </a:pPr>
            <a:r>
              <a:rPr lang="es-CO" sz="1000" b="1" dirty="0">
                <a:solidFill>
                  <a:schemeClr val="tx1"/>
                </a:solidFill>
              </a:rPr>
              <a:t>Indicación de atención médica inmediata y tratamiento especial necesario, en caso de ser necesario. NOTAS PARA LOS MÉDICOS </a:t>
            </a:r>
            <a:r>
              <a:rPr lang="es-CO" sz="1000" dirty="0">
                <a:solidFill>
                  <a:schemeClr val="tx1"/>
                </a:solidFill>
              </a:rPr>
              <a:t>Los efectos en la piel y las vías respiratorias son el resultado de una irritación mecánica leve y temporal; la exposición a la fibra no produce manifestaciones alérgicas.</a:t>
            </a:r>
            <a:endParaRPr lang="en-CA" sz="1000" dirty="0">
              <a:solidFill>
                <a:srgbClr val="0F1919"/>
              </a:solidFill>
            </a:endParaRPr>
          </a:p>
          <a:p>
            <a:pPr lvl="0" defTabSz="320040">
              <a:tabLst>
                <a:tab pos="118872" algn="l"/>
              </a:tabLst>
            </a:pPr>
            <a:endParaRPr lang="en-CA" sz="1000" b="1" dirty="0">
              <a:solidFill>
                <a:srgbClr val="0F1919"/>
              </a:solidFill>
            </a:endParaRPr>
          </a:p>
        </p:txBody>
      </p:sp>
      <p:sp>
        <p:nvSpPr>
          <p:cNvPr id="8" name="Rectangle 7">
            <a:extLst>
              <a:ext uri="{FF2B5EF4-FFF2-40B4-BE49-F238E27FC236}">
                <a16:creationId xmlns:a16="http://schemas.microsoft.com/office/drawing/2014/main" id="{AC688840-93F8-525B-E8E8-32CB59B8BD1F}"/>
              </a:ext>
            </a:extLst>
          </p:cNvPr>
          <p:cNvSpPr/>
          <p:nvPr/>
        </p:nvSpPr>
        <p:spPr>
          <a:xfrm>
            <a:off x="292538" y="2725476"/>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CO" sz="1200" b="1" dirty="0">
                <a:solidFill>
                  <a:srgbClr val="FFC000"/>
                </a:solidFill>
                <a:latin typeface="+mj-lt"/>
              </a:rPr>
              <a:t>4. PRIMEROS AUXILIOS</a:t>
            </a:r>
          </a:p>
        </p:txBody>
      </p:sp>
      <p:sp>
        <p:nvSpPr>
          <p:cNvPr id="10" name="Rectangle 9">
            <a:extLst>
              <a:ext uri="{FF2B5EF4-FFF2-40B4-BE49-F238E27FC236}">
                <a16:creationId xmlns:a16="http://schemas.microsoft.com/office/drawing/2014/main" id="{920E125C-6618-06CB-F2C0-C6EEC17988C0}"/>
              </a:ext>
            </a:extLst>
          </p:cNvPr>
          <p:cNvSpPr/>
          <p:nvPr/>
        </p:nvSpPr>
        <p:spPr>
          <a:xfrm>
            <a:off x="278964" y="5280660"/>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CO" sz="1200" b="1" dirty="0">
                <a:solidFill>
                  <a:srgbClr val="FFC000"/>
                </a:solidFill>
                <a:latin typeface="+mj-lt"/>
              </a:rPr>
              <a:t>5. MEDIDAS DE LUCHA CONTRA INCENDIOS</a:t>
            </a:r>
          </a:p>
        </p:txBody>
      </p:sp>
      <p:sp>
        <p:nvSpPr>
          <p:cNvPr id="11" name="Text Placeholder 25">
            <a:extLst>
              <a:ext uri="{FF2B5EF4-FFF2-40B4-BE49-F238E27FC236}">
                <a16:creationId xmlns:a16="http://schemas.microsoft.com/office/drawing/2014/main" id="{814A4EA2-0025-29FE-56BC-DE2B3E206CF4}"/>
              </a:ext>
            </a:extLst>
          </p:cNvPr>
          <p:cNvSpPr txBox="1">
            <a:spLocks/>
          </p:cNvSpPr>
          <p:nvPr/>
        </p:nvSpPr>
        <p:spPr>
          <a:xfrm>
            <a:off x="277952" y="5716981"/>
            <a:ext cx="7200900" cy="1034743"/>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228600" algn="just" defTabSz="228600">
              <a:buClr>
                <a:schemeClr val="accent2"/>
              </a:buClr>
              <a:buFont typeface="+mj-lt"/>
              <a:buAutoNum type="alphaLcPeriod"/>
              <a:tabLst>
                <a:tab pos="118872" algn="l"/>
              </a:tabLst>
            </a:pPr>
            <a:r>
              <a:rPr lang="es-CO" sz="1000" b="1" dirty="0">
                <a:solidFill>
                  <a:schemeClr val="tx1"/>
                </a:solidFill>
              </a:rPr>
              <a:t>Medios de extinción adecuados (e inadecuados): </a:t>
            </a:r>
            <a:r>
              <a:rPr lang="es-CO" sz="1000" dirty="0">
                <a:solidFill>
                  <a:schemeClr val="tx1"/>
                </a:solidFill>
              </a:rPr>
              <a:t>Utilizar agente extintor adecuado para los materiales combustibles circundantes.</a:t>
            </a:r>
            <a:endParaRPr lang="en-CA" sz="1000" dirty="0">
              <a:solidFill>
                <a:schemeClr val="tx1"/>
              </a:solidFill>
            </a:endParaRPr>
          </a:p>
          <a:p>
            <a:pPr marL="228600" indent="-228600" algn="just" defTabSz="228600">
              <a:buClr>
                <a:schemeClr val="accent2"/>
              </a:buClr>
              <a:buFont typeface="+mj-lt"/>
              <a:buAutoNum type="alphaLcPeriod"/>
              <a:tabLst>
                <a:tab pos="118872" algn="l"/>
              </a:tabLst>
            </a:pPr>
            <a:r>
              <a:rPr lang="es-CO" sz="1000" b="1" dirty="0">
                <a:solidFill>
                  <a:schemeClr val="tx1"/>
                </a:solidFill>
              </a:rPr>
              <a:t>Peligros específicos derivados del producto químico (por ejemplo, naturaleza de cualquier producto de combustión peligroso): </a:t>
            </a:r>
            <a:r>
              <a:rPr lang="es-CO" sz="1000" dirty="0">
                <a:solidFill>
                  <a:schemeClr val="tx1"/>
                </a:solidFill>
              </a:rPr>
              <a:t>Productos no combustibles, la clase de reacción al fuego es cero. El envase y los materiales circundantes pueden ser combustibles.</a:t>
            </a:r>
            <a:endParaRPr lang="en-CA" sz="1000" dirty="0">
              <a:solidFill>
                <a:schemeClr val="tx1"/>
              </a:solidFill>
            </a:endParaRPr>
          </a:p>
          <a:p>
            <a:pPr marL="228600" indent="-228600" algn="just" defTabSz="228600">
              <a:buClr>
                <a:schemeClr val="accent2"/>
              </a:buClr>
              <a:buFont typeface="+mj-lt"/>
              <a:buAutoNum type="alphaLcPeriod"/>
              <a:tabLst>
                <a:tab pos="118872" algn="l"/>
              </a:tabLst>
            </a:pPr>
            <a:r>
              <a:rPr lang="es-CO" sz="1000" b="1" dirty="0">
                <a:solidFill>
                  <a:schemeClr val="tx1"/>
                </a:solidFill>
              </a:rPr>
              <a:t>Equipo de protección especial y precauciones para los bomberos:</a:t>
            </a:r>
            <a:r>
              <a:rPr lang="en-CA" sz="1000" b="1" dirty="0">
                <a:solidFill>
                  <a:schemeClr val="tx1"/>
                </a:solidFill>
              </a:rPr>
              <a:t> </a:t>
            </a:r>
          </a:p>
          <a:p>
            <a:pPr lvl="1" defTabSz="228600">
              <a:buClr>
                <a:schemeClr val="accent2"/>
              </a:buClr>
              <a:tabLst>
                <a:tab pos="118872" algn="l"/>
              </a:tabLst>
            </a:pPr>
            <a:r>
              <a:rPr lang="es-CO" sz="1000" b="1" dirty="0">
                <a:solidFill>
                  <a:schemeClr val="tx1"/>
                </a:solidFill>
                <a:latin typeface="+mj-lt"/>
              </a:rPr>
              <a:t>Códigos </a:t>
            </a:r>
            <a:r>
              <a:rPr lang="es-CO" sz="1000" b="1" dirty="0" err="1">
                <a:solidFill>
                  <a:schemeClr val="tx1"/>
                </a:solidFill>
                <a:latin typeface="+mj-lt"/>
              </a:rPr>
              <a:t>NFPA</a:t>
            </a:r>
            <a:r>
              <a:rPr lang="es-CO" sz="1000" b="1" dirty="0">
                <a:solidFill>
                  <a:schemeClr val="tx1"/>
                </a:solidFill>
                <a:latin typeface="+mj-lt"/>
              </a:rPr>
              <a:t>: 	   Inflamabilidad: </a:t>
            </a:r>
            <a:r>
              <a:rPr lang="es-CO" sz="1000" dirty="0">
                <a:solidFill>
                  <a:schemeClr val="tx1"/>
                </a:solidFill>
                <a:latin typeface="+mj-lt"/>
              </a:rPr>
              <a:t>0</a:t>
            </a:r>
            <a:r>
              <a:rPr lang="es-CO" sz="1000" b="1" dirty="0">
                <a:solidFill>
                  <a:schemeClr val="tx1"/>
                </a:solidFill>
                <a:latin typeface="+mj-lt"/>
              </a:rPr>
              <a:t>            Salud: </a:t>
            </a:r>
            <a:r>
              <a:rPr lang="es-CO" sz="1000" dirty="0">
                <a:solidFill>
                  <a:schemeClr val="tx1"/>
                </a:solidFill>
                <a:latin typeface="+mj-lt"/>
              </a:rPr>
              <a:t>1</a:t>
            </a:r>
            <a:r>
              <a:rPr lang="es-CO" sz="1000" b="1" dirty="0">
                <a:solidFill>
                  <a:schemeClr val="tx1"/>
                </a:solidFill>
                <a:latin typeface="+mj-lt"/>
              </a:rPr>
              <a:t>              Reactividad: </a:t>
            </a:r>
            <a:r>
              <a:rPr lang="es-CO" sz="1000" dirty="0">
                <a:solidFill>
                  <a:schemeClr val="tx1"/>
                </a:solidFill>
                <a:latin typeface="+mj-lt"/>
              </a:rPr>
              <a:t>0</a:t>
            </a:r>
            <a:r>
              <a:rPr lang="es-CO" sz="1000" b="1" dirty="0">
                <a:solidFill>
                  <a:schemeClr val="tx1"/>
                </a:solidFill>
                <a:latin typeface="+mj-lt"/>
              </a:rPr>
              <a:t>            Especial: </a:t>
            </a:r>
            <a:r>
              <a:rPr lang="es-CO" sz="1000" dirty="0">
                <a:solidFill>
                  <a:schemeClr val="tx1"/>
                </a:solidFill>
                <a:latin typeface="+mj-lt"/>
              </a:rPr>
              <a:t>0</a:t>
            </a:r>
            <a:endParaRPr lang="en-CA" sz="1000" dirty="0">
              <a:solidFill>
                <a:srgbClr val="0F1919"/>
              </a:solidFill>
            </a:endParaRPr>
          </a:p>
          <a:p>
            <a:pPr lvl="1" defTabSz="320040">
              <a:buClr>
                <a:schemeClr val="accent2"/>
              </a:buClr>
              <a:tabLst>
                <a:tab pos="118872" algn="l"/>
              </a:tabLst>
            </a:pPr>
            <a:endParaRPr lang="en-CA" sz="1000" dirty="0">
              <a:solidFill>
                <a:schemeClr val="tx1"/>
              </a:solidFill>
              <a:latin typeface="+mj-lt"/>
            </a:endParaRPr>
          </a:p>
          <a:p>
            <a:pPr defTabSz="320040">
              <a:tabLst>
                <a:tab pos="118872" algn="l"/>
              </a:tabLst>
            </a:pPr>
            <a:endParaRPr lang="en-CA" sz="1000" b="1" dirty="0">
              <a:solidFill>
                <a:srgbClr val="0F1919"/>
              </a:solidFill>
            </a:endParaRPr>
          </a:p>
        </p:txBody>
      </p:sp>
      <p:sp>
        <p:nvSpPr>
          <p:cNvPr id="12" name="Rectangle 11">
            <a:extLst>
              <a:ext uri="{FF2B5EF4-FFF2-40B4-BE49-F238E27FC236}">
                <a16:creationId xmlns:a16="http://schemas.microsoft.com/office/drawing/2014/main" id="{DC1EC396-F141-CD8A-6DD6-AA19DCB39A9C}"/>
              </a:ext>
            </a:extLst>
          </p:cNvPr>
          <p:cNvSpPr/>
          <p:nvPr/>
        </p:nvSpPr>
        <p:spPr>
          <a:xfrm>
            <a:off x="285751" y="6841815"/>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CO" sz="1200" b="1" dirty="0">
                <a:solidFill>
                  <a:srgbClr val="FFC000"/>
                </a:solidFill>
                <a:latin typeface="+mj-lt"/>
              </a:rPr>
              <a:t>6. MEDIDAS EN CASO DE VERTIDO ACCIDENTAL</a:t>
            </a:r>
          </a:p>
        </p:txBody>
      </p:sp>
      <p:sp>
        <p:nvSpPr>
          <p:cNvPr id="13" name="Text Placeholder 25">
            <a:extLst>
              <a:ext uri="{FF2B5EF4-FFF2-40B4-BE49-F238E27FC236}">
                <a16:creationId xmlns:a16="http://schemas.microsoft.com/office/drawing/2014/main" id="{542BC847-E639-BF8A-5215-D21F718B7EBD}"/>
              </a:ext>
            </a:extLst>
          </p:cNvPr>
          <p:cNvSpPr txBox="1">
            <a:spLocks/>
          </p:cNvSpPr>
          <p:nvPr/>
        </p:nvSpPr>
        <p:spPr>
          <a:xfrm>
            <a:off x="285751" y="7255276"/>
            <a:ext cx="7200900" cy="889559"/>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228600" algn="just" defTabSz="228600">
              <a:buClr>
                <a:schemeClr val="accent2"/>
              </a:buClr>
              <a:buFont typeface="+mj-lt"/>
              <a:buAutoNum type="alphaLcPeriod"/>
              <a:tabLst>
                <a:tab pos="118872" algn="l"/>
              </a:tabLst>
            </a:pPr>
            <a:r>
              <a:rPr lang="es-CO" sz="1000" b="1" dirty="0">
                <a:solidFill>
                  <a:schemeClr val="tx1"/>
                </a:solidFill>
              </a:rPr>
              <a:t>Precauciones personales, equipo de protección y procedimientos de emergencia: </a:t>
            </a:r>
            <a:r>
              <a:rPr lang="es-CO" sz="1000" dirty="0">
                <a:solidFill>
                  <a:schemeClr val="tx1"/>
                </a:solidFill>
              </a:rPr>
              <a:t>El producto se encuentra en un estado húmedo, moldeable o bombeable cuando se envía, por lo tanto, no genera polvo. Después de su uso, minimice el polvo en el aire. No se debe utilizar aire comprimido ni barrido en seco para la limpieza. Consulte la Sección 8 “Controles de exposición/Protección personal” para conocer las pautas de exposición.</a:t>
            </a:r>
            <a:endParaRPr lang="en-US" sz="1000" dirty="0">
              <a:solidFill>
                <a:schemeClr val="tx1"/>
              </a:solidFill>
            </a:endParaRPr>
          </a:p>
          <a:p>
            <a:pPr marL="228600" indent="-228600" algn="just" defTabSz="228600">
              <a:buClr>
                <a:schemeClr val="accent2"/>
              </a:buClr>
              <a:buFont typeface="+mj-lt"/>
              <a:buAutoNum type="alphaLcPeriod"/>
              <a:tabLst>
                <a:tab pos="118872" algn="l"/>
              </a:tabLst>
            </a:pPr>
            <a:r>
              <a:rPr lang="es-CO" sz="1000" b="1" dirty="0">
                <a:solidFill>
                  <a:schemeClr val="tx1"/>
                </a:solidFill>
              </a:rPr>
              <a:t>Métodos y materiales de contención y limpieza: </a:t>
            </a:r>
            <a:r>
              <a:rPr lang="es-CO" sz="1000" dirty="0">
                <a:solidFill>
                  <a:schemeClr val="tx1"/>
                </a:solidFill>
              </a:rPr>
              <a:t>Limpiar frecuentemente la zona de trabajo con aspiradora o barrido húmedo para minimizar la acumulación de residuos. No utilizar aire comprimido para la limpieza</a:t>
            </a:r>
            <a:r>
              <a:rPr lang="en-US" sz="1000" dirty="0">
                <a:solidFill>
                  <a:schemeClr val="tx1"/>
                </a:solidFill>
              </a:rPr>
              <a:t>.</a:t>
            </a:r>
          </a:p>
          <a:p>
            <a:pPr defTabSz="320040">
              <a:tabLst>
                <a:tab pos="118872" algn="l"/>
              </a:tabLst>
            </a:pPr>
            <a:endParaRPr lang="en-CA" sz="1000" b="1" dirty="0">
              <a:solidFill>
                <a:srgbClr val="0F1919"/>
              </a:solidFill>
            </a:endParaRPr>
          </a:p>
        </p:txBody>
      </p:sp>
      <p:sp>
        <p:nvSpPr>
          <p:cNvPr id="14" name="Rectangle 13">
            <a:extLst>
              <a:ext uri="{FF2B5EF4-FFF2-40B4-BE49-F238E27FC236}">
                <a16:creationId xmlns:a16="http://schemas.microsoft.com/office/drawing/2014/main" id="{AFBD33D3-4F21-186B-9066-353DACB4C35C}"/>
              </a:ext>
            </a:extLst>
          </p:cNvPr>
          <p:cNvSpPr/>
          <p:nvPr/>
        </p:nvSpPr>
        <p:spPr>
          <a:xfrm>
            <a:off x="277952" y="8234926"/>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CO" sz="1200" b="1" dirty="0">
                <a:solidFill>
                  <a:srgbClr val="FFC000"/>
                </a:solidFill>
                <a:latin typeface="+mj-lt"/>
              </a:rPr>
              <a:t>7. MANIPULACIÓN Y ALMACENAMIENTO</a:t>
            </a:r>
          </a:p>
        </p:txBody>
      </p:sp>
      <p:sp>
        <p:nvSpPr>
          <p:cNvPr id="15" name="Text Placeholder 25">
            <a:extLst>
              <a:ext uri="{FF2B5EF4-FFF2-40B4-BE49-F238E27FC236}">
                <a16:creationId xmlns:a16="http://schemas.microsoft.com/office/drawing/2014/main" id="{B34AFEE7-A8AD-8275-C1D6-4561DA7349CC}"/>
              </a:ext>
            </a:extLst>
          </p:cNvPr>
          <p:cNvSpPr txBox="1">
            <a:spLocks/>
          </p:cNvSpPr>
          <p:nvPr/>
        </p:nvSpPr>
        <p:spPr>
          <a:xfrm>
            <a:off x="276940" y="8664663"/>
            <a:ext cx="7200900" cy="1120105"/>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228600" algn="just" defTabSz="228600">
              <a:buClr>
                <a:schemeClr val="accent2"/>
              </a:buClr>
              <a:buFont typeface="+mj-lt"/>
              <a:buAutoNum type="alphaLcPeriod"/>
              <a:tabLst>
                <a:tab pos="118872" algn="l"/>
              </a:tabLst>
            </a:pPr>
            <a:r>
              <a:rPr lang="es-CO" sz="1000" b="1" dirty="0">
                <a:solidFill>
                  <a:schemeClr val="tx1"/>
                </a:solidFill>
              </a:rPr>
              <a:t>Precauciones para una manipulación segura: </a:t>
            </a:r>
            <a:r>
              <a:rPr lang="es-CO" sz="1000" dirty="0">
                <a:solidFill>
                  <a:schemeClr val="tx1"/>
                </a:solidFill>
              </a:rPr>
              <a:t>Manipular la fibra con cuidado para minimizar el polvo en suspensión. Limitar el uso de herramientas eléctricas a menos que se utilicen con ventilación local por aspiración. Utilizar herramientas manuales siempre que sea posible.</a:t>
            </a:r>
          </a:p>
          <a:p>
            <a:pPr marL="228600" indent="-228600" algn="just" defTabSz="228600">
              <a:buClr>
                <a:schemeClr val="accent2"/>
              </a:buClr>
              <a:buFont typeface="+mj-lt"/>
              <a:buAutoNum type="alphaLcPeriod"/>
              <a:tabLst>
                <a:tab pos="118872" algn="l"/>
              </a:tabLst>
            </a:pPr>
            <a:r>
              <a:rPr lang="es-CO" sz="1000" b="1" dirty="0">
                <a:solidFill>
                  <a:schemeClr val="tx1"/>
                </a:solidFill>
              </a:rPr>
              <a:t>Condiciones de almacenamiento seguro, incluidas posibles incompatibilidades: </a:t>
            </a:r>
            <a:r>
              <a:rPr lang="es-CO" sz="1000" dirty="0">
                <a:solidFill>
                  <a:schemeClr val="tx1"/>
                </a:solidFill>
              </a:rPr>
              <a:t>Almacenar de manera que se minimice la posibilidad de congelación. Después de su uso, manipule con cuidado para minimizar la generación de polvo.</a:t>
            </a:r>
            <a:endParaRPr lang="es-CO" sz="1000" dirty="0">
              <a:solidFill>
                <a:srgbClr val="0F1919"/>
              </a:solidFill>
            </a:endParaRPr>
          </a:p>
          <a:p>
            <a:pPr algn="just" defTabSz="320040">
              <a:tabLst>
                <a:tab pos="118872" algn="l"/>
              </a:tabLst>
            </a:pPr>
            <a:r>
              <a:rPr lang="es-CO" sz="1000" b="1" dirty="0">
                <a:solidFill>
                  <a:srgbClr val="0F1919"/>
                </a:solidFill>
              </a:rPr>
              <a:t>ENVASES VACÍOS: </a:t>
            </a:r>
            <a:r>
              <a:rPr lang="es-CO" sz="1000" dirty="0">
                <a:solidFill>
                  <a:srgbClr val="0F1919"/>
                </a:solidFill>
              </a:rPr>
              <a:t>El envase del producto puede contener residuos. No reutilizar.</a:t>
            </a:r>
          </a:p>
          <a:p>
            <a:pPr defTabSz="320040">
              <a:tabLst>
                <a:tab pos="118872" algn="l"/>
              </a:tabLst>
            </a:pPr>
            <a:endParaRPr lang="en-CA" sz="1000" b="1" dirty="0">
              <a:solidFill>
                <a:srgbClr val="0F1919"/>
              </a:solidFill>
            </a:endParaRPr>
          </a:p>
        </p:txBody>
      </p:sp>
    </p:spTree>
    <p:extLst>
      <p:ext uri="{BB962C8B-B14F-4D97-AF65-F5344CB8AC3E}">
        <p14:creationId xmlns:p14="http://schemas.microsoft.com/office/powerpoint/2010/main" val="2135899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39">
            <a:extLst>
              <a:ext uri="{FF2B5EF4-FFF2-40B4-BE49-F238E27FC236}">
                <a16:creationId xmlns:a16="http://schemas.microsoft.com/office/drawing/2014/main" id="{ECF0ACC0-C770-D9F3-EC34-6345F40D3A36}"/>
              </a:ext>
            </a:extLst>
          </p:cNvPr>
          <p:cNvSpPr txBox="1">
            <a:spLocks/>
          </p:cNvSpPr>
          <p:nvPr/>
        </p:nvSpPr>
        <p:spPr>
          <a:xfrm>
            <a:off x="4351020" y="701040"/>
            <a:ext cx="3134618" cy="327660"/>
          </a:xfrm>
          <a:prstGeom prst="rect">
            <a:avLst/>
          </a:prstGeom>
        </p:spPr>
        <p:txBody>
          <a:bodyPr vert="horz" lIns="0" tIns="0" rIns="0" bIns="0" rtlCol="0" anchor="t">
            <a:noAutofit/>
          </a:bodyPr>
          <a:lstStyle>
            <a:lvl1pPr marL="0" indent="0" algn="r" defTabSz="777240" rtl="0" eaLnBrk="1" latinLnBrk="0" hangingPunct="1">
              <a:lnSpc>
                <a:spcPct val="90000"/>
              </a:lnSpc>
              <a:spcBef>
                <a:spcPts val="850"/>
              </a:spcBef>
              <a:buFont typeface="Arial" panose="020B0604020202020204" pitchFamily="34" charset="0"/>
              <a:buNone/>
              <a:defRPr sz="2400" kern="1200" baseline="0">
                <a:solidFill>
                  <a:schemeClr val="tx1"/>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dirty="0"/>
              <a:t> </a:t>
            </a:r>
            <a:r>
              <a:rPr lang="en-US" sz="1200" dirty="0">
                <a:solidFill>
                  <a:schemeClr val="tx2"/>
                </a:solidFill>
              </a:rPr>
              <a:t>FDS FC INJECTITE 2300 </a:t>
            </a:r>
            <a:r>
              <a:rPr lang="en-US" sz="1200" dirty="0" err="1">
                <a:solidFill>
                  <a:schemeClr val="tx2"/>
                </a:solidFill>
              </a:rPr>
              <a:t>BOMBEABLE</a:t>
            </a:r>
            <a:r>
              <a:rPr lang="en-US" sz="1200" dirty="0">
                <a:solidFill>
                  <a:schemeClr val="tx2"/>
                </a:solidFill>
              </a:rPr>
              <a:t> 23 03 </a:t>
            </a:r>
          </a:p>
        </p:txBody>
      </p:sp>
      <p:sp>
        <p:nvSpPr>
          <p:cNvPr id="8" name="Rectangle 7">
            <a:extLst>
              <a:ext uri="{FF2B5EF4-FFF2-40B4-BE49-F238E27FC236}">
                <a16:creationId xmlns:a16="http://schemas.microsoft.com/office/drawing/2014/main" id="{619AEF80-D040-EAF9-945C-757896EACB01}"/>
              </a:ext>
            </a:extLst>
          </p:cNvPr>
          <p:cNvSpPr/>
          <p:nvPr/>
        </p:nvSpPr>
        <p:spPr>
          <a:xfrm>
            <a:off x="286256" y="1195126"/>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CO" sz="1200" b="1" dirty="0">
                <a:solidFill>
                  <a:srgbClr val="FFC000"/>
                </a:solidFill>
                <a:latin typeface="+mj-lt"/>
              </a:rPr>
              <a:t>8. CONTROLES DE EXPOSICIÓN / PROTECCIÓN PERSONAL</a:t>
            </a:r>
            <a:endParaRPr lang="en-CA" sz="1200" b="1" dirty="0">
              <a:solidFill>
                <a:srgbClr val="FFC000"/>
              </a:solidFill>
              <a:latin typeface="+mj-lt"/>
            </a:endParaRPr>
          </a:p>
        </p:txBody>
      </p:sp>
      <p:sp>
        <p:nvSpPr>
          <p:cNvPr id="11" name="Text Placeholder 25">
            <a:extLst>
              <a:ext uri="{FF2B5EF4-FFF2-40B4-BE49-F238E27FC236}">
                <a16:creationId xmlns:a16="http://schemas.microsoft.com/office/drawing/2014/main" id="{B7CB7146-3C7C-F90C-F39E-C69B3945872C}"/>
              </a:ext>
            </a:extLst>
          </p:cNvPr>
          <p:cNvSpPr txBox="1">
            <a:spLocks/>
          </p:cNvSpPr>
          <p:nvPr/>
        </p:nvSpPr>
        <p:spPr>
          <a:xfrm>
            <a:off x="286256" y="1631403"/>
            <a:ext cx="7200900" cy="8228877"/>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228600" algn="just" defTabSz="228600">
              <a:buClr>
                <a:schemeClr val="accent2"/>
              </a:buClr>
              <a:buFont typeface="+mj-lt"/>
              <a:buAutoNum type="alphaLcPeriod"/>
              <a:tabLst>
                <a:tab pos="118872" algn="l"/>
              </a:tabLst>
            </a:pPr>
            <a:r>
              <a:rPr lang="es-CO" sz="1000" b="1" dirty="0">
                <a:solidFill>
                  <a:schemeClr val="tx1"/>
                </a:solidFill>
              </a:rPr>
              <a:t>Límites de exposición ocupacional (</a:t>
            </a:r>
            <a:r>
              <a:rPr lang="es-CO" sz="1000" b="1" dirty="0" err="1">
                <a:solidFill>
                  <a:schemeClr val="tx1"/>
                </a:solidFill>
              </a:rPr>
              <a:t>OEL</a:t>
            </a:r>
            <a:r>
              <a:rPr lang="es-CO" sz="1000" b="1" dirty="0">
                <a:solidFill>
                  <a:schemeClr val="tx1"/>
                </a:solidFill>
              </a:rPr>
              <a:t> </a:t>
            </a:r>
            <a:r>
              <a:rPr lang="es-CO" sz="1000" dirty="0">
                <a:solidFill>
                  <a:schemeClr val="tx1"/>
                </a:solidFill>
              </a:rPr>
              <a:t>- siglas en Inglés</a:t>
            </a:r>
            <a:r>
              <a:rPr lang="es-CO" sz="1000" b="1" dirty="0">
                <a:solidFill>
                  <a:schemeClr val="tx1"/>
                </a:solidFill>
              </a:rPr>
              <a:t>) para la fibra cerámica refractaria [</a:t>
            </a:r>
            <a:r>
              <a:rPr lang="es-CO" sz="1000" b="1" dirty="0" err="1">
                <a:solidFill>
                  <a:schemeClr val="tx1"/>
                </a:solidFill>
              </a:rPr>
              <a:t>FCR</a:t>
            </a:r>
            <a:r>
              <a:rPr lang="es-CO" sz="1000" b="1" dirty="0">
                <a:solidFill>
                  <a:schemeClr val="tx1"/>
                </a:solidFill>
              </a:rPr>
              <a:t>]: </a:t>
            </a:r>
            <a:r>
              <a:rPr lang="es-CO" sz="1000" dirty="0">
                <a:solidFill>
                  <a:schemeClr val="tx1"/>
                </a:solidFill>
              </a:rPr>
              <a:t>El </a:t>
            </a:r>
            <a:r>
              <a:rPr lang="es-CO" sz="1000" dirty="0" err="1">
                <a:solidFill>
                  <a:schemeClr val="tx1"/>
                </a:solidFill>
              </a:rPr>
              <a:t>OEL</a:t>
            </a:r>
            <a:r>
              <a:rPr lang="es-CO" sz="1000" dirty="0">
                <a:solidFill>
                  <a:schemeClr val="tx1"/>
                </a:solidFill>
              </a:rPr>
              <a:t> de Ontario es de 0,5 f/</a:t>
            </a:r>
            <a:r>
              <a:rPr lang="es-CO" sz="1000" dirty="0" err="1">
                <a:solidFill>
                  <a:schemeClr val="tx1"/>
                </a:solidFill>
              </a:rPr>
              <a:t>cc</a:t>
            </a:r>
            <a:r>
              <a:rPr lang="es-CO" sz="1000" dirty="0">
                <a:solidFill>
                  <a:schemeClr val="tx1"/>
                </a:solidFill>
              </a:rPr>
              <a:t>, 8 </a:t>
            </a:r>
            <a:r>
              <a:rPr lang="es-CO" sz="1000" dirty="0" err="1">
                <a:solidFill>
                  <a:schemeClr val="tx1"/>
                </a:solidFill>
              </a:rPr>
              <a:t>hr</a:t>
            </a:r>
            <a:r>
              <a:rPr lang="es-CO" sz="1000" dirty="0">
                <a:solidFill>
                  <a:schemeClr val="tx1"/>
                </a:solidFill>
              </a:rPr>
              <a:t>. </a:t>
            </a:r>
            <a:r>
              <a:rPr lang="es-CO" sz="1000" dirty="0" err="1">
                <a:solidFill>
                  <a:schemeClr val="tx1"/>
                </a:solidFill>
              </a:rPr>
              <a:t>TWAEV</a:t>
            </a:r>
            <a:r>
              <a:rPr lang="es-CO" sz="1000" dirty="0">
                <a:solidFill>
                  <a:schemeClr val="tx1"/>
                </a:solidFill>
              </a:rPr>
              <a:t>. Obsérvese la siguiente declaración. A diferencia de Canadá, que recomienda de 0,2 a 1 f/</a:t>
            </a:r>
            <a:r>
              <a:rPr lang="es-CO" sz="1000" dirty="0" err="1">
                <a:solidFill>
                  <a:schemeClr val="tx1"/>
                </a:solidFill>
              </a:rPr>
              <a:t>cc</a:t>
            </a:r>
            <a:r>
              <a:rPr lang="es-CO" sz="1000" dirty="0">
                <a:solidFill>
                  <a:schemeClr val="tx1"/>
                </a:solidFill>
              </a:rPr>
              <a:t> como </a:t>
            </a:r>
            <a:r>
              <a:rPr lang="es-CO" sz="1000" dirty="0" err="1">
                <a:solidFill>
                  <a:schemeClr val="tx1"/>
                </a:solidFill>
              </a:rPr>
              <a:t>TWAEV</a:t>
            </a:r>
            <a:r>
              <a:rPr lang="es-CO" sz="1000" dirty="0">
                <a:solidFill>
                  <a:schemeClr val="tx1"/>
                </a:solidFill>
              </a:rPr>
              <a:t> para la </a:t>
            </a:r>
            <a:r>
              <a:rPr lang="es-CO" sz="1000" dirty="0" err="1">
                <a:solidFill>
                  <a:schemeClr val="tx1"/>
                </a:solidFill>
              </a:rPr>
              <a:t>FCR</a:t>
            </a:r>
            <a:r>
              <a:rPr lang="es-CO" sz="1000" dirty="0">
                <a:solidFill>
                  <a:schemeClr val="tx1"/>
                </a:solidFill>
              </a:rPr>
              <a:t> (dependiendo de la provincia), en EE.UU. no existe una norma reguladora específica para la fibra cerámica refractaria. Se utiliza la norma de </a:t>
            </a:r>
            <a:r>
              <a:rPr lang="es-CO" sz="1000" dirty="0" err="1">
                <a:solidFill>
                  <a:schemeClr val="tx1"/>
                </a:solidFill>
              </a:rPr>
              <a:t>OSHA</a:t>
            </a:r>
            <a:r>
              <a:rPr lang="es-CO" sz="1000" dirty="0">
                <a:solidFill>
                  <a:schemeClr val="tx1"/>
                </a:solidFill>
              </a:rPr>
              <a:t> "</a:t>
            </a:r>
            <a:r>
              <a:rPr lang="es-CO" sz="1000" dirty="0" err="1">
                <a:solidFill>
                  <a:schemeClr val="tx1"/>
                </a:solidFill>
              </a:rPr>
              <a:t>Particulate</a:t>
            </a:r>
            <a:r>
              <a:rPr lang="es-CO" sz="1000" dirty="0">
                <a:solidFill>
                  <a:schemeClr val="tx1"/>
                </a:solidFill>
              </a:rPr>
              <a:t> </a:t>
            </a:r>
            <a:r>
              <a:rPr lang="es-CO" sz="1000" dirty="0" err="1">
                <a:solidFill>
                  <a:schemeClr val="tx1"/>
                </a:solidFill>
              </a:rPr>
              <a:t>Not</a:t>
            </a:r>
            <a:r>
              <a:rPr lang="es-CO" sz="1000" dirty="0">
                <a:solidFill>
                  <a:schemeClr val="tx1"/>
                </a:solidFill>
              </a:rPr>
              <a:t> </a:t>
            </a:r>
            <a:r>
              <a:rPr lang="es-CO" sz="1000" dirty="0" err="1">
                <a:solidFill>
                  <a:schemeClr val="tx1"/>
                </a:solidFill>
              </a:rPr>
              <a:t>otherwise</a:t>
            </a:r>
            <a:r>
              <a:rPr lang="es-CO" sz="1000" dirty="0">
                <a:solidFill>
                  <a:schemeClr val="tx1"/>
                </a:solidFill>
              </a:rPr>
              <a:t> </a:t>
            </a:r>
            <a:r>
              <a:rPr lang="es-CO" sz="1000" dirty="0" err="1">
                <a:solidFill>
                  <a:schemeClr val="tx1"/>
                </a:solidFill>
              </a:rPr>
              <a:t>Regulated</a:t>
            </a:r>
            <a:r>
              <a:rPr lang="es-CO" sz="1000" dirty="0">
                <a:solidFill>
                  <a:schemeClr val="tx1"/>
                </a:solidFill>
              </a:rPr>
              <a:t> (</a:t>
            </a:r>
            <a:r>
              <a:rPr lang="es-CO" sz="1000" dirty="0" err="1">
                <a:solidFill>
                  <a:schemeClr val="tx1"/>
                </a:solidFill>
              </a:rPr>
              <a:t>PNOR</a:t>
            </a:r>
            <a:r>
              <a:rPr lang="es-CO" sz="1000" dirty="0">
                <a:solidFill>
                  <a:schemeClr val="tx1"/>
                </a:solidFill>
              </a:rPr>
              <a:t>)" (</a:t>
            </a:r>
            <a:r>
              <a:rPr lang="es-CO" sz="1000" dirty="0" err="1">
                <a:solidFill>
                  <a:schemeClr val="tx1"/>
                </a:solidFill>
              </a:rPr>
              <a:t>29CFR</a:t>
            </a:r>
            <a:r>
              <a:rPr lang="es-CO" sz="1000" dirty="0">
                <a:solidFill>
                  <a:schemeClr val="tx1"/>
                </a:solidFill>
              </a:rPr>
              <a:t> 1910.1000 </a:t>
            </a:r>
            <a:r>
              <a:rPr lang="es-CO" sz="1000" dirty="0" err="1">
                <a:solidFill>
                  <a:schemeClr val="tx1"/>
                </a:solidFill>
              </a:rPr>
              <a:t>Subpart</a:t>
            </a:r>
            <a:r>
              <a:rPr lang="es-CO" sz="1000" dirty="0">
                <a:solidFill>
                  <a:schemeClr val="tx1"/>
                </a:solidFill>
              </a:rPr>
              <a:t> Z, Air </a:t>
            </a:r>
            <a:r>
              <a:rPr lang="es-CO" sz="1000" dirty="0" err="1">
                <a:solidFill>
                  <a:schemeClr val="tx1"/>
                </a:solidFill>
              </a:rPr>
              <a:t>Contaminants</a:t>
            </a:r>
            <a:r>
              <a:rPr lang="es-CO" sz="1000" dirty="0">
                <a:solidFill>
                  <a:schemeClr val="tx1"/>
                </a:solidFill>
              </a:rPr>
              <a:t>) que la considera como parte de un </a:t>
            </a:r>
            <a:r>
              <a:rPr lang="es-CO" sz="1000" dirty="0" err="1">
                <a:solidFill>
                  <a:schemeClr val="tx1"/>
                </a:solidFill>
              </a:rPr>
              <a:t>TWAEV</a:t>
            </a:r>
            <a:r>
              <a:rPr lang="es-CO" sz="1000" dirty="0">
                <a:solidFill>
                  <a:schemeClr val="tx1"/>
                </a:solidFill>
              </a:rPr>
              <a:t> de Polvo Total de 15 mg/ </a:t>
            </a:r>
            <a:r>
              <a:rPr lang="es-CO" sz="1000" dirty="0" err="1">
                <a:solidFill>
                  <a:schemeClr val="tx1"/>
                </a:solidFill>
              </a:rPr>
              <a:t>m</a:t>
            </a:r>
            <a:r>
              <a:rPr lang="es-CO" sz="1000" baseline="30000" dirty="0" err="1">
                <a:solidFill>
                  <a:schemeClr val="tx1"/>
                </a:solidFill>
              </a:rPr>
              <a:t>3</a:t>
            </a:r>
            <a:r>
              <a:rPr lang="es-CO" sz="1000" dirty="0">
                <a:solidFill>
                  <a:schemeClr val="tx1"/>
                </a:solidFill>
              </a:rPr>
              <a:t> con una Fracción Respirable de 5 mg/ </a:t>
            </a:r>
            <a:r>
              <a:rPr lang="es-CO" sz="1000" dirty="0" err="1">
                <a:solidFill>
                  <a:schemeClr val="tx1"/>
                </a:solidFill>
              </a:rPr>
              <a:t>m</a:t>
            </a:r>
            <a:r>
              <a:rPr lang="es-CO" sz="1000" baseline="30000" dirty="0" err="1">
                <a:solidFill>
                  <a:schemeClr val="tx1"/>
                </a:solidFill>
              </a:rPr>
              <a:t>3</a:t>
            </a:r>
            <a:r>
              <a:rPr lang="es-CO" sz="1000" dirty="0">
                <a:solidFill>
                  <a:schemeClr val="tx1"/>
                </a:solidFill>
              </a:rPr>
              <a:t>.</a:t>
            </a:r>
          </a:p>
          <a:p>
            <a:pPr lvl="1" algn="just" defTabSz="228600">
              <a:buClr>
                <a:schemeClr val="accent2"/>
              </a:buClr>
              <a:tabLst>
                <a:tab pos="118872" algn="l"/>
              </a:tabLst>
            </a:pPr>
            <a:endParaRPr lang="es-CO" sz="1000" b="1" dirty="0">
              <a:solidFill>
                <a:schemeClr val="tx1"/>
              </a:solidFill>
              <a:latin typeface="+mj-lt"/>
            </a:endParaRPr>
          </a:p>
          <a:p>
            <a:pPr lvl="1" algn="just" defTabSz="228600">
              <a:buClr>
                <a:schemeClr val="accent2"/>
              </a:buClr>
              <a:tabLst>
                <a:tab pos="118872" algn="l"/>
              </a:tabLst>
            </a:pPr>
            <a:r>
              <a:rPr lang="es-CO" sz="1000" b="1" dirty="0">
                <a:solidFill>
                  <a:schemeClr val="tx1"/>
                </a:solidFill>
                <a:latin typeface="+mj-lt"/>
              </a:rPr>
              <a:t>Pautas de exposición - Otros ingredientes: </a:t>
            </a:r>
            <a:r>
              <a:rPr lang="es-CO" sz="1000" dirty="0">
                <a:latin typeface="+mj-lt"/>
              </a:rPr>
              <a:t>Los límites de exposición ocupacional varían ampliamente y están bajo revisión constante. Consulte aquellos que se aplican actualmente a la ubicación donde el producto está en uso o se retira de servicio. Los controles de ingeniería o el equipo de protección personal empleados para reducir la exposición a la fibra cerámica también controlarán la exposición de los trabajadores a los siguientes ingredientes. El fabricante recomienda los siguientes niveles de acción ocupacional promedio ponderados en el tiempo para los demás ingredientes, y se basan en las buenas prácticas de higiene industrial actuales</a:t>
            </a:r>
            <a:r>
              <a:rPr lang="en-US" sz="1000" dirty="0">
                <a:latin typeface="+mj-lt"/>
              </a:rPr>
              <a:t>:</a:t>
            </a:r>
            <a:r>
              <a:rPr lang="fr-FR" sz="1000" dirty="0">
                <a:latin typeface="+mj-lt"/>
              </a:rPr>
              <a:t>	</a:t>
            </a:r>
          </a:p>
          <a:p>
            <a:pPr lvl="1" algn="just" defTabSz="228600">
              <a:buClr>
                <a:schemeClr val="accent2"/>
              </a:buClr>
              <a:tabLst>
                <a:tab pos="118872" algn="l"/>
              </a:tabLst>
            </a:pPr>
            <a:endParaRPr lang="fr-FR" sz="1000" dirty="0">
              <a:latin typeface="+mj-lt"/>
            </a:endParaRPr>
          </a:p>
          <a:p>
            <a:pPr lvl="1" algn="just" defTabSz="228600">
              <a:buClr>
                <a:schemeClr val="accent2"/>
              </a:buClr>
              <a:tabLst>
                <a:tab pos="118872" algn="l"/>
              </a:tabLst>
            </a:pPr>
            <a:endParaRPr lang="fr-FR" sz="1000" dirty="0">
              <a:solidFill>
                <a:schemeClr val="tx1"/>
              </a:solidFill>
              <a:latin typeface="+mj-lt"/>
            </a:endParaRPr>
          </a:p>
          <a:p>
            <a:pPr lvl="1" algn="just" defTabSz="228600">
              <a:buClr>
                <a:schemeClr val="accent2"/>
              </a:buClr>
              <a:tabLst>
                <a:tab pos="118872" algn="l"/>
              </a:tabLst>
            </a:pPr>
            <a:endParaRPr lang="fr-FR" sz="1000" dirty="0">
              <a:solidFill>
                <a:schemeClr val="tx1"/>
              </a:solidFill>
              <a:latin typeface="+mj-lt"/>
            </a:endParaRPr>
          </a:p>
          <a:p>
            <a:pPr lvl="1" algn="just" defTabSz="228600">
              <a:buClr>
                <a:schemeClr val="accent2"/>
              </a:buClr>
              <a:tabLst>
                <a:tab pos="118872" algn="l"/>
              </a:tabLst>
            </a:pPr>
            <a:endParaRPr lang="fr-FR" sz="1000" dirty="0">
              <a:solidFill>
                <a:schemeClr val="tx1"/>
              </a:solidFill>
              <a:latin typeface="+mj-lt"/>
            </a:endParaRPr>
          </a:p>
          <a:p>
            <a:pPr lvl="1" algn="just" defTabSz="228600">
              <a:buClr>
                <a:schemeClr val="accent2"/>
              </a:buClr>
              <a:tabLst>
                <a:tab pos="118872" algn="l"/>
              </a:tabLst>
            </a:pPr>
            <a:r>
              <a:rPr lang="fr-FR" sz="1000" dirty="0">
                <a:solidFill>
                  <a:schemeClr val="tx1"/>
                </a:solidFill>
                <a:latin typeface="+mj-lt"/>
              </a:rPr>
              <a:t>	</a:t>
            </a:r>
          </a:p>
          <a:p>
            <a:pPr marL="228600" indent="-228600" algn="just" defTabSz="228600">
              <a:buClr>
                <a:schemeClr val="accent2"/>
              </a:buClr>
              <a:buFont typeface="+mj-lt"/>
              <a:buAutoNum type="alphaLcPeriod"/>
              <a:tabLst>
                <a:tab pos="118872" algn="l"/>
              </a:tabLst>
            </a:pPr>
            <a:r>
              <a:rPr lang="es-CO" sz="1000" b="1" dirty="0">
                <a:solidFill>
                  <a:schemeClr val="tx1"/>
                </a:solidFill>
              </a:rPr>
              <a:t>Controles de ingeniería apropiados: </a:t>
            </a:r>
            <a:r>
              <a:rPr lang="es-CO" sz="1000" dirty="0">
                <a:solidFill>
                  <a:schemeClr val="tx1"/>
                </a:solidFill>
              </a:rPr>
              <a:t>Utilice controles de ingeniería como ventilación de escape local, recolección de polvo en el punto de generación, estaciones de trabajo con tiro descendente, diseños de herramientas de control de emisiones y equipos de manejo de materiales diseñados para minimizar las emisiones de fibras en el aire.</a:t>
            </a:r>
            <a:endParaRPr lang="en-US" sz="1000" dirty="0">
              <a:solidFill>
                <a:schemeClr val="tx1"/>
              </a:solidFill>
            </a:endParaRPr>
          </a:p>
          <a:p>
            <a:pPr marL="228600" indent="-228600" defTabSz="228600">
              <a:buClr>
                <a:schemeClr val="accent2"/>
              </a:buClr>
              <a:buFont typeface="+mj-lt"/>
              <a:buAutoNum type="alphaLcPeriod"/>
              <a:tabLst>
                <a:tab pos="118872" algn="l"/>
              </a:tabLst>
            </a:pPr>
            <a:r>
              <a:rPr lang="es-CO" sz="1000" b="1" dirty="0">
                <a:solidFill>
                  <a:schemeClr val="tx1"/>
                </a:solidFill>
              </a:rPr>
              <a:t>Medidas de protección individual, como equipos de protección personal:</a:t>
            </a:r>
          </a:p>
          <a:p>
            <a:pPr marL="450850" lvl="1" indent="-184150" algn="just" defTabSz="228600">
              <a:buClr>
                <a:schemeClr val="accent2"/>
              </a:buClr>
              <a:buFont typeface="Wingdings" panose="05000000000000000000" pitchFamily="2" charset="2"/>
              <a:buChar char="§"/>
              <a:tabLst>
                <a:tab pos="118872" algn="l"/>
              </a:tabLst>
            </a:pPr>
            <a:r>
              <a:rPr lang="es-CO" sz="1000" b="1" dirty="0">
                <a:solidFill>
                  <a:schemeClr val="tx1"/>
                </a:solidFill>
                <a:latin typeface="+mj-lt"/>
              </a:rPr>
              <a:t>Protección de la piel: </a:t>
            </a:r>
            <a:r>
              <a:rPr lang="es-CO" sz="1000" dirty="0">
                <a:solidFill>
                  <a:schemeClr val="tx1"/>
                </a:solidFill>
                <a:latin typeface="+mj-lt"/>
              </a:rPr>
              <a:t>Use equipo de protección personal (por ejemplo, guantes), según sea necesario para prevenir la irritación de la piel. Puede utilizarse ropa lavable o desechable. Si es posible, no se lleve a casa ropa sin lavar. Si la ropa de trabajo sucia debe llevarse a casa, se debe informar a los empleados sobre las mejores prácticas para minimizar la exposición al polvo ajeno al trabajo (por ejemplo, aspirar la ropa antes de abandonar el área de trabajo, lavar la ropa de trabajo por separado y enjuagar la lavadora antes de lavar el resto de la ropa de casa).</a:t>
            </a:r>
          </a:p>
          <a:p>
            <a:pPr marL="450850" lvl="1" indent="-184150" algn="just" defTabSz="228600">
              <a:buClr>
                <a:schemeClr val="accent2"/>
              </a:buClr>
              <a:buFont typeface="Wingdings" panose="05000000000000000000" pitchFamily="2" charset="2"/>
              <a:buChar char="§"/>
              <a:tabLst>
                <a:tab pos="118872" algn="l"/>
              </a:tabLst>
            </a:pPr>
            <a:r>
              <a:rPr lang="es-CO" sz="1000" b="1" dirty="0">
                <a:solidFill>
                  <a:schemeClr val="tx1"/>
                </a:solidFill>
                <a:latin typeface="+mj-lt"/>
              </a:rPr>
              <a:t>Protección de los ojos: </a:t>
            </a:r>
            <a:r>
              <a:rPr lang="es-CO" sz="1000" dirty="0">
                <a:solidFill>
                  <a:schemeClr val="tx1"/>
                </a:solidFill>
                <a:latin typeface="+mj-lt"/>
              </a:rPr>
              <a:t>Según sea necesario, usar gafas protectoras o gafas de seguridad con protectores laterales.</a:t>
            </a:r>
          </a:p>
          <a:p>
            <a:pPr marL="450850" lvl="1" indent="-184150" algn="just" defTabSz="228600">
              <a:buClr>
                <a:schemeClr val="accent2"/>
              </a:buClr>
              <a:buFont typeface="Wingdings" panose="05000000000000000000" pitchFamily="2" charset="2"/>
              <a:buChar char="§"/>
              <a:tabLst>
                <a:tab pos="118872" algn="l"/>
              </a:tabLst>
            </a:pPr>
            <a:r>
              <a:rPr lang="es-CO" sz="1000" b="1" dirty="0">
                <a:solidFill>
                  <a:srgbClr val="0F1919"/>
                </a:solidFill>
                <a:latin typeface="+mj-lt"/>
              </a:rPr>
              <a:t>Protección respiratoria: </a:t>
            </a:r>
            <a:r>
              <a:rPr lang="es-CO" sz="1000" dirty="0">
                <a:solidFill>
                  <a:srgbClr val="0F1919"/>
                </a:solidFill>
                <a:latin typeface="+mj-lt"/>
              </a:rPr>
              <a:t>Cuando los controles de ingeniería y/o administrativos son insuficientes para mantener las concentraciones en el lugar de trabajo por debajo del </a:t>
            </a:r>
            <a:r>
              <a:rPr lang="es-CO" sz="1000" dirty="0" err="1">
                <a:solidFill>
                  <a:srgbClr val="0F1919"/>
                </a:solidFill>
                <a:latin typeface="+mj-lt"/>
              </a:rPr>
              <a:t>REG</a:t>
            </a:r>
            <a:r>
              <a:rPr lang="es-CO" sz="1000" dirty="0">
                <a:solidFill>
                  <a:srgbClr val="0F1919"/>
                </a:solidFill>
                <a:latin typeface="+mj-lt"/>
              </a:rPr>
              <a:t> de 0,5 f/</a:t>
            </a:r>
            <a:r>
              <a:rPr lang="es-CO" sz="1000" dirty="0" err="1">
                <a:solidFill>
                  <a:srgbClr val="0F1919"/>
                </a:solidFill>
                <a:latin typeface="+mj-lt"/>
              </a:rPr>
              <a:t>cc</a:t>
            </a:r>
            <a:r>
              <a:rPr lang="es-CO" sz="1000" dirty="0">
                <a:solidFill>
                  <a:srgbClr val="0F1919"/>
                </a:solidFill>
                <a:latin typeface="+mj-lt"/>
              </a:rPr>
              <a:t> o de un </a:t>
            </a:r>
            <a:r>
              <a:rPr lang="es-CO" sz="1000" dirty="0" err="1">
                <a:solidFill>
                  <a:srgbClr val="0F1919"/>
                </a:solidFill>
                <a:latin typeface="+mj-lt"/>
              </a:rPr>
              <a:t>OEL</a:t>
            </a:r>
            <a:r>
              <a:rPr lang="es-CO" sz="1000" dirty="0">
                <a:solidFill>
                  <a:srgbClr val="0F1919"/>
                </a:solidFill>
                <a:latin typeface="+mj-lt"/>
              </a:rPr>
              <a:t> reglamentario, se recomienda el uso de protección respiratoria adecuada, de conformidad con los requisitos de las normas 29 </a:t>
            </a:r>
            <a:r>
              <a:rPr lang="es-CO" sz="1000" dirty="0" err="1">
                <a:solidFill>
                  <a:srgbClr val="0F1919"/>
                </a:solidFill>
                <a:latin typeface="+mj-lt"/>
              </a:rPr>
              <a:t>CFR</a:t>
            </a:r>
            <a:r>
              <a:rPr lang="es-CO" sz="1000" dirty="0">
                <a:solidFill>
                  <a:srgbClr val="0F1919"/>
                </a:solidFill>
                <a:latin typeface="+mj-lt"/>
              </a:rPr>
              <a:t> 1910.134 y 29 </a:t>
            </a:r>
            <a:r>
              <a:rPr lang="es-CO" sz="1000" dirty="0" err="1">
                <a:solidFill>
                  <a:srgbClr val="0F1919"/>
                </a:solidFill>
                <a:latin typeface="+mj-lt"/>
              </a:rPr>
              <a:t>CFR</a:t>
            </a:r>
            <a:r>
              <a:rPr lang="es-CO" sz="1000" dirty="0">
                <a:solidFill>
                  <a:srgbClr val="0F1919"/>
                </a:solidFill>
                <a:latin typeface="+mj-lt"/>
              </a:rPr>
              <a:t> 1926.103 de la </a:t>
            </a:r>
            <a:r>
              <a:rPr lang="es-CO" sz="1000" dirty="0" err="1">
                <a:solidFill>
                  <a:srgbClr val="0F1919"/>
                </a:solidFill>
                <a:latin typeface="+mj-lt"/>
              </a:rPr>
              <a:t>OSHA</a:t>
            </a:r>
            <a:r>
              <a:rPr lang="es-CO" sz="1000" dirty="0">
                <a:solidFill>
                  <a:srgbClr val="0F1919"/>
                </a:solidFill>
                <a:latin typeface="+mj-lt"/>
              </a:rPr>
              <a:t>. Debe utilizarse un respirador certificado por </a:t>
            </a:r>
            <a:r>
              <a:rPr lang="es-CO" sz="1000" dirty="0" err="1">
                <a:solidFill>
                  <a:srgbClr val="0F1919"/>
                </a:solidFill>
                <a:latin typeface="+mj-lt"/>
              </a:rPr>
              <a:t>NIOSH</a:t>
            </a:r>
            <a:r>
              <a:rPr lang="es-CO" sz="1000" dirty="0">
                <a:solidFill>
                  <a:srgbClr val="0F1919"/>
                </a:solidFill>
                <a:latin typeface="+mj-lt"/>
              </a:rPr>
              <a:t> con una eficacia de filtrado de al menos el 95%. La recomendación del 95% de eficacia del filtro se basa en la secuencia lógica de selección de respiradores del </a:t>
            </a:r>
            <a:r>
              <a:rPr lang="es-CO" sz="1000" dirty="0" err="1">
                <a:solidFill>
                  <a:srgbClr val="0F1919"/>
                </a:solidFill>
                <a:latin typeface="+mj-lt"/>
              </a:rPr>
              <a:t>NIOSH</a:t>
            </a:r>
            <a:r>
              <a:rPr lang="es-CO" sz="1000" dirty="0">
                <a:solidFill>
                  <a:srgbClr val="0F1919"/>
                </a:solidFill>
                <a:latin typeface="+mj-lt"/>
              </a:rPr>
              <a:t> para la exposición a fibras minerales artificiales. De acuerdo con las recomendaciones del </a:t>
            </a:r>
            <a:r>
              <a:rPr lang="es-CO" sz="1000" dirty="0" err="1">
                <a:solidFill>
                  <a:srgbClr val="0F1919"/>
                </a:solidFill>
                <a:latin typeface="+mj-lt"/>
              </a:rPr>
              <a:t>NIOSH</a:t>
            </a:r>
            <a:r>
              <a:rPr lang="es-CO" sz="1000" dirty="0">
                <a:solidFill>
                  <a:srgbClr val="0F1919"/>
                </a:solidFill>
                <a:latin typeface="+mj-lt"/>
              </a:rPr>
              <a:t>, los respiradores N-95 son apropiados para exposiciones de hasta 10 veces el Límite de Exposición Recomendado (</a:t>
            </a:r>
            <a:r>
              <a:rPr lang="es-CO" sz="1000" dirty="0" err="1">
                <a:solidFill>
                  <a:srgbClr val="0F1919"/>
                </a:solidFill>
                <a:latin typeface="+mj-lt"/>
              </a:rPr>
              <a:t>REL</a:t>
            </a:r>
            <a:r>
              <a:rPr lang="es-CO" sz="1000" dirty="0">
                <a:solidFill>
                  <a:srgbClr val="0F1919"/>
                </a:solidFill>
                <a:latin typeface="+mj-lt"/>
              </a:rPr>
              <a:t>) del </a:t>
            </a:r>
            <a:r>
              <a:rPr lang="es-CO" sz="1000" dirty="0" err="1">
                <a:solidFill>
                  <a:srgbClr val="0F1919"/>
                </a:solidFill>
                <a:latin typeface="+mj-lt"/>
              </a:rPr>
              <a:t>NIOSH</a:t>
            </a:r>
            <a:r>
              <a:rPr lang="es-CO" sz="1000" dirty="0">
                <a:solidFill>
                  <a:srgbClr val="0F1919"/>
                </a:solidFill>
                <a:latin typeface="+mj-lt"/>
              </a:rPr>
              <a:t>.</a:t>
            </a:r>
          </a:p>
          <a:p>
            <a:pPr marL="450850" lvl="1" indent="-184150" algn="just" defTabSz="228600">
              <a:buClr>
                <a:schemeClr val="accent2"/>
              </a:buClr>
              <a:tabLst>
                <a:tab pos="118872" algn="l"/>
              </a:tabLst>
            </a:pPr>
            <a:br>
              <a:rPr lang="es-CO" sz="1000" dirty="0">
                <a:solidFill>
                  <a:srgbClr val="0F1919"/>
                </a:solidFill>
                <a:latin typeface="+mj-lt"/>
              </a:rPr>
            </a:br>
            <a:r>
              <a:rPr lang="es-CO" sz="1000" dirty="0">
                <a:solidFill>
                  <a:srgbClr val="0F1919"/>
                </a:solidFill>
                <a:latin typeface="+mj-lt"/>
              </a:rPr>
              <a:t>Con respecto a </a:t>
            </a:r>
            <a:r>
              <a:rPr lang="es-CO" sz="1000" dirty="0" err="1">
                <a:solidFill>
                  <a:srgbClr val="0F1919"/>
                </a:solidFill>
                <a:latin typeface="+mj-lt"/>
              </a:rPr>
              <a:t>RCF</a:t>
            </a:r>
            <a:r>
              <a:rPr lang="es-CO" sz="1000" dirty="0">
                <a:solidFill>
                  <a:srgbClr val="0F1919"/>
                </a:solidFill>
                <a:latin typeface="+mj-lt"/>
              </a:rPr>
              <a:t>, tanto el </a:t>
            </a:r>
            <a:r>
              <a:rPr lang="es-CO" sz="1000" dirty="0" err="1">
                <a:solidFill>
                  <a:srgbClr val="0F1919"/>
                </a:solidFill>
                <a:latin typeface="+mj-lt"/>
              </a:rPr>
              <a:t>NIOSH</a:t>
            </a:r>
            <a:r>
              <a:rPr lang="es-CO" sz="1000" dirty="0">
                <a:solidFill>
                  <a:srgbClr val="0F1919"/>
                </a:solidFill>
                <a:latin typeface="+mj-lt"/>
              </a:rPr>
              <a:t> </a:t>
            </a:r>
            <a:r>
              <a:rPr lang="es-CO" sz="1000" dirty="0" err="1">
                <a:solidFill>
                  <a:srgbClr val="0F1919"/>
                </a:solidFill>
                <a:latin typeface="+mj-lt"/>
              </a:rPr>
              <a:t>REL</a:t>
            </a:r>
            <a:r>
              <a:rPr lang="es-CO" sz="1000" dirty="0">
                <a:solidFill>
                  <a:srgbClr val="0F1919"/>
                </a:solidFill>
                <a:latin typeface="+mj-lt"/>
              </a:rPr>
              <a:t> como el </a:t>
            </a:r>
            <a:r>
              <a:rPr lang="es-CO" sz="1000" dirty="0" err="1">
                <a:solidFill>
                  <a:srgbClr val="0F1919"/>
                </a:solidFill>
                <a:latin typeface="+mj-lt"/>
              </a:rPr>
              <a:t>REG</a:t>
            </a:r>
            <a:r>
              <a:rPr lang="es-CO" sz="1000" dirty="0">
                <a:solidFill>
                  <a:srgbClr val="0F1919"/>
                </a:solidFill>
                <a:latin typeface="+mj-lt"/>
              </a:rPr>
              <a:t> de la industria se han fijado en 0,5 fibras por centímetro cúbico de aire (f/ </a:t>
            </a:r>
            <a:r>
              <a:rPr lang="es-CO" sz="1000" dirty="0" err="1">
                <a:solidFill>
                  <a:srgbClr val="0F1919"/>
                </a:solidFill>
                <a:latin typeface="+mj-lt"/>
              </a:rPr>
              <a:t>cm</a:t>
            </a:r>
            <a:r>
              <a:rPr lang="es-CO" sz="1000" baseline="30000" dirty="0" err="1">
                <a:solidFill>
                  <a:srgbClr val="0F1919"/>
                </a:solidFill>
                <a:latin typeface="+mj-lt"/>
              </a:rPr>
              <a:t>3</a:t>
            </a:r>
            <a:r>
              <a:rPr lang="es-CO" sz="1000" dirty="0">
                <a:solidFill>
                  <a:srgbClr val="0F1919"/>
                </a:solidFill>
                <a:latin typeface="+mj-lt"/>
              </a:rPr>
              <a:t>). En consecuencia, el N-95 proporcionaría la protección necesaria para exposiciones de hasta 5 f/ </a:t>
            </a:r>
            <a:r>
              <a:rPr lang="es-CO" sz="1000" dirty="0" err="1">
                <a:solidFill>
                  <a:srgbClr val="0F1919"/>
                </a:solidFill>
                <a:latin typeface="+mj-lt"/>
              </a:rPr>
              <a:t>cm</a:t>
            </a:r>
            <a:r>
              <a:rPr lang="es-CO" sz="1000" baseline="30000" dirty="0" err="1">
                <a:solidFill>
                  <a:srgbClr val="0F1919"/>
                </a:solidFill>
                <a:latin typeface="+mj-lt"/>
              </a:rPr>
              <a:t>3</a:t>
            </a:r>
            <a:r>
              <a:rPr lang="es-CO" sz="1000" dirty="0">
                <a:solidFill>
                  <a:srgbClr val="0F1919"/>
                </a:solidFill>
                <a:latin typeface="+mj-lt"/>
              </a:rPr>
              <a:t>. Además, la Guía de selección de respiradores publicada por </a:t>
            </a:r>
            <a:r>
              <a:rPr lang="es-CO" sz="1000" dirty="0" err="1">
                <a:solidFill>
                  <a:srgbClr val="0F1919"/>
                </a:solidFill>
                <a:latin typeface="+mj-lt"/>
              </a:rPr>
              <a:t>3M</a:t>
            </a:r>
            <a:r>
              <a:rPr lang="es-CO" sz="1000" dirty="0">
                <a:solidFill>
                  <a:srgbClr val="0F1919"/>
                </a:solidFill>
                <a:latin typeface="+mj-lt"/>
              </a:rPr>
              <a:t> </a:t>
            </a:r>
            <a:r>
              <a:rPr lang="es-CO" sz="1000" dirty="0" err="1">
                <a:solidFill>
                  <a:srgbClr val="0F1919"/>
                </a:solidFill>
                <a:latin typeface="+mj-lt"/>
              </a:rPr>
              <a:t>Corporation</a:t>
            </a:r>
            <a:r>
              <a:rPr lang="es-CO" sz="1000" dirty="0">
                <a:solidFill>
                  <a:srgbClr val="0F1919"/>
                </a:solidFill>
                <a:latin typeface="+mj-lt"/>
              </a:rPr>
              <a:t>, el principal fabricante de respiradores, recomienda específicamente el uso de respiradores N-95 para exposiciones a </a:t>
            </a:r>
            <a:r>
              <a:rPr lang="es-CO" sz="1000" dirty="0" err="1">
                <a:solidFill>
                  <a:srgbClr val="0F1919"/>
                </a:solidFill>
                <a:latin typeface="+mj-lt"/>
              </a:rPr>
              <a:t>FCR</a:t>
            </a:r>
            <a:r>
              <a:rPr lang="es-CO" sz="1000" dirty="0">
                <a:solidFill>
                  <a:srgbClr val="0F1919"/>
                </a:solidFill>
                <a:latin typeface="+mj-lt"/>
              </a:rPr>
              <a:t>. En los casos en los que se sabe que las exposiciones son superiores a 5,0 f/ </a:t>
            </a:r>
            <a:r>
              <a:rPr lang="es-CO" sz="1000" dirty="0" err="1">
                <a:solidFill>
                  <a:srgbClr val="0F1919"/>
                </a:solidFill>
                <a:latin typeface="+mj-lt"/>
              </a:rPr>
              <a:t>cm</a:t>
            </a:r>
            <a:r>
              <a:rPr lang="es-CO" sz="1000" baseline="30000" dirty="0" err="1">
                <a:solidFill>
                  <a:srgbClr val="0F1919"/>
                </a:solidFill>
                <a:latin typeface="+mj-lt"/>
              </a:rPr>
              <a:t>3</a:t>
            </a:r>
            <a:r>
              <a:rPr lang="es-CO" sz="1000" dirty="0">
                <a:solidFill>
                  <a:srgbClr val="0F1919"/>
                </a:solidFill>
                <a:latin typeface="+mj-lt"/>
              </a:rPr>
              <a:t>, TWA de 8 horas, se debe utilizar una eficiencia de filtro del 100 %. Otros factores a considerar son el filtro </a:t>
            </a:r>
            <a:r>
              <a:rPr lang="es-CO" sz="1000" dirty="0" err="1">
                <a:solidFill>
                  <a:srgbClr val="0F1919"/>
                </a:solidFill>
                <a:latin typeface="+mj-lt"/>
              </a:rPr>
              <a:t>NIOSH</a:t>
            </a:r>
            <a:r>
              <a:rPr lang="es-CO" sz="1000" dirty="0">
                <a:solidFill>
                  <a:srgbClr val="0F1919"/>
                </a:solidFill>
                <a:latin typeface="+mj-lt"/>
              </a:rPr>
              <a:t> serie N, R o P -- (N) No resistente al aceite, (R) Resistente al aceite y (P) A prueba de aceite. Estas recomendaciones no están diseñadas para limitar las decisiones informadas, siempre que las decisiones sobre protección respiratoria cumplan con 29 </a:t>
            </a:r>
            <a:r>
              <a:rPr lang="es-CO" sz="1000" dirty="0" err="1">
                <a:solidFill>
                  <a:srgbClr val="0F1919"/>
                </a:solidFill>
                <a:latin typeface="+mj-lt"/>
              </a:rPr>
              <a:t>CFR</a:t>
            </a:r>
            <a:r>
              <a:rPr lang="es-CO" sz="1000" dirty="0">
                <a:solidFill>
                  <a:srgbClr val="0F1919"/>
                </a:solidFill>
                <a:latin typeface="+mj-lt"/>
              </a:rPr>
              <a:t> 1910.134.</a:t>
            </a:r>
          </a:p>
          <a:p>
            <a:pPr marL="450850" lvl="1" algn="just" defTabSz="228600">
              <a:buClr>
                <a:schemeClr val="accent2"/>
              </a:buClr>
              <a:tabLst>
                <a:tab pos="118872" algn="l"/>
              </a:tabLst>
            </a:pPr>
            <a:r>
              <a:rPr lang="es-CO" sz="1000" dirty="0">
                <a:solidFill>
                  <a:srgbClr val="0F1919"/>
                </a:solidFill>
                <a:latin typeface="+mj-lt"/>
              </a:rPr>
              <a:t>La evaluación de los riesgos en el lugar de trabajo y la identificación de la protección respiratoria adecuada la realiza mejor, caso por caso, un higienista industrial calificado.</a:t>
            </a:r>
          </a:p>
          <a:p>
            <a:pPr marL="450850" lvl="1" algn="just" defTabSz="228600">
              <a:buClr>
                <a:schemeClr val="accent2"/>
              </a:buClr>
              <a:tabLst>
                <a:tab pos="118872" algn="l"/>
              </a:tabLst>
            </a:pPr>
            <a:endParaRPr lang="es-CO" sz="1000" dirty="0">
              <a:solidFill>
                <a:srgbClr val="0F1919"/>
              </a:solidFill>
              <a:latin typeface="+mj-lt"/>
            </a:endParaRPr>
          </a:p>
          <a:p>
            <a:pPr algn="just" defTabSz="228600">
              <a:tabLst>
                <a:tab pos="118872" algn="l"/>
              </a:tabLst>
            </a:pPr>
            <a:r>
              <a:rPr lang="es-CO" sz="1000" b="1" dirty="0">
                <a:solidFill>
                  <a:schemeClr val="tx1"/>
                </a:solidFill>
              </a:rPr>
              <a:t>Otra información</a:t>
            </a:r>
            <a:r>
              <a:rPr lang="es-CO" sz="1000" b="1" dirty="0">
                <a:solidFill>
                  <a:srgbClr val="0F1919"/>
                </a:solidFill>
              </a:rPr>
              <a:t>: </a:t>
            </a:r>
            <a:r>
              <a:rPr lang="es-CO" sz="1000" dirty="0">
                <a:solidFill>
                  <a:srgbClr val="0F1919"/>
                </a:solidFill>
              </a:rPr>
              <a:t>Concentraciones basadas en una media ponderada en el tiempo (TWA) de ocho horas determinada por muestras de aire recogidas y analizadas de acuerdo con el método 7400 (B) de </a:t>
            </a:r>
            <a:r>
              <a:rPr lang="es-CO" sz="1000" dirty="0" err="1">
                <a:solidFill>
                  <a:srgbClr val="0F1919"/>
                </a:solidFill>
              </a:rPr>
              <a:t>NIOSH</a:t>
            </a:r>
            <a:r>
              <a:rPr lang="es-CO" sz="1000" dirty="0">
                <a:solidFill>
                  <a:srgbClr val="0F1919"/>
                </a:solidFill>
              </a:rPr>
              <a:t> para fibras transportadas por el aire. El fabricante recomienda el uso de un respirador purificador de aire de pieza facial completa equipado con un cartucho de filtro de partículas adecuado durante los eventos de desmontaje del horno y la retirada del </a:t>
            </a:r>
            <a:r>
              <a:rPr lang="es-CO" sz="1000" dirty="0" err="1">
                <a:solidFill>
                  <a:srgbClr val="0F1919"/>
                </a:solidFill>
              </a:rPr>
              <a:t>FCR</a:t>
            </a:r>
            <a:r>
              <a:rPr lang="es-CO" sz="1000" dirty="0">
                <a:solidFill>
                  <a:srgbClr val="0F1919"/>
                </a:solidFill>
              </a:rPr>
              <a:t> usado para controlar las exposiciones a fibras en el aire y la presencia potencial de sílice cristalina.</a:t>
            </a:r>
          </a:p>
        </p:txBody>
      </p:sp>
      <p:graphicFrame>
        <p:nvGraphicFramePr>
          <p:cNvPr id="3" name="Table 2">
            <a:extLst>
              <a:ext uri="{FF2B5EF4-FFF2-40B4-BE49-F238E27FC236}">
                <a16:creationId xmlns:a16="http://schemas.microsoft.com/office/drawing/2014/main" id="{BE803DDC-D846-B07C-873F-3A38DECF6B29}"/>
              </a:ext>
            </a:extLst>
          </p:cNvPr>
          <p:cNvGraphicFramePr>
            <a:graphicFrameLocks noGrp="1"/>
          </p:cNvGraphicFramePr>
          <p:nvPr>
            <p:extLst>
              <p:ext uri="{D42A27DB-BD31-4B8C-83A1-F6EECF244321}">
                <p14:modId xmlns:p14="http://schemas.microsoft.com/office/powerpoint/2010/main" val="3723059922"/>
              </p:ext>
            </p:extLst>
          </p:nvPr>
        </p:nvGraphicFramePr>
        <p:xfrm>
          <a:off x="685800" y="3481705"/>
          <a:ext cx="6799838" cy="685800"/>
        </p:xfrm>
        <a:graphic>
          <a:graphicData uri="http://schemas.openxmlformats.org/drawingml/2006/table">
            <a:tbl>
              <a:tblPr firstRow="1" bandRow="1"/>
              <a:tblGrid>
                <a:gridCol w="1821180">
                  <a:extLst>
                    <a:ext uri="{9D8B030D-6E8A-4147-A177-3AD203B41FA5}">
                      <a16:colId xmlns:a16="http://schemas.microsoft.com/office/drawing/2014/main" val="3694911790"/>
                    </a:ext>
                  </a:extLst>
                </a:gridCol>
                <a:gridCol w="4978658">
                  <a:extLst>
                    <a:ext uri="{9D8B030D-6E8A-4147-A177-3AD203B41FA5}">
                      <a16:colId xmlns:a16="http://schemas.microsoft.com/office/drawing/2014/main" val="3913904673"/>
                    </a:ext>
                  </a:extLst>
                </a:gridCol>
              </a:tblGrid>
              <a:tr h="180602">
                <a:tc>
                  <a:txBody>
                    <a:bodyPr/>
                    <a:lstStyle/>
                    <a:p>
                      <a:r>
                        <a:rPr lang="es-CO" sz="900" b="1" noProof="0" dirty="0"/>
                        <a:t>NOMBRE</a:t>
                      </a:r>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s-CO" sz="900" b="1" noProof="0" dirty="0"/>
                        <a:t>ONTARIO </a:t>
                      </a:r>
                      <a:r>
                        <a:rPr lang="es-CO" sz="900" b="1" noProof="0" dirty="0" err="1"/>
                        <a:t>TWAEV</a:t>
                      </a:r>
                      <a:endParaRPr lang="es-CO" sz="900" b="1" noProof="0" dirty="0"/>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90368434"/>
                  </a:ext>
                </a:extLst>
              </a:tr>
              <a:tr h="0">
                <a:tc>
                  <a:txBody>
                    <a:bodyPr/>
                    <a:lstStyle/>
                    <a:p>
                      <a:r>
                        <a:rPr lang="es-CO" sz="900" noProof="0" dirty="0">
                          <a:solidFill>
                            <a:schemeClr val="tx1"/>
                          </a:solidFill>
                        </a:rPr>
                        <a:t>Sílice amorfa</a:t>
                      </a:r>
                      <a:endParaRPr lang="es-CO" sz="900" noProof="0" dirty="0"/>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s-CO" sz="900" noProof="0" dirty="0">
                          <a:solidFill>
                            <a:schemeClr val="tx1"/>
                          </a:solidFill>
                        </a:rPr>
                        <a:t>10 mg/</a:t>
                      </a:r>
                      <a:r>
                        <a:rPr lang="es-CO" sz="900" noProof="0" dirty="0" err="1">
                          <a:solidFill>
                            <a:schemeClr val="tx1"/>
                          </a:solidFill>
                        </a:rPr>
                        <a:t>m3</a:t>
                      </a:r>
                      <a:r>
                        <a:rPr lang="es-CO" sz="900" noProof="0" dirty="0">
                          <a:solidFill>
                            <a:schemeClr val="tx1"/>
                          </a:solidFill>
                        </a:rPr>
                        <a:t> (como partículas inhalables) 2 mg/</a:t>
                      </a:r>
                      <a:r>
                        <a:rPr lang="es-CO" sz="900" noProof="0" dirty="0" err="1">
                          <a:solidFill>
                            <a:schemeClr val="tx1"/>
                          </a:solidFill>
                        </a:rPr>
                        <a:t>m3</a:t>
                      </a:r>
                      <a:r>
                        <a:rPr lang="es-CO" sz="900" noProof="0" dirty="0">
                          <a:solidFill>
                            <a:schemeClr val="tx1"/>
                          </a:solidFill>
                        </a:rPr>
                        <a:t> (como partículas respirables)</a:t>
                      </a:r>
                      <a:endParaRPr lang="es-CO" sz="900" noProof="0" dirty="0"/>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71819982"/>
                  </a:ext>
                </a:extLst>
              </a:tr>
              <a:tr h="194179">
                <a:tc>
                  <a:txBody>
                    <a:bodyPr/>
                    <a:lstStyle/>
                    <a:p>
                      <a:r>
                        <a:rPr lang="es-CO" sz="900" noProof="0" dirty="0">
                          <a:solidFill>
                            <a:schemeClr val="tx1"/>
                          </a:solidFill>
                        </a:rPr>
                        <a:t>Sílice (después de su uso)</a:t>
                      </a:r>
                      <a:endParaRPr lang="es-CO" sz="900" noProof="0" dirty="0"/>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s-CO" sz="900" noProof="0" dirty="0">
                          <a:solidFill>
                            <a:schemeClr val="tx1"/>
                          </a:solidFill>
                        </a:rPr>
                        <a:t>0,05 mg/</a:t>
                      </a:r>
                      <a:r>
                        <a:rPr lang="es-CO" sz="900" noProof="0" dirty="0" err="1">
                          <a:solidFill>
                            <a:schemeClr val="tx1"/>
                          </a:solidFill>
                        </a:rPr>
                        <a:t>m3</a:t>
                      </a:r>
                      <a:r>
                        <a:rPr lang="es-CO" sz="900" noProof="0" dirty="0">
                          <a:solidFill>
                            <a:schemeClr val="tx1"/>
                          </a:solidFill>
                        </a:rPr>
                        <a:t> como partículas respirables (después del uso - actividades de extracción)</a:t>
                      </a:r>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25407864"/>
                  </a:ext>
                </a:extLst>
              </a:tr>
            </a:tbl>
          </a:graphicData>
        </a:graphic>
      </p:graphicFrame>
    </p:spTree>
    <p:extLst>
      <p:ext uri="{BB962C8B-B14F-4D97-AF65-F5344CB8AC3E}">
        <p14:creationId xmlns:p14="http://schemas.microsoft.com/office/powerpoint/2010/main" val="17138629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35">
            <a:extLst>
              <a:ext uri="{FF2B5EF4-FFF2-40B4-BE49-F238E27FC236}">
                <a16:creationId xmlns:a16="http://schemas.microsoft.com/office/drawing/2014/main" id="{B43BC8AC-DB28-5B44-BE2B-DE7E5030E5DD}"/>
              </a:ext>
            </a:extLst>
          </p:cNvPr>
          <p:cNvGraphicFramePr>
            <a:graphicFrameLocks/>
          </p:cNvGraphicFramePr>
          <p:nvPr>
            <p:extLst>
              <p:ext uri="{D42A27DB-BD31-4B8C-83A1-F6EECF244321}">
                <p14:modId xmlns:p14="http://schemas.microsoft.com/office/powerpoint/2010/main" val="666898676"/>
              </p:ext>
            </p:extLst>
          </p:nvPr>
        </p:nvGraphicFramePr>
        <p:xfrm>
          <a:off x="293300" y="3877045"/>
          <a:ext cx="7193856" cy="1165755"/>
        </p:xfrm>
        <a:graphic>
          <a:graphicData uri="http://schemas.openxmlformats.org/drawingml/2006/table">
            <a:tbl>
              <a:tblPr firstRow="1" bandRow="1">
                <a:tableStyleId>{9D7B26C5-4107-4FEC-AEDC-1716B250A1EF}</a:tableStyleId>
              </a:tblPr>
              <a:tblGrid>
                <a:gridCol w="2274064">
                  <a:extLst>
                    <a:ext uri="{9D8B030D-6E8A-4147-A177-3AD203B41FA5}">
                      <a16:colId xmlns:a16="http://schemas.microsoft.com/office/drawing/2014/main" val="3647290184"/>
                    </a:ext>
                  </a:extLst>
                </a:gridCol>
                <a:gridCol w="4919792">
                  <a:extLst>
                    <a:ext uri="{9D8B030D-6E8A-4147-A177-3AD203B41FA5}">
                      <a16:colId xmlns:a16="http://schemas.microsoft.com/office/drawing/2014/main" val="622920296"/>
                    </a:ext>
                  </a:extLst>
                </a:gridCol>
              </a:tblGrid>
              <a:tr h="164496">
                <a:tc>
                  <a:txBody>
                    <a:bodyPr/>
                    <a:lstStyle/>
                    <a:p>
                      <a:r>
                        <a:rPr lang="es-CO" sz="800" b="1" noProof="0" dirty="0"/>
                        <a:t>REACTIVIDAD </a:t>
                      </a:r>
                    </a:p>
                  </a:txBody>
                  <a:tcPr marL="0" marR="0" marT="0" marB="0" anchor="ctr">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292608" algn="l"/>
                      <a:r>
                        <a:rPr lang="es-CO" sz="800" b="0" noProof="0" dirty="0" err="1"/>
                        <a:t>FCR</a:t>
                      </a:r>
                      <a:r>
                        <a:rPr lang="es-CO" sz="800" b="0" noProof="0" dirty="0"/>
                        <a:t> no es reactiva</a:t>
                      </a:r>
                    </a:p>
                  </a:txBody>
                  <a:tcPr marL="0" marR="0" marT="36000" marB="36000" anchor="ctr">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3966592"/>
                  </a:ext>
                </a:extLst>
              </a:tr>
              <a:tr h="154812">
                <a:tc>
                  <a:txBody>
                    <a:bodyPr/>
                    <a:lstStyle/>
                    <a:p>
                      <a:r>
                        <a:rPr lang="es-CO" sz="800" b="1" noProof="0" dirty="0"/>
                        <a:t>ESTABILIDAD QUÍMICA</a:t>
                      </a:r>
                    </a:p>
                  </a:txBody>
                  <a:tcPr marL="0" marR="0" marT="0" marB="0" anchor="ctr">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292608" algn="l"/>
                      <a:r>
                        <a:rPr lang="es-CO" sz="800" b="0" noProof="0" dirty="0"/>
                        <a:t>El </a:t>
                      </a:r>
                      <a:r>
                        <a:rPr lang="es-CO" sz="800" b="0" noProof="0" dirty="0" err="1"/>
                        <a:t>FCR</a:t>
                      </a:r>
                      <a:r>
                        <a:rPr lang="es-CO" sz="800" b="0" noProof="0" dirty="0"/>
                        <a:t> suministrado es estable e inerte</a:t>
                      </a:r>
                    </a:p>
                  </a:txBody>
                  <a:tcPr marL="0" marR="0" marT="36000" marB="36000" anchor="ctr">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31888447"/>
                  </a:ext>
                </a:extLst>
              </a:tr>
              <a:tr h="194665">
                <a:tc>
                  <a:txBody>
                    <a:bodyPr/>
                    <a:lstStyle/>
                    <a:p>
                      <a:r>
                        <a:rPr lang="es-CO" sz="800" b="1" noProof="0" dirty="0"/>
                        <a:t>POSIBILIDAD DE REACCIONES PELIGROSAS</a:t>
                      </a:r>
                    </a:p>
                  </a:txBody>
                  <a:tcPr marL="0" marR="0" marT="0" marB="0" anchor="ctr">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292608" algn="l"/>
                      <a:r>
                        <a:rPr lang="es-CO" sz="800" b="0" noProof="0" dirty="0"/>
                        <a:t>Ninguno</a:t>
                      </a:r>
                    </a:p>
                  </a:txBody>
                  <a:tcPr marL="0" marR="0" marT="36000" marB="36000" anchor="ctr">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96237394"/>
                  </a:ext>
                </a:extLst>
              </a:tr>
              <a:tr h="194665">
                <a:tc>
                  <a:txBody>
                    <a:bodyPr/>
                    <a:lstStyle/>
                    <a:p>
                      <a:r>
                        <a:rPr lang="es-CO" sz="800" b="1" noProof="0" dirty="0"/>
                        <a:t>CONDICIONES PARA EVITAR</a:t>
                      </a:r>
                    </a:p>
                  </a:txBody>
                  <a:tcPr marL="0" marR="0" marT="0" marB="0" anchor="ctr">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292608" algn="l"/>
                      <a:r>
                        <a:rPr lang="es-CO" sz="800" b="0" noProof="0" dirty="0"/>
                        <a:t>Consulte los consejos de manipulación y almacenamiento en la sección 7</a:t>
                      </a:r>
                    </a:p>
                  </a:txBody>
                  <a:tcPr marL="0" marR="0" marT="36000" marB="36000" anchor="ctr">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35543927"/>
                  </a:ext>
                </a:extLst>
              </a:tr>
              <a:tr h="194665">
                <a:tc>
                  <a:txBody>
                    <a:bodyPr/>
                    <a:lstStyle/>
                    <a:p>
                      <a:r>
                        <a:rPr lang="es-CO" sz="800" b="1" noProof="0" dirty="0"/>
                        <a:t>MATERIALES INCOMPATIBLES</a:t>
                      </a:r>
                    </a:p>
                  </a:txBody>
                  <a:tcPr marL="0" marR="0" marT="0" marB="0" anchor="ctr">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292608" algn="l"/>
                      <a:r>
                        <a:rPr kumimoji="0" lang="es-CO" sz="800" b="0" i="0" u="none" strike="noStrike" kern="1200" cap="none" spc="0" normalizeH="0" baseline="0" noProof="0" dirty="0">
                          <a:ln>
                            <a:noFill/>
                          </a:ln>
                          <a:solidFill>
                            <a:srgbClr val="0F1919"/>
                          </a:solidFill>
                          <a:effectLst/>
                          <a:uLnTx/>
                          <a:uFillTx/>
                          <a:latin typeface="Franklin Gothic Book"/>
                          <a:ea typeface="+mn-ea"/>
                          <a:cs typeface="+mn-cs"/>
                        </a:rPr>
                        <a:t>Ninguno</a:t>
                      </a:r>
                      <a:endParaRPr lang="es-CO" sz="800" b="0" noProof="0" dirty="0"/>
                    </a:p>
                  </a:txBody>
                  <a:tcPr marL="0" marR="0" marT="36000" marB="36000" anchor="ctr">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85113646"/>
                  </a:ext>
                </a:extLst>
              </a:tr>
              <a:tr h="171876">
                <a:tc>
                  <a:txBody>
                    <a:bodyPr/>
                    <a:lstStyle/>
                    <a:p>
                      <a:pPr>
                        <a:lnSpc>
                          <a:spcPct val="150000"/>
                        </a:lnSpc>
                      </a:pPr>
                      <a:r>
                        <a:rPr lang="es-CO" sz="800" b="1" noProof="0" dirty="0"/>
                        <a:t>PRODUCTOS DE DESCOMPOSICIÓN PELIGROSOS</a:t>
                      </a:r>
                    </a:p>
                  </a:txBody>
                  <a:tcPr marL="0" marR="0" marT="0" marB="0">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292608" algn="l"/>
                      <a:r>
                        <a:rPr kumimoji="0" lang="es-CO" sz="800" b="0" i="0" u="none" strike="noStrike" kern="1200" cap="none" spc="0" normalizeH="0" baseline="0" noProof="0" dirty="0">
                          <a:ln>
                            <a:noFill/>
                          </a:ln>
                          <a:solidFill>
                            <a:srgbClr val="0F1919"/>
                          </a:solidFill>
                          <a:effectLst/>
                          <a:uLnTx/>
                          <a:uFillTx/>
                          <a:latin typeface="Franklin Gothic Book"/>
                          <a:ea typeface="+mn-ea"/>
                          <a:cs typeface="+mn-cs"/>
                        </a:rPr>
                        <a:t>Ninguno</a:t>
                      </a:r>
                      <a:endParaRPr lang="es-CO" sz="800" b="0" noProof="0" dirty="0"/>
                    </a:p>
                  </a:txBody>
                  <a:tcPr marL="0" marR="0" marT="36000" marB="36000" anchor="ctr">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58023790"/>
                  </a:ext>
                </a:extLst>
              </a:tr>
            </a:tbl>
          </a:graphicData>
        </a:graphic>
      </p:graphicFrame>
      <p:graphicFrame>
        <p:nvGraphicFramePr>
          <p:cNvPr id="2" name="Table 35">
            <a:extLst>
              <a:ext uri="{FF2B5EF4-FFF2-40B4-BE49-F238E27FC236}">
                <a16:creationId xmlns:a16="http://schemas.microsoft.com/office/drawing/2014/main" id="{5DB136F2-FED7-6B42-D125-193227158789}"/>
              </a:ext>
            </a:extLst>
          </p:cNvPr>
          <p:cNvGraphicFramePr>
            <a:graphicFrameLocks/>
          </p:cNvGraphicFramePr>
          <p:nvPr>
            <p:extLst>
              <p:ext uri="{D42A27DB-BD31-4B8C-83A1-F6EECF244321}">
                <p14:modId xmlns:p14="http://schemas.microsoft.com/office/powerpoint/2010/main" val="1469986724"/>
              </p:ext>
            </p:extLst>
          </p:nvPr>
        </p:nvGraphicFramePr>
        <p:xfrm>
          <a:off x="279212" y="1579202"/>
          <a:ext cx="7199888" cy="1756013"/>
        </p:xfrm>
        <a:graphic>
          <a:graphicData uri="http://schemas.openxmlformats.org/drawingml/2006/table">
            <a:tbl>
              <a:tblPr firstRow="1" bandRow="1">
                <a:tableStyleId>{9D7B26C5-4107-4FEC-AEDC-1716B250A1EF}</a:tableStyleId>
              </a:tblPr>
              <a:tblGrid>
                <a:gridCol w="3256524">
                  <a:extLst>
                    <a:ext uri="{9D8B030D-6E8A-4147-A177-3AD203B41FA5}">
                      <a16:colId xmlns:a16="http://schemas.microsoft.com/office/drawing/2014/main" val="3647290184"/>
                    </a:ext>
                  </a:extLst>
                </a:gridCol>
                <a:gridCol w="3943364">
                  <a:extLst>
                    <a:ext uri="{9D8B030D-6E8A-4147-A177-3AD203B41FA5}">
                      <a16:colId xmlns:a16="http://schemas.microsoft.com/office/drawing/2014/main" val="622920296"/>
                    </a:ext>
                  </a:extLst>
                </a:gridCol>
              </a:tblGrid>
              <a:tr h="199438">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s-CO" sz="800" b="1" noProof="0" dirty="0"/>
                        <a:t>APARIENCIA  </a:t>
                      </a:r>
                      <a:r>
                        <a:rPr lang="es-CO" sz="800" b="0" noProof="0" dirty="0"/>
                        <a:t>Marrón claro, producto fibroso bombeable</a:t>
                      </a:r>
                    </a:p>
                  </a:txBody>
                  <a:tcPr marL="0" marR="0" marT="0" marB="0" anchor="ctr">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1" noProof="0" dirty="0"/>
                        <a:t>LÍMITES DE INFLAMABILIDAD/EXPLOSIVIDAD </a:t>
                      </a:r>
                      <a:r>
                        <a:rPr lang="es-CO" sz="800" b="0" noProof="0" dirty="0"/>
                        <a:t>No aplicable</a:t>
                      </a:r>
                    </a:p>
                  </a:txBody>
                  <a:tcPr marL="0" marR="0" marT="36000" marB="36000" anchor="ctr">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73966592"/>
                  </a:ext>
                </a:extLst>
              </a:tr>
              <a:tr h="154812">
                <a:tc>
                  <a:txBody>
                    <a:bodyPr/>
                    <a:lstStyle/>
                    <a:p>
                      <a:r>
                        <a:rPr lang="es-CO" sz="800" b="1" noProof="0" dirty="0"/>
                        <a:t>OLOR </a:t>
                      </a:r>
                      <a:r>
                        <a:rPr lang="es-CO" sz="800" b="0" noProof="0" dirty="0"/>
                        <a:t>Inoloro</a:t>
                      </a:r>
                    </a:p>
                  </a:txBody>
                  <a:tcPr marL="0" marR="0" marT="0" marB="0" anchor="ctr">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1" noProof="0" dirty="0"/>
                        <a:t>PRESIÓN DE VAPOR </a:t>
                      </a:r>
                      <a:r>
                        <a:rPr lang="es-CO" sz="800" b="0" noProof="0" dirty="0"/>
                        <a:t>No aplicable</a:t>
                      </a:r>
                    </a:p>
                  </a:txBody>
                  <a:tcPr marL="0" marR="0" marT="36000" marB="36000" anchor="ctr">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31888447"/>
                  </a:ext>
                </a:extLst>
              </a:tr>
              <a:tr h="194665">
                <a:tc>
                  <a:txBody>
                    <a:bodyPr/>
                    <a:lstStyle/>
                    <a:p>
                      <a:r>
                        <a:rPr lang="es-CO" sz="800" b="1" noProof="0" dirty="0"/>
                        <a:t>UMBRAL DE OLOR </a:t>
                      </a:r>
                      <a:r>
                        <a:rPr lang="es-CO" sz="800" b="0" noProof="0" dirty="0"/>
                        <a:t>No aplicable</a:t>
                      </a:r>
                    </a:p>
                  </a:txBody>
                  <a:tcPr marL="0" marR="0" marT="0" marB="0" anchor="ctr">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1" noProof="0" dirty="0"/>
                        <a:t>DENSIDAD DE VAPOR </a:t>
                      </a:r>
                      <a:r>
                        <a:rPr lang="es-CO" sz="800" b="0" noProof="0" dirty="0"/>
                        <a:t>No aplicable</a:t>
                      </a:r>
                    </a:p>
                  </a:txBody>
                  <a:tcPr marL="0" marR="0" marT="36000" marB="36000" anchor="ctr">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96237394"/>
                  </a:ext>
                </a:extLst>
              </a:tr>
              <a:tr h="194665">
                <a:tc>
                  <a:txBody>
                    <a:bodyPr/>
                    <a:lstStyle/>
                    <a:p>
                      <a:r>
                        <a:rPr lang="es-CO" sz="800" b="1" noProof="0" dirty="0"/>
                        <a:t>pH  </a:t>
                      </a:r>
                      <a:r>
                        <a:rPr lang="es-CO" sz="800" b="0" noProof="0" dirty="0"/>
                        <a:t>No aplicable</a:t>
                      </a:r>
                      <a:endParaRPr lang="es-CO" sz="800" noProof="0" dirty="0"/>
                    </a:p>
                  </a:txBody>
                  <a:tcPr marL="0" marR="0" marT="0" marB="0" anchor="ctr">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1" noProof="0" dirty="0"/>
                        <a:t>DENSIDAD </a:t>
                      </a:r>
                      <a:r>
                        <a:rPr lang="es-CO" sz="800" b="0" noProof="0" dirty="0"/>
                        <a:t>80#/ft</a:t>
                      </a:r>
                      <a:r>
                        <a:rPr lang="es-CO" sz="800" kern="1200" baseline="30000" dirty="0">
                          <a:solidFill>
                            <a:srgbClr val="0F1919"/>
                          </a:solidFill>
                          <a:latin typeface="+mn-lt"/>
                          <a:ea typeface="+mn-ea"/>
                          <a:cs typeface="+mn-cs"/>
                        </a:rPr>
                        <a:t>3</a:t>
                      </a:r>
                      <a:endParaRPr lang="es-CO" sz="800" b="0" noProof="0" dirty="0"/>
                    </a:p>
                  </a:txBody>
                  <a:tcPr marL="0" marR="0" marT="36000" marB="36000" anchor="ctr">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35543927"/>
                  </a:ext>
                </a:extLst>
              </a:tr>
              <a:tr h="194665">
                <a:tc>
                  <a:txBody>
                    <a:bodyPr/>
                    <a:lstStyle/>
                    <a:p>
                      <a:r>
                        <a:rPr lang="es-CO" sz="800" b="1" noProof="0" dirty="0"/>
                        <a:t>PUNTO DE FUSIÓN </a:t>
                      </a:r>
                      <a:r>
                        <a:rPr lang="es-CO" sz="800" noProof="0" dirty="0"/>
                        <a:t> </a:t>
                      </a:r>
                      <a:r>
                        <a:rPr lang="es-CO" sz="800" noProof="0" dirty="0" err="1"/>
                        <a:t>1760°C</a:t>
                      </a:r>
                      <a:r>
                        <a:rPr lang="es-CO" sz="800" noProof="0" dirty="0"/>
                        <a:t> (</a:t>
                      </a:r>
                      <a:r>
                        <a:rPr lang="es-CO" sz="800" noProof="0" dirty="0" err="1"/>
                        <a:t>3200°F</a:t>
                      </a:r>
                      <a:r>
                        <a:rPr lang="es-CO" sz="800" noProof="0" dirty="0"/>
                        <a:t>) </a:t>
                      </a:r>
                    </a:p>
                  </a:txBody>
                  <a:tcPr marL="0" marR="0" marT="0" marB="0" anchor="ctr">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1" noProof="0" dirty="0"/>
                        <a:t>SOLUBILIDAD </a:t>
                      </a:r>
                      <a:r>
                        <a:rPr lang="es-CO" sz="800" b="0" noProof="0" dirty="0"/>
                        <a:t>Insoluble</a:t>
                      </a:r>
                    </a:p>
                  </a:txBody>
                  <a:tcPr marL="0" marR="0" marT="36000" marB="36000" anchor="ctr">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85113646"/>
                  </a:ext>
                </a:extLst>
              </a:tr>
              <a:tr h="194665">
                <a:tc>
                  <a:txBody>
                    <a:bodyPr/>
                    <a:lstStyle/>
                    <a:p>
                      <a:r>
                        <a:rPr lang="es-CO" sz="800" b="1" noProof="0" dirty="0"/>
                        <a:t>PUNTO DE EBULLICIÓN INICIAL Y RANGO DE EBULLICIÓN </a:t>
                      </a:r>
                      <a:r>
                        <a:rPr lang="es-CO" sz="800" b="0" noProof="0" dirty="0"/>
                        <a:t>No aplicable</a:t>
                      </a:r>
                    </a:p>
                  </a:txBody>
                  <a:tcPr marL="0" marR="0" marT="0" marB="0" anchor="ctr">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1" noProof="0" dirty="0"/>
                        <a:t>COEFICIENTE DE PARTICIÓN </a:t>
                      </a:r>
                      <a:r>
                        <a:rPr lang="es-CO" sz="800" b="0" noProof="0" dirty="0"/>
                        <a:t>No aplicable</a:t>
                      </a:r>
                    </a:p>
                  </a:txBody>
                  <a:tcPr marL="0" marR="0" marT="36000" marB="36000" anchor="ctr">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58023790"/>
                  </a:ext>
                </a:extLst>
              </a:tr>
              <a:tr h="194665">
                <a:tc>
                  <a:txBody>
                    <a:bodyPr/>
                    <a:lstStyle/>
                    <a:p>
                      <a:r>
                        <a:rPr lang="es-CO" sz="800" b="1" noProof="0" dirty="0"/>
                        <a:t>PUNTO DE INFLAMABILIDAD </a:t>
                      </a:r>
                      <a:r>
                        <a:rPr lang="es-CO" sz="800" b="0" noProof="0" dirty="0"/>
                        <a:t>No aplicable</a:t>
                      </a:r>
                    </a:p>
                  </a:txBody>
                  <a:tcPr marL="0" marR="0" marT="0" marB="0" anchor="ctr">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1" noProof="0" dirty="0"/>
                        <a:t>TEMPERATURA DE AUTOIGNICIÓN </a:t>
                      </a:r>
                      <a:r>
                        <a:rPr lang="es-CO" sz="800" b="0" noProof="0" dirty="0"/>
                        <a:t>No aplicable</a:t>
                      </a:r>
                    </a:p>
                  </a:txBody>
                  <a:tcPr marL="0" marR="0" marT="36000" marB="36000" anchor="ctr">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65187407"/>
                  </a:ext>
                </a:extLst>
              </a:tr>
              <a:tr h="194665">
                <a:tc>
                  <a:txBody>
                    <a:bodyPr/>
                    <a:lstStyle/>
                    <a:p>
                      <a:r>
                        <a:rPr lang="es-CO" sz="800" b="1" noProof="0" dirty="0"/>
                        <a:t>TASA DE EVAPORACIÓN </a:t>
                      </a:r>
                      <a:r>
                        <a:rPr lang="es-CO" sz="800" b="0" noProof="0" dirty="0"/>
                        <a:t>No aplicable</a:t>
                      </a:r>
                    </a:p>
                  </a:txBody>
                  <a:tcPr marL="0" marR="0" marT="0" marB="0" anchor="ctr">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1" noProof="0" dirty="0"/>
                        <a:t>TEMPERATURA DE DESCOMPOSICIÓN </a:t>
                      </a:r>
                      <a:r>
                        <a:rPr lang="es-CO" sz="800" b="0" noProof="0" dirty="0"/>
                        <a:t>No aplicable</a:t>
                      </a:r>
                    </a:p>
                  </a:txBody>
                  <a:tcPr marL="0" marR="0" marT="36000" marB="36000" anchor="ctr">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9663042"/>
                  </a:ext>
                </a:extLst>
              </a:tr>
              <a:tr h="194665">
                <a:tc>
                  <a:txBody>
                    <a:bodyPr/>
                    <a:lstStyle/>
                    <a:p>
                      <a:r>
                        <a:rPr lang="es-CO" sz="800" b="1" noProof="0" dirty="0"/>
                        <a:t>INFLAMABILIDAD </a:t>
                      </a:r>
                      <a:r>
                        <a:rPr lang="es-CO" sz="800" b="0" noProof="0" dirty="0"/>
                        <a:t>No aplicable</a:t>
                      </a:r>
                    </a:p>
                  </a:txBody>
                  <a:tcPr marL="0" marR="0" marT="0" marB="0" anchor="ctr">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1" noProof="0" dirty="0"/>
                        <a:t>VISCOSIDAD </a:t>
                      </a:r>
                      <a:r>
                        <a:rPr lang="es-CO" sz="800" b="0" noProof="0" dirty="0"/>
                        <a:t>No aplicable</a:t>
                      </a:r>
                    </a:p>
                  </a:txBody>
                  <a:tcPr marL="0" marR="0" marT="36000" marB="36000" anchor="ctr">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55687345"/>
                  </a:ext>
                </a:extLst>
              </a:tr>
            </a:tbl>
          </a:graphicData>
        </a:graphic>
      </p:graphicFrame>
      <p:sp>
        <p:nvSpPr>
          <p:cNvPr id="7" name="Text Placeholder 39">
            <a:extLst>
              <a:ext uri="{FF2B5EF4-FFF2-40B4-BE49-F238E27FC236}">
                <a16:creationId xmlns:a16="http://schemas.microsoft.com/office/drawing/2014/main" id="{09BBCF96-F469-BA50-715A-20E71678843A}"/>
              </a:ext>
            </a:extLst>
          </p:cNvPr>
          <p:cNvSpPr txBox="1">
            <a:spLocks/>
          </p:cNvSpPr>
          <p:nvPr/>
        </p:nvSpPr>
        <p:spPr>
          <a:xfrm>
            <a:off x="4351020" y="701040"/>
            <a:ext cx="3134618" cy="327660"/>
          </a:xfrm>
          <a:prstGeom prst="rect">
            <a:avLst/>
          </a:prstGeom>
        </p:spPr>
        <p:txBody>
          <a:bodyPr vert="horz" lIns="0" tIns="0" rIns="0" bIns="0" rtlCol="0" anchor="t">
            <a:noAutofit/>
          </a:bodyPr>
          <a:lstStyle>
            <a:lvl1pPr marL="0" indent="0" algn="r" defTabSz="777240" rtl="0" eaLnBrk="1" latinLnBrk="0" hangingPunct="1">
              <a:lnSpc>
                <a:spcPct val="90000"/>
              </a:lnSpc>
              <a:spcBef>
                <a:spcPts val="850"/>
              </a:spcBef>
              <a:buFont typeface="Arial" panose="020B0604020202020204" pitchFamily="34" charset="0"/>
              <a:buNone/>
              <a:defRPr sz="2400" kern="1200" baseline="0">
                <a:solidFill>
                  <a:schemeClr val="tx1"/>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dirty="0"/>
              <a:t> </a:t>
            </a:r>
            <a:r>
              <a:rPr lang="en-US" sz="1200" dirty="0">
                <a:solidFill>
                  <a:schemeClr val="tx2"/>
                </a:solidFill>
              </a:rPr>
              <a:t>FDS FC INJECTITE 2300 </a:t>
            </a:r>
            <a:r>
              <a:rPr lang="en-US" sz="1200" dirty="0" err="1">
                <a:solidFill>
                  <a:schemeClr val="tx2"/>
                </a:solidFill>
              </a:rPr>
              <a:t>BOMBEABLE</a:t>
            </a:r>
            <a:r>
              <a:rPr lang="en-US" sz="1200" dirty="0">
                <a:solidFill>
                  <a:schemeClr val="tx2"/>
                </a:solidFill>
              </a:rPr>
              <a:t> 23 03 </a:t>
            </a:r>
          </a:p>
        </p:txBody>
      </p:sp>
      <p:sp>
        <p:nvSpPr>
          <p:cNvPr id="11" name="Rectangle 10">
            <a:extLst>
              <a:ext uri="{FF2B5EF4-FFF2-40B4-BE49-F238E27FC236}">
                <a16:creationId xmlns:a16="http://schemas.microsoft.com/office/drawing/2014/main" id="{B5B8BD9D-C2E2-E98A-DE15-29971EA16B58}"/>
              </a:ext>
            </a:extLst>
          </p:cNvPr>
          <p:cNvSpPr/>
          <p:nvPr/>
        </p:nvSpPr>
        <p:spPr>
          <a:xfrm>
            <a:off x="286256" y="1134412"/>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CO" sz="1200" b="1" dirty="0">
                <a:solidFill>
                  <a:srgbClr val="FFC000"/>
                </a:solidFill>
                <a:latin typeface="+mj-lt"/>
              </a:rPr>
              <a:t>9. PROPIEDADES FÍSICAS Y QUÍMICAS</a:t>
            </a:r>
          </a:p>
        </p:txBody>
      </p:sp>
      <p:sp>
        <p:nvSpPr>
          <p:cNvPr id="12" name="Rectangle 11">
            <a:extLst>
              <a:ext uri="{FF2B5EF4-FFF2-40B4-BE49-F238E27FC236}">
                <a16:creationId xmlns:a16="http://schemas.microsoft.com/office/drawing/2014/main" id="{6C055862-FAEB-4A6F-5D24-E54E07EACCCA}"/>
              </a:ext>
            </a:extLst>
          </p:cNvPr>
          <p:cNvSpPr/>
          <p:nvPr/>
        </p:nvSpPr>
        <p:spPr>
          <a:xfrm>
            <a:off x="287268" y="3433775"/>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CO" sz="1200" b="1" dirty="0">
                <a:solidFill>
                  <a:srgbClr val="FFC000"/>
                </a:solidFill>
                <a:latin typeface="+mj-lt"/>
              </a:rPr>
              <a:t>10. ESTABILIDAD Y REACTIVIDAD</a:t>
            </a:r>
          </a:p>
        </p:txBody>
      </p:sp>
      <p:sp>
        <p:nvSpPr>
          <p:cNvPr id="13" name="Rectangle 12">
            <a:extLst>
              <a:ext uri="{FF2B5EF4-FFF2-40B4-BE49-F238E27FC236}">
                <a16:creationId xmlns:a16="http://schemas.microsoft.com/office/drawing/2014/main" id="{1A4CE944-7313-A5D2-B0D7-4A1F73803A74}"/>
              </a:ext>
            </a:extLst>
          </p:cNvPr>
          <p:cNvSpPr/>
          <p:nvPr/>
        </p:nvSpPr>
        <p:spPr>
          <a:xfrm>
            <a:off x="293300" y="5139840"/>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CO" sz="1200" b="1" dirty="0">
                <a:solidFill>
                  <a:srgbClr val="FFC000"/>
                </a:solidFill>
                <a:latin typeface="+mj-lt"/>
              </a:rPr>
              <a:t>11. INFORMACIÓN TOXICOLÓGICA</a:t>
            </a:r>
          </a:p>
        </p:txBody>
      </p:sp>
      <p:sp>
        <p:nvSpPr>
          <p:cNvPr id="14" name="Text Placeholder 25">
            <a:extLst>
              <a:ext uri="{FF2B5EF4-FFF2-40B4-BE49-F238E27FC236}">
                <a16:creationId xmlns:a16="http://schemas.microsoft.com/office/drawing/2014/main" id="{1490323C-6AE1-7C1C-095D-F3017FCCE2F7}"/>
              </a:ext>
            </a:extLst>
          </p:cNvPr>
          <p:cNvSpPr txBox="1">
            <a:spLocks/>
          </p:cNvSpPr>
          <p:nvPr/>
        </p:nvSpPr>
        <p:spPr>
          <a:xfrm>
            <a:off x="279212" y="5583110"/>
            <a:ext cx="7200900" cy="3969297"/>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algn="just" defTabSz="320040">
              <a:tabLst>
                <a:tab pos="118872" algn="l"/>
              </a:tabLst>
            </a:pPr>
            <a:r>
              <a:rPr lang="es-CO" sz="1000" dirty="0">
                <a:solidFill>
                  <a:srgbClr val="0F1919"/>
                </a:solidFill>
              </a:rPr>
              <a:t>Para más detalles sobre las publicaciones científicas a las que se hace referencia en esta FDS, véase </a:t>
            </a:r>
            <a:r>
              <a:rPr lang="es-CO" sz="1000" dirty="0">
                <a:solidFill>
                  <a:srgbClr val="00B0F0"/>
                </a:solidFill>
                <a:hlinkClick r:id="rId2">
                  <a:extLst>
                    <a:ext uri="{A12FA001-AC4F-418D-AE19-62706E023703}">
                      <ahyp:hlinkClr xmlns:ahyp="http://schemas.microsoft.com/office/drawing/2018/hyperlinkcolor" val="tx"/>
                    </a:ext>
                  </a:extLst>
                </a:hlinkClick>
              </a:rPr>
              <a:t>http://www.htiwcoalition.org/publications.html</a:t>
            </a:r>
            <a:endParaRPr lang="es-CO" sz="1000" dirty="0">
              <a:solidFill>
                <a:srgbClr val="00B0F0"/>
              </a:solidFill>
            </a:endParaRPr>
          </a:p>
          <a:p>
            <a:pPr algn="just" defTabSz="320040">
              <a:tabLst>
                <a:tab pos="118872" algn="l"/>
              </a:tabLst>
            </a:pPr>
            <a:r>
              <a:rPr lang="es-CO" sz="1000" b="1" dirty="0">
                <a:solidFill>
                  <a:srgbClr val="0F1919"/>
                </a:solidFill>
              </a:rPr>
              <a:t>TOXICOCINÉTICA, METABOLISMO Y DISTRIBUCIÓN</a:t>
            </a:r>
          </a:p>
          <a:p>
            <a:pPr algn="just" defTabSz="320040">
              <a:tabLst>
                <a:tab pos="118872" algn="l"/>
              </a:tabLst>
            </a:pPr>
            <a:r>
              <a:rPr lang="es-CO" sz="1000" b="1" dirty="0">
                <a:solidFill>
                  <a:srgbClr val="0F1919"/>
                </a:solidFill>
              </a:rPr>
              <a:t>Toxicocinética básica: </a:t>
            </a:r>
            <a:r>
              <a:rPr lang="es-CO" sz="1000" dirty="0">
                <a:solidFill>
                  <a:srgbClr val="0F1919"/>
                </a:solidFill>
              </a:rPr>
              <a:t>La exposición es predominantemente por inhalación o ingestión. No se ha demostrado que las fibras vítreas artificiales de un tamaño similar al </a:t>
            </a:r>
            <a:r>
              <a:rPr lang="es-CO" sz="1000" dirty="0" err="1">
                <a:solidFill>
                  <a:srgbClr val="0F1919"/>
                </a:solidFill>
              </a:rPr>
              <a:t>FCR</a:t>
            </a:r>
            <a:r>
              <a:rPr lang="es-CO" sz="1000" dirty="0">
                <a:solidFill>
                  <a:srgbClr val="0F1919"/>
                </a:solidFill>
              </a:rPr>
              <a:t> migren desde el pulmón y/o el intestino y no se ubiquen en otros órganos del cuerpo.</a:t>
            </a:r>
            <a:endParaRPr lang="en-CA" sz="1000" dirty="0">
              <a:solidFill>
                <a:srgbClr val="0F1919"/>
              </a:solidFill>
            </a:endParaRPr>
          </a:p>
          <a:p>
            <a:pPr algn="just" defTabSz="320040">
              <a:tabLst>
                <a:tab pos="118872" algn="l"/>
              </a:tabLst>
            </a:pPr>
            <a:r>
              <a:rPr lang="es-CO" sz="1000" b="1" dirty="0">
                <a:solidFill>
                  <a:srgbClr val="0F1919"/>
                </a:solidFill>
              </a:rPr>
              <a:t>Datos toxicológicos humanos/datos epidemiológicos: </a:t>
            </a:r>
            <a:r>
              <a:rPr lang="es-CO" sz="1000" dirty="0">
                <a:solidFill>
                  <a:srgbClr val="0F1919"/>
                </a:solidFill>
              </a:rPr>
              <a:t>Con el fin de determinar los posibles efectos sobre la salud humana tras la exposición al </a:t>
            </a:r>
            <a:r>
              <a:rPr lang="es-CO" sz="1000" dirty="0" err="1">
                <a:solidFill>
                  <a:srgbClr val="0F1919"/>
                </a:solidFill>
              </a:rPr>
              <a:t>FCR</a:t>
            </a:r>
            <a:r>
              <a:rPr lang="es-CO" sz="1000" dirty="0">
                <a:solidFill>
                  <a:srgbClr val="0F1919"/>
                </a:solidFill>
              </a:rPr>
              <a:t>, la Universidad de Cincinnati ha estado realizando estudios de vigilancia médica sobre los trabajadores del </a:t>
            </a:r>
            <a:r>
              <a:rPr lang="es-CO" sz="1000" dirty="0" err="1">
                <a:solidFill>
                  <a:srgbClr val="0F1919"/>
                </a:solidFill>
              </a:rPr>
              <a:t>FCR</a:t>
            </a:r>
            <a:r>
              <a:rPr lang="es-CO" sz="1000" dirty="0">
                <a:solidFill>
                  <a:srgbClr val="0F1919"/>
                </a:solidFill>
              </a:rPr>
              <a:t> en EE.UU.; este estudio epidemiológico lleva en marcha 25 años y la vigilancia médica de los trabajadores del </a:t>
            </a:r>
            <a:r>
              <a:rPr lang="es-CO" sz="1000" dirty="0" err="1">
                <a:solidFill>
                  <a:srgbClr val="0F1919"/>
                </a:solidFill>
              </a:rPr>
              <a:t>FCR</a:t>
            </a:r>
            <a:r>
              <a:rPr lang="es-CO" sz="1000" dirty="0">
                <a:solidFill>
                  <a:srgbClr val="0F1919"/>
                </a:solidFill>
              </a:rPr>
              <a:t> continúa. El </a:t>
            </a:r>
            <a:r>
              <a:rPr lang="es-CO" sz="1000" dirty="0" err="1">
                <a:solidFill>
                  <a:srgbClr val="0F1919"/>
                </a:solidFill>
              </a:rPr>
              <a:t>Institute</a:t>
            </a:r>
            <a:r>
              <a:rPr lang="es-CO" sz="1000" dirty="0">
                <a:solidFill>
                  <a:srgbClr val="0F1919"/>
                </a:solidFill>
              </a:rPr>
              <a:t> </a:t>
            </a:r>
            <a:r>
              <a:rPr lang="es-CO" sz="1000" dirty="0" err="1">
                <a:solidFill>
                  <a:srgbClr val="0F1919"/>
                </a:solidFill>
              </a:rPr>
              <a:t>of</a:t>
            </a:r>
            <a:r>
              <a:rPr lang="es-CO" sz="1000" dirty="0">
                <a:solidFill>
                  <a:srgbClr val="0F1919"/>
                </a:solidFill>
              </a:rPr>
              <a:t> </a:t>
            </a:r>
            <a:r>
              <a:rPr lang="es-CO" sz="1000" dirty="0" err="1">
                <a:solidFill>
                  <a:srgbClr val="0F1919"/>
                </a:solidFill>
              </a:rPr>
              <a:t>Occupational</a:t>
            </a:r>
            <a:r>
              <a:rPr lang="es-CO" sz="1000" dirty="0">
                <a:solidFill>
                  <a:srgbClr val="0F1919"/>
                </a:solidFill>
              </a:rPr>
              <a:t> Medicine (</a:t>
            </a:r>
            <a:r>
              <a:rPr lang="es-CO" sz="1000" dirty="0" err="1">
                <a:solidFill>
                  <a:srgbClr val="0F1919"/>
                </a:solidFill>
              </a:rPr>
              <a:t>IOM</a:t>
            </a:r>
            <a:r>
              <a:rPr lang="es-CO" sz="1000" dirty="0">
                <a:solidFill>
                  <a:srgbClr val="0F1919"/>
                </a:solidFill>
              </a:rPr>
              <a:t>) ha realizado estudios de vigilancia médica sobre los trabajadores de </a:t>
            </a:r>
            <a:r>
              <a:rPr lang="es-CO" sz="1000" dirty="0" err="1">
                <a:solidFill>
                  <a:srgbClr val="0F1919"/>
                </a:solidFill>
              </a:rPr>
              <a:t>FCR</a:t>
            </a:r>
            <a:r>
              <a:rPr lang="es-CO" sz="1000" dirty="0">
                <a:solidFill>
                  <a:srgbClr val="0F1919"/>
                </a:solidFill>
              </a:rPr>
              <a:t> en instalaciones de fabricación europeas. Los estudios de morbilidad pulmonar entre los trabajadores de producción de EE.UU. y Europa han demostrado la ausencia de fibrosis intersticial. En el estudio europeo se ha identificado una reducción de la capacidad pulmonar entre los fumadores, sin embargo, según los últimos resultados de un estudio longitudinal de trabajadores en EE.UU. con más de 17 años de seguimiento, no se ha producido una tasa acelerada de pérdida de la función pulmonar (McKay et al. 2011). En el estudio longitudinal de EE.UU. se evidenció una correlación estadísticamente significativa entre las placas pleurales y la exposición acumulada al </a:t>
            </a:r>
            <a:r>
              <a:rPr lang="es-CO" sz="1000" dirty="0" err="1">
                <a:solidFill>
                  <a:srgbClr val="0F1919"/>
                </a:solidFill>
              </a:rPr>
              <a:t>FCR</a:t>
            </a:r>
            <a:r>
              <a:rPr lang="es-CO" sz="1000" dirty="0">
                <a:solidFill>
                  <a:srgbClr val="0F1919"/>
                </a:solidFill>
              </a:rPr>
              <a:t>. El estudio de mortalidad de EE.UU. no mostró un exceso de mortalidad relacionado con todas las muertes, todos los cánceres o las neoplasias o enfermedades del sistema respiratorio, incluido el mesotelioma (</a:t>
            </a:r>
            <a:r>
              <a:rPr lang="es-CO" sz="1000" dirty="0" err="1">
                <a:solidFill>
                  <a:srgbClr val="0F1919"/>
                </a:solidFill>
              </a:rPr>
              <a:t>LeMasters</a:t>
            </a:r>
            <a:r>
              <a:rPr lang="es-CO" sz="1000" dirty="0">
                <a:solidFill>
                  <a:srgbClr val="0F1919"/>
                </a:solidFill>
              </a:rPr>
              <a:t> et al. 2003).</a:t>
            </a:r>
            <a:endParaRPr lang="en-CA" sz="1000" dirty="0">
              <a:solidFill>
                <a:srgbClr val="0F1919"/>
              </a:solidFill>
            </a:endParaRPr>
          </a:p>
          <a:p>
            <a:pPr algn="just" defTabSz="320040">
              <a:tabLst>
                <a:tab pos="118872" algn="l"/>
              </a:tabLst>
            </a:pPr>
            <a:r>
              <a:rPr lang="es-CO" sz="1000" b="1" dirty="0">
                <a:solidFill>
                  <a:srgbClr val="0F1919"/>
                </a:solidFill>
              </a:rPr>
              <a:t>Información sobre los efectos toxicológicos </a:t>
            </a:r>
          </a:p>
          <a:p>
            <a:pPr marL="171450" indent="-171450" algn="just" defTabSz="320040">
              <a:buFont typeface="Arial" panose="020B0604020202020204" pitchFamily="34" charset="0"/>
              <a:buChar char="•"/>
              <a:tabLst>
                <a:tab pos="118872" algn="l"/>
              </a:tabLst>
            </a:pPr>
            <a:r>
              <a:rPr lang="es-CO" sz="1000" i="1" dirty="0">
                <a:solidFill>
                  <a:srgbClr val="0F1919"/>
                </a:solidFill>
              </a:rPr>
              <a:t>Toxicidad aguda: inhalación a corto plazo: </a:t>
            </a:r>
            <a:r>
              <a:rPr lang="es-CO" sz="1000" dirty="0">
                <a:solidFill>
                  <a:srgbClr val="0F1919"/>
                </a:solidFill>
              </a:rPr>
              <a:t>No hay datos disponibles: Se han realizado pruebas a corto plazo para determinar la (bio)solubilidad de las fibras más que la toxicidad; se han realizado pruebas de inhalación a dosis repetidas para determinar la toxicidad crónica y la carcinogenicidad. Toxicidad aguda: oral : No hay datos disponibles: Se han realizado estudios de dosis repetidas por sonda. No se encontraron efectos. </a:t>
            </a:r>
          </a:p>
          <a:p>
            <a:pPr marL="171450" indent="-171450" defTabSz="320040">
              <a:buFont typeface="Arial" panose="020B0604020202020204" pitchFamily="34" charset="0"/>
              <a:buChar char="•"/>
              <a:tabLst>
                <a:tab pos="118872" algn="l"/>
              </a:tabLst>
            </a:pPr>
            <a:r>
              <a:rPr lang="es-CO" sz="1000" i="1" dirty="0">
                <a:solidFill>
                  <a:srgbClr val="0F1919"/>
                </a:solidFill>
              </a:rPr>
              <a:t>Corrosión/irritación cutánea: </a:t>
            </a:r>
            <a:r>
              <a:rPr lang="es-CO" sz="1000" dirty="0">
                <a:solidFill>
                  <a:srgbClr val="0F1919"/>
                </a:solidFill>
              </a:rPr>
              <a:t>No es un irritante químico según el método de ensayo OCDE </a:t>
            </a:r>
            <a:r>
              <a:rPr lang="es-CO" sz="1000" dirty="0" err="1">
                <a:solidFill>
                  <a:srgbClr val="0F1919"/>
                </a:solidFill>
              </a:rPr>
              <a:t>Nº</a:t>
            </a:r>
            <a:r>
              <a:rPr lang="es-CO" sz="1000" dirty="0">
                <a:solidFill>
                  <a:srgbClr val="0F1919"/>
                </a:solidFill>
              </a:rPr>
              <a:t> 404.</a:t>
            </a:r>
          </a:p>
          <a:p>
            <a:pPr marL="171450" indent="-171450" defTabSz="320040">
              <a:buFont typeface="Arial" panose="020B0604020202020204" pitchFamily="34" charset="0"/>
              <a:buChar char="•"/>
              <a:tabLst>
                <a:tab pos="118872" algn="l"/>
              </a:tabLst>
            </a:pPr>
            <a:r>
              <a:rPr lang="es-CO" sz="1000" i="1" dirty="0">
                <a:solidFill>
                  <a:srgbClr val="0F1919"/>
                </a:solidFill>
              </a:rPr>
              <a:t>Lesiones o irritación ocular graves: </a:t>
            </a:r>
            <a:r>
              <a:rPr lang="es-CO" sz="1000" dirty="0">
                <a:solidFill>
                  <a:srgbClr val="0F1919"/>
                </a:solidFill>
              </a:rPr>
              <a:t>No es posible obtener información sobre toxicidad aguda debido a la morfología e inercia química de la sustancia.</a:t>
            </a:r>
          </a:p>
          <a:p>
            <a:pPr defTabSz="320040">
              <a:tabLst>
                <a:tab pos="118872" algn="l"/>
              </a:tabLst>
            </a:pPr>
            <a:endParaRPr lang="en-CA" sz="1000" b="1" dirty="0">
              <a:solidFill>
                <a:srgbClr val="0F1919"/>
              </a:solidFill>
            </a:endParaRPr>
          </a:p>
        </p:txBody>
      </p:sp>
    </p:spTree>
    <p:extLst>
      <p:ext uri="{BB962C8B-B14F-4D97-AF65-F5344CB8AC3E}">
        <p14:creationId xmlns:p14="http://schemas.microsoft.com/office/powerpoint/2010/main" val="4944916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9">
            <a:extLst>
              <a:ext uri="{FF2B5EF4-FFF2-40B4-BE49-F238E27FC236}">
                <a16:creationId xmlns:a16="http://schemas.microsoft.com/office/drawing/2014/main" id="{B1BDC9C1-1CE9-AC33-048F-185308401960}"/>
              </a:ext>
            </a:extLst>
          </p:cNvPr>
          <p:cNvSpPr txBox="1">
            <a:spLocks/>
          </p:cNvSpPr>
          <p:nvPr/>
        </p:nvSpPr>
        <p:spPr>
          <a:xfrm>
            <a:off x="4351020" y="701040"/>
            <a:ext cx="3134618" cy="327660"/>
          </a:xfrm>
          <a:prstGeom prst="rect">
            <a:avLst/>
          </a:prstGeom>
        </p:spPr>
        <p:txBody>
          <a:bodyPr vert="horz" lIns="0" tIns="0" rIns="0" bIns="0" rtlCol="0" anchor="t">
            <a:noAutofit/>
          </a:bodyPr>
          <a:lstStyle>
            <a:lvl1pPr marL="0" indent="0" algn="r" defTabSz="777240" rtl="0" eaLnBrk="1" latinLnBrk="0" hangingPunct="1">
              <a:lnSpc>
                <a:spcPct val="90000"/>
              </a:lnSpc>
              <a:spcBef>
                <a:spcPts val="850"/>
              </a:spcBef>
              <a:buFont typeface="Arial" panose="020B0604020202020204" pitchFamily="34" charset="0"/>
              <a:buNone/>
              <a:defRPr sz="2400" kern="1200" baseline="0">
                <a:solidFill>
                  <a:schemeClr val="tx1"/>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dirty="0"/>
              <a:t> </a:t>
            </a:r>
            <a:r>
              <a:rPr lang="en-US" sz="1200" dirty="0">
                <a:solidFill>
                  <a:schemeClr val="tx2"/>
                </a:solidFill>
              </a:rPr>
              <a:t>FDS FC INJECTITE 2300 </a:t>
            </a:r>
            <a:r>
              <a:rPr lang="en-US" sz="1200" dirty="0" err="1">
                <a:solidFill>
                  <a:schemeClr val="tx2"/>
                </a:solidFill>
              </a:rPr>
              <a:t>BOMBEABLE</a:t>
            </a:r>
            <a:r>
              <a:rPr lang="en-US" sz="1200" dirty="0">
                <a:solidFill>
                  <a:schemeClr val="tx2"/>
                </a:solidFill>
              </a:rPr>
              <a:t> 23 03 </a:t>
            </a:r>
          </a:p>
        </p:txBody>
      </p:sp>
      <p:sp>
        <p:nvSpPr>
          <p:cNvPr id="5" name="Text Placeholder 25">
            <a:extLst>
              <a:ext uri="{FF2B5EF4-FFF2-40B4-BE49-F238E27FC236}">
                <a16:creationId xmlns:a16="http://schemas.microsoft.com/office/drawing/2014/main" id="{DBD73F1D-5496-DE63-5E95-32ABEC02D5EA}"/>
              </a:ext>
            </a:extLst>
          </p:cNvPr>
          <p:cNvSpPr txBox="1">
            <a:spLocks/>
          </p:cNvSpPr>
          <p:nvPr/>
        </p:nvSpPr>
        <p:spPr>
          <a:xfrm>
            <a:off x="285750" y="1128483"/>
            <a:ext cx="7200900" cy="8571777"/>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171450" indent="-171450" defTabSz="320040">
              <a:spcBef>
                <a:spcPts val="0"/>
              </a:spcBef>
              <a:buFont typeface="Arial" panose="020B0604020202020204" pitchFamily="34" charset="0"/>
              <a:buChar char="•"/>
              <a:tabLst>
                <a:tab pos="118872" algn="l"/>
              </a:tabLst>
            </a:pPr>
            <a:r>
              <a:rPr lang="es-CO" sz="1000" i="1" dirty="0">
                <a:solidFill>
                  <a:srgbClr val="0F1919"/>
                </a:solidFill>
              </a:rPr>
              <a:t>Sensibilización respiratoria o cutánea: </a:t>
            </a:r>
            <a:r>
              <a:rPr lang="es-CO" sz="1000" dirty="0">
                <a:solidFill>
                  <a:srgbClr val="0F1919"/>
                </a:solidFill>
              </a:rPr>
              <a:t>No hay evidencia de estudios epidemiológicos en humanos de ningún potencial de sensibilización respiratoria o cutánea.</a:t>
            </a:r>
            <a:endParaRPr lang="es-CO" sz="1000" b="1" dirty="0">
              <a:solidFill>
                <a:srgbClr val="0F1919"/>
              </a:solidFill>
            </a:endParaRPr>
          </a:p>
          <a:p>
            <a:pPr defTabSz="320040">
              <a:spcBef>
                <a:spcPts val="0"/>
              </a:spcBef>
              <a:tabLst>
                <a:tab pos="118872" algn="l"/>
              </a:tabLst>
            </a:pPr>
            <a:endParaRPr lang="es-CO" sz="1000" b="1" i="1" dirty="0">
              <a:solidFill>
                <a:srgbClr val="0F1919"/>
              </a:solidFill>
            </a:endParaRPr>
          </a:p>
          <a:p>
            <a:pPr marL="171450" indent="-171450" algn="just" defTabSz="320040">
              <a:spcBef>
                <a:spcPts val="0"/>
              </a:spcBef>
              <a:buFont typeface="Arial" panose="020B0604020202020204" pitchFamily="34" charset="0"/>
              <a:buChar char="•"/>
              <a:tabLst>
                <a:tab pos="118872" algn="l"/>
              </a:tabLst>
            </a:pPr>
            <a:r>
              <a:rPr lang="es-CO" sz="1000" i="1" dirty="0">
                <a:solidFill>
                  <a:srgbClr val="0F1919"/>
                </a:solidFill>
              </a:rPr>
              <a:t>Mutagenicidad/genotoxicidad en células germinales: </a:t>
            </a:r>
            <a:r>
              <a:rPr lang="es-CO" sz="1000" dirty="0">
                <a:solidFill>
                  <a:srgbClr val="0F1919"/>
                </a:solidFill>
              </a:rPr>
              <a:t>Método: Ensayo de micronúcleos in vitro. Especies: Hámster (CHO) Dosis: 1-35 mg/ml. Vías de administración: En suspensión. Resultados: Negativo</a:t>
            </a:r>
          </a:p>
          <a:p>
            <a:pPr marL="171450" indent="-171450" algn="just" defTabSz="320040">
              <a:spcBef>
                <a:spcPts val="0"/>
              </a:spcBef>
              <a:buFont typeface="Arial" panose="020B0604020202020204" pitchFamily="34" charset="0"/>
              <a:buChar char="•"/>
              <a:tabLst>
                <a:tab pos="118872" algn="l"/>
              </a:tabLst>
            </a:pPr>
            <a:endParaRPr lang="en-US" sz="1000" dirty="0">
              <a:solidFill>
                <a:srgbClr val="0F1919"/>
              </a:solidFill>
            </a:endParaRPr>
          </a:p>
          <a:p>
            <a:pPr marL="171450" indent="-171450" algn="just" defTabSz="320040">
              <a:spcBef>
                <a:spcPts val="0"/>
              </a:spcBef>
              <a:buFont typeface="Arial" panose="020B0604020202020204" pitchFamily="34" charset="0"/>
              <a:buChar char="•"/>
              <a:tabLst>
                <a:tab pos="118872" algn="l"/>
              </a:tabLst>
            </a:pPr>
            <a:r>
              <a:rPr lang="es-CO" sz="1000" i="1" dirty="0">
                <a:solidFill>
                  <a:srgbClr val="0F1919"/>
                </a:solidFill>
              </a:rPr>
              <a:t>Carcinogenicidad: </a:t>
            </a:r>
            <a:r>
              <a:rPr lang="es-CO" sz="1000" dirty="0">
                <a:solidFill>
                  <a:srgbClr val="0F1919"/>
                </a:solidFill>
              </a:rPr>
              <a:t>Método: Inhalación, multidosis. Especie: Rata. Dosis: 3 mg/</a:t>
            </a:r>
            <a:r>
              <a:rPr lang="es-CO" sz="1000" dirty="0" err="1">
                <a:solidFill>
                  <a:srgbClr val="0F1919"/>
                </a:solidFill>
                <a:latin typeface="+mj-lt"/>
              </a:rPr>
              <a:t>m</a:t>
            </a:r>
            <a:r>
              <a:rPr lang="es-CO" sz="1000" baseline="30000" dirty="0" err="1">
                <a:solidFill>
                  <a:srgbClr val="0F1919"/>
                </a:solidFill>
                <a:latin typeface="+mj-lt"/>
              </a:rPr>
              <a:t>3</a:t>
            </a:r>
            <a:r>
              <a:rPr lang="es-CO" sz="1000" dirty="0">
                <a:solidFill>
                  <a:srgbClr val="0F1919"/>
                </a:solidFill>
              </a:rPr>
              <a:t>, 9 mg/</a:t>
            </a:r>
            <a:r>
              <a:rPr lang="es-CO" sz="1000" dirty="0" err="1">
                <a:solidFill>
                  <a:srgbClr val="0F1919"/>
                </a:solidFill>
                <a:latin typeface="+mj-lt"/>
              </a:rPr>
              <a:t>m</a:t>
            </a:r>
            <a:r>
              <a:rPr lang="es-CO" sz="1000" baseline="30000" dirty="0" err="1">
                <a:solidFill>
                  <a:srgbClr val="0F1919"/>
                </a:solidFill>
                <a:latin typeface="+mj-lt"/>
              </a:rPr>
              <a:t>3</a:t>
            </a:r>
            <a:r>
              <a:rPr lang="es-CO" sz="1000" dirty="0">
                <a:solidFill>
                  <a:srgbClr val="0F1919"/>
                </a:solidFill>
              </a:rPr>
              <a:t> y 16 mg/</a:t>
            </a:r>
            <a:r>
              <a:rPr lang="es-CO" sz="1000" dirty="0" err="1">
                <a:solidFill>
                  <a:srgbClr val="0F1919"/>
                </a:solidFill>
                <a:latin typeface="+mj-lt"/>
              </a:rPr>
              <a:t>m</a:t>
            </a:r>
            <a:r>
              <a:rPr lang="es-CO" sz="1000" baseline="30000" dirty="0" err="1">
                <a:solidFill>
                  <a:srgbClr val="0F1919"/>
                </a:solidFill>
                <a:latin typeface="+mj-lt"/>
              </a:rPr>
              <a:t>3</a:t>
            </a:r>
            <a:r>
              <a:rPr lang="es-CO" sz="1000" dirty="0">
                <a:solidFill>
                  <a:srgbClr val="0F1919"/>
                </a:solidFill>
              </a:rPr>
              <a:t>. Vías de administración: Inhalación sólo por la nariz. Resultados: La fibrosis sólo alcanzó niveles significativos a 16 y 9 mg/</a:t>
            </a:r>
            <a:r>
              <a:rPr lang="es-CO" sz="1000" dirty="0" err="1">
                <a:solidFill>
                  <a:srgbClr val="0F1919"/>
                </a:solidFill>
                <a:latin typeface="+mj-lt"/>
              </a:rPr>
              <a:t>m</a:t>
            </a:r>
            <a:r>
              <a:rPr lang="es-CO" sz="1000" baseline="30000" dirty="0" err="1">
                <a:solidFill>
                  <a:srgbClr val="0F1919"/>
                </a:solidFill>
                <a:latin typeface="+mj-lt"/>
              </a:rPr>
              <a:t>3</a:t>
            </a:r>
            <a:r>
              <a:rPr lang="es-CO" sz="1000" dirty="0">
                <a:solidFill>
                  <a:srgbClr val="0F1919"/>
                </a:solidFill>
              </a:rPr>
              <a:t> pero no a 3 mg/</a:t>
            </a:r>
            <a:r>
              <a:rPr lang="es-CO" sz="1000" dirty="0" err="1">
                <a:solidFill>
                  <a:srgbClr val="0F1919"/>
                </a:solidFill>
                <a:latin typeface="+mj-lt"/>
              </a:rPr>
              <a:t>m</a:t>
            </a:r>
            <a:r>
              <a:rPr lang="es-CO" sz="1000" baseline="30000" dirty="0" err="1">
                <a:solidFill>
                  <a:srgbClr val="0F1919"/>
                </a:solidFill>
                <a:latin typeface="+mj-lt"/>
              </a:rPr>
              <a:t>3</a:t>
            </a:r>
            <a:r>
              <a:rPr lang="es-CO" sz="1000" dirty="0">
                <a:solidFill>
                  <a:srgbClr val="0F1919"/>
                </a:solidFill>
              </a:rPr>
              <a:t>. Ninguna de las incidencias de tumores parenquimatosos fue superior a los valores de control históricos para esta cepa de animales. Método: Inhalación, dosis única. Especie: Rata. Dosis: 30 mg/</a:t>
            </a:r>
            <a:r>
              <a:rPr lang="es-CO" sz="1000" dirty="0" err="1">
                <a:solidFill>
                  <a:srgbClr val="0F1919"/>
                </a:solidFill>
                <a:latin typeface="+mj-lt"/>
              </a:rPr>
              <a:t>m</a:t>
            </a:r>
            <a:r>
              <a:rPr lang="es-CO" sz="1000" baseline="30000" dirty="0" err="1">
                <a:solidFill>
                  <a:srgbClr val="0F1919"/>
                </a:solidFill>
                <a:latin typeface="+mj-lt"/>
              </a:rPr>
              <a:t>3</a:t>
            </a:r>
            <a:r>
              <a:rPr lang="es-CO" sz="1000" dirty="0">
                <a:solidFill>
                  <a:srgbClr val="0F1919"/>
                </a:solidFill>
              </a:rPr>
              <a:t>. Vías de administración: Inhalación sólo por la nariz. Resultados: Se expuso a ratas a una concentración única de 200 fibras OMS/ml de </a:t>
            </a:r>
            <a:r>
              <a:rPr lang="es-CO" sz="1000" dirty="0" err="1">
                <a:solidFill>
                  <a:srgbClr val="0F1919"/>
                </a:solidFill>
              </a:rPr>
              <a:t>FCR</a:t>
            </a:r>
            <a:r>
              <a:rPr lang="es-CO" sz="1000" dirty="0">
                <a:solidFill>
                  <a:srgbClr val="0F1919"/>
                </a:solidFill>
              </a:rPr>
              <a:t> especialmente preparado durante 24 meses. Se observó una elevada incidencia de neoplasias pulmonares relacionadas con la exposición (adenomas </a:t>
            </a:r>
            <a:r>
              <a:rPr lang="es-CO" sz="1000" dirty="0" err="1">
                <a:solidFill>
                  <a:srgbClr val="0F1919"/>
                </a:solidFill>
              </a:rPr>
              <a:t>broncoalveolares</a:t>
            </a:r>
            <a:r>
              <a:rPr lang="es-CO" sz="1000" dirty="0">
                <a:solidFill>
                  <a:srgbClr val="0F1919"/>
                </a:solidFill>
              </a:rPr>
              <a:t> y carcinomas). Se observó un pequeño número de mesoteliomas en cada uno de los grupos de exposición a fibras (</a:t>
            </a:r>
            <a:r>
              <a:rPr lang="es-CO" sz="1000" dirty="0" err="1">
                <a:solidFill>
                  <a:srgbClr val="0F1919"/>
                </a:solidFill>
              </a:rPr>
              <a:t>Mast</a:t>
            </a:r>
            <a:r>
              <a:rPr lang="es-CO" sz="1000" dirty="0">
                <a:solidFill>
                  <a:srgbClr val="0F1919"/>
                </a:solidFill>
              </a:rPr>
              <a:t> et al </a:t>
            </a:r>
            <a:r>
              <a:rPr lang="es-CO" sz="1000" dirty="0" err="1">
                <a:solidFill>
                  <a:srgbClr val="0F1919"/>
                </a:solidFill>
              </a:rPr>
              <a:t>1995a</a:t>
            </a:r>
            <a:r>
              <a:rPr lang="es-CO" sz="1000" dirty="0">
                <a:solidFill>
                  <a:srgbClr val="0F1919"/>
                </a:solidFill>
              </a:rPr>
              <a:t>). Método: Inhalación, dosis única. Especie: Hámster. Dosis: 30 mg/</a:t>
            </a:r>
            <a:r>
              <a:rPr lang="es-CO" sz="1000" dirty="0" err="1">
                <a:solidFill>
                  <a:srgbClr val="0F1919"/>
                </a:solidFill>
                <a:latin typeface="+mj-lt"/>
              </a:rPr>
              <a:t>m</a:t>
            </a:r>
            <a:r>
              <a:rPr lang="es-CO" sz="1000" baseline="30000" dirty="0" err="1">
                <a:solidFill>
                  <a:srgbClr val="0F1919"/>
                </a:solidFill>
                <a:latin typeface="+mj-lt"/>
              </a:rPr>
              <a:t>3</a:t>
            </a:r>
            <a:r>
              <a:rPr lang="es-CO" sz="1000" dirty="0">
                <a:solidFill>
                  <a:srgbClr val="0F1919"/>
                </a:solidFill>
              </a:rPr>
              <a:t>. Vías de administración: Inhalación sólo por la nariz. Resultados: Los </a:t>
            </a:r>
            <a:r>
              <a:rPr lang="es-CO" sz="1000" dirty="0" err="1">
                <a:solidFill>
                  <a:srgbClr val="0F1919"/>
                </a:solidFill>
              </a:rPr>
              <a:t>hámsters</a:t>
            </a:r>
            <a:r>
              <a:rPr lang="es-CO" sz="1000" dirty="0">
                <a:solidFill>
                  <a:srgbClr val="0F1919"/>
                </a:solidFill>
              </a:rPr>
              <a:t> fueron expuestos a una concentración única de 260 fibras WHO/ml de </a:t>
            </a:r>
            <a:r>
              <a:rPr lang="es-CO" sz="1000" dirty="0" err="1">
                <a:solidFill>
                  <a:srgbClr val="0F1919"/>
                </a:solidFill>
              </a:rPr>
              <a:t>FCR</a:t>
            </a:r>
            <a:r>
              <a:rPr lang="es-CO" sz="1000" dirty="0">
                <a:solidFill>
                  <a:srgbClr val="0F1919"/>
                </a:solidFill>
              </a:rPr>
              <a:t> especialmente preparado durante 18 meses y desarrollaron fibrosis pulmonar, un número significativo de mesoteliomas pleurales (42/102) pero ningún tumor pulmonar primario (</a:t>
            </a:r>
            <a:r>
              <a:rPr lang="es-CO" sz="1000" dirty="0" err="1">
                <a:solidFill>
                  <a:srgbClr val="0F1919"/>
                </a:solidFill>
              </a:rPr>
              <a:t>McConnell</a:t>
            </a:r>
            <a:r>
              <a:rPr lang="es-CO" sz="1000" dirty="0">
                <a:solidFill>
                  <a:srgbClr val="0F1919"/>
                </a:solidFill>
              </a:rPr>
              <a:t> et al 1995). Método: Inhalación, dosis única. Especie: Rata. Dosis: </a:t>
            </a:r>
            <a:r>
              <a:rPr lang="es-CO" sz="1000" dirty="0" err="1">
                <a:solidFill>
                  <a:srgbClr val="0F1919"/>
                </a:solidFill>
              </a:rPr>
              <a:t>FCR1</a:t>
            </a:r>
            <a:r>
              <a:rPr lang="es-CO" sz="1000" dirty="0">
                <a:solidFill>
                  <a:srgbClr val="0F1919"/>
                </a:solidFill>
              </a:rPr>
              <a:t>: 130 F/ml y 50 mg/</a:t>
            </a:r>
            <a:r>
              <a:rPr lang="es-CO" sz="1000" dirty="0" err="1">
                <a:solidFill>
                  <a:srgbClr val="0F1919"/>
                </a:solidFill>
                <a:latin typeface="+mj-lt"/>
              </a:rPr>
              <a:t>m</a:t>
            </a:r>
            <a:r>
              <a:rPr lang="es-CO" sz="1000" baseline="30000" dirty="0" err="1">
                <a:solidFill>
                  <a:srgbClr val="0F1919"/>
                </a:solidFill>
                <a:latin typeface="+mj-lt"/>
              </a:rPr>
              <a:t>3</a:t>
            </a:r>
            <a:r>
              <a:rPr lang="es-CO" sz="1000" dirty="0">
                <a:solidFill>
                  <a:srgbClr val="0F1919"/>
                </a:solidFill>
              </a:rPr>
              <a:t> (25% de partículas no fibrosas). </a:t>
            </a:r>
            <a:r>
              <a:rPr lang="es-CO" sz="1000" dirty="0" err="1">
                <a:solidFill>
                  <a:srgbClr val="0F1919"/>
                </a:solidFill>
              </a:rPr>
              <a:t>FCR1a</a:t>
            </a:r>
            <a:r>
              <a:rPr lang="es-CO" sz="1000" dirty="0">
                <a:solidFill>
                  <a:srgbClr val="0F1919"/>
                </a:solidFill>
              </a:rPr>
              <a:t>: 125 F/ml y 26 mg/</a:t>
            </a:r>
            <a:r>
              <a:rPr lang="es-CO" sz="1000" dirty="0" err="1">
                <a:solidFill>
                  <a:srgbClr val="0F1919"/>
                </a:solidFill>
                <a:latin typeface="+mj-lt"/>
              </a:rPr>
              <a:t>m</a:t>
            </a:r>
            <a:r>
              <a:rPr lang="es-CO" sz="1000" baseline="30000" dirty="0" err="1">
                <a:solidFill>
                  <a:srgbClr val="0F1919"/>
                </a:solidFill>
                <a:latin typeface="+mj-lt"/>
              </a:rPr>
              <a:t>3</a:t>
            </a:r>
            <a:r>
              <a:rPr lang="es-CO" sz="1000" dirty="0">
                <a:solidFill>
                  <a:srgbClr val="0F1919"/>
                </a:solidFill>
              </a:rPr>
              <a:t> (2% de partículas no fibrosas) Vías de administración: Inhalación sólo por la nariz: Resultados: Las ratas fueron expuestas a </a:t>
            </a:r>
            <a:r>
              <a:rPr lang="es-CO" sz="1000" dirty="0" err="1">
                <a:solidFill>
                  <a:srgbClr val="0F1919"/>
                </a:solidFill>
              </a:rPr>
              <a:t>FCR1</a:t>
            </a:r>
            <a:r>
              <a:rPr lang="es-CO" sz="1000" dirty="0">
                <a:solidFill>
                  <a:srgbClr val="0F1919"/>
                </a:solidFill>
              </a:rPr>
              <a:t> y </a:t>
            </a:r>
            <a:r>
              <a:rPr lang="es-CO" sz="1000" dirty="0" err="1">
                <a:solidFill>
                  <a:srgbClr val="0F1919"/>
                </a:solidFill>
              </a:rPr>
              <a:t>FCR1a</a:t>
            </a:r>
            <a:r>
              <a:rPr lang="es-CO" sz="1000" dirty="0">
                <a:solidFill>
                  <a:srgbClr val="0F1919"/>
                </a:solidFill>
              </a:rPr>
              <a:t> durante 3 semanas. El objetivo del estudio era comparar la retención pulmonar y los efectos biológicos del </a:t>
            </a:r>
            <a:r>
              <a:rPr lang="es-CO" sz="1000" dirty="0" err="1">
                <a:solidFill>
                  <a:srgbClr val="0F1919"/>
                </a:solidFill>
              </a:rPr>
              <a:t>FCR1</a:t>
            </a:r>
            <a:r>
              <a:rPr lang="es-CO" sz="1000" dirty="0">
                <a:solidFill>
                  <a:srgbClr val="0F1919"/>
                </a:solidFill>
              </a:rPr>
              <a:t> original en comparación con el </a:t>
            </a:r>
            <a:r>
              <a:rPr lang="es-CO" sz="1000" dirty="0" err="1">
                <a:solidFill>
                  <a:srgbClr val="0F1919"/>
                </a:solidFill>
              </a:rPr>
              <a:t>FCR1a</a:t>
            </a:r>
            <a:r>
              <a:rPr lang="es-CO" sz="1000" dirty="0">
                <a:solidFill>
                  <a:srgbClr val="0F1919"/>
                </a:solidFill>
              </a:rPr>
              <a:t>. La principal diferencia de estas 2 muestras era el contenido de partículas no fibrosas, del 25% frente al 2%, respectivamente. La observación posterior al tratamiento fue de 12 meses. El aclaramiento alveolar apenas se retrasó tras la exposición a </a:t>
            </a:r>
            <a:r>
              <a:rPr lang="es-CO" sz="1000" dirty="0" err="1">
                <a:solidFill>
                  <a:srgbClr val="0F1919"/>
                </a:solidFill>
              </a:rPr>
              <a:t>FCR1A</a:t>
            </a:r>
            <a:r>
              <a:rPr lang="es-CO" sz="1000" dirty="0">
                <a:solidFill>
                  <a:srgbClr val="0F1919"/>
                </a:solidFill>
              </a:rPr>
              <a:t>. Sin embargo, tras la exposición al </a:t>
            </a:r>
            <a:r>
              <a:rPr lang="es-CO" sz="1000" dirty="0" err="1">
                <a:solidFill>
                  <a:srgbClr val="0F1919"/>
                </a:solidFill>
              </a:rPr>
              <a:t>FCR1</a:t>
            </a:r>
            <a:r>
              <a:rPr lang="es-CO" sz="1000" dirty="0">
                <a:solidFill>
                  <a:srgbClr val="0F1919"/>
                </a:solidFill>
              </a:rPr>
              <a:t>, se observó un grave retraso del aclaramiento. (</a:t>
            </a:r>
            <a:r>
              <a:rPr lang="es-CO" sz="1000" dirty="0" err="1">
                <a:solidFill>
                  <a:srgbClr val="0F1919"/>
                </a:solidFill>
              </a:rPr>
              <a:t>Bellmann</a:t>
            </a:r>
            <a:r>
              <a:rPr lang="es-CO" sz="1000" dirty="0">
                <a:solidFill>
                  <a:srgbClr val="0F1919"/>
                </a:solidFill>
              </a:rPr>
              <a:t> et al 2001). Tras la inyección intraperitoneal de fibras cerámicas en ratas en tres experimentos (Smith et al 1987, Pott et al 1987, Davis et al 1984), se encontraron mesoteliomas en la cavidad abdominal en dos estudios, mientras que el tercer informe (Pott et al 1987) tenía una histopatología incompleta. Sólo se encontraron unos pocos mesoteliomas en la cavidad abdominal de </a:t>
            </a:r>
            <a:r>
              <a:rPr lang="es-CO" sz="1000" dirty="0" err="1">
                <a:solidFill>
                  <a:srgbClr val="0F1919"/>
                </a:solidFill>
              </a:rPr>
              <a:t>hámsters</a:t>
            </a:r>
            <a:r>
              <a:rPr lang="es-CO" sz="1000" dirty="0">
                <a:solidFill>
                  <a:srgbClr val="0F1919"/>
                </a:solidFill>
              </a:rPr>
              <a:t> tras inyección intraperitoneal en un experimento (Smith et al 1987). Sin embargo, las fibras cerámicas ensayadas tenían un diámetro relativamente grande. Cuando se expuso a ratas y </a:t>
            </a:r>
            <a:r>
              <a:rPr lang="es-CO" sz="1000" dirty="0" err="1">
                <a:solidFill>
                  <a:srgbClr val="0F1919"/>
                </a:solidFill>
              </a:rPr>
              <a:t>hámsters</a:t>
            </a:r>
            <a:r>
              <a:rPr lang="es-CO" sz="1000" dirty="0">
                <a:solidFill>
                  <a:srgbClr val="0F1919"/>
                </a:solidFill>
              </a:rPr>
              <a:t> mediante inyección intraperitoneal, la incidencia de tumores estaba relacionada con la longitud de la fibra y la dosis (Smith et al 1987, Pott et al 1987, Miller et al 1999, Pott et al 1989). (De la publicación </a:t>
            </a:r>
            <a:r>
              <a:rPr lang="es-CO" sz="1000" dirty="0" err="1">
                <a:solidFill>
                  <a:srgbClr val="0F1919"/>
                </a:solidFill>
              </a:rPr>
              <a:t>SCOEL</a:t>
            </a:r>
            <a:r>
              <a:rPr lang="es-CO" sz="1000" dirty="0">
                <a:solidFill>
                  <a:srgbClr val="0F1919"/>
                </a:solidFill>
              </a:rPr>
              <a:t> (Comité científico de la UE para los límites de exposición profesional) </a:t>
            </a:r>
            <a:r>
              <a:rPr lang="es-CO" sz="1000" dirty="0" err="1">
                <a:solidFill>
                  <a:srgbClr val="0F1919"/>
                </a:solidFill>
              </a:rPr>
              <a:t>SCOEL</a:t>
            </a:r>
            <a:r>
              <a:rPr lang="es-CO" sz="1000" dirty="0">
                <a:solidFill>
                  <a:srgbClr val="0F1919"/>
                </a:solidFill>
              </a:rPr>
              <a:t>/SUM/165, septiembre de 2011).</a:t>
            </a:r>
            <a:endParaRPr lang="en-US" sz="1000" dirty="0">
              <a:solidFill>
                <a:srgbClr val="0F1919"/>
              </a:solidFill>
            </a:endParaRPr>
          </a:p>
          <a:p>
            <a:pPr algn="just" defTabSz="320040">
              <a:spcBef>
                <a:spcPts val="0"/>
              </a:spcBef>
              <a:tabLst>
                <a:tab pos="118872" algn="l"/>
              </a:tabLst>
            </a:pPr>
            <a:endParaRPr lang="en-US" sz="1000" dirty="0">
              <a:solidFill>
                <a:srgbClr val="0F1919"/>
              </a:solidFill>
            </a:endParaRPr>
          </a:p>
          <a:p>
            <a:pPr marL="171450" indent="-171450" algn="just" defTabSz="320040">
              <a:spcBef>
                <a:spcPts val="0"/>
              </a:spcBef>
              <a:buFont typeface="Arial" panose="020B0604020202020204" pitchFamily="34" charset="0"/>
              <a:buChar char="•"/>
              <a:tabLst>
                <a:tab pos="118872" algn="l"/>
              </a:tabLst>
            </a:pPr>
            <a:r>
              <a:rPr lang="es-CO" sz="1000" i="1" dirty="0">
                <a:solidFill>
                  <a:srgbClr val="0F1919"/>
                </a:solidFill>
              </a:rPr>
              <a:t>Toxicidad para la reproducción: </a:t>
            </a:r>
            <a:r>
              <a:rPr lang="es-CO" sz="1000" dirty="0">
                <a:solidFill>
                  <a:srgbClr val="0F1919"/>
                </a:solidFill>
              </a:rPr>
              <a:t>Método: </a:t>
            </a:r>
            <a:r>
              <a:rPr lang="es-CO" sz="1000" dirty="0" err="1">
                <a:solidFill>
                  <a:srgbClr val="0F1919"/>
                </a:solidFill>
              </a:rPr>
              <a:t>Gavage</a:t>
            </a:r>
            <a:r>
              <a:rPr lang="es-CO" sz="1000" dirty="0">
                <a:solidFill>
                  <a:srgbClr val="0F1919"/>
                </a:solidFill>
              </a:rPr>
              <a:t>. Especie: Rata. Dosis: </a:t>
            </a:r>
            <a:r>
              <a:rPr lang="es-CO" sz="1000" dirty="0" err="1">
                <a:solidFill>
                  <a:srgbClr val="0F1919"/>
                </a:solidFill>
              </a:rPr>
              <a:t>250mg</a:t>
            </a:r>
            <a:r>
              <a:rPr lang="es-CO" sz="1000" dirty="0">
                <a:solidFill>
                  <a:srgbClr val="0F1919"/>
                </a:solidFill>
              </a:rPr>
              <a:t>/kg/día. Vías de administración: Oral Resultados: No se observaron efectos en un estudio de cribado OCDE 421. No existen informes sobre efectos tóxicos para la reproducción de las fibras minerales. La exposición a estas fibras se produce por inhalación y los efectos observados son pulmonares. Las fibras se eliminan a través del intestino y las heces, por lo que la exposición de los órganos reproductores es extremadamente improbable.</a:t>
            </a:r>
            <a:endParaRPr lang="en-US" sz="1000" dirty="0">
              <a:solidFill>
                <a:srgbClr val="0F1919"/>
              </a:solidFill>
            </a:endParaRPr>
          </a:p>
          <a:p>
            <a:pPr marL="171450" indent="-171450" defTabSz="320040">
              <a:spcBef>
                <a:spcPts val="0"/>
              </a:spcBef>
              <a:buFont typeface="Arial" panose="020B0604020202020204" pitchFamily="34" charset="0"/>
              <a:buChar char="•"/>
              <a:tabLst>
                <a:tab pos="118872" algn="l"/>
              </a:tabLst>
            </a:pPr>
            <a:endParaRPr lang="en-US" sz="1000" dirty="0">
              <a:solidFill>
                <a:srgbClr val="0F1919"/>
              </a:solidFill>
            </a:endParaRPr>
          </a:p>
          <a:p>
            <a:pPr marL="171450" indent="-171450" defTabSz="320040">
              <a:spcBef>
                <a:spcPts val="0"/>
              </a:spcBef>
              <a:buFont typeface="Arial" panose="020B0604020202020204" pitchFamily="34" charset="0"/>
              <a:buChar char="•"/>
              <a:tabLst>
                <a:tab pos="118872" algn="l"/>
              </a:tabLst>
            </a:pPr>
            <a:r>
              <a:rPr lang="en-US" sz="1000" i="1" dirty="0" err="1">
                <a:solidFill>
                  <a:srgbClr val="0F1919"/>
                </a:solidFill>
              </a:rPr>
              <a:t>STOT</a:t>
            </a:r>
            <a:r>
              <a:rPr lang="en-US" sz="1000" i="1" dirty="0">
                <a:solidFill>
                  <a:srgbClr val="0F1919"/>
                </a:solidFill>
              </a:rPr>
              <a:t> - </a:t>
            </a:r>
            <a:r>
              <a:rPr lang="en-US" sz="1000" i="1" dirty="0" err="1">
                <a:solidFill>
                  <a:srgbClr val="0F1919"/>
                </a:solidFill>
              </a:rPr>
              <a:t>Exposición</a:t>
            </a:r>
            <a:r>
              <a:rPr lang="en-US" sz="1000" i="1" dirty="0">
                <a:solidFill>
                  <a:srgbClr val="0F1919"/>
                </a:solidFill>
              </a:rPr>
              <a:t> </a:t>
            </a:r>
            <a:r>
              <a:rPr lang="en-US" sz="1000" i="1" dirty="0" err="1">
                <a:solidFill>
                  <a:srgbClr val="0F1919"/>
                </a:solidFill>
              </a:rPr>
              <a:t>única</a:t>
            </a:r>
            <a:r>
              <a:rPr lang="en-US" sz="1000" i="1" dirty="0">
                <a:solidFill>
                  <a:srgbClr val="0F1919"/>
                </a:solidFill>
              </a:rPr>
              <a:t>: </a:t>
            </a:r>
            <a:r>
              <a:rPr lang="en-US" sz="1000" dirty="0">
                <a:solidFill>
                  <a:srgbClr val="0F1919"/>
                </a:solidFill>
              </a:rPr>
              <a:t>No applicable</a:t>
            </a:r>
          </a:p>
          <a:p>
            <a:pPr marL="171450" indent="-171450" defTabSz="320040">
              <a:spcBef>
                <a:spcPts val="0"/>
              </a:spcBef>
              <a:buFont typeface="Arial" panose="020B0604020202020204" pitchFamily="34" charset="0"/>
              <a:buChar char="•"/>
              <a:tabLst>
                <a:tab pos="118872" algn="l"/>
              </a:tabLst>
            </a:pPr>
            <a:endParaRPr lang="en-US" sz="1000" dirty="0">
              <a:solidFill>
                <a:srgbClr val="0F1919"/>
              </a:solidFill>
            </a:endParaRPr>
          </a:p>
          <a:p>
            <a:pPr marL="171450" indent="-171450" defTabSz="320040">
              <a:spcBef>
                <a:spcPts val="0"/>
              </a:spcBef>
              <a:buFont typeface="Arial" panose="020B0604020202020204" pitchFamily="34" charset="0"/>
              <a:buChar char="•"/>
              <a:tabLst>
                <a:tab pos="118872" algn="l"/>
              </a:tabLst>
            </a:pPr>
            <a:r>
              <a:rPr lang="en-US" sz="1000" i="1" dirty="0" err="1">
                <a:solidFill>
                  <a:srgbClr val="0F1919"/>
                </a:solidFill>
              </a:rPr>
              <a:t>STOT</a:t>
            </a:r>
            <a:r>
              <a:rPr lang="en-US" sz="1000" i="1" dirty="0">
                <a:solidFill>
                  <a:srgbClr val="0F1919"/>
                </a:solidFill>
              </a:rPr>
              <a:t> - </a:t>
            </a:r>
            <a:r>
              <a:rPr lang="en-US" sz="1000" i="1" dirty="0" err="1">
                <a:solidFill>
                  <a:srgbClr val="0F1919"/>
                </a:solidFill>
              </a:rPr>
              <a:t>Exposición</a:t>
            </a:r>
            <a:r>
              <a:rPr lang="en-US" sz="1000" i="1" dirty="0">
                <a:solidFill>
                  <a:srgbClr val="0F1919"/>
                </a:solidFill>
              </a:rPr>
              <a:t> </a:t>
            </a:r>
            <a:r>
              <a:rPr lang="en-US" sz="1000" i="1" dirty="0" err="1">
                <a:solidFill>
                  <a:srgbClr val="0F1919"/>
                </a:solidFill>
              </a:rPr>
              <a:t>repetida</a:t>
            </a:r>
            <a:r>
              <a:rPr lang="en-US" sz="1000" i="1" dirty="0">
                <a:solidFill>
                  <a:srgbClr val="0F1919"/>
                </a:solidFill>
              </a:rPr>
              <a:t>: </a:t>
            </a:r>
            <a:r>
              <a:rPr lang="en-US" sz="1000" dirty="0">
                <a:solidFill>
                  <a:srgbClr val="0F1919"/>
                </a:solidFill>
              </a:rPr>
              <a:t>No applicable</a:t>
            </a:r>
          </a:p>
          <a:p>
            <a:pPr marL="171450" indent="-171450" defTabSz="320040">
              <a:spcBef>
                <a:spcPts val="0"/>
              </a:spcBef>
              <a:buFont typeface="Arial" panose="020B0604020202020204" pitchFamily="34" charset="0"/>
              <a:buChar char="•"/>
              <a:tabLst>
                <a:tab pos="118872" algn="l"/>
              </a:tabLst>
            </a:pPr>
            <a:endParaRPr lang="en-US" sz="1000" dirty="0">
              <a:solidFill>
                <a:srgbClr val="0F1919"/>
              </a:solidFill>
            </a:endParaRPr>
          </a:p>
          <a:p>
            <a:pPr marL="171450" indent="-171450" defTabSz="320040">
              <a:spcBef>
                <a:spcPts val="0"/>
              </a:spcBef>
              <a:buFont typeface="Arial" panose="020B0604020202020204" pitchFamily="34" charset="0"/>
              <a:buChar char="•"/>
              <a:tabLst>
                <a:tab pos="118872" algn="l"/>
              </a:tabLst>
            </a:pPr>
            <a:r>
              <a:rPr lang="es-CO" sz="1000" i="1" dirty="0">
                <a:solidFill>
                  <a:srgbClr val="0F1919"/>
                </a:solidFill>
              </a:rPr>
              <a:t>Peligro de aspiración: </a:t>
            </a:r>
            <a:r>
              <a:rPr lang="es-CO" sz="1000" dirty="0">
                <a:solidFill>
                  <a:srgbClr val="0F1919"/>
                </a:solidFill>
              </a:rPr>
              <a:t>No aplicable</a:t>
            </a:r>
          </a:p>
          <a:p>
            <a:pPr defTabSz="320040">
              <a:spcBef>
                <a:spcPts val="0"/>
              </a:spcBef>
              <a:tabLst>
                <a:tab pos="118872" algn="l"/>
              </a:tabLst>
            </a:pPr>
            <a:endParaRPr lang="fr-FR" sz="1000" dirty="0">
              <a:solidFill>
                <a:srgbClr val="0F1919"/>
              </a:solidFill>
            </a:endParaRPr>
          </a:p>
          <a:p>
            <a:pPr algn="just" defTabSz="320040">
              <a:spcBef>
                <a:spcPts val="0"/>
              </a:spcBef>
              <a:tabLst>
                <a:tab pos="118872" algn="l"/>
              </a:tabLst>
            </a:pPr>
            <a:r>
              <a:rPr lang="es-CO" sz="1000" u="sng" dirty="0">
                <a:solidFill>
                  <a:srgbClr val="0F1919"/>
                </a:solidFill>
              </a:rPr>
              <a:t>Consulte las siguientes publicaciones de revisión para obtener un resumen y un debate: </a:t>
            </a:r>
          </a:p>
          <a:p>
            <a:pPr algn="just" defTabSz="320040">
              <a:spcBef>
                <a:spcPts val="0"/>
              </a:spcBef>
              <a:tabLst>
                <a:tab pos="118872" algn="l"/>
              </a:tabLst>
            </a:pPr>
            <a:r>
              <a:rPr lang="es-CO" sz="1000" dirty="0">
                <a:solidFill>
                  <a:srgbClr val="0F1919"/>
                </a:solidFill>
              </a:rPr>
              <a:t>La interpretación de estos experimentos con animales es compleja y no existe un acuerdo completo entre los científicos a nivel internacional. En </a:t>
            </a:r>
            <a:r>
              <a:rPr lang="es-CO" sz="1000" dirty="0" err="1">
                <a:solidFill>
                  <a:srgbClr val="0F1919"/>
                </a:solidFill>
              </a:rPr>
              <a:t>SCOEL</a:t>
            </a:r>
            <a:r>
              <a:rPr lang="es-CO" sz="1000" dirty="0">
                <a:solidFill>
                  <a:srgbClr val="0F1919"/>
                </a:solidFill>
              </a:rPr>
              <a:t>/SUM/165 y en </a:t>
            </a:r>
            <a:r>
              <a:rPr lang="es-CO" sz="1000" dirty="0" err="1">
                <a:solidFill>
                  <a:srgbClr val="0F1919"/>
                </a:solidFill>
              </a:rPr>
              <a:t>Utell</a:t>
            </a:r>
            <a:r>
              <a:rPr lang="es-CO" sz="1000" dirty="0">
                <a:solidFill>
                  <a:srgbClr val="0F1919"/>
                </a:solidFill>
              </a:rPr>
              <a:t> y </a:t>
            </a:r>
            <a:r>
              <a:rPr lang="es-CO" sz="1000" dirty="0" err="1">
                <a:solidFill>
                  <a:srgbClr val="0F1919"/>
                </a:solidFill>
              </a:rPr>
              <a:t>Maxim</a:t>
            </a:r>
            <a:r>
              <a:rPr lang="es-CO" sz="1000" dirty="0">
                <a:solidFill>
                  <a:srgbClr val="0F1919"/>
                </a:solidFill>
              </a:rPr>
              <a:t> 2010 puede consultarse un resumen de las pruebas relativas a la carcinogenicidad in vivo del </a:t>
            </a:r>
            <a:r>
              <a:rPr lang="es-CO" sz="1000" dirty="0" err="1">
                <a:solidFill>
                  <a:srgbClr val="0F1919"/>
                </a:solidFill>
              </a:rPr>
              <a:t>FCR</a:t>
            </a:r>
            <a:r>
              <a:rPr lang="es-CO" sz="1000" dirty="0">
                <a:solidFill>
                  <a:srgbClr val="0F1919"/>
                </a:solidFill>
              </a:rPr>
              <a:t>.</a:t>
            </a:r>
            <a:endParaRPr lang="en-US" sz="1000" dirty="0">
              <a:solidFill>
                <a:srgbClr val="0F1919"/>
              </a:solidFill>
            </a:endParaRPr>
          </a:p>
          <a:p>
            <a:pPr defTabSz="320040">
              <a:spcBef>
                <a:spcPts val="0"/>
              </a:spcBef>
              <a:tabLst>
                <a:tab pos="118872" algn="l"/>
              </a:tabLst>
            </a:pPr>
            <a:endParaRPr lang="en-US" sz="1000" dirty="0">
              <a:solidFill>
                <a:srgbClr val="0F1919"/>
              </a:solidFill>
            </a:endParaRPr>
          </a:p>
          <a:p>
            <a:pPr algn="just" defTabSz="320040">
              <a:spcBef>
                <a:spcPts val="0"/>
              </a:spcBef>
              <a:tabLst>
                <a:tab pos="118872" algn="l"/>
              </a:tabLst>
            </a:pPr>
            <a:r>
              <a:rPr lang="es-CO" sz="1000" u="sng" dirty="0">
                <a:solidFill>
                  <a:srgbClr val="0F1919"/>
                </a:solidFill>
              </a:rPr>
              <a:t>Otros datos : </a:t>
            </a:r>
          </a:p>
          <a:p>
            <a:pPr algn="just" defTabSz="320040">
              <a:spcBef>
                <a:spcPts val="0"/>
              </a:spcBef>
              <a:tabLst>
                <a:tab pos="118872" algn="l"/>
              </a:tabLst>
            </a:pPr>
            <a:r>
              <a:rPr lang="es-CO" sz="1000" dirty="0">
                <a:solidFill>
                  <a:srgbClr val="0F1919"/>
                </a:solidFill>
              </a:rPr>
              <a:t>Numerosos estudios indican la relevancia de la bio-persistencia como determinante de los efectos tóxicos de la exposición a las fibras. (</a:t>
            </a:r>
            <a:r>
              <a:rPr lang="es-CO" sz="1000" dirty="0" err="1">
                <a:solidFill>
                  <a:srgbClr val="0F1919"/>
                </a:solidFill>
              </a:rPr>
              <a:t>Maxim</a:t>
            </a:r>
            <a:r>
              <a:rPr lang="es-CO" sz="1000" dirty="0">
                <a:solidFill>
                  <a:srgbClr val="0F1919"/>
                </a:solidFill>
              </a:rPr>
              <a:t> et al 2006).</a:t>
            </a:r>
          </a:p>
          <a:p>
            <a:pPr defTabSz="320040">
              <a:spcBef>
                <a:spcPts val="0"/>
              </a:spcBef>
              <a:tabLst>
                <a:tab pos="118872" algn="l"/>
              </a:tabLst>
            </a:pPr>
            <a:endParaRPr lang="en-US" sz="1000" dirty="0">
              <a:solidFill>
                <a:srgbClr val="0F1919"/>
              </a:solidFill>
            </a:endParaRPr>
          </a:p>
          <a:p>
            <a:pPr algn="just" defTabSz="320040">
              <a:spcBef>
                <a:spcPts val="0"/>
              </a:spcBef>
              <a:tabLst>
                <a:tab pos="118872" algn="l"/>
              </a:tabLst>
            </a:pPr>
            <a:r>
              <a:rPr lang="es-CO" sz="1000" b="1" dirty="0">
                <a:solidFill>
                  <a:srgbClr val="0F1919"/>
                </a:solidFill>
              </a:rPr>
              <a:t>Propiedades irritantes </a:t>
            </a:r>
          </a:p>
          <a:p>
            <a:pPr algn="just" defTabSz="320040">
              <a:spcBef>
                <a:spcPts val="0"/>
              </a:spcBef>
              <a:tabLst>
                <a:tab pos="118872" algn="l"/>
              </a:tabLst>
            </a:pPr>
            <a:r>
              <a:rPr lang="es-CO" sz="1000" dirty="0">
                <a:solidFill>
                  <a:srgbClr val="0F1919"/>
                </a:solidFill>
              </a:rPr>
              <a:t>Se han obtenido resultados negativos en estudios con animales (método UE B 4) en cuanto a irritación cutánea. Las exposiciones por inhalación utilizando únicamente la vía nasal producen simultáneamente fuertes exposiciones en los ojos, pero no existen informes de irritación ocular excesiva. Los animales expuestos por inhalación tampoco muestran indicios de irritación de las vías respiratorias. Los datos en humanos confirman que sólo se produce irritación mecánica, con picor. Las pruebas realizadas en las plantas de los fabricantes en el Reino Unido no han revelado ningún caso humano de afecciones cutáneas relacionadas con la exposición a las fibras.</a:t>
            </a:r>
            <a:endParaRPr lang="en-US" sz="1000" dirty="0">
              <a:solidFill>
                <a:srgbClr val="0F1919"/>
              </a:solidFill>
            </a:endParaRPr>
          </a:p>
          <a:p>
            <a:pPr algn="just" defTabSz="320040">
              <a:spcBef>
                <a:spcPts val="0"/>
              </a:spcBef>
              <a:tabLst>
                <a:tab pos="118872" algn="l"/>
              </a:tabLst>
            </a:pPr>
            <a:endParaRPr lang="en-US" sz="1000" dirty="0">
              <a:solidFill>
                <a:srgbClr val="0F1919"/>
              </a:solidFill>
            </a:endParaRPr>
          </a:p>
          <a:p>
            <a:pPr algn="just" defTabSz="320040">
              <a:spcBef>
                <a:spcPts val="0"/>
              </a:spcBef>
              <a:tabLst>
                <a:tab pos="118872" algn="l"/>
              </a:tabLst>
            </a:pPr>
            <a:r>
              <a:rPr lang="es-CO" sz="1000" b="1" dirty="0">
                <a:solidFill>
                  <a:srgbClr val="0F1919"/>
                </a:solidFill>
              </a:rPr>
              <a:t>Agencia Internacional para la Investigación del Cáncer y Programa Nacional de Toxicología (</a:t>
            </a:r>
            <a:r>
              <a:rPr lang="es-CO" sz="1000" b="1" dirty="0" err="1">
                <a:solidFill>
                  <a:srgbClr val="0F1919"/>
                </a:solidFill>
              </a:rPr>
              <a:t>IARC</a:t>
            </a:r>
            <a:r>
              <a:rPr lang="es-CO" sz="1000" b="1" dirty="0">
                <a:solidFill>
                  <a:srgbClr val="0F1919"/>
                </a:solidFill>
              </a:rPr>
              <a:t> en inglés) </a:t>
            </a:r>
          </a:p>
          <a:p>
            <a:pPr algn="just" defTabSz="320040">
              <a:spcBef>
                <a:spcPts val="0"/>
              </a:spcBef>
              <a:tabLst>
                <a:tab pos="118872" algn="l"/>
              </a:tabLst>
            </a:pPr>
            <a:r>
              <a:rPr lang="es-CO" sz="1000" dirty="0">
                <a:solidFill>
                  <a:srgbClr val="0F1919"/>
                </a:solidFill>
              </a:rPr>
              <a:t>La </a:t>
            </a:r>
            <a:r>
              <a:rPr lang="es-CO" sz="1000" dirty="0" err="1">
                <a:solidFill>
                  <a:srgbClr val="0F1919"/>
                </a:solidFill>
              </a:rPr>
              <a:t>IARC</a:t>
            </a:r>
            <a:r>
              <a:rPr lang="es-CO" sz="1000" dirty="0">
                <a:solidFill>
                  <a:srgbClr val="0F1919"/>
                </a:solidFill>
              </a:rPr>
              <a:t>, en 1988, Monografía </a:t>
            </a:r>
            <a:r>
              <a:rPr lang="es-CO" sz="1000" dirty="0" err="1">
                <a:solidFill>
                  <a:srgbClr val="0F1919"/>
                </a:solidFill>
              </a:rPr>
              <a:t>v.43</a:t>
            </a:r>
            <a:r>
              <a:rPr lang="es-CO" sz="1000" dirty="0">
                <a:solidFill>
                  <a:srgbClr val="0F1919"/>
                </a:solidFill>
              </a:rPr>
              <a:t> (y posteriormente reafirmada en 2002, </a:t>
            </a:r>
            <a:r>
              <a:rPr lang="es-CO" sz="1000" dirty="0" err="1">
                <a:solidFill>
                  <a:srgbClr val="0F1919"/>
                </a:solidFill>
              </a:rPr>
              <a:t>v.81</a:t>
            </a:r>
            <a:r>
              <a:rPr lang="es-CO" sz="1000" dirty="0">
                <a:solidFill>
                  <a:srgbClr val="0F1919"/>
                </a:solidFill>
              </a:rPr>
              <a:t>), clasificó el </a:t>
            </a:r>
            <a:r>
              <a:rPr lang="es-CO" sz="1000" dirty="0" err="1">
                <a:solidFill>
                  <a:srgbClr val="0F1919"/>
                </a:solidFill>
              </a:rPr>
              <a:t>FCR</a:t>
            </a:r>
            <a:r>
              <a:rPr lang="es-CO" sz="1000" dirty="0">
                <a:solidFill>
                  <a:srgbClr val="0F1919"/>
                </a:solidFill>
              </a:rPr>
              <a:t> como posiblemente cancerígeno para los seres humanos (grupo </a:t>
            </a:r>
            <a:r>
              <a:rPr lang="es-CO" sz="1000" dirty="0" err="1">
                <a:solidFill>
                  <a:srgbClr val="0F1919"/>
                </a:solidFill>
              </a:rPr>
              <a:t>2B</a:t>
            </a:r>
            <a:r>
              <a:rPr lang="es-CO" sz="1000" dirty="0">
                <a:solidFill>
                  <a:srgbClr val="0F1919"/>
                </a:solidFill>
              </a:rPr>
              <a:t>). La </a:t>
            </a:r>
            <a:r>
              <a:rPr lang="es-CO" sz="1000" dirty="0" err="1">
                <a:solidFill>
                  <a:srgbClr val="0F1919"/>
                </a:solidFill>
              </a:rPr>
              <a:t>IARC</a:t>
            </a:r>
            <a:r>
              <a:rPr lang="es-CO" sz="1000" dirty="0">
                <a:solidFill>
                  <a:srgbClr val="0F1919"/>
                </a:solidFill>
              </a:rPr>
              <a:t> evaluó los posibles efectos del </a:t>
            </a:r>
            <a:r>
              <a:rPr lang="es-CO" sz="1000" dirty="0" err="1">
                <a:solidFill>
                  <a:srgbClr val="0F1919"/>
                </a:solidFill>
              </a:rPr>
              <a:t>FCR</a:t>
            </a:r>
            <a:r>
              <a:rPr lang="es-CO" sz="1000" dirty="0">
                <a:solidFill>
                  <a:srgbClr val="0F1919"/>
                </a:solidFill>
              </a:rPr>
              <a:t> sobre la salud de la siguiente manera: No hay pruebas suficientes en humanos de la carcinogenicidad del </a:t>
            </a:r>
            <a:r>
              <a:rPr lang="es-CO" sz="1000" dirty="0" err="1">
                <a:solidFill>
                  <a:srgbClr val="0F1919"/>
                </a:solidFill>
              </a:rPr>
              <a:t>FCR</a:t>
            </a:r>
            <a:r>
              <a:rPr lang="es-CO" sz="1000" dirty="0">
                <a:solidFill>
                  <a:srgbClr val="0F1919"/>
                </a:solidFill>
              </a:rPr>
              <a:t>. Existen pruebas suficientes de la carcinogenicidad del </a:t>
            </a:r>
            <a:r>
              <a:rPr lang="es-CO" sz="1000" dirty="0" err="1">
                <a:solidFill>
                  <a:srgbClr val="0F1919"/>
                </a:solidFill>
              </a:rPr>
              <a:t>FCR</a:t>
            </a:r>
            <a:r>
              <a:rPr lang="es-CO" sz="1000" dirty="0">
                <a:solidFill>
                  <a:srgbClr val="0F1919"/>
                </a:solidFill>
              </a:rPr>
              <a:t> en animales de experimentación.</a:t>
            </a:r>
          </a:p>
          <a:p>
            <a:pPr algn="just" defTabSz="320040">
              <a:spcBef>
                <a:spcPts val="0"/>
              </a:spcBef>
              <a:tabLst>
                <a:tab pos="118872" algn="l"/>
              </a:tabLst>
            </a:pPr>
            <a:r>
              <a:rPr lang="es-CO" sz="1000" dirty="0">
                <a:solidFill>
                  <a:srgbClr val="0F1919"/>
                </a:solidFill>
              </a:rPr>
              <a:t>El Informe Anual sobre Carcinógenos (última edición), preparado por el NTP, clasificó el </a:t>
            </a:r>
            <a:r>
              <a:rPr lang="es-CO" sz="1000" dirty="0" err="1">
                <a:solidFill>
                  <a:srgbClr val="0F1919"/>
                </a:solidFill>
              </a:rPr>
              <a:t>FCR</a:t>
            </a:r>
            <a:r>
              <a:rPr lang="es-CO" sz="1000" dirty="0">
                <a:solidFill>
                  <a:srgbClr val="0F1919"/>
                </a:solidFill>
              </a:rPr>
              <a:t> respirable como "razonablemente anticipado" como carcinógeno). No clasificado por la </a:t>
            </a:r>
            <a:r>
              <a:rPr lang="es-CO" sz="1000" dirty="0" err="1">
                <a:solidFill>
                  <a:srgbClr val="0F1919"/>
                </a:solidFill>
              </a:rPr>
              <a:t>OSHA</a:t>
            </a:r>
            <a:r>
              <a:rPr lang="es-CO" sz="1000" dirty="0">
                <a:solidFill>
                  <a:srgbClr val="0F1919"/>
                </a:solidFill>
              </a:rPr>
              <a:t>.</a:t>
            </a:r>
            <a:endParaRPr lang="en-CA" sz="1000" b="1" dirty="0">
              <a:solidFill>
                <a:srgbClr val="0F1919"/>
              </a:solidFill>
            </a:endParaRPr>
          </a:p>
        </p:txBody>
      </p:sp>
    </p:spTree>
    <p:extLst>
      <p:ext uri="{BB962C8B-B14F-4D97-AF65-F5344CB8AC3E}">
        <p14:creationId xmlns:p14="http://schemas.microsoft.com/office/powerpoint/2010/main" val="18148823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35">
            <a:extLst>
              <a:ext uri="{FF2B5EF4-FFF2-40B4-BE49-F238E27FC236}">
                <a16:creationId xmlns:a16="http://schemas.microsoft.com/office/drawing/2014/main" id="{B43BC8AC-DB28-5B44-BE2B-DE7E5030E5DD}"/>
              </a:ext>
            </a:extLst>
          </p:cNvPr>
          <p:cNvGraphicFramePr>
            <a:graphicFrameLocks/>
          </p:cNvGraphicFramePr>
          <p:nvPr>
            <p:extLst>
              <p:ext uri="{D42A27DB-BD31-4B8C-83A1-F6EECF244321}">
                <p14:modId xmlns:p14="http://schemas.microsoft.com/office/powerpoint/2010/main" val="1435955403"/>
              </p:ext>
            </p:extLst>
          </p:nvPr>
        </p:nvGraphicFramePr>
        <p:xfrm>
          <a:off x="285750" y="5069830"/>
          <a:ext cx="7199888" cy="1537778"/>
        </p:xfrm>
        <a:graphic>
          <a:graphicData uri="http://schemas.openxmlformats.org/drawingml/2006/table">
            <a:tbl>
              <a:tblPr firstRow="1" bandRow="1">
                <a:tableStyleId>{9D7B26C5-4107-4FEC-AEDC-1716B250A1EF}</a:tableStyleId>
              </a:tblPr>
              <a:tblGrid>
                <a:gridCol w="4154170">
                  <a:extLst>
                    <a:ext uri="{9D8B030D-6E8A-4147-A177-3AD203B41FA5}">
                      <a16:colId xmlns:a16="http://schemas.microsoft.com/office/drawing/2014/main" val="3647290184"/>
                    </a:ext>
                  </a:extLst>
                </a:gridCol>
                <a:gridCol w="3045718">
                  <a:extLst>
                    <a:ext uri="{9D8B030D-6E8A-4147-A177-3AD203B41FA5}">
                      <a16:colId xmlns:a16="http://schemas.microsoft.com/office/drawing/2014/main" val="622920296"/>
                    </a:ext>
                  </a:extLst>
                </a:gridCol>
              </a:tblGrid>
              <a:tr h="199438">
                <a:tc>
                  <a:txBody>
                    <a:bodyPr/>
                    <a:lstStyle/>
                    <a:p>
                      <a:pPr algn="just"/>
                      <a:r>
                        <a:rPr lang="es-CO" sz="800" b="1" noProof="0" dirty="0"/>
                        <a:t>Numero UN</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0" noProof="0"/>
                        <a:t>No aplicable</a:t>
                      </a:r>
                      <a:endParaRPr lang="es-CO" sz="800" b="0" noProof="0" dirty="0"/>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73966592"/>
                  </a:ext>
                </a:extLst>
              </a:tr>
              <a:tr h="193920">
                <a:tc>
                  <a:txBody>
                    <a:bodyPr/>
                    <a:lstStyle/>
                    <a:p>
                      <a:pPr algn="just"/>
                      <a:r>
                        <a:rPr lang="es-CO" sz="800" b="1" noProof="0"/>
                        <a:t>Nombre de envío adecuado UN</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0" noProof="0"/>
                        <a:t>No aplicable</a:t>
                      </a:r>
                      <a:endParaRPr lang="es-CO" sz="800" b="0" noProof="0" dirty="0"/>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31888447"/>
                  </a:ext>
                </a:extLst>
              </a:tr>
              <a:tr h="194665">
                <a:tc>
                  <a:txBody>
                    <a:bodyPr/>
                    <a:lstStyle/>
                    <a:p>
                      <a:pPr algn="just"/>
                      <a:r>
                        <a:rPr lang="es-CO" sz="800" b="1" noProof="0"/>
                        <a:t>Clase(s) de peligro para el transporte</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0" noProof="0"/>
                        <a:t>No aplicable</a:t>
                      </a:r>
                      <a:endParaRPr lang="es-CO" sz="800" b="0" noProof="0" dirty="0"/>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96237394"/>
                  </a:ext>
                </a:extLst>
              </a:tr>
              <a:tr h="194665">
                <a:tc>
                  <a:txBody>
                    <a:bodyPr/>
                    <a:lstStyle/>
                    <a:p>
                      <a:pPr algn="just"/>
                      <a:r>
                        <a:rPr lang="es-CO" sz="800" b="1" noProof="0"/>
                        <a:t>Grupo de embalaje, si corresponde</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0" noProof="0"/>
                        <a:t>No aplicable</a:t>
                      </a:r>
                      <a:endParaRPr lang="es-CO" sz="800" b="0" noProof="0" dirty="0"/>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35543927"/>
                  </a:ext>
                </a:extLst>
              </a:tr>
              <a:tr h="194665">
                <a:tc>
                  <a:txBody>
                    <a:bodyPr/>
                    <a:lstStyle/>
                    <a:p>
                      <a:pPr algn="just"/>
                      <a:r>
                        <a:rPr lang="es-CO" sz="800" b="1" noProof="0"/>
                        <a:t>Peligros ambientales (p. ej., contaminante marino (Sí/No))</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0" noProof="0"/>
                        <a:t>No es un contaminante marino</a:t>
                      </a:r>
                      <a:endParaRPr lang="es-CO" sz="800" b="0" noProof="0" dirty="0"/>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85113646"/>
                  </a:ext>
                </a:extLst>
              </a:tr>
              <a:tr h="194665">
                <a:tc>
                  <a:txBody>
                    <a:bodyPr/>
                    <a:lstStyle/>
                    <a:p>
                      <a:pPr algn="just"/>
                      <a:r>
                        <a:rPr lang="es-CO" sz="800" b="1" noProof="0"/>
                        <a:t>Transporte a granel (según el Anexo II del MARPOL 73/78 y el Código IBC)</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0" noProof="0"/>
                        <a:t>No aplicable</a:t>
                      </a:r>
                      <a:endParaRPr lang="es-CO" sz="800" b="0" noProof="0" dirty="0"/>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43270314"/>
                  </a:ext>
                </a:extLst>
              </a:tr>
              <a:tr h="365760">
                <a:tc>
                  <a:txBody>
                    <a:bodyPr/>
                    <a:lstStyle/>
                    <a:p>
                      <a:pPr algn="just"/>
                      <a:r>
                        <a:rPr lang="es-CO" sz="800" b="1" noProof="0"/>
                        <a:t>Precauciones especiales que un usuario debe conocer o cumplir en relación con el transporte, ya sea dentro o fuera de sus instalaciones.</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0" noProof="0" dirty="0"/>
                        <a:t>No aplicable</a:t>
                      </a:r>
                    </a:p>
                  </a:txBody>
                  <a:tcPr marL="0" marR="0" marT="36000" marB="36000">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50222226"/>
                  </a:ext>
                </a:extLst>
              </a:tr>
            </a:tbl>
          </a:graphicData>
        </a:graphic>
      </p:graphicFrame>
      <p:graphicFrame>
        <p:nvGraphicFramePr>
          <p:cNvPr id="2" name="Table 35">
            <a:extLst>
              <a:ext uri="{FF2B5EF4-FFF2-40B4-BE49-F238E27FC236}">
                <a16:creationId xmlns:a16="http://schemas.microsoft.com/office/drawing/2014/main" id="{5B34AB6E-701F-96C6-1148-B4488DB21D6A}"/>
              </a:ext>
            </a:extLst>
          </p:cNvPr>
          <p:cNvGraphicFramePr>
            <a:graphicFrameLocks/>
          </p:cNvGraphicFramePr>
          <p:nvPr>
            <p:extLst>
              <p:ext uri="{D42A27DB-BD31-4B8C-83A1-F6EECF244321}">
                <p14:modId xmlns:p14="http://schemas.microsoft.com/office/powerpoint/2010/main" val="3460796727"/>
              </p:ext>
            </p:extLst>
          </p:nvPr>
        </p:nvGraphicFramePr>
        <p:xfrm>
          <a:off x="286256" y="1587324"/>
          <a:ext cx="7199382" cy="1221193"/>
        </p:xfrm>
        <a:graphic>
          <a:graphicData uri="http://schemas.openxmlformats.org/drawingml/2006/table">
            <a:tbl>
              <a:tblPr firstRow="1" bandRow="1">
                <a:tableStyleId>{9D7B26C5-4107-4FEC-AEDC-1716B250A1EF}</a:tableStyleId>
              </a:tblPr>
              <a:tblGrid>
                <a:gridCol w="2975104">
                  <a:extLst>
                    <a:ext uri="{9D8B030D-6E8A-4147-A177-3AD203B41FA5}">
                      <a16:colId xmlns:a16="http://schemas.microsoft.com/office/drawing/2014/main" val="3647290184"/>
                    </a:ext>
                  </a:extLst>
                </a:gridCol>
                <a:gridCol w="4224278">
                  <a:extLst>
                    <a:ext uri="{9D8B030D-6E8A-4147-A177-3AD203B41FA5}">
                      <a16:colId xmlns:a16="http://schemas.microsoft.com/office/drawing/2014/main" val="622920296"/>
                    </a:ext>
                  </a:extLst>
                </a:gridCol>
              </a:tblGrid>
              <a:tr h="199438">
                <a:tc>
                  <a:txBody>
                    <a:bodyPr/>
                    <a:lstStyle/>
                    <a:p>
                      <a:pPr algn="just"/>
                      <a:r>
                        <a:rPr lang="es-CO" sz="800" b="1" noProof="0" dirty="0"/>
                        <a:t>ECOTOXICIDAD (acuática y terrestre, si está disponible)</a:t>
                      </a:r>
                    </a:p>
                  </a:txBody>
                  <a:tcPr marL="0" marR="0" marT="0" marB="0" anchor="ctr">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177800" indent="0" algn="just"/>
                      <a:r>
                        <a:rPr lang="es-CO" sz="800" b="0" noProof="0" dirty="0"/>
                        <a:t>No se conoce toxicidad acuática</a:t>
                      </a:r>
                    </a:p>
                  </a:txBody>
                  <a:tcPr marL="0" marR="0" marT="36000" marB="36000" anchor="ctr">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3966592"/>
                  </a:ext>
                </a:extLst>
              </a:tr>
              <a:tr h="154812">
                <a:tc>
                  <a:txBody>
                    <a:bodyPr/>
                    <a:lstStyle/>
                    <a:p>
                      <a:pPr algn="just">
                        <a:lnSpc>
                          <a:spcPct val="150000"/>
                        </a:lnSpc>
                      </a:pPr>
                      <a:r>
                        <a:rPr lang="es-CO" sz="800" b="1" noProof="0" dirty="0"/>
                        <a:t>PERSISTENCIA Y DEGRADABILIDAD</a:t>
                      </a:r>
                    </a:p>
                  </a:txBody>
                  <a:tcPr marL="0" marR="0" marT="0" marB="0">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177800" indent="0" algn="just">
                        <a:tabLst>
                          <a:tab pos="177800" algn="l"/>
                          <a:tab pos="4127500" algn="l"/>
                        </a:tabLst>
                      </a:pPr>
                      <a:r>
                        <a:rPr lang="es-CO" sz="800" b="0" noProof="0" dirty="0"/>
                        <a:t>Estos productos son materiales insolubles que permanecen estables a lo largo del tiempo y son químicamente idénticos a los compuestos inorgánicos que se encuentran en el suelo y los sedimentos; permanecen inertes en el medio natural.</a:t>
                      </a:r>
                    </a:p>
                  </a:txBody>
                  <a:tcPr marL="0" marR="0" marT="36000" marB="36000" anchor="ctr">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31888447"/>
                  </a:ext>
                </a:extLst>
              </a:tr>
              <a:tr h="194665">
                <a:tc>
                  <a:txBody>
                    <a:bodyPr/>
                    <a:lstStyle/>
                    <a:p>
                      <a:pPr algn="just"/>
                      <a:r>
                        <a:rPr lang="es-CO" sz="800" b="1" noProof="0" dirty="0"/>
                        <a:t>POTENCIAL DE BIOACUMULACIÓN</a:t>
                      </a:r>
                    </a:p>
                  </a:txBody>
                  <a:tcPr marL="0" marR="0" marT="0" marB="0" anchor="ctr">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292100" indent="-114300" algn="just"/>
                      <a:r>
                        <a:rPr lang="es-CO" sz="800" b="0" noProof="0" dirty="0"/>
                        <a:t>Sin potencial bio-acumulativo</a:t>
                      </a:r>
                    </a:p>
                  </a:txBody>
                  <a:tcPr marL="0" marR="0" marT="36000" marB="36000" anchor="ctr">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96237394"/>
                  </a:ext>
                </a:extLst>
              </a:tr>
              <a:tr h="194665">
                <a:tc>
                  <a:txBody>
                    <a:bodyPr/>
                    <a:lstStyle/>
                    <a:p>
                      <a:pPr algn="just"/>
                      <a:r>
                        <a:rPr lang="es-CO" sz="800" b="1" noProof="0" dirty="0"/>
                        <a:t>MOVILIDAD EN EL SUELO</a:t>
                      </a:r>
                    </a:p>
                  </a:txBody>
                  <a:tcPr marL="0" marR="0" marT="0" marB="0" anchor="ctr">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292100" indent="-114300" algn="just"/>
                      <a:r>
                        <a:rPr lang="es-CO" sz="800" b="0" noProof="0" dirty="0"/>
                        <a:t>Sin movilidad en el suelo</a:t>
                      </a:r>
                    </a:p>
                  </a:txBody>
                  <a:tcPr marL="0" marR="0" marT="36000" marB="36000" anchor="ctr">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35543927"/>
                  </a:ext>
                </a:extLst>
              </a:tr>
              <a:tr h="194665">
                <a:tc>
                  <a:txBody>
                    <a:bodyPr/>
                    <a:lstStyle/>
                    <a:p>
                      <a:pPr algn="just"/>
                      <a:r>
                        <a:rPr lang="es-CO" sz="800" b="1" noProof="0" dirty="0"/>
                        <a:t>OTROS EFECTOS ADVERSOS (como el peligro para la capa de ozono)</a:t>
                      </a:r>
                    </a:p>
                  </a:txBody>
                  <a:tcPr marL="0" marR="0" marT="0" marB="0" anchor="ctr">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292100" indent="-114300" algn="just"/>
                      <a:r>
                        <a:rPr lang="es-CO" sz="800" b="0" noProof="0" dirty="0"/>
                        <a:t>No se prevén efectos adversos de este material sobre el medio ambiente</a:t>
                      </a:r>
                    </a:p>
                  </a:txBody>
                  <a:tcPr marL="0" marR="0" marT="36000" marB="36000" anchor="ctr">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85113646"/>
                  </a:ext>
                </a:extLst>
              </a:tr>
            </a:tbl>
          </a:graphicData>
        </a:graphic>
      </p:graphicFrame>
      <p:sp>
        <p:nvSpPr>
          <p:cNvPr id="8" name="Text Placeholder 39">
            <a:extLst>
              <a:ext uri="{FF2B5EF4-FFF2-40B4-BE49-F238E27FC236}">
                <a16:creationId xmlns:a16="http://schemas.microsoft.com/office/drawing/2014/main" id="{BC9ABD90-5708-D636-5088-7D66CB6B9286}"/>
              </a:ext>
            </a:extLst>
          </p:cNvPr>
          <p:cNvSpPr txBox="1">
            <a:spLocks/>
          </p:cNvSpPr>
          <p:nvPr/>
        </p:nvSpPr>
        <p:spPr>
          <a:xfrm>
            <a:off x="4351020" y="701040"/>
            <a:ext cx="3134618" cy="327660"/>
          </a:xfrm>
          <a:prstGeom prst="rect">
            <a:avLst/>
          </a:prstGeom>
        </p:spPr>
        <p:txBody>
          <a:bodyPr vert="horz" lIns="0" tIns="0" rIns="0" bIns="0" rtlCol="0" anchor="t">
            <a:noAutofit/>
          </a:bodyPr>
          <a:lstStyle>
            <a:lvl1pPr marL="0" indent="0" algn="r" defTabSz="777240" rtl="0" eaLnBrk="1" latinLnBrk="0" hangingPunct="1">
              <a:lnSpc>
                <a:spcPct val="90000"/>
              </a:lnSpc>
              <a:spcBef>
                <a:spcPts val="850"/>
              </a:spcBef>
              <a:buFont typeface="Arial" panose="020B0604020202020204" pitchFamily="34" charset="0"/>
              <a:buNone/>
              <a:defRPr sz="2400" kern="1200" baseline="0">
                <a:solidFill>
                  <a:schemeClr val="tx1"/>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dirty="0"/>
              <a:t> </a:t>
            </a:r>
            <a:r>
              <a:rPr lang="en-US" sz="1200" dirty="0">
                <a:solidFill>
                  <a:schemeClr val="tx2"/>
                </a:solidFill>
              </a:rPr>
              <a:t>FDS FC INJECTITE 2300 </a:t>
            </a:r>
            <a:r>
              <a:rPr lang="en-US" sz="1200" dirty="0" err="1">
                <a:solidFill>
                  <a:schemeClr val="tx2"/>
                </a:solidFill>
              </a:rPr>
              <a:t>BOMBEABLE</a:t>
            </a:r>
            <a:r>
              <a:rPr lang="en-US" sz="1200" dirty="0">
                <a:solidFill>
                  <a:schemeClr val="tx2"/>
                </a:solidFill>
              </a:rPr>
              <a:t> 23 03 </a:t>
            </a:r>
          </a:p>
        </p:txBody>
      </p:sp>
      <p:sp>
        <p:nvSpPr>
          <p:cNvPr id="11" name="Rectangle 10">
            <a:extLst>
              <a:ext uri="{FF2B5EF4-FFF2-40B4-BE49-F238E27FC236}">
                <a16:creationId xmlns:a16="http://schemas.microsoft.com/office/drawing/2014/main" id="{9BE8E031-F206-B59A-1231-3D265D051FC5}"/>
              </a:ext>
            </a:extLst>
          </p:cNvPr>
          <p:cNvSpPr/>
          <p:nvPr/>
        </p:nvSpPr>
        <p:spPr>
          <a:xfrm>
            <a:off x="286256" y="1138994"/>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CO" sz="1200" b="1" dirty="0">
                <a:solidFill>
                  <a:srgbClr val="FFC000"/>
                </a:solidFill>
                <a:latin typeface="+mj-lt"/>
              </a:rPr>
              <a:t>12. INFORMACIÓN ECOLÓGICA (No obligatoria)</a:t>
            </a:r>
          </a:p>
        </p:txBody>
      </p:sp>
      <p:sp>
        <p:nvSpPr>
          <p:cNvPr id="12" name="Rectangle 11">
            <a:extLst>
              <a:ext uri="{FF2B5EF4-FFF2-40B4-BE49-F238E27FC236}">
                <a16:creationId xmlns:a16="http://schemas.microsoft.com/office/drawing/2014/main" id="{67594E7A-4FEF-F497-C26D-E1D582AC707C}"/>
              </a:ext>
            </a:extLst>
          </p:cNvPr>
          <p:cNvSpPr/>
          <p:nvPr/>
        </p:nvSpPr>
        <p:spPr>
          <a:xfrm>
            <a:off x="284738" y="2964328"/>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CO" sz="1200" b="1" dirty="0">
                <a:solidFill>
                  <a:srgbClr val="FFC000"/>
                </a:solidFill>
                <a:latin typeface="+mj-lt"/>
              </a:rPr>
              <a:t>13. CONSIDERACIONES DE ELIMINACIÓN (No obligatorias)</a:t>
            </a:r>
          </a:p>
        </p:txBody>
      </p:sp>
      <p:sp>
        <p:nvSpPr>
          <p:cNvPr id="13" name="Text Placeholder 25">
            <a:extLst>
              <a:ext uri="{FF2B5EF4-FFF2-40B4-BE49-F238E27FC236}">
                <a16:creationId xmlns:a16="http://schemas.microsoft.com/office/drawing/2014/main" id="{F5C3B9E6-CB19-3D62-3B97-8BAEC0B63B1A}"/>
              </a:ext>
            </a:extLst>
          </p:cNvPr>
          <p:cNvSpPr txBox="1">
            <a:spLocks/>
          </p:cNvSpPr>
          <p:nvPr/>
        </p:nvSpPr>
        <p:spPr>
          <a:xfrm>
            <a:off x="283726" y="3411415"/>
            <a:ext cx="7200900" cy="1176231"/>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algn="just" defTabSz="228600">
              <a:tabLst>
                <a:tab pos="118872" algn="l"/>
              </a:tabLst>
            </a:pPr>
            <a:r>
              <a:rPr lang="es-CO" sz="1000" b="1" dirty="0">
                <a:solidFill>
                  <a:schemeClr val="tx1"/>
                </a:solidFill>
              </a:rPr>
              <a:t>MANEJO DE RESIDUOS: </a:t>
            </a:r>
            <a:r>
              <a:rPr lang="es-CO" sz="1000" dirty="0">
                <a:solidFill>
                  <a:schemeClr val="tx1"/>
                </a:solidFill>
              </a:rPr>
              <a:t>Para evitar que los materiales de desecho se transporten por el aire durante el almacenamiento, transporte y eliminación de desechos, se recomienda un recipiente cubierto o una bolsa de plástico.</a:t>
            </a:r>
            <a:endParaRPr lang="en-US" sz="1000" dirty="0">
              <a:solidFill>
                <a:schemeClr val="tx1"/>
              </a:solidFill>
            </a:endParaRPr>
          </a:p>
          <a:p>
            <a:pPr algn="just" defTabSz="228600">
              <a:tabLst>
                <a:tab pos="118872" algn="l"/>
              </a:tabLst>
            </a:pPr>
            <a:r>
              <a:rPr lang="es-CO" sz="1000" b="1" dirty="0">
                <a:solidFill>
                  <a:schemeClr val="tx1"/>
                </a:solidFill>
              </a:rPr>
              <a:t>ELIMINACIÓN: </a:t>
            </a:r>
            <a:r>
              <a:rPr lang="es-CO" sz="1000" dirty="0">
                <a:solidFill>
                  <a:schemeClr val="tx1"/>
                </a:solidFill>
              </a:rPr>
              <a:t>Este producto, tal como se fabrica, no está clasificado como desecho peligroso según las regulaciones federales (40 </a:t>
            </a:r>
            <a:r>
              <a:rPr lang="es-CO" sz="1000" dirty="0" err="1">
                <a:solidFill>
                  <a:schemeClr val="tx1"/>
                </a:solidFill>
              </a:rPr>
              <a:t>CFR</a:t>
            </a:r>
            <a:r>
              <a:rPr lang="es-CO" sz="1000" dirty="0">
                <a:solidFill>
                  <a:schemeClr val="tx1"/>
                </a:solidFill>
              </a:rPr>
              <a:t> 261). Cualquier procesamiento, uso, alteración o adición de químicos al producto, tal como se compró, puede alterar los requisitos de eliminación. Según las regulaciones federales, es responsabilidad del generador de desechos caracterizar adecuadamente un material de desecho para determinar si es un desecho "peligroso". Consulte las regulaciones locales, regionales, estatales o provinciales para identificar todos los requisitos de eliminación aplicables.</a:t>
            </a:r>
            <a:endParaRPr lang="en-CA" sz="1000" dirty="0">
              <a:solidFill>
                <a:srgbClr val="0F1919"/>
              </a:solidFill>
            </a:endParaRPr>
          </a:p>
          <a:p>
            <a:pPr defTabSz="320040">
              <a:tabLst>
                <a:tab pos="118872" algn="l"/>
              </a:tabLst>
            </a:pPr>
            <a:endParaRPr lang="en-CA" sz="1000" b="1" dirty="0">
              <a:solidFill>
                <a:srgbClr val="0F1919"/>
              </a:solidFill>
            </a:endParaRPr>
          </a:p>
        </p:txBody>
      </p:sp>
      <p:sp>
        <p:nvSpPr>
          <p:cNvPr id="14" name="Rectangle 13">
            <a:extLst>
              <a:ext uri="{FF2B5EF4-FFF2-40B4-BE49-F238E27FC236}">
                <a16:creationId xmlns:a16="http://schemas.microsoft.com/office/drawing/2014/main" id="{D0C8AE89-A542-BD73-93EF-FA252FF618DA}"/>
              </a:ext>
            </a:extLst>
          </p:cNvPr>
          <p:cNvSpPr/>
          <p:nvPr/>
        </p:nvSpPr>
        <p:spPr>
          <a:xfrm>
            <a:off x="285750" y="4613510"/>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CO" sz="1200" b="1" dirty="0">
                <a:solidFill>
                  <a:srgbClr val="FFC000"/>
                </a:solidFill>
                <a:latin typeface="+mj-lt"/>
              </a:rPr>
              <a:t>14. INFORMACIÓN DE TRANSPORTE (No obligatorio)</a:t>
            </a:r>
          </a:p>
        </p:txBody>
      </p:sp>
      <p:sp>
        <p:nvSpPr>
          <p:cNvPr id="15" name="Text Placeholder 25">
            <a:extLst>
              <a:ext uri="{FF2B5EF4-FFF2-40B4-BE49-F238E27FC236}">
                <a16:creationId xmlns:a16="http://schemas.microsoft.com/office/drawing/2014/main" id="{F77296E6-35C4-878C-7213-5571EDA0FDA5}"/>
              </a:ext>
            </a:extLst>
          </p:cNvPr>
          <p:cNvSpPr txBox="1">
            <a:spLocks/>
          </p:cNvSpPr>
          <p:nvPr/>
        </p:nvSpPr>
        <p:spPr>
          <a:xfrm>
            <a:off x="286256" y="6720840"/>
            <a:ext cx="7200900" cy="346230"/>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defTabSz="228600">
              <a:tabLst>
                <a:tab pos="118872" algn="l"/>
              </a:tabLst>
            </a:pPr>
            <a:r>
              <a:rPr lang="es-CO" sz="1000" b="1" dirty="0">
                <a:solidFill>
                  <a:schemeClr val="tx1"/>
                </a:solidFill>
              </a:rPr>
              <a:t>Clase de peligro </a:t>
            </a:r>
            <a:r>
              <a:rPr lang="es-CO" sz="1000" b="1" dirty="0" err="1">
                <a:solidFill>
                  <a:schemeClr val="tx1"/>
                </a:solidFill>
              </a:rPr>
              <a:t>TDG</a:t>
            </a:r>
            <a:r>
              <a:rPr lang="es-CO" sz="1000" b="1" dirty="0">
                <a:solidFill>
                  <a:schemeClr val="tx1"/>
                </a:solidFill>
              </a:rPr>
              <a:t> canadiense y PIN: No regulado. </a:t>
            </a:r>
            <a:r>
              <a:rPr lang="es-CO" sz="1000" dirty="0">
                <a:solidFill>
                  <a:schemeClr val="tx1"/>
                </a:solidFill>
              </a:rPr>
              <a:t>No clasificado como mercancías peligrosas según ADR (carretera), </a:t>
            </a:r>
            <a:r>
              <a:rPr lang="es-CO" sz="1000" dirty="0" err="1">
                <a:solidFill>
                  <a:schemeClr val="tx1"/>
                </a:solidFill>
              </a:rPr>
              <a:t>RIDE</a:t>
            </a:r>
            <a:r>
              <a:rPr lang="es-CO" sz="1000" dirty="0">
                <a:solidFill>
                  <a:schemeClr val="tx1"/>
                </a:solidFill>
              </a:rPr>
              <a:t> (tren) o </a:t>
            </a:r>
            <a:r>
              <a:rPr lang="es-CO" sz="1000" dirty="0" err="1">
                <a:solidFill>
                  <a:schemeClr val="tx1"/>
                </a:solidFill>
              </a:rPr>
              <a:t>IMDG</a:t>
            </a:r>
            <a:r>
              <a:rPr lang="es-CO" sz="1000" dirty="0">
                <a:solidFill>
                  <a:schemeClr val="tx1"/>
                </a:solidFill>
              </a:rPr>
              <a:t> (barco).</a:t>
            </a:r>
            <a:endParaRPr lang="en-CA" sz="1000" dirty="0">
              <a:solidFill>
                <a:srgbClr val="0F1919"/>
              </a:solidFill>
            </a:endParaRPr>
          </a:p>
        </p:txBody>
      </p:sp>
      <p:sp>
        <p:nvSpPr>
          <p:cNvPr id="16" name="Rectangle 15">
            <a:extLst>
              <a:ext uri="{FF2B5EF4-FFF2-40B4-BE49-F238E27FC236}">
                <a16:creationId xmlns:a16="http://schemas.microsoft.com/office/drawing/2014/main" id="{3CB1F3FE-FA7D-6279-C911-E726DE98E2F6}"/>
              </a:ext>
            </a:extLst>
          </p:cNvPr>
          <p:cNvSpPr/>
          <p:nvPr/>
        </p:nvSpPr>
        <p:spPr>
          <a:xfrm>
            <a:off x="285750" y="7137256"/>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CO" sz="1200" b="1" dirty="0">
                <a:solidFill>
                  <a:srgbClr val="FFC000"/>
                </a:solidFill>
                <a:latin typeface="+mj-lt"/>
              </a:rPr>
              <a:t>15. INFORMACIÓN REGLAMENTARIA (No obligatoria)</a:t>
            </a:r>
          </a:p>
        </p:txBody>
      </p:sp>
      <p:sp>
        <p:nvSpPr>
          <p:cNvPr id="17" name="Text Placeholder 25">
            <a:extLst>
              <a:ext uri="{FF2B5EF4-FFF2-40B4-BE49-F238E27FC236}">
                <a16:creationId xmlns:a16="http://schemas.microsoft.com/office/drawing/2014/main" id="{223E0D0F-C232-BE13-3DC6-8392AF7A5DF3}"/>
              </a:ext>
            </a:extLst>
          </p:cNvPr>
          <p:cNvSpPr txBox="1">
            <a:spLocks/>
          </p:cNvSpPr>
          <p:nvPr/>
        </p:nvSpPr>
        <p:spPr>
          <a:xfrm>
            <a:off x="284738" y="7596718"/>
            <a:ext cx="7200900" cy="1935902"/>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algn="just" defTabSz="228600">
              <a:spcBef>
                <a:spcPts val="0"/>
              </a:spcBef>
              <a:tabLst>
                <a:tab pos="118872" algn="l"/>
              </a:tabLst>
            </a:pPr>
            <a:r>
              <a:rPr lang="es-CO" sz="1000" b="1" u="sng" dirty="0">
                <a:solidFill>
                  <a:schemeClr val="tx1"/>
                </a:solidFill>
              </a:rPr>
              <a:t>REGULACIONES CANADIENSES</a:t>
            </a:r>
          </a:p>
          <a:p>
            <a:pPr algn="just" defTabSz="228600">
              <a:spcBef>
                <a:spcPts val="0"/>
              </a:spcBef>
              <a:tabLst>
                <a:tab pos="118872" algn="l"/>
              </a:tabLst>
            </a:pPr>
            <a:endParaRPr lang="es-CO" sz="1000" b="1" u="sng" dirty="0">
              <a:solidFill>
                <a:schemeClr val="tx1"/>
              </a:solidFill>
            </a:endParaRPr>
          </a:p>
          <a:p>
            <a:pPr algn="just" defTabSz="228600">
              <a:spcBef>
                <a:spcPts val="0"/>
              </a:spcBef>
              <a:tabLst>
                <a:tab pos="118872" algn="l"/>
              </a:tabLst>
            </a:pPr>
            <a:r>
              <a:rPr lang="es-CO" sz="1000" b="1" dirty="0">
                <a:solidFill>
                  <a:schemeClr val="tx1"/>
                </a:solidFill>
              </a:rPr>
              <a:t>Canadá Sistema Canadiense de Información sobre Materiales Peligrosos en el Lugar de Trabajo (</a:t>
            </a:r>
            <a:r>
              <a:rPr lang="es-CO" sz="1000" b="1" dirty="0" err="1">
                <a:solidFill>
                  <a:schemeClr val="tx1"/>
                </a:solidFill>
              </a:rPr>
              <a:t>WHMIS</a:t>
            </a:r>
            <a:r>
              <a:rPr lang="es-CO" sz="1000" b="1" dirty="0">
                <a:solidFill>
                  <a:schemeClr val="tx1"/>
                </a:solidFill>
              </a:rPr>
              <a:t> 2015) </a:t>
            </a:r>
            <a:r>
              <a:rPr lang="es-CO" sz="1000" dirty="0">
                <a:solidFill>
                  <a:schemeClr val="tx1"/>
                </a:solidFill>
              </a:rPr>
              <a:t>– Clasificado como Clase </a:t>
            </a:r>
            <a:r>
              <a:rPr lang="es-CO" sz="1000" dirty="0" err="1">
                <a:solidFill>
                  <a:schemeClr val="tx1"/>
                </a:solidFill>
              </a:rPr>
              <a:t>D2A</a:t>
            </a:r>
            <a:r>
              <a:rPr lang="es-CO" sz="1000" dirty="0">
                <a:solidFill>
                  <a:schemeClr val="tx1"/>
                </a:solidFill>
              </a:rPr>
              <a:t> – Materiales que causan otros efectos tóxicos</a:t>
            </a:r>
          </a:p>
          <a:p>
            <a:pPr algn="just" defTabSz="228600">
              <a:spcBef>
                <a:spcPts val="0"/>
              </a:spcBef>
              <a:tabLst>
                <a:tab pos="118872" algn="l"/>
              </a:tabLst>
            </a:pPr>
            <a:r>
              <a:rPr lang="es-CO" sz="1000" b="1" dirty="0">
                <a:solidFill>
                  <a:schemeClr val="tx1"/>
                </a:solidFill>
              </a:rPr>
              <a:t>Ley Canadiense de Protección Ambiental (CEPA - Canadian </a:t>
            </a:r>
            <a:r>
              <a:rPr lang="es-CO" sz="1000" b="1" dirty="0" err="1">
                <a:solidFill>
                  <a:schemeClr val="tx1"/>
                </a:solidFill>
              </a:rPr>
              <a:t>Environmental</a:t>
            </a:r>
            <a:r>
              <a:rPr lang="es-CO" sz="1000" b="1" dirty="0">
                <a:solidFill>
                  <a:schemeClr val="tx1"/>
                </a:solidFill>
              </a:rPr>
              <a:t> </a:t>
            </a:r>
            <a:r>
              <a:rPr lang="es-CO" sz="1000" b="1" dirty="0" err="1">
                <a:solidFill>
                  <a:schemeClr val="tx1"/>
                </a:solidFill>
              </a:rPr>
              <a:t>Protection</a:t>
            </a:r>
            <a:r>
              <a:rPr lang="es-CO" sz="1000" b="1" dirty="0">
                <a:solidFill>
                  <a:schemeClr val="tx1"/>
                </a:solidFill>
              </a:rPr>
              <a:t> </a:t>
            </a:r>
            <a:r>
              <a:rPr lang="es-CO" sz="1000" b="1" dirty="0" err="1">
                <a:solidFill>
                  <a:schemeClr val="tx1"/>
                </a:solidFill>
              </a:rPr>
              <a:t>Act</a:t>
            </a:r>
            <a:r>
              <a:rPr lang="es-CO" sz="1000" b="1" dirty="0">
                <a:solidFill>
                  <a:schemeClr val="tx1"/>
                </a:solidFill>
              </a:rPr>
              <a:t> ): </a:t>
            </a:r>
            <a:r>
              <a:rPr lang="es-CO" sz="1000" dirty="0">
                <a:solidFill>
                  <a:schemeClr val="tx1"/>
                </a:solidFill>
              </a:rPr>
              <a:t>todas las sustancias de este producto están incluidas, según sea necesario, en la Lista de Sustancias Nacionales (DSL - </a:t>
            </a:r>
            <a:r>
              <a:rPr lang="es-CO" sz="1000" dirty="0" err="1">
                <a:solidFill>
                  <a:schemeClr val="tx1"/>
                </a:solidFill>
              </a:rPr>
              <a:t>Domestic</a:t>
            </a:r>
            <a:r>
              <a:rPr lang="es-CO" sz="1000" dirty="0">
                <a:solidFill>
                  <a:schemeClr val="tx1"/>
                </a:solidFill>
              </a:rPr>
              <a:t> </a:t>
            </a:r>
            <a:r>
              <a:rPr lang="es-CO" sz="1000" dirty="0" err="1">
                <a:solidFill>
                  <a:schemeClr val="tx1"/>
                </a:solidFill>
              </a:rPr>
              <a:t>Substance</a:t>
            </a:r>
            <a:r>
              <a:rPr lang="es-CO" sz="1000" dirty="0">
                <a:solidFill>
                  <a:schemeClr val="tx1"/>
                </a:solidFill>
              </a:rPr>
              <a:t> </a:t>
            </a:r>
            <a:r>
              <a:rPr lang="es-CO" sz="1000" dirty="0" err="1">
                <a:solidFill>
                  <a:schemeClr val="tx1"/>
                </a:solidFill>
              </a:rPr>
              <a:t>List</a:t>
            </a:r>
            <a:r>
              <a:rPr lang="es-CO" sz="1000" dirty="0">
                <a:solidFill>
                  <a:schemeClr val="tx1"/>
                </a:solidFill>
              </a:rPr>
              <a:t>).</a:t>
            </a:r>
          </a:p>
          <a:p>
            <a:pPr defTabSz="228600">
              <a:spcBef>
                <a:spcPts val="0"/>
              </a:spcBef>
              <a:tabLst>
                <a:tab pos="118872" algn="l"/>
              </a:tabLst>
            </a:pPr>
            <a:endParaRPr lang="es-CO" sz="1000" dirty="0">
              <a:solidFill>
                <a:schemeClr val="tx1"/>
              </a:solidFill>
            </a:endParaRPr>
          </a:p>
          <a:p>
            <a:pPr defTabSz="228600">
              <a:spcBef>
                <a:spcPts val="0"/>
              </a:spcBef>
              <a:tabLst>
                <a:tab pos="118872" algn="l"/>
              </a:tabLst>
            </a:pPr>
            <a:r>
              <a:rPr lang="es-CO" sz="1000" b="1" u="sng" dirty="0">
                <a:solidFill>
                  <a:schemeClr val="tx1"/>
                </a:solidFill>
              </a:rPr>
              <a:t>REGULACIONES DE ESTADOS UNIDOS</a:t>
            </a:r>
            <a:endParaRPr lang="es-CO" sz="1000" b="1" u="sng" dirty="0">
              <a:solidFill>
                <a:srgbClr val="0F1919"/>
              </a:solidFill>
            </a:endParaRPr>
          </a:p>
        </p:txBody>
      </p:sp>
      <p:graphicFrame>
        <p:nvGraphicFramePr>
          <p:cNvPr id="20" name="Table 35">
            <a:extLst>
              <a:ext uri="{FF2B5EF4-FFF2-40B4-BE49-F238E27FC236}">
                <a16:creationId xmlns:a16="http://schemas.microsoft.com/office/drawing/2014/main" id="{5A4444B7-A5DD-415A-1736-A81590B9BF46}"/>
              </a:ext>
            </a:extLst>
          </p:cNvPr>
          <p:cNvGraphicFramePr>
            <a:graphicFrameLocks/>
          </p:cNvGraphicFramePr>
          <p:nvPr>
            <p:extLst>
              <p:ext uri="{D42A27DB-BD31-4B8C-83A1-F6EECF244321}">
                <p14:modId xmlns:p14="http://schemas.microsoft.com/office/powerpoint/2010/main" val="1576497701"/>
              </p:ext>
            </p:extLst>
          </p:nvPr>
        </p:nvGraphicFramePr>
        <p:xfrm>
          <a:off x="287268" y="8745866"/>
          <a:ext cx="7199888" cy="997440"/>
        </p:xfrm>
        <a:graphic>
          <a:graphicData uri="http://schemas.openxmlformats.org/drawingml/2006/table">
            <a:tbl>
              <a:tblPr firstRow="1" bandRow="1">
                <a:tableStyleId>{9D7B26C5-4107-4FEC-AEDC-1716B250A1EF}</a:tableStyleId>
              </a:tblPr>
              <a:tblGrid>
                <a:gridCol w="954792">
                  <a:extLst>
                    <a:ext uri="{9D8B030D-6E8A-4147-A177-3AD203B41FA5}">
                      <a16:colId xmlns:a16="http://schemas.microsoft.com/office/drawing/2014/main" val="3647290184"/>
                    </a:ext>
                  </a:extLst>
                </a:gridCol>
                <a:gridCol w="6245096">
                  <a:extLst>
                    <a:ext uri="{9D8B030D-6E8A-4147-A177-3AD203B41FA5}">
                      <a16:colId xmlns:a16="http://schemas.microsoft.com/office/drawing/2014/main" val="622920296"/>
                    </a:ext>
                  </a:extLst>
                </a:gridCol>
              </a:tblGrid>
              <a:tr h="194665">
                <a:tc>
                  <a:txBody>
                    <a:bodyPr/>
                    <a:lstStyle/>
                    <a:p>
                      <a:r>
                        <a:rPr lang="fr-CA" sz="800" b="1" noProof="0" dirty="0"/>
                        <a:t>OSHA</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88900" indent="0" algn="just"/>
                      <a:r>
                        <a:rPr lang="es-CO" sz="800" b="0" noProof="0" dirty="0"/>
                        <a:t>Cumplir con las </a:t>
                      </a:r>
                      <a:r>
                        <a:rPr lang="es-CO" sz="800" b="1" noProof="0" dirty="0"/>
                        <a:t>Normas de Comunicación de Riesgos </a:t>
                      </a:r>
                      <a:r>
                        <a:rPr lang="es-CO" sz="800" b="0" noProof="0" dirty="0"/>
                        <a:t>29 </a:t>
                      </a:r>
                      <a:r>
                        <a:rPr lang="es-CO" sz="800" b="0" noProof="0" dirty="0" err="1"/>
                        <a:t>CFR</a:t>
                      </a:r>
                      <a:r>
                        <a:rPr lang="es-CO" sz="800" b="0" noProof="0" dirty="0"/>
                        <a:t> 1910.1200 y 29 </a:t>
                      </a:r>
                      <a:r>
                        <a:rPr lang="es-CO" sz="800" b="0" noProof="0" dirty="0" err="1"/>
                        <a:t>CFR</a:t>
                      </a:r>
                      <a:r>
                        <a:rPr lang="es-CO" sz="800" b="0" noProof="0" dirty="0"/>
                        <a:t> 1926.59 y las </a:t>
                      </a:r>
                      <a:r>
                        <a:rPr lang="es-CO" sz="800" b="1" noProof="0" dirty="0"/>
                        <a:t>Normas de Protección Respiratoria </a:t>
                      </a:r>
                      <a:r>
                        <a:rPr lang="es-CO" sz="800" b="0" noProof="0" dirty="0"/>
                        <a:t>29 </a:t>
                      </a:r>
                      <a:r>
                        <a:rPr lang="es-CO" sz="800" b="0" noProof="0" dirty="0" err="1"/>
                        <a:t>CFR</a:t>
                      </a:r>
                      <a:r>
                        <a:rPr lang="es-CO" sz="800" b="0" noProof="0" dirty="0"/>
                        <a:t> 1910.134 y 29 </a:t>
                      </a:r>
                      <a:r>
                        <a:rPr lang="es-CO" sz="800" b="0" noProof="0" dirty="0" err="1"/>
                        <a:t>CFR</a:t>
                      </a:r>
                      <a:r>
                        <a:rPr lang="es-CO" sz="800" b="0" noProof="0" dirty="0"/>
                        <a:t> 1926.103.</a:t>
                      </a:r>
                      <a:endParaRPr lang="fr-CA" sz="800" b="0" noProof="0" dirty="0"/>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85113646"/>
                  </a:ext>
                </a:extLst>
              </a:tr>
              <a:tr h="194665">
                <a:tc>
                  <a:txBody>
                    <a:bodyPr/>
                    <a:lstStyle/>
                    <a:p>
                      <a:r>
                        <a:rPr lang="fr-CA" sz="800" b="1" noProof="0" dirty="0"/>
                        <a:t>CALIFORNIA</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88900" indent="0" algn="just">
                        <a:tabLst>
                          <a:tab pos="88900" algn="l"/>
                        </a:tabLst>
                      </a:pPr>
                      <a:r>
                        <a:rPr lang="es-CO" sz="800" b="0" noProof="0" dirty="0"/>
                        <a:t>Las “fibras cerámicas (partículas transportadas por el aire de tamaño respirable)” figuran en la </a:t>
                      </a:r>
                      <a:r>
                        <a:rPr lang="es-CO" sz="800" b="1" noProof="0" dirty="0"/>
                        <a:t>Proposición 65, Ley de control de sustancias tóxicas y agua potable segura</a:t>
                      </a:r>
                      <a:r>
                        <a:rPr lang="es-CO" sz="800" b="0" noProof="0" dirty="0"/>
                        <a:t> de 1986, como una sustancia química que el estado de California considera causante de cáncer.</a:t>
                      </a:r>
                      <a:endParaRPr lang="fr-CA" sz="800" b="0" noProof="0" dirty="0"/>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43270314"/>
                  </a:ext>
                </a:extLst>
              </a:tr>
              <a:tr h="365760">
                <a:tc>
                  <a:txBody>
                    <a:bodyPr/>
                    <a:lstStyle/>
                    <a:p>
                      <a:r>
                        <a:rPr lang="es-CO" sz="800" b="1" noProof="0"/>
                        <a:t>OTROS ESTADOS</a:t>
                      </a:r>
                      <a:endParaRPr lang="es-CO" sz="800" b="1" noProof="0" dirty="0"/>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88900" indent="0" algn="just"/>
                      <a:r>
                        <a:rPr lang="es-CO" sz="800" b="0" noProof="0" dirty="0"/>
                        <a:t>No se sabe que los productos </a:t>
                      </a:r>
                      <a:r>
                        <a:rPr lang="es-CO" sz="800" b="0" noProof="0" dirty="0" err="1"/>
                        <a:t>FCR</a:t>
                      </a:r>
                      <a:r>
                        <a:rPr lang="es-CO" sz="800" b="0" noProof="0" dirty="0"/>
                        <a:t> estén regulados por otros estados además de California; sin embargo, es posible que se apliquen a estos productos las regulaciones estatales y locales de </a:t>
                      </a:r>
                      <a:r>
                        <a:rPr lang="es-CO" sz="800" b="0" noProof="0" dirty="0" err="1"/>
                        <a:t>OSHA</a:t>
                      </a:r>
                      <a:r>
                        <a:rPr lang="es-CO" sz="800" b="0" noProof="0" dirty="0"/>
                        <a:t> y EPA. En caso de duda, comuníquese con su agencia reguladora local.</a:t>
                      </a:r>
                      <a:endParaRPr lang="fr-CA" sz="800" b="0" noProof="0" dirty="0"/>
                    </a:p>
                  </a:txBody>
                  <a:tcPr marL="0" marR="0" marT="36000" marB="36000">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50222226"/>
                  </a:ext>
                </a:extLst>
              </a:tr>
            </a:tbl>
          </a:graphicData>
        </a:graphic>
      </p:graphicFrame>
    </p:spTree>
    <p:extLst>
      <p:ext uri="{BB962C8B-B14F-4D97-AF65-F5344CB8AC3E}">
        <p14:creationId xmlns:p14="http://schemas.microsoft.com/office/powerpoint/2010/main" val="41068220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7954CA14-D3B4-7D78-0CE5-32CD6889C62A}"/>
              </a:ext>
            </a:extLst>
          </p:cNvPr>
          <p:cNvSpPr/>
          <p:nvPr/>
        </p:nvSpPr>
        <p:spPr>
          <a:xfrm>
            <a:off x="285244" y="1126864"/>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CO" sz="1200" b="1" dirty="0">
                <a:solidFill>
                  <a:srgbClr val="FFC000"/>
                </a:solidFill>
                <a:latin typeface="+mj-lt"/>
              </a:rPr>
              <a:t>16. OTRA INFORMACIÓN</a:t>
            </a:r>
          </a:p>
        </p:txBody>
      </p:sp>
      <p:sp>
        <p:nvSpPr>
          <p:cNvPr id="7" name="Text Placeholder 25">
            <a:extLst>
              <a:ext uri="{FF2B5EF4-FFF2-40B4-BE49-F238E27FC236}">
                <a16:creationId xmlns:a16="http://schemas.microsoft.com/office/drawing/2014/main" id="{84B684A8-32F8-1ADE-1E9A-9F98A7E8159E}"/>
              </a:ext>
            </a:extLst>
          </p:cNvPr>
          <p:cNvSpPr txBox="1">
            <a:spLocks/>
          </p:cNvSpPr>
          <p:nvPr/>
        </p:nvSpPr>
        <p:spPr>
          <a:xfrm>
            <a:off x="284232" y="1521249"/>
            <a:ext cx="7200900" cy="5161491"/>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algn="just" defTabSz="228600">
              <a:spcBef>
                <a:spcPts val="0"/>
              </a:spcBef>
              <a:tabLst>
                <a:tab pos="118872" algn="l"/>
              </a:tabLst>
            </a:pPr>
            <a:r>
              <a:rPr lang="es-CO" sz="1000" b="1" dirty="0">
                <a:solidFill>
                  <a:schemeClr val="tx1"/>
                </a:solidFill>
              </a:rPr>
              <a:t>Programa de gestión de productos</a:t>
            </a:r>
          </a:p>
          <a:p>
            <a:pPr algn="just" defTabSz="228600">
              <a:spcBef>
                <a:spcPts val="0"/>
              </a:spcBef>
              <a:tabLst>
                <a:tab pos="118872" algn="l"/>
              </a:tabLst>
            </a:pPr>
            <a:r>
              <a:rPr lang="es-CO" sz="1000" dirty="0">
                <a:solidFill>
                  <a:schemeClr val="tx1"/>
                </a:solidFill>
              </a:rPr>
              <a:t>FibreCast Inc. utiliza </a:t>
            </a:r>
            <a:r>
              <a:rPr lang="es-CO" sz="1000" dirty="0" err="1">
                <a:solidFill>
                  <a:schemeClr val="tx1"/>
                </a:solidFill>
              </a:rPr>
              <a:t>Unifrax</a:t>
            </a:r>
            <a:r>
              <a:rPr lang="es-CO" sz="1000" dirty="0">
                <a:solidFill>
                  <a:schemeClr val="tx1"/>
                </a:solidFill>
              </a:rPr>
              <a:t> LLC, el fabricante de fibra cerámica refractaria [</a:t>
            </a:r>
            <a:r>
              <a:rPr lang="es-CO" sz="1000" dirty="0" err="1">
                <a:solidFill>
                  <a:schemeClr val="tx1"/>
                </a:solidFill>
              </a:rPr>
              <a:t>FCR</a:t>
            </a:r>
            <a:r>
              <a:rPr lang="es-CO" sz="1000" dirty="0">
                <a:solidFill>
                  <a:schemeClr val="tx1"/>
                </a:solidFill>
              </a:rPr>
              <a:t>] y lanas policristalinas [</a:t>
            </a:r>
            <a:r>
              <a:rPr lang="es-CO" sz="1000" dirty="0" err="1">
                <a:solidFill>
                  <a:schemeClr val="tx1"/>
                </a:solidFill>
              </a:rPr>
              <a:t>PCW</a:t>
            </a:r>
            <a:r>
              <a:rPr lang="es-CO" sz="1000" dirty="0">
                <a:solidFill>
                  <a:schemeClr val="tx1"/>
                </a:solidFill>
              </a:rPr>
              <a:t> - </a:t>
            </a:r>
            <a:r>
              <a:rPr lang="es-CO" sz="1000" dirty="0" err="1">
                <a:solidFill>
                  <a:schemeClr val="tx1"/>
                </a:solidFill>
              </a:rPr>
              <a:t>polycrystalline</a:t>
            </a:r>
            <a:r>
              <a:rPr lang="es-CO" sz="1000" dirty="0">
                <a:solidFill>
                  <a:schemeClr val="tx1"/>
                </a:solidFill>
              </a:rPr>
              <a:t> </a:t>
            </a:r>
            <a:r>
              <a:rPr lang="es-CO" sz="1000" dirty="0" err="1">
                <a:solidFill>
                  <a:schemeClr val="tx1"/>
                </a:solidFill>
              </a:rPr>
              <a:t>wools</a:t>
            </a:r>
            <a:r>
              <a:rPr lang="es-CO" sz="1000" dirty="0">
                <a:solidFill>
                  <a:schemeClr val="tx1"/>
                </a:solidFill>
              </a:rPr>
              <a:t>] para brindar a los clientes información actualizada sobre el uso y manipulación adecuados de fibra cerámica refractaria y lanas de </a:t>
            </a:r>
            <a:r>
              <a:rPr lang="es-CO" sz="1000" dirty="0" err="1">
                <a:solidFill>
                  <a:schemeClr val="tx1"/>
                </a:solidFill>
              </a:rPr>
              <a:t>mullita</a:t>
            </a:r>
            <a:r>
              <a:rPr lang="es-CO" sz="1000" dirty="0">
                <a:solidFill>
                  <a:schemeClr val="tx1"/>
                </a:solidFill>
              </a:rPr>
              <a:t> policristalina. En 2002, </a:t>
            </a:r>
            <a:r>
              <a:rPr lang="es-CO" sz="1000" dirty="0" err="1">
                <a:solidFill>
                  <a:schemeClr val="tx1"/>
                </a:solidFill>
              </a:rPr>
              <a:t>OSHA</a:t>
            </a:r>
            <a:r>
              <a:rPr lang="es-CO" sz="1000" dirty="0">
                <a:solidFill>
                  <a:schemeClr val="tx1"/>
                </a:solidFill>
              </a:rPr>
              <a:t> respaldó un programa voluntario de administración de productos de cinco años llamado </a:t>
            </a:r>
            <a:r>
              <a:rPr lang="es-CO" sz="1000" dirty="0" err="1">
                <a:solidFill>
                  <a:schemeClr val="tx1"/>
                </a:solidFill>
              </a:rPr>
              <a:t>PSP</a:t>
            </a:r>
            <a:r>
              <a:rPr lang="es-CO" sz="1000" dirty="0">
                <a:solidFill>
                  <a:schemeClr val="tx1"/>
                </a:solidFill>
              </a:rPr>
              <a:t> 2002. El 23 de mayo de 2007, el predecesor de la Coalición </a:t>
            </a:r>
            <a:r>
              <a:rPr lang="es-CO" sz="1000" dirty="0" err="1">
                <a:solidFill>
                  <a:schemeClr val="tx1"/>
                </a:solidFill>
              </a:rPr>
              <a:t>HTIW</a:t>
            </a:r>
            <a:r>
              <a:rPr lang="es-CO" sz="1000" dirty="0">
                <a:solidFill>
                  <a:schemeClr val="tx1"/>
                </a:solidFill>
              </a:rPr>
              <a:t>, </a:t>
            </a:r>
            <a:r>
              <a:rPr lang="es-CO" sz="1000" dirty="0" err="1">
                <a:solidFill>
                  <a:schemeClr val="tx1"/>
                </a:solidFill>
              </a:rPr>
              <a:t>FCRC</a:t>
            </a:r>
            <a:r>
              <a:rPr lang="es-CO" sz="1000" dirty="0">
                <a:solidFill>
                  <a:schemeClr val="tx1"/>
                </a:solidFill>
              </a:rPr>
              <a:t>, y sus compañías miembros renovaron este acuerdo voluntario de administración de productos con </a:t>
            </a:r>
            <a:r>
              <a:rPr lang="es-CO" sz="1000" dirty="0" err="1">
                <a:solidFill>
                  <a:schemeClr val="tx1"/>
                </a:solidFill>
              </a:rPr>
              <a:t>OSHA</a:t>
            </a:r>
            <a:r>
              <a:rPr lang="es-CO" sz="1000" dirty="0">
                <a:solidFill>
                  <a:schemeClr val="tx1"/>
                </a:solidFill>
              </a:rPr>
              <a:t>. El 16 de abril de 2012, la Coalición </a:t>
            </a:r>
            <a:r>
              <a:rPr lang="es-CO" sz="1000" dirty="0" err="1">
                <a:solidFill>
                  <a:schemeClr val="tx1"/>
                </a:solidFill>
              </a:rPr>
              <a:t>HTIW</a:t>
            </a:r>
            <a:r>
              <a:rPr lang="es-CO" sz="1000" dirty="0">
                <a:solidFill>
                  <a:schemeClr val="tx1"/>
                </a:solidFill>
              </a:rPr>
              <a:t> renovó este acuerdo. Fue renovado nuevamente el 24 de octubre de 2017, por otros 5 años. Este último programa quinquenal, denominado </a:t>
            </a:r>
            <a:r>
              <a:rPr lang="es-CO" sz="1000" dirty="0" err="1">
                <a:solidFill>
                  <a:schemeClr val="tx1"/>
                </a:solidFill>
              </a:rPr>
              <a:t>PSP</a:t>
            </a:r>
            <a:r>
              <a:rPr lang="es-CO" sz="1000" dirty="0">
                <a:solidFill>
                  <a:schemeClr val="tx1"/>
                </a:solidFill>
              </a:rPr>
              <a:t> 2017, continúa y se basa en los programas anteriores. </a:t>
            </a:r>
            <a:r>
              <a:rPr lang="es-CO" sz="1000" dirty="0" err="1">
                <a:solidFill>
                  <a:schemeClr val="tx1"/>
                </a:solidFill>
              </a:rPr>
              <a:t>PSP</a:t>
            </a:r>
            <a:r>
              <a:rPr lang="es-CO" sz="1000" dirty="0">
                <a:solidFill>
                  <a:schemeClr val="tx1"/>
                </a:solidFill>
              </a:rPr>
              <a:t> 2017 sigue siendo una iniciativa de gestión de riesgos estratégicos multifacética y muy aclamada diseñada específicamente para reducir la exposición en el lugar de trabajo a la fibra cerámica refractaria (</a:t>
            </a:r>
            <a:r>
              <a:rPr lang="es-CO" sz="1000" dirty="0" err="1">
                <a:solidFill>
                  <a:schemeClr val="tx1"/>
                </a:solidFill>
              </a:rPr>
              <a:t>FCR</a:t>
            </a:r>
            <a:r>
              <a:rPr lang="es-CO" sz="1000" dirty="0">
                <a:solidFill>
                  <a:schemeClr val="tx1"/>
                </a:solidFill>
              </a:rPr>
              <a:t>). Para obtener más información sobre </a:t>
            </a:r>
            <a:r>
              <a:rPr lang="es-CO" sz="1000" dirty="0" err="1">
                <a:solidFill>
                  <a:schemeClr val="tx1"/>
                </a:solidFill>
              </a:rPr>
              <a:t>PSP</a:t>
            </a:r>
            <a:r>
              <a:rPr lang="es-CO" sz="1000" dirty="0">
                <a:solidFill>
                  <a:schemeClr val="tx1"/>
                </a:solidFill>
              </a:rPr>
              <a:t> 2017, visite </a:t>
            </a:r>
            <a:r>
              <a:rPr lang="es-CO" sz="1000" dirty="0" err="1">
                <a:solidFill>
                  <a:schemeClr val="tx1"/>
                </a:solidFill>
              </a:rPr>
              <a:t>visit</a:t>
            </a:r>
            <a:r>
              <a:rPr lang="es-CO" sz="1000" dirty="0">
                <a:solidFill>
                  <a:schemeClr val="tx1"/>
                </a:solidFill>
              </a:rPr>
              <a:t> </a:t>
            </a:r>
            <a:r>
              <a:rPr lang="es-CO" sz="1000" dirty="0">
                <a:solidFill>
                  <a:schemeClr val="accent3"/>
                </a:solidFill>
                <a:hlinkClick r:id="rId2">
                  <a:extLst>
                    <a:ext uri="{A12FA001-AC4F-418D-AE19-62706E023703}">
                      <ahyp:hlinkClr xmlns:ahyp="http://schemas.microsoft.com/office/drawing/2018/hyperlinkcolor" val="tx"/>
                    </a:ext>
                  </a:extLst>
                </a:hlinkClick>
              </a:rPr>
              <a:t>http://www.htiwcoalition.org</a:t>
            </a:r>
            <a:endParaRPr lang="es-CO" sz="1000" dirty="0">
              <a:solidFill>
                <a:schemeClr val="accent3"/>
              </a:solidFill>
            </a:endParaRPr>
          </a:p>
          <a:p>
            <a:pPr algn="just" defTabSz="228600">
              <a:spcBef>
                <a:spcPts val="0"/>
              </a:spcBef>
              <a:tabLst>
                <a:tab pos="118872" algn="l"/>
              </a:tabLst>
            </a:pPr>
            <a:r>
              <a:rPr lang="es-CO" sz="1000" dirty="0">
                <a:solidFill>
                  <a:schemeClr val="tx1"/>
                </a:solidFill>
              </a:rPr>
              <a:t> </a:t>
            </a:r>
          </a:p>
          <a:p>
            <a:pPr algn="just" defTabSz="228600">
              <a:spcBef>
                <a:spcPts val="0"/>
              </a:spcBef>
              <a:tabLst>
                <a:tab pos="118872" algn="l"/>
              </a:tabLst>
            </a:pPr>
            <a:r>
              <a:rPr lang="es-CO" sz="1000" b="1" dirty="0">
                <a:solidFill>
                  <a:schemeClr val="tx1"/>
                </a:solidFill>
              </a:rPr>
              <a:t>¡Nota! La antigua clasificación de peligros del Sistema de Identificación de Materiales Peligrosos (</a:t>
            </a:r>
            <a:r>
              <a:rPr lang="es-CO" sz="1000" b="1" dirty="0" err="1">
                <a:solidFill>
                  <a:schemeClr val="tx1"/>
                </a:solidFill>
              </a:rPr>
              <a:t>HMIS</a:t>
            </a:r>
            <a:r>
              <a:rPr lang="es-CO" sz="1000" b="1" dirty="0">
                <a:solidFill>
                  <a:schemeClr val="tx1"/>
                </a:solidFill>
              </a:rPr>
              <a:t>) </a:t>
            </a:r>
            <a:r>
              <a:rPr lang="es-CO" sz="1000" dirty="0">
                <a:solidFill>
                  <a:schemeClr val="tx1"/>
                </a:solidFill>
              </a:rPr>
              <a:t>para clasificar productos </a:t>
            </a:r>
            <a:r>
              <a:rPr lang="es-CO" sz="1000" dirty="0" err="1">
                <a:solidFill>
                  <a:schemeClr val="tx1"/>
                </a:solidFill>
              </a:rPr>
              <a:t>FCR</a:t>
            </a:r>
            <a:r>
              <a:rPr lang="es-CO" sz="1000" dirty="0">
                <a:solidFill>
                  <a:schemeClr val="tx1"/>
                </a:solidFill>
              </a:rPr>
              <a:t> [ahora es lo opuesto al nuevo sistema de clasificación </a:t>
            </a:r>
            <a:r>
              <a:rPr lang="es-CO" sz="1000" dirty="0" err="1">
                <a:solidFill>
                  <a:schemeClr val="tx1"/>
                </a:solidFill>
              </a:rPr>
              <a:t>GHS</a:t>
            </a:r>
            <a:r>
              <a:rPr lang="es-CO" sz="1000" dirty="0">
                <a:solidFill>
                  <a:schemeClr val="tx1"/>
                </a:solidFill>
              </a:rPr>
              <a:t>]. Las clasificaciones antiguas están a continuación:</a:t>
            </a:r>
          </a:p>
          <a:p>
            <a:pPr defTabSz="228600">
              <a:spcBef>
                <a:spcPts val="0"/>
              </a:spcBef>
              <a:tabLst>
                <a:tab pos="118872" algn="l"/>
              </a:tabLst>
            </a:pPr>
            <a:r>
              <a:rPr lang="es-CO" sz="1000" dirty="0" err="1">
                <a:solidFill>
                  <a:schemeClr val="tx1"/>
                </a:solidFill>
              </a:rPr>
              <a:t>HMIS</a:t>
            </a:r>
            <a:r>
              <a:rPr lang="es-CO" sz="1000" dirty="0">
                <a:solidFill>
                  <a:schemeClr val="tx1"/>
                </a:solidFill>
              </a:rPr>
              <a:t> Salud 1* (* denota potencial de efectos crónicos) </a:t>
            </a:r>
          </a:p>
          <a:p>
            <a:pPr defTabSz="228600">
              <a:spcBef>
                <a:spcPts val="0"/>
              </a:spcBef>
              <a:tabLst>
                <a:tab pos="118872" algn="l"/>
              </a:tabLst>
            </a:pPr>
            <a:r>
              <a:rPr lang="es-CO" sz="1000" dirty="0" err="1">
                <a:solidFill>
                  <a:schemeClr val="tx1"/>
                </a:solidFill>
              </a:rPr>
              <a:t>HMIS</a:t>
            </a:r>
            <a:r>
              <a:rPr lang="es-CO" sz="1000" dirty="0">
                <a:solidFill>
                  <a:schemeClr val="tx1"/>
                </a:solidFill>
              </a:rPr>
              <a:t> Inflamabilidad 0 </a:t>
            </a:r>
          </a:p>
          <a:p>
            <a:pPr defTabSz="228600">
              <a:spcBef>
                <a:spcPts val="0"/>
              </a:spcBef>
              <a:tabLst>
                <a:tab pos="118872" algn="l"/>
              </a:tabLst>
            </a:pPr>
            <a:r>
              <a:rPr lang="es-CO" sz="1000" dirty="0" err="1">
                <a:solidFill>
                  <a:schemeClr val="tx1"/>
                </a:solidFill>
              </a:rPr>
              <a:t>HMIS</a:t>
            </a:r>
            <a:r>
              <a:rPr lang="es-CO" sz="1000" dirty="0">
                <a:solidFill>
                  <a:schemeClr val="tx1"/>
                </a:solidFill>
              </a:rPr>
              <a:t> Reactividad 0 </a:t>
            </a:r>
          </a:p>
          <a:p>
            <a:pPr defTabSz="228600">
              <a:spcBef>
                <a:spcPts val="0"/>
              </a:spcBef>
              <a:tabLst>
                <a:tab pos="118872" algn="l"/>
              </a:tabLst>
            </a:pPr>
            <a:r>
              <a:rPr lang="es-CO" sz="1000" dirty="0" err="1">
                <a:solidFill>
                  <a:schemeClr val="tx1"/>
                </a:solidFill>
              </a:rPr>
              <a:t>HMIS</a:t>
            </a:r>
            <a:r>
              <a:rPr lang="es-CO" sz="1000" dirty="0">
                <a:solidFill>
                  <a:schemeClr val="tx1"/>
                </a:solidFill>
              </a:rPr>
              <a:t> Equipo de protección individual X (A determinar por el usuario)</a:t>
            </a:r>
          </a:p>
          <a:p>
            <a:pPr defTabSz="228600">
              <a:spcBef>
                <a:spcPts val="0"/>
              </a:spcBef>
              <a:tabLst>
                <a:tab pos="118872" algn="l"/>
              </a:tabLst>
            </a:pPr>
            <a:endParaRPr lang="es-CO" sz="1000" dirty="0">
              <a:solidFill>
                <a:schemeClr val="tx1"/>
              </a:solidFill>
            </a:endParaRPr>
          </a:p>
          <a:p>
            <a:pPr algn="just" defTabSz="228600">
              <a:spcBef>
                <a:spcPts val="0"/>
              </a:spcBef>
              <a:tabLst>
                <a:tab pos="118872" algn="l"/>
              </a:tabLst>
            </a:pPr>
            <a:r>
              <a:rPr lang="es-CO" sz="1000" b="1" dirty="0">
                <a:solidFill>
                  <a:schemeClr val="tx1"/>
                </a:solidFill>
              </a:rPr>
              <a:t>Información adicional sobre el material después del servicio: </a:t>
            </a:r>
            <a:r>
              <a:rPr lang="es-CO" sz="1000" dirty="0">
                <a:solidFill>
                  <a:schemeClr val="tx1"/>
                </a:solidFill>
              </a:rPr>
              <a:t>Tal como se producen, todas las fibras </a:t>
            </a:r>
            <a:r>
              <a:rPr lang="es-CO" sz="1000" dirty="0" err="1">
                <a:solidFill>
                  <a:schemeClr val="tx1"/>
                </a:solidFill>
              </a:rPr>
              <a:t>FCR</a:t>
            </a:r>
            <a:r>
              <a:rPr lang="es-CO" sz="1000" dirty="0">
                <a:solidFill>
                  <a:schemeClr val="tx1"/>
                </a:solidFill>
              </a:rPr>
              <a:t> son materiales vítreos (vidriosos) que no contienen sílice cristalina. La exposición continuada a temperaturas elevadas puede provocar la desvitrificación (cristalización) de estas fibras. La primera formación cristalina (</a:t>
            </a:r>
            <a:r>
              <a:rPr lang="es-CO" sz="1000" dirty="0" err="1">
                <a:solidFill>
                  <a:schemeClr val="tx1"/>
                </a:solidFill>
              </a:rPr>
              <a:t>mullita</a:t>
            </a:r>
            <a:r>
              <a:rPr lang="es-CO" sz="1000" dirty="0">
                <a:solidFill>
                  <a:schemeClr val="tx1"/>
                </a:solidFill>
              </a:rPr>
              <a:t>) comienza a producirse aproximadamente a </a:t>
            </a:r>
            <a:r>
              <a:rPr lang="es-CO" sz="1000" dirty="0" err="1">
                <a:solidFill>
                  <a:schemeClr val="tx1"/>
                </a:solidFill>
              </a:rPr>
              <a:t>985°C</a:t>
            </a:r>
            <a:r>
              <a:rPr lang="es-CO" sz="1000" dirty="0">
                <a:solidFill>
                  <a:schemeClr val="tx1"/>
                </a:solidFill>
              </a:rPr>
              <a:t> (</a:t>
            </a:r>
            <a:r>
              <a:rPr lang="es-CO" sz="1000" dirty="0" err="1">
                <a:solidFill>
                  <a:schemeClr val="tx1"/>
                </a:solidFill>
              </a:rPr>
              <a:t>1805°F</a:t>
            </a:r>
            <a:r>
              <a:rPr lang="es-CO" sz="1000" dirty="0">
                <a:solidFill>
                  <a:schemeClr val="tx1"/>
                </a:solidFill>
              </a:rPr>
              <a:t>). La sílice en fase cristalina puede comenzar a formarse a aproximadamente </a:t>
            </a:r>
            <a:r>
              <a:rPr lang="es-CO" sz="1000" dirty="0" err="1">
                <a:solidFill>
                  <a:schemeClr val="tx1"/>
                </a:solidFill>
              </a:rPr>
              <a:t>1100°C</a:t>
            </a:r>
            <a:r>
              <a:rPr lang="es-CO" sz="1000" dirty="0">
                <a:solidFill>
                  <a:schemeClr val="tx1"/>
                </a:solidFill>
              </a:rPr>
              <a:t> (</a:t>
            </a:r>
            <a:r>
              <a:rPr lang="es-CO" sz="1000" dirty="0" err="1">
                <a:solidFill>
                  <a:schemeClr val="tx1"/>
                </a:solidFill>
              </a:rPr>
              <a:t>2012°F</a:t>
            </a:r>
            <a:r>
              <a:rPr lang="es-CO" sz="1000" dirty="0">
                <a:solidFill>
                  <a:schemeClr val="tx1"/>
                </a:solidFill>
              </a:rPr>
              <a:t>). Cuando las fibras de vidrio </a:t>
            </a:r>
            <a:r>
              <a:rPr lang="es-CO" sz="1000" dirty="0" err="1">
                <a:solidFill>
                  <a:schemeClr val="tx1"/>
                </a:solidFill>
              </a:rPr>
              <a:t>FCR</a:t>
            </a:r>
            <a:r>
              <a:rPr lang="es-CO" sz="1000" dirty="0">
                <a:solidFill>
                  <a:schemeClr val="tx1"/>
                </a:solidFill>
              </a:rPr>
              <a:t> se desvitrifican, forman una mezcla mineral de sílice cristalina que contiene polvo. La sílice cristalina queda atrapada en los límites de grano dentro de una matriz formada predominantemente por </a:t>
            </a:r>
            <a:r>
              <a:rPr lang="es-CO" sz="1000" dirty="0" err="1">
                <a:solidFill>
                  <a:schemeClr val="tx1"/>
                </a:solidFill>
              </a:rPr>
              <a:t>mullita</a:t>
            </a:r>
            <a:r>
              <a:rPr lang="es-CO" sz="1000" dirty="0">
                <a:solidFill>
                  <a:schemeClr val="tx1"/>
                </a:solidFill>
              </a:rPr>
              <a:t>. La aparición y el alcance de la formación de fases cristalinas dependen de la duración y la temperatura de la exposición, la química de las fibras y/o la presencia de agentes fundentes o contaminantes del horno. La presencia de fases cristalinas sólo puede confirmarse mediante análisis de laboratorio de la fibra de "cara caliente". La evaluación de la </a:t>
            </a:r>
            <a:r>
              <a:rPr lang="es-CO" sz="1000" dirty="0" err="1">
                <a:solidFill>
                  <a:schemeClr val="tx1"/>
                </a:solidFill>
              </a:rPr>
              <a:t>IARC</a:t>
            </a:r>
            <a:r>
              <a:rPr lang="es-CO" sz="1000" dirty="0">
                <a:solidFill>
                  <a:schemeClr val="tx1"/>
                </a:solidFill>
              </a:rPr>
              <a:t> sobre la sílice cristalina establece que “la sílice cristalina inhalada en forma de cuarzo o cristobalita de fuentes ocupacionales es cancerígena para los humanos (Grupo 1)” y además señala que “no se detectó carcinogenicidad en humanos en todas las circunstancias industriales estudiadas”. La </a:t>
            </a:r>
            <a:r>
              <a:rPr lang="es-CO" sz="1000" dirty="0" err="1">
                <a:solidFill>
                  <a:schemeClr val="tx1"/>
                </a:solidFill>
              </a:rPr>
              <a:t>IARC</a:t>
            </a:r>
            <a:r>
              <a:rPr lang="es-CO" sz="1000" dirty="0">
                <a:solidFill>
                  <a:schemeClr val="tx1"/>
                </a:solidFill>
              </a:rPr>
              <a:t> también estudió polvos que contienen sílice cristalina mineral mixta, como polvo de carbón (que contiene entre un 5 % y un 15 % de sílice cristalina) y tierra de diatomeas, sin observar ninguna evidencia de enfermedad. (Monografía de la </a:t>
            </a:r>
            <a:r>
              <a:rPr lang="es-CO" sz="1000" dirty="0" err="1">
                <a:solidFill>
                  <a:schemeClr val="tx1"/>
                </a:solidFill>
              </a:rPr>
              <a:t>IARC</a:t>
            </a:r>
            <a:r>
              <a:rPr lang="es-CO" sz="1000" dirty="0">
                <a:solidFill>
                  <a:schemeClr val="tx1"/>
                </a:solidFill>
              </a:rPr>
              <a:t>, volumen 68, 1997). NTP enumera todos los polimorfos de sílice cristalina entre las sustancias que "pueden considerarse razonablemente carcinógenas".</a:t>
            </a:r>
            <a:endParaRPr lang="es-CO" sz="1000" dirty="0">
              <a:solidFill>
                <a:srgbClr val="0F1919"/>
              </a:solidFill>
            </a:endParaRPr>
          </a:p>
          <a:p>
            <a:pPr algn="just" defTabSz="320040">
              <a:tabLst>
                <a:tab pos="118872" algn="l"/>
              </a:tabLst>
            </a:pPr>
            <a:r>
              <a:rPr lang="es-CO" sz="1000" dirty="0" err="1">
                <a:solidFill>
                  <a:srgbClr val="0F1919"/>
                </a:solidFill>
              </a:rPr>
              <a:t>IARC</a:t>
            </a:r>
            <a:r>
              <a:rPr lang="es-CO" sz="1000" dirty="0">
                <a:solidFill>
                  <a:srgbClr val="0F1919"/>
                </a:solidFill>
              </a:rPr>
              <a:t> y NTP no evaluaron el </a:t>
            </a:r>
            <a:r>
              <a:rPr lang="es-CO" sz="1000" dirty="0" err="1">
                <a:solidFill>
                  <a:srgbClr val="0F1919"/>
                </a:solidFill>
              </a:rPr>
              <a:t>FCR</a:t>
            </a:r>
            <a:r>
              <a:rPr lang="es-CO" sz="1000" dirty="0">
                <a:solidFill>
                  <a:srgbClr val="0F1919"/>
                </a:solidFill>
              </a:rPr>
              <a:t> después del servicio, que puede contener varias fases cristalinas. Sin embargo, un análisis de muestras de </a:t>
            </a:r>
            <a:r>
              <a:rPr lang="es-CO" sz="1000" dirty="0" err="1">
                <a:solidFill>
                  <a:srgbClr val="0F1919"/>
                </a:solidFill>
              </a:rPr>
              <a:t>FCR</a:t>
            </a:r>
            <a:r>
              <a:rPr lang="es-CO" sz="1000" dirty="0">
                <a:solidFill>
                  <a:srgbClr val="0F1919"/>
                </a:solidFill>
              </a:rPr>
              <a:t> después del servicio obtenidas de conformidad con un acuerdo de monitoreo de exposición con la </a:t>
            </a:r>
            <a:r>
              <a:rPr lang="es-CO" sz="1000" dirty="0" err="1">
                <a:solidFill>
                  <a:srgbClr val="0F1919"/>
                </a:solidFill>
              </a:rPr>
              <a:t>USEPA</a:t>
            </a:r>
            <a:r>
              <a:rPr lang="es-CO" sz="1000" dirty="0">
                <a:solidFill>
                  <a:srgbClr val="0F1919"/>
                </a:solidFill>
              </a:rPr>
              <a:t>, encontró que en las condiciones del horno muestreadas, la mayoría no contenía niveles detectables de sílice cristalina. Otros estudios relevantes de </a:t>
            </a:r>
            <a:r>
              <a:rPr lang="es-CO" sz="1000" dirty="0" err="1">
                <a:solidFill>
                  <a:srgbClr val="0F1919"/>
                </a:solidFill>
              </a:rPr>
              <a:t>FCR</a:t>
            </a:r>
            <a:r>
              <a:rPr lang="es-CO" sz="1000" dirty="0">
                <a:solidFill>
                  <a:srgbClr val="0F1919"/>
                </a:solidFill>
              </a:rPr>
              <a:t> encontraron que (1) la </a:t>
            </a:r>
            <a:r>
              <a:rPr lang="es-CO" sz="1000" dirty="0" err="1">
                <a:solidFill>
                  <a:srgbClr val="0F1919"/>
                </a:solidFill>
              </a:rPr>
              <a:t>FCR</a:t>
            </a:r>
            <a:r>
              <a:rPr lang="es-CO" sz="1000" dirty="0">
                <a:solidFill>
                  <a:srgbClr val="0F1919"/>
                </a:solidFill>
              </a:rPr>
              <a:t> simulada después del servicio mostró poca o ninguna actividad cuando la exposición fue por inhalación o inyección intraperitoneal; y (2) la </a:t>
            </a:r>
            <a:r>
              <a:rPr lang="es-CO" sz="1000" dirty="0" err="1">
                <a:solidFill>
                  <a:srgbClr val="0F1919"/>
                </a:solidFill>
              </a:rPr>
              <a:t>FCR</a:t>
            </a:r>
            <a:r>
              <a:rPr lang="es-CO" sz="1000" dirty="0">
                <a:solidFill>
                  <a:srgbClr val="0F1919"/>
                </a:solidFill>
              </a:rPr>
              <a:t> después del servicio no fue citotóxica para las células similares a los macrófagos en concentraciones de hasta 320 microgramos/cm²; en comparación, el cuarzo puro o la cristobalita fueron significativamente activos en niveles mucho más bajos (alrededor de 20 microgramos/cm²).</a:t>
            </a:r>
          </a:p>
          <a:p>
            <a:pPr defTabSz="320040">
              <a:tabLst>
                <a:tab pos="118872" algn="l"/>
              </a:tabLst>
            </a:pPr>
            <a:endParaRPr lang="en-CA" sz="1000" dirty="0">
              <a:solidFill>
                <a:srgbClr val="0F1919"/>
              </a:solidFill>
            </a:endParaRPr>
          </a:p>
        </p:txBody>
      </p:sp>
      <p:sp>
        <p:nvSpPr>
          <p:cNvPr id="8" name="Rectangle 7">
            <a:extLst>
              <a:ext uri="{FF2B5EF4-FFF2-40B4-BE49-F238E27FC236}">
                <a16:creationId xmlns:a16="http://schemas.microsoft.com/office/drawing/2014/main" id="{E76F184B-C9A0-FA4C-4CCD-7F821E870879}"/>
              </a:ext>
            </a:extLst>
          </p:cNvPr>
          <p:cNvSpPr/>
          <p:nvPr/>
        </p:nvSpPr>
        <p:spPr>
          <a:xfrm>
            <a:off x="287269" y="6896175"/>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es-CO" sz="1200" b="1" dirty="0">
                <a:solidFill>
                  <a:srgbClr val="FFC000"/>
                </a:solidFill>
                <a:latin typeface="+mj-lt"/>
              </a:rPr>
              <a:t>DEFINICIONES</a:t>
            </a:r>
            <a:endParaRPr lang="en-CA" sz="1200" b="1" dirty="0">
              <a:solidFill>
                <a:srgbClr val="FFC000"/>
              </a:solidFill>
              <a:latin typeface="+mj-lt"/>
            </a:endParaRPr>
          </a:p>
        </p:txBody>
      </p:sp>
      <p:sp>
        <p:nvSpPr>
          <p:cNvPr id="10" name="Text Placeholder 39">
            <a:extLst>
              <a:ext uri="{FF2B5EF4-FFF2-40B4-BE49-F238E27FC236}">
                <a16:creationId xmlns:a16="http://schemas.microsoft.com/office/drawing/2014/main" id="{87B1CED8-6EF5-EAE3-F546-8DF8CCE77680}"/>
              </a:ext>
            </a:extLst>
          </p:cNvPr>
          <p:cNvSpPr txBox="1">
            <a:spLocks/>
          </p:cNvSpPr>
          <p:nvPr/>
        </p:nvSpPr>
        <p:spPr>
          <a:xfrm>
            <a:off x="4351020" y="701040"/>
            <a:ext cx="3134618" cy="327660"/>
          </a:xfrm>
          <a:prstGeom prst="rect">
            <a:avLst/>
          </a:prstGeom>
        </p:spPr>
        <p:txBody>
          <a:bodyPr vert="horz" lIns="0" tIns="0" rIns="0" bIns="0" rtlCol="0" anchor="t">
            <a:noAutofit/>
          </a:bodyPr>
          <a:lstStyle>
            <a:lvl1pPr marL="0" indent="0" algn="r" defTabSz="777240" rtl="0" eaLnBrk="1" latinLnBrk="0" hangingPunct="1">
              <a:lnSpc>
                <a:spcPct val="90000"/>
              </a:lnSpc>
              <a:spcBef>
                <a:spcPts val="850"/>
              </a:spcBef>
              <a:buFont typeface="Arial" panose="020B0604020202020204" pitchFamily="34" charset="0"/>
              <a:buNone/>
              <a:defRPr sz="2400" kern="1200" baseline="0">
                <a:solidFill>
                  <a:schemeClr val="tx1"/>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dirty="0"/>
              <a:t> </a:t>
            </a:r>
            <a:r>
              <a:rPr lang="en-US" sz="1200" dirty="0">
                <a:solidFill>
                  <a:schemeClr val="tx2"/>
                </a:solidFill>
              </a:rPr>
              <a:t>FDS FC INJECTITE 2300 </a:t>
            </a:r>
            <a:r>
              <a:rPr lang="en-US" sz="1200" dirty="0" err="1">
                <a:solidFill>
                  <a:schemeClr val="tx2"/>
                </a:solidFill>
              </a:rPr>
              <a:t>BOMBEABLE</a:t>
            </a:r>
            <a:r>
              <a:rPr lang="en-US" sz="1200" dirty="0">
                <a:solidFill>
                  <a:schemeClr val="tx2"/>
                </a:solidFill>
              </a:rPr>
              <a:t> 23 03 </a:t>
            </a:r>
          </a:p>
        </p:txBody>
      </p:sp>
      <p:graphicFrame>
        <p:nvGraphicFramePr>
          <p:cNvPr id="3" name="Table 35">
            <a:extLst>
              <a:ext uri="{FF2B5EF4-FFF2-40B4-BE49-F238E27FC236}">
                <a16:creationId xmlns:a16="http://schemas.microsoft.com/office/drawing/2014/main" id="{6BD9C4F0-8603-7B0F-B697-279A0120FC65}"/>
              </a:ext>
            </a:extLst>
          </p:cNvPr>
          <p:cNvGraphicFramePr>
            <a:graphicFrameLocks/>
          </p:cNvGraphicFramePr>
          <p:nvPr>
            <p:extLst>
              <p:ext uri="{D42A27DB-BD31-4B8C-83A1-F6EECF244321}">
                <p14:modId xmlns:p14="http://schemas.microsoft.com/office/powerpoint/2010/main" val="3400098287"/>
              </p:ext>
            </p:extLst>
          </p:nvPr>
        </p:nvGraphicFramePr>
        <p:xfrm>
          <a:off x="287269" y="7270603"/>
          <a:ext cx="7199889" cy="2533095"/>
        </p:xfrm>
        <a:graphic>
          <a:graphicData uri="http://schemas.openxmlformats.org/drawingml/2006/table">
            <a:tbl>
              <a:tblPr firstRow="1" bandRow="1">
                <a:tableStyleId>{9D7B26C5-4107-4FEC-AEDC-1716B250A1EF}</a:tableStyleId>
              </a:tblPr>
              <a:tblGrid>
                <a:gridCol w="970333">
                  <a:extLst>
                    <a:ext uri="{9D8B030D-6E8A-4147-A177-3AD203B41FA5}">
                      <a16:colId xmlns:a16="http://schemas.microsoft.com/office/drawing/2014/main" val="3647290184"/>
                    </a:ext>
                  </a:extLst>
                </a:gridCol>
                <a:gridCol w="2915361">
                  <a:extLst>
                    <a:ext uri="{9D8B030D-6E8A-4147-A177-3AD203B41FA5}">
                      <a16:colId xmlns:a16="http://schemas.microsoft.com/office/drawing/2014/main" val="622920296"/>
                    </a:ext>
                  </a:extLst>
                </a:gridCol>
                <a:gridCol w="3314195">
                  <a:extLst>
                    <a:ext uri="{9D8B030D-6E8A-4147-A177-3AD203B41FA5}">
                      <a16:colId xmlns:a16="http://schemas.microsoft.com/office/drawing/2014/main" val="2528902335"/>
                    </a:ext>
                  </a:extLst>
                </a:gridCol>
              </a:tblGrid>
              <a:tr h="222920">
                <a:tc>
                  <a:txBody>
                    <a:bodyPr/>
                    <a:lstStyle/>
                    <a:p>
                      <a:pPr marL="177800" indent="-68263"/>
                      <a:r>
                        <a:rPr lang="es-CO" sz="800" b="1" noProof="0" dirty="0" err="1">
                          <a:solidFill>
                            <a:srgbClr val="0F1919"/>
                          </a:solidFill>
                        </a:rPr>
                        <a:t>ACGIH</a:t>
                      </a:r>
                      <a:endParaRPr lang="es-CO" sz="800" b="1" noProof="0" dirty="0">
                        <a:solidFill>
                          <a:srgbClr val="0F1919"/>
                        </a:solidFill>
                      </a:endParaRP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American </a:t>
                      </a:r>
                      <a:r>
                        <a:rPr lang="es-CO" sz="800" b="0" kern="1200" noProof="0" dirty="0" err="1">
                          <a:solidFill>
                            <a:schemeClr val="tx1"/>
                          </a:solidFill>
                          <a:latin typeface="+mn-lt"/>
                          <a:ea typeface="+mn-ea"/>
                          <a:cs typeface="+mn-cs"/>
                        </a:rPr>
                        <a:t>Conference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Governmental</a:t>
                      </a:r>
                      <a:r>
                        <a:rPr lang="es-CO" sz="800" b="0" kern="1200" noProof="0" dirty="0">
                          <a:solidFill>
                            <a:schemeClr val="tx1"/>
                          </a:solidFill>
                          <a:latin typeface="+mn-lt"/>
                          <a:ea typeface="+mn-ea"/>
                          <a:cs typeface="+mn-cs"/>
                        </a:rPr>
                        <a:t> Industrial </a:t>
                      </a:r>
                      <a:r>
                        <a:rPr lang="es-CO" sz="800" b="0" kern="1200" noProof="0" dirty="0" err="1">
                          <a:solidFill>
                            <a:schemeClr val="tx1"/>
                          </a:solidFill>
                          <a:latin typeface="+mn-lt"/>
                          <a:ea typeface="+mn-ea"/>
                          <a:cs typeface="+mn-cs"/>
                        </a:rPr>
                        <a:t>Hygienists</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Conferencia Americana de Higienistas Industriales Gubernamentales</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73966592"/>
                  </a:ext>
                </a:extLst>
              </a:tr>
              <a:tr h="190500">
                <a:tc>
                  <a:txBody>
                    <a:bodyPr/>
                    <a:lstStyle/>
                    <a:p>
                      <a:pPr marL="109728"/>
                      <a:r>
                        <a:rPr lang="es-CO" sz="800" b="1" noProof="0" dirty="0">
                          <a:solidFill>
                            <a:srgbClr val="0F1919"/>
                          </a:solidFill>
                        </a:rPr>
                        <a:t>ADR</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Carriage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Dangerous</a:t>
                      </a:r>
                      <a:r>
                        <a:rPr lang="es-CO" sz="800" b="0" kern="1200" noProof="0" dirty="0">
                          <a:solidFill>
                            <a:schemeClr val="tx1"/>
                          </a:solidFill>
                          <a:latin typeface="+mn-lt"/>
                          <a:ea typeface="+mn-ea"/>
                          <a:cs typeface="+mn-cs"/>
                        </a:rPr>
                        <a:t> Good </a:t>
                      </a:r>
                      <a:r>
                        <a:rPr lang="es-CO" sz="800" b="0" kern="1200" noProof="0" dirty="0" err="1">
                          <a:solidFill>
                            <a:schemeClr val="tx1"/>
                          </a:solidFill>
                          <a:latin typeface="+mn-lt"/>
                          <a:ea typeface="+mn-ea"/>
                          <a:cs typeface="+mn-cs"/>
                        </a:rPr>
                        <a:t>by</a:t>
                      </a:r>
                      <a:r>
                        <a:rPr lang="es-CO" sz="800" b="0" kern="1200" noProof="0" dirty="0">
                          <a:solidFill>
                            <a:schemeClr val="tx1"/>
                          </a:solidFill>
                          <a:latin typeface="+mn-lt"/>
                          <a:ea typeface="+mn-ea"/>
                          <a:cs typeface="+mn-cs"/>
                        </a:rPr>
                        <a:t> Road (International </a:t>
                      </a:r>
                      <a:r>
                        <a:rPr lang="es-CO" sz="800" b="0" kern="1200" noProof="0" dirty="0" err="1">
                          <a:solidFill>
                            <a:schemeClr val="tx1"/>
                          </a:solidFill>
                          <a:latin typeface="+mn-lt"/>
                          <a:ea typeface="+mn-ea"/>
                          <a:cs typeface="+mn-cs"/>
                        </a:rPr>
                        <a:t>Regulation</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Transporte de mercancías peligrosas por carretera (Reglamento internacional)</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31888447"/>
                  </a:ext>
                </a:extLst>
              </a:tr>
              <a:tr h="193920">
                <a:tc>
                  <a:txBody>
                    <a:bodyPr/>
                    <a:lstStyle/>
                    <a:p>
                      <a:pPr marL="109728"/>
                      <a:r>
                        <a:rPr lang="es-CO" sz="800" b="1" noProof="0" dirty="0"/>
                        <a:t>AES</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Alkaline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Earth</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Silicate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Wools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8890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Lanas de silicato alcalinotérreo</a:t>
                      </a:r>
                    </a:p>
                  </a:txBody>
                  <a:tcPr marL="72000" marR="7200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35533959"/>
                  </a:ext>
                </a:extLst>
              </a:tr>
              <a:tr h="193920">
                <a:tc>
                  <a:txBody>
                    <a:bodyPr/>
                    <a:lstStyle/>
                    <a:p>
                      <a:pPr marL="109728"/>
                      <a:r>
                        <a:rPr lang="es-CO" sz="800" b="1" noProof="0" dirty="0" err="1"/>
                        <a:t>ASW</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Alumino-Silicate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Wools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lvl="0" indent="0" algn="just" defTabSz="777240" rtl="0" eaLnBrk="1" latinLnBrk="0" hangingPunct="1">
                        <a:lnSpc>
                          <a:spcPct val="100000"/>
                        </a:lnSpc>
                        <a:spcBef>
                          <a:spcPts val="0"/>
                        </a:spcBef>
                        <a:tabLst/>
                      </a:pPr>
                      <a:r>
                        <a:rPr lang="es-CO" sz="800" b="0" kern="1200" noProof="0" dirty="0">
                          <a:solidFill>
                            <a:schemeClr val="tx1"/>
                          </a:solidFill>
                          <a:latin typeface="+mn-lt"/>
                          <a:ea typeface="+mn-ea"/>
                          <a:cs typeface="+mn-cs"/>
                        </a:rPr>
                        <a:t>Lanas de </a:t>
                      </a:r>
                      <a:r>
                        <a:rPr lang="es-CO" sz="800" b="0" kern="1200" noProof="0" dirty="0" err="1">
                          <a:solidFill>
                            <a:schemeClr val="tx1"/>
                          </a:solidFill>
                          <a:latin typeface="+mn-lt"/>
                          <a:ea typeface="+mn-ea"/>
                          <a:cs typeface="+mn-cs"/>
                        </a:rPr>
                        <a:t>alumino</a:t>
                      </a:r>
                      <a:r>
                        <a:rPr lang="es-CO" sz="800" b="0" kern="1200" noProof="0" dirty="0">
                          <a:solidFill>
                            <a:schemeClr val="tx1"/>
                          </a:solidFill>
                          <a:latin typeface="+mn-lt"/>
                          <a:ea typeface="+mn-ea"/>
                          <a:cs typeface="+mn-cs"/>
                        </a:rPr>
                        <a:t>-silicato</a:t>
                      </a:r>
                    </a:p>
                  </a:txBody>
                  <a:tcPr marL="72000" marR="7200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98802691"/>
                  </a:ext>
                </a:extLst>
              </a:tr>
              <a:tr h="194665">
                <a:tc>
                  <a:txBody>
                    <a:bodyPr/>
                    <a:lstStyle/>
                    <a:p>
                      <a:pPr marL="109728"/>
                      <a:r>
                        <a:rPr lang="es-CO" sz="800" b="1" noProof="0" dirty="0">
                          <a:solidFill>
                            <a:srgbClr val="0F1919"/>
                          </a:solidFill>
                        </a:rPr>
                        <a:t>CAA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Clean</a:t>
                      </a:r>
                      <a:r>
                        <a:rPr lang="es-CO" sz="800" b="0" kern="1200" noProof="0" dirty="0">
                          <a:solidFill>
                            <a:schemeClr val="tx1"/>
                          </a:solidFill>
                          <a:latin typeface="+mn-lt"/>
                          <a:ea typeface="+mn-ea"/>
                          <a:cs typeface="+mn-cs"/>
                        </a:rPr>
                        <a:t> Air </a:t>
                      </a:r>
                      <a:r>
                        <a:rPr lang="es-CO" sz="800" b="0" kern="1200" noProof="0" dirty="0" err="1">
                          <a:solidFill>
                            <a:schemeClr val="tx1"/>
                          </a:solidFill>
                          <a:latin typeface="+mn-lt"/>
                          <a:ea typeface="+mn-ea"/>
                          <a:cs typeface="+mn-cs"/>
                        </a:rPr>
                        <a:t>Act</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8890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Aire Limpio</a:t>
                      </a:r>
                    </a:p>
                  </a:txBody>
                  <a:tcPr marL="72000" marR="7200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85113646"/>
                  </a:ext>
                </a:extLst>
              </a:tr>
              <a:tr h="194665">
                <a:tc>
                  <a:txBody>
                    <a:bodyPr/>
                    <a:lstStyle/>
                    <a:p>
                      <a:pPr marL="109728"/>
                      <a:r>
                        <a:rPr lang="es-CO" sz="800" b="1" noProof="0" dirty="0">
                          <a:solidFill>
                            <a:srgbClr val="0F1919"/>
                          </a:solidFill>
                        </a:rPr>
                        <a:t>CAS	</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Chemical </a:t>
                      </a:r>
                      <a:r>
                        <a:rPr lang="es-CO" sz="800" b="0" kern="1200" noProof="0" dirty="0" err="1">
                          <a:solidFill>
                            <a:schemeClr val="tx1"/>
                          </a:solidFill>
                          <a:latin typeface="+mn-lt"/>
                          <a:ea typeface="+mn-ea"/>
                          <a:cs typeface="+mn-cs"/>
                        </a:rPr>
                        <a:t>Abstracts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Service</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Servicio de Resúmenes Químicos</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43270314"/>
                  </a:ext>
                </a:extLst>
              </a:tr>
              <a:tr h="194665">
                <a:tc>
                  <a:txBody>
                    <a:bodyPr/>
                    <a:lstStyle/>
                    <a:p>
                      <a:pPr marL="109728"/>
                      <a:r>
                        <a:rPr lang="es-CO" sz="800" b="1" noProof="0" dirty="0" err="1">
                          <a:solidFill>
                            <a:srgbClr val="0F1919"/>
                          </a:solidFill>
                        </a:rPr>
                        <a:t>CERCLA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Comprehensive </a:t>
                      </a:r>
                      <a:r>
                        <a:rPr lang="es-CO" sz="800" b="0" kern="1200" noProof="0" dirty="0" err="1">
                          <a:solidFill>
                            <a:schemeClr val="tx1"/>
                          </a:solidFill>
                          <a:latin typeface="+mn-lt"/>
                          <a:ea typeface="+mn-ea"/>
                          <a:cs typeface="+mn-cs"/>
                        </a:rPr>
                        <a:t>Environmental</a:t>
                      </a:r>
                      <a:r>
                        <a:rPr lang="es-CO" sz="800" b="0" kern="1200" noProof="0" dirty="0">
                          <a:solidFill>
                            <a:schemeClr val="tx1"/>
                          </a:solidFill>
                          <a:latin typeface="+mn-lt"/>
                          <a:ea typeface="+mn-ea"/>
                          <a:cs typeface="+mn-cs"/>
                        </a:rPr>
                        <a:t> Response, </a:t>
                      </a:r>
                      <a:r>
                        <a:rPr lang="es-CO" sz="800" b="0" kern="1200" noProof="0" dirty="0" err="1">
                          <a:solidFill>
                            <a:schemeClr val="tx1"/>
                          </a:solidFill>
                          <a:latin typeface="+mn-lt"/>
                          <a:ea typeface="+mn-ea"/>
                          <a:cs typeface="+mn-cs"/>
                        </a:rPr>
                        <a:t>Compensation</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Liability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Act</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Responsabilidad, Compensación y Respuesta Medioambiental Global</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83534831"/>
                  </a:ext>
                </a:extLst>
              </a:tr>
              <a:tr h="194665">
                <a:tc>
                  <a:txBody>
                    <a:bodyPr/>
                    <a:lstStyle/>
                    <a:p>
                      <a:pPr marL="109728"/>
                      <a:r>
                        <a:rPr lang="es-CO" sz="800" b="1" noProof="0" dirty="0">
                          <a:solidFill>
                            <a:srgbClr val="0F1919"/>
                          </a:solidFill>
                        </a:rPr>
                        <a:t>DSL</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Domestic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Substances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List</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Lista de sustancias domésticas</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4994741"/>
                  </a:ext>
                </a:extLst>
              </a:tr>
              <a:tr h="194665">
                <a:tc>
                  <a:txBody>
                    <a:bodyPr/>
                    <a:lstStyle/>
                    <a:p>
                      <a:pPr marL="109728"/>
                      <a:r>
                        <a:rPr lang="es-CO" sz="800" b="1" noProof="0" dirty="0">
                          <a:solidFill>
                            <a:srgbClr val="0F1919"/>
                          </a:solidFill>
                        </a:rPr>
                        <a:t>EPA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Environmental</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Protection</a:t>
                      </a:r>
                      <a:r>
                        <a:rPr lang="es-CO" sz="800" b="0" kern="1200" noProof="0" dirty="0">
                          <a:solidFill>
                            <a:schemeClr val="tx1"/>
                          </a:solidFill>
                          <a:latin typeface="+mn-lt"/>
                          <a:ea typeface="+mn-ea"/>
                          <a:cs typeface="+mn-cs"/>
                        </a:rPr>
                        <a:t> Agency</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Agencia de Protección Ambiental</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7871438"/>
                  </a:ext>
                </a:extLst>
              </a:tr>
              <a:tr h="194665">
                <a:tc>
                  <a:txBody>
                    <a:bodyPr/>
                    <a:lstStyle/>
                    <a:p>
                      <a:pPr marL="109728"/>
                      <a:r>
                        <a:rPr lang="es-CO" sz="800" b="1" noProof="0" dirty="0">
                          <a:solidFill>
                            <a:srgbClr val="0F1919"/>
                          </a:solidFill>
                        </a:rPr>
                        <a:t>EU</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European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Union</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Unión Europea</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32639013"/>
                  </a:ext>
                </a:extLst>
              </a:tr>
              <a:tr h="194665">
                <a:tc>
                  <a:txBody>
                    <a:bodyPr/>
                    <a:lstStyle/>
                    <a:p>
                      <a:pPr marL="109728"/>
                      <a:r>
                        <a:rPr lang="es-CO" sz="800" b="1" noProof="0" dirty="0">
                          <a:solidFill>
                            <a:srgbClr val="0F1919"/>
                          </a:solidFill>
                        </a:rPr>
                        <a:t>f/</a:t>
                      </a:r>
                      <a:r>
                        <a:rPr lang="es-CO" sz="800" b="1" noProof="0" dirty="0" err="1">
                          <a:solidFill>
                            <a:srgbClr val="0F1919"/>
                          </a:solidFill>
                        </a:rPr>
                        <a:t>cc</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Fibres</a:t>
                      </a:r>
                      <a:r>
                        <a:rPr lang="es-CO" sz="800" b="0" kern="1200" noProof="0" dirty="0">
                          <a:solidFill>
                            <a:schemeClr val="tx1"/>
                          </a:solidFill>
                          <a:latin typeface="+mn-lt"/>
                          <a:ea typeface="+mn-ea"/>
                          <a:cs typeface="+mn-cs"/>
                        </a:rPr>
                        <a:t> per </a:t>
                      </a:r>
                      <a:r>
                        <a:rPr lang="es-CO" sz="800" b="0" kern="1200" noProof="0" dirty="0" err="1">
                          <a:solidFill>
                            <a:schemeClr val="tx1"/>
                          </a:solidFill>
                          <a:latin typeface="+mn-lt"/>
                          <a:ea typeface="+mn-ea"/>
                          <a:cs typeface="+mn-cs"/>
                        </a:rPr>
                        <a:t>cubic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centimeter</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Fibras por centímetro cúbico</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40479427"/>
                  </a:ext>
                </a:extLst>
              </a:tr>
              <a:tr h="194665">
                <a:tc>
                  <a:txBody>
                    <a:bodyPr/>
                    <a:lstStyle/>
                    <a:p>
                      <a:pPr marL="109728"/>
                      <a:r>
                        <a:rPr lang="es-CO" sz="800" b="1" noProof="0" dirty="0" err="1">
                          <a:solidFill>
                            <a:srgbClr val="0F1919"/>
                          </a:solidFill>
                        </a:rPr>
                        <a:t>HEPA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High </a:t>
                      </a:r>
                      <a:r>
                        <a:rPr lang="es-CO" sz="800" b="0" kern="1200" noProof="0" dirty="0" err="1">
                          <a:solidFill>
                            <a:schemeClr val="tx1"/>
                          </a:solidFill>
                          <a:latin typeface="+mn-lt"/>
                          <a:ea typeface="+mn-ea"/>
                          <a:cs typeface="+mn-cs"/>
                        </a:rPr>
                        <a:t>Efficiency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Particulate</a:t>
                      </a:r>
                      <a:r>
                        <a:rPr lang="es-CO" sz="800" b="0" kern="1200" noProof="0" dirty="0">
                          <a:solidFill>
                            <a:schemeClr val="tx1"/>
                          </a:solidFill>
                          <a:latin typeface="+mn-lt"/>
                          <a:ea typeface="+mn-ea"/>
                          <a:cs typeface="+mn-cs"/>
                        </a:rPr>
                        <a:t> Air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Aire con partículas de alta eficacia</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65923745"/>
                  </a:ext>
                </a:extLst>
              </a:tr>
            </a:tbl>
          </a:graphicData>
        </a:graphic>
      </p:graphicFrame>
    </p:spTree>
    <p:extLst>
      <p:ext uri="{BB962C8B-B14F-4D97-AF65-F5344CB8AC3E}">
        <p14:creationId xmlns:p14="http://schemas.microsoft.com/office/powerpoint/2010/main" val="37072771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39">
            <a:extLst>
              <a:ext uri="{FF2B5EF4-FFF2-40B4-BE49-F238E27FC236}">
                <a16:creationId xmlns:a16="http://schemas.microsoft.com/office/drawing/2014/main" id="{ECFBC1DF-68C6-A5AE-82F4-36D2DEA9AD5B}"/>
              </a:ext>
            </a:extLst>
          </p:cNvPr>
          <p:cNvSpPr txBox="1">
            <a:spLocks/>
          </p:cNvSpPr>
          <p:nvPr/>
        </p:nvSpPr>
        <p:spPr>
          <a:xfrm>
            <a:off x="4351020" y="701040"/>
            <a:ext cx="3134618" cy="327660"/>
          </a:xfrm>
          <a:prstGeom prst="rect">
            <a:avLst/>
          </a:prstGeom>
        </p:spPr>
        <p:txBody>
          <a:bodyPr vert="horz" lIns="0" tIns="0" rIns="0" bIns="0" rtlCol="0" anchor="t">
            <a:noAutofit/>
          </a:bodyPr>
          <a:lstStyle>
            <a:lvl1pPr marL="0" indent="0" algn="r" defTabSz="777240" rtl="0" eaLnBrk="1" latinLnBrk="0" hangingPunct="1">
              <a:lnSpc>
                <a:spcPct val="90000"/>
              </a:lnSpc>
              <a:spcBef>
                <a:spcPts val="850"/>
              </a:spcBef>
              <a:buFont typeface="Arial" panose="020B0604020202020204" pitchFamily="34" charset="0"/>
              <a:buNone/>
              <a:defRPr sz="2400" kern="1200" baseline="0">
                <a:solidFill>
                  <a:schemeClr val="tx1"/>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dirty="0"/>
              <a:t> </a:t>
            </a:r>
            <a:r>
              <a:rPr lang="en-US" sz="1200" dirty="0">
                <a:solidFill>
                  <a:schemeClr val="tx2"/>
                </a:solidFill>
              </a:rPr>
              <a:t>FDS FC INJECTITE 2300 </a:t>
            </a:r>
            <a:r>
              <a:rPr lang="en-US" sz="1200" dirty="0" err="1">
                <a:solidFill>
                  <a:schemeClr val="tx2"/>
                </a:solidFill>
              </a:rPr>
              <a:t>BOMBEABLE</a:t>
            </a:r>
            <a:r>
              <a:rPr lang="en-US" sz="1200" dirty="0">
                <a:solidFill>
                  <a:schemeClr val="tx2"/>
                </a:solidFill>
              </a:rPr>
              <a:t> 23 03 </a:t>
            </a:r>
          </a:p>
        </p:txBody>
      </p:sp>
      <p:sp>
        <p:nvSpPr>
          <p:cNvPr id="11" name="Rectangle 10">
            <a:extLst>
              <a:ext uri="{FF2B5EF4-FFF2-40B4-BE49-F238E27FC236}">
                <a16:creationId xmlns:a16="http://schemas.microsoft.com/office/drawing/2014/main" id="{CE6246EB-76BA-C341-E6B0-E5CD6B35C7A3}"/>
              </a:ext>
            </a:extLst>
          </p:cNvPr>
          <p:cNvSpPr/>
          <p:nvPr/>
        </p:nvSpPr>
        <p:spPr>
          <a:xfrm>
            <a:off x="277993" y="8322937"/>
            <a:ext cx="7199888" cy="346230"/>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just"/>
            <a:r>
              <a:rPr lang="fr-FR" sz="1200" b="1" dirty="0">
                <a:solidFill>
                  <a:srgbClr val="FFC000"/>
                </a:solidFill>
                <a:latin typeface="+mj-lt"/>
              </a:rPr>
              <a:t>AVISO LEGAL</a:t>
            </a:r>
            <a:endParaRPr lang="en-CA" sz="1200" b="1" dirty="0">
              <a:solidFill>
                <a:srgbClr val="FFC000"/>
              </a:solidFill>
              <a:latin typeface="+mj-lt"/>
            </a:endParaRPr>
          </a:p>
        </p:txBody>
      </p:sp>
      <p:graphicFrame>
        <p:nvGraphicFramePr>
          <p:cNvPr id="2" name="Table 35">
            <a:extLst>
              <a:ext uri="{FF2B5EF4-FFF2-40B4-BE49-F238E27FC236}">
                <a16:creationId xmlns:a16="http://schemas.microsoft.com/office/drawing/2014/main" id="{9BB84695-B564-B6F8-CBF2-8AF407AD763A}"/>
              </a:ext>
            </a:extLst>
          </p:cNvPr>
          <p:cNvGraphicFramePr>
            <a:graphicFrameLocks/>
          </p:cNvGraphicFramePr>
          <p:nvPr>
            <p:extLst>
              <p:ext uri="{D42A27DB-BD31-4B8C-83A1-F6EECF244321}">
                <p14:modId xmlns:p14="http://schemas.microsoft.com/office/powerpoint/2010/main" val="1854419275"/>
              </p:ext>
            </p:extLst>
          </p:nvPr>
        </p:nvGraphicFramePr>
        <p:xfrm>
          <a:off x="283216" y="1435966"/>
          <a:ext cx="7199889" cy="778660"/>
        </p:xfrm>
        <a:graphic>
          <a:graphicData uri="http://schemas.openxmlformats.org/drawingml/2006/table">
            <a:tbl>
              <a:tblPr firstRow="1" bandRow="1">
                <a:tableStyleId>{9D7B26C5-4107-4FEC-AEDC-1716B250A1EF}</a:tableStyleId>
              </a:tblPr>
              <a:tblGrid>
                <a:gridCol w="988279">
                  <a:extLst>
                    <a:ext uri="{9D8B030D-6E8A-4147-A177-3AD203B41FA5}">
                      <a16:colId xmlns:a16="http://schemas.microsoft.com/office/drawing/2014/main" val="3647290184"/>
                    </a:ext>
                  </a:extLst>
                </a:gridCol>
                <a:gridCol w="2925855">
                  <a:extLst>
                    <a:ext uri="{9D8B030D-6E8A-4147-A177-3AD203B41FA5}">
                      <a16:colId xmlns:a16="http://schemas.microsoft.com/office/drawing/2014/main" val="622920296"/>
                    </a:ext>
                  </a:extLst>
                </a:gridCol>
                <a:gridCol w="3285755">
                  <a:extLst>
                    <a:ext uri="{9D8B030D-6E8A-4147-A177-3AD203B41FA5}">
                      <a16:colId xmlns:a16="http://schemas.microsoft.com/office/drawing/2014/main" val="566916301"/>
                    </a:ext>
                  </a:extLst>
                </a:gridCol>
              </a:tblGrid>
              <a:tr h="194665">
                <a:tc>
                  <a:txBody>
                    <a:bodyPr/>
                    <a:lstStyle/>
                    <a:p>
                      <a:pPr marL="109728"/>
                      <a:r>
                        <a:rPr lang="es-CO" sz="800" b="1" noProof="0" dirty="0" err="1">
                          <a:solidFill>
                            <a:srgbClr val="0F1919"/>
                          </a:solidFill>
                        </a:rPr>
                        <a:t>IARC</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International Agency </a:t>
                      </a:r>
                      <a:r>
                        <a:rPr lang="es-CO" sz="800" b="0" kern="1200" noProof="0" dirty="0" err="1">
                          <a:solidFill>
                            <a:schemeClr val="tx1"/>
                          </a:solidFill>
                          <a:latin typeface="+mn-lt"/>
                          <a:ea typeface="+mn-ea"/>
                          <a:cs typeface="+mn-cs"/>
                        </a:rPr>
                        <a:t>for</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Research</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Cancer</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Centro Internacional de Investigaciones sobre el Cáncer</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00369037"/>
                  </a:ext>
                </a:extLst>
              </a:tr>
              <a:tr h="194665">
                <a:tc>
                  <a:txBody>
                    <a:bodyPr/>
                    <a:lstStyle/>
                    <a:p>
                      <a:pPr marL="109728"/>
                      <a:r>
                        <a:rPr lang="es-CO" sz="800" b="1" noProof="0" dirty="0">
                          <a:solidFill>
                            <a:srgbClr val="0F1919"/>
                          </a:solidFill>
                        </a:rPr>
                        <a:t>IATA	</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International Air </a:t>
                      </a:r>
                      <a:r>
                        <a:rPr lang="es-CO" sz="800" b="0" kern="1200" noProof="0" dirty="0" err="1">
                          <a:solidFill>
                            <a:schemeClr val="tx1"/>
                          </a:solidFill>
                          <a:latin typeface="+mn-lt"/>
                          <a:ea typeface="+mn-ea"/>
                          <a:cs typeface="+mn-cs"/>
                        </a:rPr>
                        <a:t>Transport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Association</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Asociación de Transporte Aéreo Internacional</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66629944"/>
                  </a:ext>
                </a:extLst>
              </a:tr>
              <a:tr h="194665">
                <a:tc>
                  <a:txBody>
                    <a:bodyPr/>
                    <a:lstStyle/>
                    <a:p>
                      <a:pPr marL="109728"/>
                      <a:r>
                        <a:rPr lang="es-CO" sz="800" b="1" noProof="0" dirty="0" err="1">
                          <a:solidFill>
                            <a:srgbClr val="0F1919"/>
                          </a:solidFill>
                        </a:rPr>
                        <a:t>IMDG</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International </a:t>
                      </a:r>
                      <a:r>
                        <a:rPr lang="es-CO" sz="800" b="0" kern="1200" noProof="0" dirty="0" err="1">
                          <a:solidFill>
                            <a:schemeClr val="tx1"/>
                          </a:solidFill>
                          <a:latin typeface="+mn-lt"/>
                          <a:ea typeface="+mn-ea"/>
                          <a:cs typeface="+mn-cs"/>
                        </a:rPr>
                        <a:t>Maritime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Dangerous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Goods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Code</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Código marítimo internacional de mercancías peligrosas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9281101"/>
                  </a:ext>
                </a:extLst>
              </a:tr>
              <a:tr h="194665">
                <a:tc>
                  <a:txBody>
                    <a:bodyPr/>
                    <a:lstStyle/>
                    <a:p>
                      <a:pPr marL="109728"/>
                      <a:r>
                        <a:rPr lang="es-CO" sz="800" b="1" noProof="0" dirty="0">
                          <a:solidFill>
                            <a:srgbClr val="0F1919"/>
                          </a:solidFill>
                        </a:rPr>
                        <a:t>mg/m³ </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Milligrams</a:t>
                      </a:r>
                      <a:r>
                        <a:rPr lang="es-CO" sz="800" b="0" kern="1200" noProof="0" dirty="0">
                          <a:solidFill>
                            <a:schemeClr val="tx1"/>
                          </a:solidFill>
                          <a:latin typeface="+mn-lt"/>
                          <a:ea typeface="+mn-ea"/>
                          <a:cs typeface="+mn-cs"/>
                        </a:rPr>
                        <a:t> per </a:t>
                      </a:r>
                      <a:r>
                        <a:rPr lang="es-CO" sz="800" b="0" kern="1200" noProof="0" dirty="0" err="1">
                          <a:solidFill>
                            <a:schemeClr val="tx1"/>
                          </a:solidFill>
                          <a:latin typeface="+mn-lt"/>
                          <a:ea typeface="+mn-ea"/>
                          <a:cs typeface="+mn-cs"/>
                        </a:rPr>
                        <a:t>cubic</a:t>
                      </a:r>
                      <a:r>
                        <a:rPr lang="es-CO" sz="800" b="0" kern="1200" noProof="0" dirty="0">
                          <a:solidFill>
                            <a:schemeClr val="tx1"/>
                          </a:solidFill>
                          <a:latin typeface="+mn-lt"/>
                          <a:ea typeface="+mn-ea"/>
                          <a:cs typeface="+mn-cs"/>
                        </a:rPr>
                        <a:t> meter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air</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Miligramos por metro cúbico de aire</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05556838"/>
                  </a:ext>
                </a:extLst>
              </a:tr>
            </a:tbl>
          </a:graphicData>
        </a:graphic>
      </p:graphicFrame>
      <p:graphicFrame>
        <p:nvGraphicFramePr>
          <p:cNvPr id="3" name="Table 35">
            <a:extLst>
              <a:ext uri="{FF2B5EF4-FFF2-40B4-BE49-F238E27FC236}">
                <a16:creationId xmlns:a16="http://schemas.microsoft.com/office/drawing/2014/main" id="{CC1FC495-8AD1-B039-27E1-EA5198E79684}"/>
              </a:ext>
            </a:extLst>
          </p:cNvPr>
          <p:cNvGraphicFramePr>
            <a:graphicFrameLocks/>
          </p:cNvGraphicFramePr>
          <p:nvPr>
            <p:extLst>
              <p:ext uri="{D42A27DB-BD31-4B8C-83A1-F6EECF244321}">
                <p14:modId xmlns:p14="http://schemas.microsoft.com/office/powerpoint/2010/main" val="1972860673"/>
              </p:ext>
            </p:extLst>
          </p:nvPr>
        </p:nvGraphicFramePr>
        <p:xfrm>
          <a:off x="288785" y="2206247"/>
          <a:ext cx="7199382" cy="5743635"/>
        </p:xfrm>
        <a:graphic>
          <a:graphicData uri="http://schemas.openxmlformats.org/drawingml/2006/table">
            <a:tbl>
              <a:tblPr firstRow="1" bandRow="1">
                <a:tableStyleId>{9D7B26C5-4107-4FEC-AEDC-1716B250A1EF}</a:tableStyleId>
              </a:tblPr>
              <a:tblGrid>
                <a:gridCol w="983232">
                  <a:extLst>
                    <a:ext uri="{9D8B030D-6E8A-4147-A177-3AD203B41FA5}">
                      <a16:colId xmlns:a16="http://schemas.microsoft.com/office/drawing/2014/main" val="3647290184"/>
                    </a:ext>
                  </a:extLst>
                </a:gridCol>
                <a:gridCol w="2927444">
                  <a:extLst>
                    <a:ext uri="{9D8B030D-6E8A-4147-A177-3AD203B41FA5}">
                      <a16:colId xmlns:a16="http://schemas.microsoft.com/office/drawing/2014/main" val="622920296"/>
                    </a:ext>
                  </a:extLst>
                </a:gridCol>
                <a:gridCol w="3288706">
                  <a:extLst>
                    <a:ext uri="{9D8B030D-6E8A-4147-A177-3AD203B41FA5}">
                      <a16:colId xmlns:a16="http://schemas.microsoft.com/office/drawing/2014/main" val="3667602058"/>
                    </a:ext>
                  </a:extLst>
                </a:gridCol>
              </a:tblGrid>
              <a:tr h="194665">
                <a:tc>
                  <a:txBody>
                    <a:bodyPr/>
                    <a:lstStyle/>
                    <a:p>
                      <a:pPr marL="109728"/>
                      <a:r>
                        <a:rPr lang="es-CO" sz="800" b="1" noProof="0" dirty="0" err="1">
                          <a:solidFill>
                            <a:srgbClr val="0F1919"/>
                          </a:solidFill>
                        </a:rPr>
                        <a:t>NFPA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National</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Fire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Protection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Association</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Asociación Nacional de Protección contra Incendios</a:t>
                      </a:r>
                    </a:p>
                  </a:txBody>
                  <a:tcPr marL="0" marR="0" marT="0" marB="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7608445"/>
                  </a:ext>
                </a:extLst>
              </a:tr>
              <a:tr h="194665">
                <a:tc>
                  <a:txBody>
                    <a:bodyPr/>
                    <a:lstStyle/>
                    <a:p>
                      <a:pPr marL="109728"/>
                      <a:r>
                        <a:rPr lang="es-CO" sz="800" b="1" noProof="0" dirty="0" err="1">
                          <a:solidFill>
                            <a:srgbClr val="0F1919"/>
                          </a:solidFill>
                        </a:rPr>
                        <a:t>NIOSH</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National</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Institute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for</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Occupational</a:t>
                      </a:r>
                      <a:r>
                        <a:rPr lang="es-CO" sz="800" b="0" kern="1200" noProof="0" dirty="0">
                          <a:solidFill>
                            <a:schemeClr val="tx1"/>
                          </a:solidFill>
                          <a:latin typeface="+mn-lt"/>
                          <a:ea typeface="+mn-ea"/>
                          <a:cs typeface="+mn-cs"/>
                        </a:rPr>
                        <a:t> Safety and </a:t>
                      </a:r>
                      <a:r>
                        <a:rPr lang="es-CO" sz="800" b="0" kern="1200" noProof="0" dirty="0" err="1">
                          <a:solidFill>
                            <a:schemeClr val="tx1"/>
                          </a:solidFill>
                          <a:latin typeface="+mn-lt"/>
                          <a:ea typeface="+mn-ea"/>
                          <a:cs typeface="+mn-cs"/>
                        </a:rPr>
                        <a:t>Health</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Instituto Nacional de Seguridad y Salud en el Trabajo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85159886"/>
                  </a:ext>
                </a:extLst>
              </a:tr>
              <a:tr h="194665">
                <a:tc>
                  <a:txBody>
                    <a:bodyPr/>
                    <a:lstStyle/>
                    <a:p>
                      <a:pPr marL="109728"/>
                      <a:r>
                        <a:rPr lang="es-CO" sz="800" b="1" noProof="0" dirty="0" err="1">
                          <a:solidFill>
                            <a:srgbClr val="0F1919"/>
                          </a:solidFill>
                        </a:rPr>
                        <a:t>OSHA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Occupational</a:t>
                      </a:r>
                      <a:r>
                        <a:rPr lang="es-CO" sz="800" b="0" kern="1200" noProof="0" dirty="0">
                          <a:solidFill>
                            <a:schemeClr val="tx1"/>
                          </a:solidFill>
                          <a:latin typeface="+mn-lt"/>
                          <a:ea typeface="+mn-ea"/>
                          <a:cs typeface="+mn-cs"/>
                        </a:rPr>
                        <a:t> Safety and </a:t>
                      </a:r>
                      <a:r>
                        <a:rPr lang="es-CO" sz="800" b="0" kern="1200" noProof="0" dirty="0" err="1">
                          <a:solidFill>
                            <a:schemeClr val="tx1"/>
                          </a:solidFill>
                          <a:latin typeface="+mn-lt"/>
                          <a:ea typeface="+mn-ea"/>
                          <a:cs typeface="+mn-cs"/>
                        </a:rPr>
                        <a:t>Health</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Administration</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Administración de Seguridad y Salud en el Trabajo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49177551"/>
                  </a:ext>
                </a:extLst>
              </a:tr>
              <a:tr h="194665">
                <a:tc>
                  <a:txBody>
                    <a:bodyPr/>
                    <a:lstStyle/>
                    <a:p>
                      <a:pPr marL="109728"/>
                      <a:r>
                        <a:rPr lang="es-CO" sz="800" b="1" noProof="0" dirty="0">
                          <a:solidFill>
                            <a:srgbClr val="0F1919"/>
                          </a:solidFill>
                        </a:rPr>
                        <a:t>29 </a:t>
                      </a:r>
                      <a:r>
                        <a:rPr lang="es-CO" sz="800" b="1" noProof="0" dirty="0" err="1">
                          <a:solidFill>
                            <a:srgbClr val="0F1919"/>
                          </a:solidFill>
                        </a:rPr>
                        <a:t>CFR</a:t>
                      </a:r>
                      <a:r>
                        <a:rPr lang="es-CO" sz="800" b="1" noProof="0" dirty="0">
                          <a:solidFill>
                            <a:srgbClr val="0F1919"/>
                          </a:solidFill>
                        </a:rPr>
                        <a:t> 1910.134 &amp; 1926.103 </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OSHA</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Respiratory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Protection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Standards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Estándares de protección respiratoria de </a:t>
                      </a:r>
                      <a:r>
                        <a:rPr lang="es-CO" sz="800" b="0" kern="1200" noProof="0" dirty="0" err="1">
                          <a:solidFill>
                            <a:schemeClr val="tx1"/>
                          </a:solidFill>
                          <a:latin typeface="+mn-lt"/>
                          <a:ea typeface="+mn-ea"/>
                          <a:cs typeface="+mn-cs"/>
                        </a:rPr>
                        <a:t>OSHA</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23932719"/>
                  </a:ext>
                </a:extLst>
              </a:tr>
              <a:tr h="194665">
                <a:tc>
                  <a:txBody>
                    <a:bodyPr/>
                    <a:lstStyle/>
                    <a:p>
                      <a:pPr marL="109728"/>
                      <a:r>
                        <a:rPr lang="es-CO" sz="800" b="1" noProof="0" dirty="0"/>
                        <a:t>29 </a:t>
                      </a:r>
                      <a:r>
                        <a:rPr lang="es-CO" sz="800" b="1" noProof="0" dirty="0" err="1"/>
                        <a:t>CFR</a:t>
                      </a:r>
                      <a:r>
                        <a:rPr lang="es-CO" sz="800" b="1" noProof="0" dirty="0"/>
                        <a:t> 1910.1200 &amp; 1926.59</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OSHA</a:t>
                      </a:r>
                      <a:r>
                        <a:rPr lang="es-CO" sz="800" b="0" kern="1200" noProof="0" dirty="0">
                          <a:solidFill>
                            <a:schemeClr val="tx1"/>
                          </a:solidFill>
                          <a:latin typeface="+mn-lt"/>
                          <a:ea typeface="+mn-ea"/>
                          <a:cs typeface="+mn-cs"/>
                        </a:rPr>
                        <a:t> Hazard </a:t>
                      </a:r>
                      <a:r>
                        <a:rPr lang="es-CO" sz="800" b="0" kern="1200" noProof="0" dirty="0" err="1">
                          <a:solidFill>
                            <a:schemeClr val="tx1"/>
                          </a:solidFill>
                          <a:latin typeface="+mn-lt"/>
                          <a:ea typeface="+mn-ea"/>
                          <a:cs typeface="+mn-cs"/>
                        </a:rPr>
                        <a:t>Communication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Standards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Estándares de comunicación de peligros de </a:t>
                      </a:r>
                      <a:r>
                        <a:rPr lang="es-CO" sz="800" b="0" kern="1200" noProof="0" dirty="0" err="1">
                          <a:solidFill>
                            <a:schemeClr val="tx1"/>
                          </a:solidFill>
                          <a:latin typeface="+mn-lt"/>
                          <a:ea typeface="+mn-ea"/>
                          <a:cs typeface="+mn-cs"/>
                        </a:rPr>
                        <a:t>OSHA</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01074522"/>
                  </a:ext>
                </a:extLst>
              </a:tr>
              <a:tr h="194665">
                <a:tc>
                  <a:txBody>
                    <a:bodyPr/>
                    <a:lstStyle/>
                    <a:p>
                      <a:pPr marL="109728"/>
                      <a:r>
                        <a:rPr lang="es-CO" sz="800" b="1" noProof="0" dirty="0" err="1"/>
                        <a:t>PCW</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Polycrystalline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Wools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Lanas policristalinas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15076256"/>
                  </a:ext>
                </a:extLst>
              </a:tr>
              <a:tr h="194665">
                <a:tc>
                  <a:txBody>
                    <a:bodyPr/>
                    <a:lstStyle/>
                    <a:p>
                      <a:pPr marL="109728"/>
                      <a:r>
                        <a:rPr lang="es-CO" sz="800" b="1" noProof="0" dirty="0" err="1"/>
                        <a:t>PEL</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Permissible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Exposure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Limit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OSHA</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Límite de exposición permisible (</a:t>
                      </a:r>
                      <a:r>
                        <a:rPr lang="es-CO" sz="800" b="0" kern="1200" noProof="0" dirty="0" err="1">
                          <a:solidFill>
                            <a:schemeClr val="tx1"/>
                          </a:solidFill>
                          <a:latin typeface="+mn-lt"/>
                          <a:ea typeface="+mn-ea"/>
                          <a:cs typeface="+mn-cs"/>
                        </a:rPr>
                        <a:t>OSHA</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9573311"/>
                  </a:ext>
                </a:extLst>
              </a:tr>
              <a:tr h="194665">
                <a:tc>
                  <a:txBody>
                    <a:bodyPr/>
                    <a:lstStyle/>
                    <a:p>
                      <a:pPr marL="109728"/>
                      <a:r>
                        <a:rPr lang="es-CO" sz="800" b="1" noProof="0" dirty="0"/>
                        <a:t>PIN </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Product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Identification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Number</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Número de identificación del producto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34483690"/>
                  </a:ext>
                </a:extLst>
              </a:tr>
              <a:tr h="194665">
                <a:tc>
                  <a:txBody>
                    <a:bodyPr/>
                    <a:lstStyle/>
                    <a:p>
                      <a:pPr marL="109728"/>
                      <a:r>
                        <a:rPr lang="es-CO" sz="800" b="1" noProof="0" dirty="0" err="1"/>
                        <a:t>PNOC</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Particulates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Not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Otherwise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Classified</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Partículas no clasificadas de otra manera</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54699678"/>
                  </a:ext>
                </a:extLst>
              </a:tr>
              <a:tr h="194665">
                <a:tc>
                  <a:txBody>
                    <a:bodyPr/>
                    <a:lstStyle/>
                    <a:p>
                      <a:pPr marL="109728"/>
                      <a:r>
                        <a:rPr lang="es-CO" sz="800" b="1" noProof="0" dirty="0" err="1"/>
                        <a:t>PNOR</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Particulates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Not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Otherwise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Regulated</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Partículas no reguladas de otra manera</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01751760"/>
                  </a:ext>
                </a:extLst>
              </a:tr>
              <a:tr h="194665">
                <a:tc>
                  <a:txBody>
                    <a:bodyPr/>
                    <a:lstStyle/>
                    <a:p>
                      <a:pPr marL="109728"/>
                      <a:r>
                        <a:rPr lang="es-CO" sz="800" b="1" noProof="0" dirty="0" err="1"/>
                        <a:t>PSP</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Product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Stewardship</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Program</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Programa de gestión de productos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93784538"/>
                  </a:ext>
                </a:extLst>
              </a:tr>
              <a:tr h="194665">
                <a:tc>
                  <a:txBody>
                    <a:bodyPr/>
                    <a:lstStyle/>
                    <a:p>
                      <a:pPr marL="109728"/>
                      <a:r>
                        <a:rPr lang="es-CO" sz="800" b="1" noProof="0" dirty="0" err="1"/>
                        <a:t>FCRA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Refractory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Ceramic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Fiber</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Association</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Asociación de fibra cerámica refractaria</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74819130"/>
                  </a:ext>
                </a:extLst>
              </a:tr>
              <a:tr h="194665">
                <a:tc>
                  <a:txBody>
                    <a:bodyPr/>
                    <a:lstStyle/>
                    <a:p>
                      <a:pPr marL="109728"/>
                      <a:r>
                        <a:rPr lang="es-CO" sz="800" b="1" noProof="0" dirty="0" err="1"/>
                        <a:t>RCRA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Resource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Conservation</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Recovery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Act</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conservación y recuperación de recursos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20600579"/>
                  </a:ext>
                </a:extLst>
              </a:tr>
              <a:tr h="194665">
                <a:tc>
                  <a:txBody>
                    <a:bodyPr/>
                    <a:lstStyle/>
                    <a:p>
                      <a:pPr marL="109728" algn="just"/>
                      <a:r>
                        <a:rPr lang="es-CO" sz="800" b="1" noProof="0" dirty="0" err="1"/>
                        <a:t>REL</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Recommended</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Exposure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Limit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NIOSH</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Límite de exposición recomendado (</a:t>
                      </a:r>
                      <a:r>
                        <a:rPr lang="es-CO" sz="800" b="0" kern="1200" noProof="0" dirty="0" err="1">
                          <a:solidFill>
                            <a:schemeClr val="tx1"/>
                          </a:solidFill>
                          <a:latin typeface="+mn-lt"/>
                          <a:ea typeface="+mn-ea"/>
                          <a:cs typeface="+mn-cs"/>
                        </a:rPr>
                        <a:t>NIOSH</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68267262"/>
                  </a:ext>
                </a:extLst>
              </a:tr>
              <a:tr h="194665">
                <a:tc>
                  <a:txBody>
                    <a:bodyPr/>
                    <a:lstStyle/>
                    <a:p>
                      <a:pPr marL="109728" algn="just"/>
                      <a:r>
                        <a:rPr lang="es-CO" sz="800" b="1" noProof="0" dirty="0" err="1"/>
                        <a:t>RID</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Carriage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Dangerous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Goods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by</a:t>
                      </a:r>
                      <a:r>
                        <a:rPr lang="es-CO" sz="800" b="0" kern="1200" noProof="0" dirty="0">
                          <a:solidFill>
                            <a:schemeClr val="tx1"/>
                          </a:solidFill>
                          <a:latin typeface="+mn-lt"/>
                          <a:ea typeface="+mn-ea"/>
                          <a:cs typeface="+mn-cs"/>
                        </a:rPr>
                        <a:t> Rail (International </a:t>
                      </a:r>
                      <a:r>
                        <a:rPr lang="es-CO" sz="800" b="0" kern="1200" noProof="0" dirty="0" err="1">
                          <a:solidFill>
                            <a:schemeClr val="tx1"/>
                          </a:solidFill>
                          <a:latin typeface="+mn-lt"/>
                          <a:ea typeface="+mn-ea"/>
                          <a:cs typeface="+mn-cs"/>
                        </a:rPr>
                        <a:t>Regulations</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Transporte de Mercancías Peligrosas por Ferrocarril</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41068948"/>
                  </a:ext>
                </a:extLst>
              </a:tr>
              <a:tr h="194665">
                <a:tc>
                  <a:txBody>
                    <a:bodyPr/>
                    <a:lstStyle/>
                    <a:p>
                      <a:pPr marL="109728"/>
                      <a:r>
                        <a:rPr lang="es-CO" sz="800" b="1" noProof="0" dirty="0"/>
                        <a:t>SARA</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Superfund</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Amendments</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Reauthorization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Act</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Reautorización y Enmiendas del </a:t>
                      </a:r>
                      <a:r>
                        <a:rPr lang="es-CO" sz="800" b="0" kern="1200" noProof="0" dirty="0" err="1">
                          <a:solidFill>
                            <a:schemeClr val="tx1"/>
                          </a:solidFill>
                          <a:latin typeface="+mn-lt"/>
                          <a:ea typeface="+mn-ea"/>
                          <a:cs typeface="+mn-cs"/>
                        </a:rPr>
                        <a:t>Superfondo</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66516118"/>
                  </a:ext>
                </a:extLst>
              </a:tr>
              <a:tr h="194665">
                <a:tc>
                  <a:txBody>
                    <a:bodyPr/>
                    <a:lstStyle/>
                    <a:p>
                      <a:pPr marL="109728"/>
                      <a:r>
                        <a:rPr lang="es-CO" sz="800" b="1" noProof="0" dirty="0"/>
                        <a:t>SARA </a:t>
                      </a:r>
                      <a:r>
                        <a:rPr lang="es-CO" sz="800" b="1" noProof="0" dirty="0" err="1"/>
                        <a:t>Title</a:t>
                      </a:r>
                      <a:r>
                        <a:rPr lang="es-CO" sz="800" b="1" noProof="0" dirty="0"/>
                        <a:t> III</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Emergency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Planning</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Community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Right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to</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Know</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Act</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planificación de emergencias y derecho comunitario a saber</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16532317"/>
                  </a:ext>
                </a:extLst>
              </a:tr>
              <a:tr h="194665">
                <a:tc>
                  <a:txBody>
                    <a:bodyPr/>
                    <a:lstStyle/>
                    <a:p>
                      <a:pPr marL="109728"/>
                      <a:r>
                        <a:rPr lang="es-CO" sz="800" b="1" noProof="0" dirty="0"/>
                        <a:t>SARA </a:t>
                      </a:r>
                      <a:r>
                        <a:rPr lang="es-CO" sz="800" b="1" noProof="0" dirty="0" err="1"/>
                        <a:t>Section</a:t>
                      </a:r>
                      <a:r>
                        <a:rPr lang="es-CO" sz="800" b="1" noProof="0" dirty="0"/>
                        <a:t> 302</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Extremely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Hazardous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Substances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Sustancias extremadamente peligrosas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68855392"/>
                  </a:ext>
                </a:extLst>
              </a:tr>
              <a:tr h="194665">
                <a:tc>
                  <a:txBody>
                    <a:bodyPr/>
                    <a:lstStyle/>
                    <a:p>
                      <a:pPr marL="109728"/>
                      <a:r>
                        <a:rPr lang="es-CO" sz="800" b="1" noProof="0" dirty="0"/>
                        <a:t>SARA </a:t>
                      </a:r>
                      <a:r>
                        <a:rPr lang="es-CO" sz="800" b="1" noProof="0" dirty="0" err="1"/>
                        <a:t>Section</a:t>
                      </a:r>
                      <a:r>
                        <a:rPr lang="es-CO" sz="800" b="1" noProof="0" dirty="0"/>
                        <a:t> 304</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Emergency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Release</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Liberación de emergencia</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24421463"/>
                  </a:ext>
                </a:extLst>
              </a:tr>
              <a:tr h="194665">
                <a:tc>
                  <a:txBody>
                    <a:bodyPr/>
                    <a:lstStyle/>
                    <a:p>
                      <a:pPr marL="109728"/>
                      <a:r>
                        <a:rPr lang="es-CO" sz="800" b="1" noProof="0" dirty="0"/>
                        <a:t>SARA </a:t>
                      </a:r>
                      <a:r>
                        <a:rPr lang="es-CO" sz="800" b="1" noProof="0" dirty="0" err="1"/>
                        <a:t>Section</a:t>
                      </a:r>
                      <a:r>
                        <a:rPr lang="es-CO" sz="800" b="1" noProof="0" dirty="0"/>
                        <a:t> 311</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MFDS</a:t>
                      </a:r>
                      <a:r>
                        <a:rPr lang="es-CO" sz="800" b="0" kern="1200" noProof="0" dirty="0">
                          <a:solidFill>
                            <a:schemeClr val="tx1"/>
                          </a:solidFill>
                          <a:latin typeface="+mn-lt"/>
                          <a:ea typeface="+mn-ea"/>
                          <a:cs typeface="+mn-cs"/>
                        </a:rPr>
                        <a:t>/</a:t>
                      </a:r>
                      <a:r>
                        <a:rPr lang="es-CO" sz="800" b="0" kern="1200" noProof="0" dirty="0" err="1">
                          <a:solidFill>
                            <a:schemeClr val="tx1"/>
                          </a:solidFill>
                          <a:latin typeface="+mn-lt"/>
                          <a:ea typeface="+mn-ea"/>
                          <a:cs typeface="+mn-cs"/>
                        </a:rPr>
                        <a:t>List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Chemicals</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Hazardous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Inventory</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MFDS</a:t>
                      </a:r>
                      <a:r>
                        <a:rPr lang="es-CO" sz="800" b="0" kern="1200" noProof="0" dirty="0">
                          <a:solidFill>
                            <a:schemeClr val="tx1"/>
                          </a:solidFill>
                          <a:latin typeface="+mn-lt"/>
                          <a:ea typeface="+mn-ea"/>
                          <a:cs typeface="+mn-cs"/>
                        </a:rPr>
                        <a:t>/Lista de productos químicos e inventario peligroso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24634950"/>
                  </a:ext>
                </a:extLst>
              </a:tr>
              <a:tr h="194665">
                <a:tc>
                  <a:txBody>
                    <a:bodyPr/>
                    <a:lstStyle/>
                    <a:p>
                      <a:pPr marL="109728"/>
                      <a:r>
                        <a:rPr lang="es-CO" sz="800" b="1" noProof="0" dirty="0"/>
                        <a:t>SARA </a:t>
                      </a:r>
                      <a:r>
                        <a:rPr lang="es-CO" sz="800" b="1" noProof="0" dirty="0" err="1"/>
                        <a:t>Section</a:t>
                      </a:r>
                      <a:r>
                        <a:rPr lang="es-CO" sz="800" b="1" noProof="0" dirty="0"/>
                        <a:t> 312</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Emergency</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Hazardous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Inventory</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Inventario de emergencias y peligros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19159625"/>
                  </a:ext>
                </a:extLst>
              </a:tr>
              <a:tr h="194665">
                <a:tc>
                  <a:txBody>
                    <a:bodyPr/>
                    <a:lstStyle/>
                    <a:p>
                      <a:pPr marL="109728"/>
                      <a:r>
                        <a:rPr lang="es-CO" sz="800" b="1" noProof="0" dirty="0"/>
                        <a:t>SARA </a:t>
                      </a:r>
                      <a:r>
                        <a:rPr lang="es-CO" sz="800" b="1" noProof="0" dirty="0" err="1"/>
                        <a:t>Section</a:t>
                      </a:r>
                      <a:r>
                        <a:rPr lang="es-CO" sz="800" b="1" noProof="0" dirty="0"/>
                        <a:t> 313</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Toxic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Chemicals</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Release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Reporting</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Informes de emisiones y sustancias químicas tóxicas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48536598"/>
                  </a:ext>
                </a:extLst>
              </a:tr>
              <a:tr h="194665">
                <a:tc>
                  <a:txBody>
                    <a:bodyPr/>
                    <a:lstStyle/>
                    <a:p>
                      <a:pPr marL="109728"/>
                      <a:r>
                        <a:rPr lang="es-CO" sz="800" b="1" noProof="0" dirty="0" err="1"/>
                        <a:t>STEL</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a:solidFill>
                            <a:schemeClr val="tx1"/>
                          </a:solidFill>
                          <a:latin typeface="+mn-lt"/>
                          <a:ea typeface="+mn-ea"/>
                          <a:cs typeface="+mn-cs"/>
                        </a:rPr>
                        <a:t>Short </a:t>
                      </a:r>
                      <a:r>
                        <a:rPr lang="es-CO" sz="800" b="0" kern="1200" noProof="0" dirty="0" err="1">
                          <a:solidFill>
                            <a:schemeClr val="tx1"/>
                          </a:solidFill>
                          <a:latin typeface="+mn-lt"/>
                          <a:ea typeface="+mn-ea"/>
                          <a:cs typeface="+mn-cs"/>
                        </a:rPr>
                        <a:t>Term</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Exposure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Limit</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Límite de exposición a corto plazo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0445273"/>
                  </a:ext>
                </a:extLst>
              </a:tr>
              <a:tr h="194665">
                <a:tc>
                  <a:txBody>
                    <a:bodyPr/>
                    <a:lstStyle/>
                    <a:p>
                      <a:pPr marL="109728"/>
                      <a:r>
                        <a:rPr lang="es-CO" sz="800" b="1" noProof="0" dirty="0" err="1"/>
                        <a:t>SVF</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Synthetic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Vitreous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Fibre</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Fibra vítrea sintética</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79243260"/>
                  </a:ext>
                </a:extLst>
              </a:tr>
              <a:tr h="194665">
                <a:tc>
                  <a:txBody>
                    <a:bodyPr/>
                    <a:lstStyle/>
                    <a:p>
                      <a:pPr marL="109728"/>
                      <a:r>
                        <a:rPr lang="es-CO" sz="800" b="1" noProof="0" dirty="0" err="1"/>
                        <a:t>TDG</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Transportation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Dangerous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Goods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Transporte de mercancías peligrosas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6600274"/>
                  </a:ext>
                </a:extLst>
              </a:tr>
              <a:tr h="194665">
                <a:tc>
                  <a:txBody>
                    <a:bodyPr/>
                    <a:lstStyle/>
                    <a:p>
                      <a:pPr marL="109728"/>
                      <a:r>
                        <a:rPr lang="es-CO" sz="800" b="1" noProof="0" dirty="0" err="1"/>
                        <a:t>TLV</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Threshold</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Limit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Value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ACGIH</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Valor límite umbral (</a:t>
                      </a:r>
                      <a:r>
                        <a:rPr lang="es-CO" sz="800" b="0" kern="1200" noProof="0" dirty="0" err="1">
                          <a:solidFill>
                            <a:schemeClr val="tx1"/>
                          </a:solidFill>
                          <a:latin typeface="+mn-lt"/>
                          <a:ea typeface="+mn-ea"/>
                          <a:cs typeface="+mn-cs"/>
                        </a:rPr>
                        <a:t>ACGIH</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73565076"/>
                  </a:ext>
                </a:extLst>
              </a:tr>
              <a:tr h="194665">
                <a:tc>
                  <a:txBody>
                    <a:bodyPr/>
                    <a:lstStyle/>
                    <a:p>
                      <a:pPr marL="109728"/>
                      <a:r>
                        <a:rPr lang="es-CO" sz="800" b="1" noProof="0" dirty="0" err="1"/>
                        <a:t>TSCA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Toxic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Substances</a:t>
                      </a:r>
                      <a:r>
                        <a:rPr lang="es-CO" sz="800" b="0" kern="1200" noProof="0" dirty="0">
                          <a:solidFill>
                            <a:schemeClr val="tx1"/>
                          </a:solidFill>
                          <a:latin typeface="+mn-lt"/>
                          <a:ea typeface="+mn-ea"/>
                          <a:cs typeface="+mn-cs"/>
                        </a:rPr>
                        <a:t> Control </a:t>
                      </a:r>
                      <a:r>
                        <a:rPr lang="es-CO" sz="800" b="0" kern="1200" noProof="0" dirty="0" err="1">
                          <a:solidFill>
                            <a:schemeClr val="tx1"/>
                          </a:solidFill>
                          <a:latin typeface="+mn-lt"/>
                          <a:ea typeface="+mn-ea"/>
                          <a:cs typeface="+mn-cs"/>
                        </a:rPr>
                        <a:t>Act</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Control de Sustancias Tóxicas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35255566"/>
                  </a:ext>
                </a:extLst>
              </a:tr>
              <a:tr h="194665">
                <a:tc>
                  <a:txBody>
                    <a:bodyPr/>
                    <a:lstStyle/>
                    <a:p>
                      <a:pPr marL="109728"/>
                      <a:r>
                        <a:rPr lang="es-CO" sz="800" b="1" noProof="0" dirty="0"/>
                        <a:t>TWA</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a:solidFill>
                            <a:schemeClr val="tx1"/>
                          </a:solidFill>
                          <a:latin typeface="+mn-lt"/>
                          <a:ea typeface="+mn-ea"/>
                          <a:cs typeface="+mn-cs"/>
                        </a:rPr>
                        <a:t>Time </a:t>
                      </a:r>
                      <a:r>
                        <a:rPr lang="es-CO" sz="800" b="0" kern="1200" noProof="0" dirty="0" err="1">
                          <a:solidFill>
                            <a:schemeClr val="tx1"/>
                          </a:solidFill>
                          <a:latin typeface="+mn-lt"/>
                          <a:ea typeface="+mn-ea"/>
                          <a:cs typeface="+mn-cs"/>
                        </a:rPr>
                        <a:t>Weighted</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Average</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Promedio ponderado en el tiempo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95012858"/>
                  </a:ext>
                </a:extLst>
              </a:tr>
              <a:tr h="194665">
                <a:tc>
                  <a:txBody>
                    <a:bodyPr/>
                    <a:lstStyle/>
                    <a:p>
                      <a:pPr marL="109728"/>
                      <a:r>
                        <a:rPr lang="es-CO" sz="800" b="1" noProof="0" dirty="0" err="1"/>
                        <a:t>WHMIS</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Workplace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Hazardous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Materials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Information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System</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Canada</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Sistema de información sobre materiales peligrosos en el lugar de trabajo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8720369"/>
                  </a:ext>
                </a:extLst>
              </a:tr>
            </a:tbl>
          </a:graphicData>
        </a:graphic>
      </p:graphicFrame>
      <p:graphicFrame>
        <p:nvGraphicFramePr>
          <p:cNvPr id="4" name="Table 3">
            <a:extLst>
              <a:ext uri="{FF2B5EF4-FFF2-40B4-BE49-F238E27FC236}">
                <a16:creationId xmlns:a16="http://schemas.microsoft.com/office/drawing/2014/main" id="{07372D14-6C13-9B30-CB69-15237F9DE265}"/>
              </a:ext>
            </a:extLst>
          </p:cNvPr>
          <p:cNvGraphicFramePr>
            <a:graphicFrameLocks noGrp="1"/>
          </p:cNvGraphicFramePr>
          <p:nvPr>
            <p:extLst>
              <p:ext uri="{D42A27DB-BD31-4B8C-83A1-F6EECF244321}">
                <p14:modId xmlns:p14="http://schemas.microsoft.com/office/powerpoint/2010/main" val="913632714"/>
              </p:ext>
            </p:extLst>
          </p:nvPr>
        </p:nvGraphicFramePr>
        <p:xfrm>
          <a:off x="283217" y="1037451"/>
          <a:ext cx="7199889" cy="389330"/>
        </p:xfrm>
        <a:graphic>
          <a:graphicData uri="http://schemas.openxmlformats.org/drawingml/2006/table">
            <a:tbl>
              <a:tblPr firstRow="1" bandRow="1">
                <a:tableStyleId>{5940675A-B579-460E-94D1-54222C63F5DA}</a:tableStyleId>
              </a:tblPr>
              <a:tblGrid>
                <a:gridCol w="990601">
                  <a:extLst>
                    <a:ext uri="{9D8B030D-6E8A-4147-A177-3AD203B41FA5}">
                      <a16:colId xmlns:a16="http://schemas.microsoft.com/office/drawing/2014/main" val="1576097758"/>
                    </a:ext>
                  </a:extLst>
                </a:gridCol>
                <a:gridCol w="2924175">
                  <a:extLst>
                    <a:ext uri="{9D8B030D-6E8A-4147-A177-3AD203B41FA5}">
                      <a16:colId xmlns:a16="http://schemas.microsoft.com/office/drawing/2014/main" val="122268426"/>
                    </a:ext>
                  </a:extLst>
                </a:gridCol>
                <a:gridCol w="3285113">
                  <a:extLst>
                    <a:ext uri="{9D8B030D-6E8A-4147-A177-3AD203B41FA5}">
                      <a16:colId xmlns:a16="http://schemas.microsoft.com/office/drawing/2014/main" val="469231137"/>
                    </a:ext>
                  </a:extLst>
                </a:gridCol>
              </a:tblGrid>
              <a:tr h="194665">
                <a:tc>
                  <a:txBody>
                    <a:bodyPr/>
                    <a:lstStyle/>
                    <a:p>
                      <a:pPr marL="109728" algn="l" defTabSz="777240" rtl="0" eaLnBrk="1" latinLnBrk="0" hangingPunct="1"/>
                      <a:r>
                        <a:rPr lang="es-CO" sz="800" b="1" kern="1200" noProof="0" dirty="0" err="1">
                          <a:solidFill>
                            <a:schemeClr val="tx1"/>
                          </a:solidFill>
                          <a:latin typeface="+mn-lt"/>
                          <a:ea typeface="+mn-ea"/>
                          <a:cs typeface="+mn-cs"/>
                        </a:rPr>
                        <a:t>HMIS</a:t>
                      </a:r>
                      <a:endParaRPr lang="es-CO" sz="800" b="1" kern="1200" noProof="0" dirty="0">
                        <a:solidFill>
                          <a:schemeClr val="tx1"/>
                        </a:solidFill>
                        <a:latin typeface="+mn-lt"/>
                        <a:ea typeface="+mn-ea"/>
                        <a:cs typeface="+mn-cs"/>
                      </a:endParaRPr>
                    </a:p>
                  </a:txBody>
                  <a:tcPr marL="0" marR="0" marT="0" marB="0" anchor="ctr">
                    <a:lnL w="12700" cmpd="sng">
                      <a:noFill/>
                    </a:lnL>
                    <a:lnR w="3175" cap="flat" cmpd="sng" algn="ctr">
                      <a:solidFill>
                        <a:schemeClr val="tx1"/>
                      </a:solidFill>
                      <a:prstDash val="solid"/>
                      <a:round/>
                      <a:headEnd type="none" w="med" len="med"/>
                      <a:tailEnd type="none" w="med" len="med"/>
                    </a:lnR>
                    <a:lnT w="12700" cmpd="sng">
                      <a:noFill/>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l" defTabSz="777240" rtl="0" eaLnBrk="1" latinLnBrk="0" hangingPunct="1">
                        <a:lnSpc>
                          <a:spcPct val="100000"/>
                        </a:lnSpc>
                        <a:spcBef>
                          <a:spcPts val="0"/>
                        </a:spcBef>
                        <a:tabLst>
                          <a:tab pos="118872" algn="l"/>
                        </a:tabLst>
                      </a:pPr>
                      <a:r>
                        <a:rPr lang="es-CO" sz="800" b="0" kern="1200" noProof="0" dirty="0" err="1">
                          <a:solidFill>
                            <a:schemeClr val="tx1"/>
                          </a:solidFill>
                        </a:rPr>
                        <a:t>Hazardous</a:t>
                      </a:r>
                      <a:r>
                        <a:rPr lang="es-CO" sz="800" b="0" kern="1200" noProof="0" dirty="0">
                          <a:solidFill>
                            <a:schemeClr val="tx1"/>
                          </a:solidFill>
                        </a:rPr>
                        <a:t> </a:t>
                      </a:r>
                      <a:r>
                        <a:rPr lang="es-CO" sz="800" b="0" kern="1200" noProof="0" dirty="0" err="1">
                          <a:solidFill>
                            <a:schemeClr val="tx1"/>
                          </a:solidFill>
                        </a:rPr>
                        <a:t>Materials</a:t>
                      </a:r>
                      <a:r>
                        <a:rPr lang="es-CO" sz="800" b="0" kern="1200" noProof="0" dirty="0">
                          <a:solidFill>
                            <a:schemeClr val="tx1"/>
                          </a:solidFill>
                        </a:rPr>
                        <a:t> </a:t>
                      </a:r>
                      <a:r>
                        <a:rPr lang="es-CO" sz="800" b="0" kern="1200" noProof="0" dirty="0" err="1">
                          <a:solidFill>
                            <a:schemeClr val="tx1"/>
                          </a:solidFill>
                        </a:rPr>
                        <a:t>Identification</a:t>
                      </a:r>
                      <a:r>
                        <a:rPr lang="es-CO" sz="800" b="0" kern="1200" noProof="0" dirty="0">
                          <a:solidFill>
                            <a:schemeClr val="tx1"/>
                          </a:solidFill>
                        </a:rPr>
                        <a:t> </a:t>
                      </a:r>
                      <a:r>
                        <a:rPr lang="es-CO" sz="800" b="0" kern="1200" noProof="0" dirty="0" err="1">
                          <a:solidFill>
                            <a:schemeClr val="tx1"/>
                          </a:solidFill>
                        </a:rPr>
                        <a:t>System</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mpd="sng">
                      <a:noFill/>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8900" lvl="0" indent="0" algn="l"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Sistema de identificación de materiales peligrosos</a:t>
                      </a:r>
                    </a:p>
                  </a:txBody>
                  <a:tcPr marL="0" marR="0" marT="0" marB="0" anchor="ctr">
                    <a:lnL w="3175" cap="flat" cmpd="sng" algn="ctr">
                      <a:solidFill>
                        <a:schemeClr val="tx1"/>
                      </a:solidFill>
                      <a:prstDash val="solid"/>
                      <a:round/>
                      <a:headEnd type="none" w="med" len="med"/>
                      <a:tailEnd type="none" w="med" len="med"/>
                    </a:lnL>
                    <a:lnR w="12700" cmpd="sng">
                      <a:noFill/>
                    </a:lnR>
                    <a:lnT w="12700" cmpd="sng">
                      <a:noFill/>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72159337"/>
                  </a:ext>
                </a:extLst>
              </a:tr>
              <a:tr h="194665">
                <a:tc>
                  <a:txBody>
                    <a:bodyPr/>
                    <a:lstStyle/>
                    <a:p>
                      <a:pPr marL="109728" algn="l" defTabSz="777240" rtl="0" eaLnBrk="1" latinLnBrk="0" hangingPunct="1"/>
                      <a:r>
                        <a:rPr lang="es-CO" sz="800" b="1" kern="1200" noProof="0" dirty="0" err="1">
                          <a:solidFill>
                            <a:schemeClr val="tx1"/>
                          </a:solidFill>
                          <a:latin typeface="+mn-lt"/>
                          <a:ea typeface="+mn-ea"/>
                          <a:cs typeface="+mn-cs"/>
                        </a:rPr>
                        <a:t>HTIW</a:t>
                      </a:r>
                      <a:endParaRPr lang="es-CO" sz="800" b="1" kern="1200" noProof="0" dirty="0">
                        <a:solidFill>
                          <a:schemeClr val="tx1"/>
                        </a:solidFill>
                        <a:latin typeface="+mn-lt"/>
                        <a:ea typeface="+mn-ea"/>
                        <a:cs typeface="+mn-cs"/>
                      </a:endParaRPr>
                    </a:p>
                  </a:txBody>
                  <a:tcPr marL="0" marR="0" marT="0" marB="0" anchor="ctr">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l" defTabSz="777240" rtl="0" eaLnBrk="1" latinLnBrk="0" hangingPunct="1">
                        <a:lnSpc>
                          <a:spcPct val="100000"/>
                        </a:lnSpc>
                        <a:spcBef>
                          <a:spcPts val="0"/>
                        </a:spcBef>
                        <a:tabLst>
                          <a:tab pos="118872" algn="l"/>
                        </a:tabLst>
                      </a:pPr>
                      <a:r>
                        <a:rPr lang="es-CO" sz="800" b="0" kern="1200" noProof="0" dirty="0">
                          <a:solidFill>
                            <a:schemeClr val="tx1"/>
                          </a:solidFill>
                        </a:rPr>
                        <a:t>North American High </a:t>
                      </a:r>
                      <a:r>
                        <a:rPr lang="es-CO" sz="800" b="0" kern="1200" noProof="0" dirty="0" err="1">
                          <a:solidFill>
                            <a:schemeClr val="tx1"/>
                          </a:solidFill>
                        </a:rPr>
                        <a:t>Temperature</a:t>
                      </a:r>
                      <a:r>
                        <a:rPr lang="es-CO" sz="800" b="0" kern="1200" noProof="0" dirty="0">
                          <a:solidFill>
                            <a:schemeClr val="tx1"/>
                          </a:solidFill>
                        </a:rPr>
                        <a:t> </a:t>
                      </a:r>
                      <a:r>
                        <a:rPr lang="es-CO" sz="800" b="0" kern="1200" noProof="0" dirty="0" err="1">
                          <a:solidFill>
                            <a:schemeClr val="tx1"/>
                          </a:solidFill>
                        </a:rPr>
                        <a:t>Wool</a:t>
                      </a:r>
                      <a:r>
                        <a:rPr lang="es-CO" sz="800" b="0" kern="1200" noProof="0" dirty="0">
                          <a:solidFill>
                            <a:schemeClr val="tx1"/>
                          </a:solidFill>
                        </a:rPr>
                        <a:t> </a:t>
                      </a:r>
                      <a:r>
                        <a:rPr lang="es-CO" sz="800" b="0" kern="1200" noProof="0" dirty="0" err="1">
                          <a:solidFill>
                            <a:schemeClr val="tx1"/>
                          </a:solidFill>
                        </a:rPr>
                        <a:t>Industry</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88900" lvl="0" indent="0" algn="l"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Industria norteamericana de la lana para altas temperaturas</a:t>
                      </a:r>
                    </a:p>
                  </a:txBody>
                  <a:tcPr marL="0" marR="0" marT="0" marB="0" anchor="ctr">
                    <a:lnL w="3175" cap="flat" cmpd="sng" algn="ctr">
                      <a:solidFill>
                        <a:schemeClr val="tx1"/>
                      </a:solidFill>
                      <a:prstDash val="solid"/>
                      <a:round/>
                      <a:headEnd type="none" w="med" len="med"/>
                      <a:tailEnd type="none" w="med" len="med"/>
                    </a:lnL>
                    <a:lnR w="12700" cmpd="sng">
                      <a:noFill/>
                    </a:lnR>
                    <a:lnT w="3175"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52482037"/>
                  </a:ext>
                </a:extLst>
              </a:tr>
            </a:tbl>
          </a:graphicData>
        </a:graphic>
      </p:graphicFrame>
      <p:sp>
        <p:nvSpPr>
          <p:cNvPr id="8" name="Text Placeholder 25">
            <a:extLst>
              <a:ext uri="{FF2B5EF4-FFF2-40B4-BE49-F238E27FC236}">
                <a16:creationId xmlns:a16="http://schemas.microsoft.com/office/drawing/2014/main" id="{13964C5E-2951-68AA-5360-E342AEE9598F}"/>
              </a:ext>
            </a:extLst>
          </p:cNvPr>
          <p:cNvSpPr txBox="1">
            <a:spLocks/>
          </p:cNvSpPr>
          <p:nvPr/>
        </p:nvSpPr>
        <p:spPr>
          <a:xfrm>
            <a:off x="297347" y="8035003"/>
            <a:ext cx="7200900" cy="257415"/>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algn="just" defTabSz="228600">
              <a:spcBef>
                <a:spcPts val="0"/>
              </a:spcBef>
              <a:tabLst>
                <a:tab pos="118872" algn="l"/>
              </a:tabLst>
            </a:pPr>
            <a:r>
              <a:rPr lang="es-CO" sz="800" b="1" dirty="0">
                <a:solidFill>
                  <a:srgbClr val="0F1919"/>
                </a:solidFill>
              </a:rPr>
              <a:t>Resumen de la revisión: </a:t>
            </a:r>
            <a:r>
              <a:rPr lang="es-CO" sz="800" dirty="0">
                <a:solidFill>
                  <a:srgbClr val="0F1919"/>
                </a:solidFill>
              </a:rPr>
              <a:t>FDS actualizada para alinearse con el nuevo Reglamento </a:t>
            </a:r>
            <a:r>
              <a:rPr lang="es-CO" sz="800" dirty="0" err="1">
                <a:solidFill>
                  <a:srgbClr val="0F1919"/>
                </a:solidFill>
              </a:rPr>
              <a:t>WHMIS</a:t>
            </a:r>
            <a:r>
              <a:rPr lang="es-CO" sz="800" dirty="0">
                <a:solidFill>
                  <a:srgbClr val="0F1919"/>
                </a:solidFill>
              </a:rPr>
              <a:t> 2015 introducido, 11 de febrero de 2015, y la renovación de </a:t>
            </a:r>
            <a:r>
              <a:rPr lang="es-CO" sz="800" dirty="0" err="1">
                <a:solidFill>
                  <a:srgbClr val="0F1919"/>
                </a:solidFill>
              </a:rPr>
              <a:t>PSP</a:t>
            </a:r>
            <a:r>
              <a:rPr lang="es-CO" sz="800" dirty="0">
                <a:solidFill>
                  <a:srgbClr val="0F1919"/>
                </a:solidFill>
              </a:rPr>
              <a:t> en 2017. </a:t>
            </a:r>
            <a:r>
              <a:rPr lang="es-CO" sz="800" b="1" dirty="0">
                <a:solidFill>
                  <a:srgbClr val="0F1919"/>
                </a:solidFill>
              </a:rPr>
              <a:t>Fecha de revisión de FDS: </a:t>
            </a:r>
            <a:r>
              <a:rPr lang="es-CO" sz="800" dirty="0">
                <a:solidFill>
                  <a:srgbClr val="0F1919"/>
                </a:solidFill>
              </a:rPr>
              <a:t>13 de agosto de 2018, </a:t>
            </a:r>
            <a:r>
              <a:rPr lang="es-CO" sz="800" b="1" dirty="0">
                <a:solidFill>
                  <a:srgbClr val="0F1919"/>
                </a:solidFill>
              </a:rPr>
              <a:t>FDS Preparado por: </a:t>
            </a:r>
            <a:r>
              <a:rPr lang="es-CO" sz="800" dirty="0" err="1">
                <a:solidFill>
                  <a:srgbClr val="0F1919"/>
                </a:solidFill>
              </a:rPr>
              <a:t>G.E</a:t>
            </a:r>
            <a:r>
              <a:rPr lang="es-CO" sz="800" dirty="0">
                <a:solidFill>
                  <a:srgbClr val="0F1919"/>
                </a:solidFill>
              </a:rPr>
              <a:t>. Menzies P. Eng. </a:t>
            </a:r>
            <a:r>
              <a:rPr lang="es-CO" sz="800" dirty="0" err="1">
                <a:solidFill>
                  <a:srgbClr val="0F1919"/>
                </a:solidFill>
              </a:rPr>
              <a:t>ROH</a:t>
            </a:r>
            <a:r>
              <a:rPr lang="es-CO" sz="800" dirty="0">
                <a:solidFill>
                  <a:srgbClr val="0F1919"/>
                </a:solidFill>
              </a:rPr>
              <a:t> con el apoyo de </a:t>
            </a:r>
            <a:r>
              <a:rPr lang="es-CO" sz="800" dirty="0" err="1">
                <a:solidFill>
                  <a:srgbClr val="0F1919"/>
                </a:solidFill>
              </a:rPr>
              <a:t>UNIFRAX</a:t>
            </a:r>
            <a:r>
              <a:rPr lang="es-CO" sz="800" dirty="0">
                <a:solidFill>
                  <a:srgbClr val="0F1919"/>
                </a:solidFill>
              </a:rPr>
              <a:t>.</a:t>
            </a:r>
            <a:endParaRPr lang="en-CA" sz="800" dirty="0">
              <a:solidFill>
                <a:srgbClr val="0F1919"/>
              </a:solidFill>
            </a:endParaRPr>
          </a:p>
          <a:p>
            <a:pPr defTabSz="320040">
              <a:tabLst>
                <a:tab pos="118872" algn="l"/>
              </a:tabLst>
            </a:pPr>
            <a:endParaRPr lang="en-CA" sz="800" dirty="0">
              <a:solidFill>
                <a:srgbClr val="0F1919"/>
              </a:solidFill>
            </a:endParaRPr>
          </a:p>
          <a:p>
            <a:pPr defTabSz="320040">
              <a:tabLst>
                <a:tab pos="118872" algn="l"/>
              </a:tabLst>
            </a:pPr>
            <a:endParaRPr lang="en-CA" sz="800" dirty="0">
              <a:solidFill>
                <a:srgbClr val="0F1919"/>
              </a:solidFill>
            </a:endParaRPr>
          </a:p>
        </p:txBody>
      </p:sp>
      <p:sp>
        <p:nvSpPr>
          <p:cNvPr id="9" name="Rectangle 8">
            <a:extLst>
              <a:ext uri="{FF2B5EF4-FFF2-40B4-BE49-F238E27FC236}">
                <a16:creationId xmlns:a16="http://schemas.microsoft.com/office/drawing/2014/main" id="{A6273DDC-7720-122C-3B0A-04B18709E6E1}"/>
              </a:ext>
            </a:extLst>
          </p:cNvPr>
          <p:cNvSpPr/>
          <p:nvPr/>
        </p:nvSpPr>
        <p:spPr>
          <a:xfrm>
            <a:off x="262852" y="8669167"/>
            <a:ext cx="7230170" cy="624034"/>
          </a:xfrm>
          <a:prstGeom prst="rect">
            <a:avLst/>
          </a:prstGeom>
          <a:solidFill>
            <a:schemeClr val="tx2">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07000"/>
              </a:lnSpc>
              <a:spcAft>
                <a:spcPts val="800"/>
              </a:spcAft>
            </a:pPr>
            <a:r>
              <a:rPr lang="es-CO" sz="700" dirty="0">
                <a:solidFill>
                  <a:schemeClr val="bg2">
                    <a:lumMod val="10000"/>
                  </a:schemeClr>
                </a:solidFill>
                <a:effectLst/>
                <a:ea typeface="Calibri" panose="020F0502020204030204" pitchFamily="34" charset="0"/>
                <a:cs typeface="Times New Roman" panose="02020603050405020304" pitchFamily="18" charset="0"/>
              </a:rPr>
              <a:t>La información aquí presentada se presenta de buena fe y se considera precisa a partir de la fecha de vigencia de esta Hoja de datos de seguridad. Los empleadores pueden utilizar esta FDS para complementar otra información recopilada por ellos en sus esfuerzos por garantizar la salud y seguridad de sus empleados y el uso adecuado del producto. Este resumen de los datos relevantes refleja el juicio profesional; Los empleadores deben tener en cuenta que la información que se considera menos relevante no se ha incluido en esta FDS. Por lo tanto, dada la naturaleza resumida de este documento, </a:t>
            </a:r>
            <a:r>
              <a:rPr lang="es-CO" sz="700" dirty="0" err="1">
                <a:solidFill>
                  <a:schemeClr val="bg2">
                    <a:lumMod val="10000"/>
                  </a:schemeClr>
                </a:solidFill>
                <a:effectLst/>
                <a:ea typeface="Calibri" panose="020F0502020204030204" pitchFamily="34" charset="0"/>
                <a:cs typeface="Times New Roman" panose="02020603050405020304" pitchFamily="18" charset="0"/>
              </a:rPr>
              <a:t>Unifrax</a:t>
            </a:r>
            <a:r>
              <a:rPr lang="es-CO" sz="700" dirty="0">
                <a:solidFill>
                  <a:schemeClr val="bg2">
                    <a:lumMod val="10000"/>
                  </a:schemeClr>
                </a:solidFill>
                <a:effectLst/>
                <a:ea typeface="Calibri" panose="020F0502020204030204" pitchFamily="34" charset="0"/>
                <a:cs typeface="Times New Roman" panose="02020603050405020304" pitchFamily="18" charset="0"/>
              </a:rPr>
              <a:t> LLC no extiende ninguna garantía (expresa o implícita), asume ninguna responsabilidad ni hace ninguna declaración con respecto a la integridad de esta información o su idoneidad para los fines previstos por el usuario.</a:t>
            </a:r>
            <a:endParaRPr lang="en-CA" sz="700" dirty="0">
              <a:solidFill>
                <a:schemeClr val="bg2">
                  <a:lumMod val="10000"/>
                </a:schemeClr>
              </a:solidFill>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48884588"/>
      </p:ext>
    </p:extLst>
  </p:cSld>
  <p:clrMapOvr>
    <a:masterClrMapping/>
  </p:clrMapOvr>
</p:sld>
</file>

<file path=ppt/theme/theme1.xml><?xml version="1.0" encoding="utf-8"?>
<a:theme xmlns:a="http://schemas.openxmlformats.org/drawingml/2006/main" name="1_Office Theme">
  <a:themeElements>
    <a:clrScheme name="FibreCast">
      <a:dk1>
        <a:srgbClr val="0F1919"/>
      </a:dk1>
      <a:lt1>
        <a:srgbClr val="FFFFFF"/>
      </a:lt1>
      <a:dk2>
        <a:srgbClr val="969696"/>
      </a:dk2>
      <a:lt2>
        <a:srgbClr val="E7E6E6"/>
      </a:lt2>
      <a:accent1>
        <a:srgbClr val="71BF44"/>
      </a:accent1>
      <a:accent2>
        <a:srgbClr val="FFB81D"/>
      </a:accent2>
      <a:accent3>
        <a:srgbClr val="009BDF"/>
      </a:accent3>
      <a:accent4>
        <a:srgbClr val="D70B8C"/>
      </a:accent4>
      <a:accent5>
        <a:srgbClr val="A8D6FF"/>
      </a:accent5>
      <a:accent6>
        <a:srgbClr val="A6FA78"/>
      </a:accent6>
      <a:hlink>
        <a:srgbClr val="71BF44"/>
      </a:hlink>
      <a:folHlink>
        <a:srgbClr val="009BDF"/>
      </a:folHlink>
    </a:clrScheme>
    <a:fontScheme name="FiberCast">
      <a:majorFont>
        <a:latin typeface="Franklin Gothic"/>
        <a:ea typeface=""/>
        <a:cs typeface=""/>
      </a:majorFont>
      <a:minorFont>
        <a:latin typeface="Franklin Gothic Boo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1946</TotalTime>
  <Words>5972</Words>
  <Application>Microsoft Office PowerPoint</Application>
  <PresentationFormat>Custom</PresentationFormat>
  <Paragraphs>362</Paragraphs>
  <Slides>8</Slides>
  <Notes>1</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8</vt:i4>
      </vt:variant>
    </vt:vector>
  </HeadingPairs>
  <TitlesOfParts>
    <vt:vector size="18" baseType="lpstr">
      <vt:lpstr>Arial</vt:lpstr>
      <vt:lpstr>Calibri</vt:lpstr>
      <vt:lpstr>Calibri Light</vt:lpstr>
      <vt:lpstr>Franklin Gothic</vt:lpstr>
      <vt:lpstr>Franklin Gothic Book</vt:lpstr>
      <vt:lpstr>Franklin Gothic Medium</vt:lpstr>
      <vt:lpstr>Wingdings</vt:lpstr>
      <vt:lpstr>1_Office Theme</vt:lpstr>
      <vt:lpstr>Custom Design</vt:lpstr>
      <vt:lpstr>1_Custom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SAFETY DATA SHEET</dc:title>
  <dc:creator>paul@pkobrien.com</dc:creator>
  <cp:keywords>INJECTITE, PUMPABLE, 2300</cp:keywords>
  <cp:lastModifiedBy>Angie Torres Cardenas</cp:lastModifiedBy>
  <cp:revision>168</cp:revision>
  <dcterms:created xsi:type="dcterms:W3CDTF">2021-04-06T14:57:59Z</dcterms:created>
  <dcterms:modified xsi:type="dcterms:W3CDTF">2024-02-07T21:20:49Z</dcterms:modified>
  <cp:category>SAFETY DATA SHEET</cp:category>
</cp:coreProperties>
</file>