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8"/>
  </p:notesMasterIdLst>
  <p:sldIdLst>
    <p:sldId id="259" r:id="rId4"/>
    <p:sldId id="260" r:id="rId5"/>
    <p:sldId id="261" r:id="rId6"/>
    <p:sldId id="263"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25" d="100"/>
          <a:sy n="125" d="100"/>
        </p:scale>
        <p:origin x="1818" y="90"/>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1/25/2024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4</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1/25/2024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1/25/2024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1/25/2024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78963" y="2144383"/>
            <a:ext cx="7200900" cy="1897971"/>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a:t>
            </a:r>
            <a:r>
              <a:rPr lang="es-CO" sz="1000" dirty="0" err="1">
                <a:solidFill>
                  <a:schemeClr val="tx1"/>
                </a:solidFill>
              </a:rPr>
              <a:t>Multiguard</a:t>
            </a:r>
            <a:r>
              <a:rPr lang="es-CO" sz="1000" dirty="0">
                <a:solidFill>
                  <a:schemeClr val="tx1"/>
                </a:solidFill>
              </a:rPr>
              <a:t>, FC-</a:t>
            </a:r>
            <a:r>
              <a:rPr lang="es-CO" sz="1000" dirty="0" err="1">
                <a:solidFill>
                  <a:schemeClr val="tx1"/>
                </a:solidFill>
              </a:rPr>
              <a:t>Multiguard</a:t>
            </a:r>
            <a:r>
              <a:rPr lang="es-CO" sz="1000" dirty="0">
                <a:solidFill>
                  <a:schemeClr val="tx1"/>
                </a:solidFill>
              </a:rPr>
              <a:t> </a:t>
            </a:r>
            <a:r>
              <a:rPr lang="es-CO" sz="1000" dirty="0" err="1">
                <a:solidFill>
                  <a:schemeClr val="tx1"/>
                </a:solidFill>
              </a:rPr>
              <a:t>LT</a:t>
            </a:r>
            <a:r>
              <a:rPr lang="es-CO" sz="1000" dirty="0">
                <a:solidFill>
                  <a:schemeClr val="tx1"/>
                </a:solidFill>
              </a:rPr>
              <a:t>, FC-</a:t>
            </a:r>
            <a:r>
              <a:rPr lang="es-CO" sz="1000" dirty="0" err="1">
                <a:solidFill>
                  <a:schemeClr val="tx1"/>
                </a:solidFill>
              </a:rPr>
              <a:t>Repelcoat</a:t>
            </a:r>
            <a:r>
              <a:rPr lang="es-CO" sz="1000" dirty="0">
                <a:solidFill>
                  <a:schemeClr val="tx1"/>
                </a:solidFill>
              </a:rPr>
              <a:t>, FC-</a:t>
            </a:r>
            <a:r>
              <a:rPr lang="es-CO" sz="1000" dirty="0" err="1">
                <a:solidFill>
                  <a:schemeClr val="tx1"/>
                </a:solidFill>
              </a:rPr>
              <a:t>Repelcoat</a:t>
            </a:r>
            <a:r>
              <a:rPr lang="es-CO" sz="1000" dirty="0">
                <a:solidFill>
                  <a:schemeClr val="tx1"/>
                </a:solidFill>
              </a:rPr>
              <a:t> </a:t>
            </a:r>
            <a:r>
              <a:rPr lang="es-CO" sz="1000" dirty="0" err="1">
                <a:solidFill>
                  <a:schemeClr val="tx1"/>
                </a:solidFill>
              </a:rPr>
              <a:t>HCV</a:t>
            </a:r>
            <a:r>
              <a:rPr lang="es-CO" sz="1000" dirty="0">
                <a:solidFill>
                  <a:schemeClr val="tx1"/>
                </a:solidFill>
              </a:rPr>
              <a:t>.</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Revestimiento de nitruro de boro a base de agua.</a:t>
            </a: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3"/>
              </a:buClr>
              <a:buFont typeface="Wingdings" panose="05000000000000000000" pitchFamily="2" charset="2"/>
              <a:buChar char="§"/>
              <a:tabLst>
                <a:tab pos="118872" algn="l"/>
              </a:tabLst>
            </a:pPr>
            <a:r>
              <a:rPr lang="es-CO" sz="1000" dirty="0">
                <a:solidFill>
                  <a:schemeClr val="tx1"/>
                </a:solidFill>
                <a:latin typeface="+mj-lt"/>
              </a:rPr>
              <a:t>Uso principal: Para aumentar la resistencia a la corrosión y la vida útil de los productos refractarios en hornos de metal fundido; se utiliza como agente desmoldeante; resistente y no mojable por la mayoría de los fundidos, escorias y granzas; uso hasta </a:t>
            </a:r>
            <a:r>
              <a:rPr lang="es-CO" sz="1000" dirty="0" err="1">
                <a:solidFill>
                  <a:schemeClr val="tx1"/>
                </a:solidFill>
                <a:latin typeface="+mj-lt"/>
              </a:rPr>
              <a:t>1372°C</a:t>
            </a:r>
            <a:r>
              <a:rPr lang="es-CO" sz="1000" dirty="0">
                <a:solidFill>
                  <a:schemeClr val="tx1"/>
                </a:solidFill>
                <a:latin typeface="+mj-lt"/>
              </a:rPr>
              <a:t> en atmósfera reductora y hasta </a:t>
            </a:r>
            <a:r>
              <a:rPr lang="es-CO" sz="1000" dirty="0" err="1">
                <a:solidFill>
                  <a:schemeClr val="tx1"/>
                </a:solidFill>
                <a:latin typeface="+mj-lt"/>
              </a:rPr>
              <a:t>850°C</a:t>
            </a:r>
            <a:r>
              <a:rPr lang="es-CO" sz="1000" dirty="0">
                <a:solidFill>
                  <a:schemeClr val="tx1"/>
                </a:solidFill>
                <a:latin typeface="+mj-lt"/>
              </a:rPr>
              <a:t> en atmósfera oxidante. Puede diluirse con agua.</a:t>
            </a:r>
          </a:p>
          <a:p>
            <a:pPr marL="228600" indent="-228600" defTabSz="228600">
              <a:buClr>
                <a:schemeClr val="accent3"/>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defTabSz="228600">
              <a:buClr>
                <a:schemeClr val="accent3"/>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s-CO" sz="1200" dirty="0">
                <a:solidFill>
                  <a:schemeClr val="tx2"/>
                </a:solidFill>
              </a:rPr>
              <a:t>FDS FC REVESTIMIENTOS DE NITRURO DE BORO 23 04</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 RECUBRIMIENTOS DE NITRURO DE </a:t>
            </a:r>
            <a:r>
              <a:rPr lang="es-CO" sz="1600" b="1">
                <a:solidFill>
                  <a:schemeClr val="bg1"/>
                </a:solidFill>
                <a:latin typeface="+mj-lt"/>
              </a:rPr>
              <a:t>BORO         </a:t>
            </a:r>
            <a:r>
              <a:rPr lang="es-CO" sz="1400" dirty="0">
                <a:solidFill>
                  <a:schemeClr val="bg1"/>
                </a:solidFill>
              </a:rPr>
              <a:t>Fecha de vigencia</a:t>
            </a:r>
            <a:r>
              <a:rPr lang="es-CO" sz="1400">
                <a:solidFill>
                  <a:schemeClr val="bg1"/>
                </a:solidFill>
              </a:rPr>
              <a:t>: Enero 14 del </a:t>
            </a:r>
            <a:r>
              <a:rPr lang="es-CO" sz="1400" dirty="0">
                <a:solidFill>
                  <a:schemeClr val="bg1"/>
                </a:solidFill>
              </a:rPr>
              <a:t>2020</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03762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615950" y="4482704"/>
            <a:ext cx="6871712" cy="171235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139700" algn="just" defTabSz="228600">
              <a:buClr>
                <a:schemeClr val="accent3"/>
              </a:buClr>
              <a:buFont typeface="Wingdings" panose="05000000000000000000" pitchFamily="2" charset="2"/>
              <a:buChar char="§"/>
              <a:tabLst>
                <a:tab pos="118872" algn="l"/>
              </a:tabLst>
            </a:pPr>
            <a:r>
              <a:rPr lang="es-CO" sz="1000" b="1" dirty="0">
                <a:solidFill>
                  <a:schemeClr val="tx1"/>
                </a:solidFill>
              </a:rPr>
              <a:t>Irritación del tracto respiratorio (nariz y garganta): </a:t>
            </a:r>
            <a:r>
              <a:rPr lang="es-CO" sz="1000" dirty="0">
                <a:solidFill>
                  <a:schemeClr val="tx1"/>
                </a:solidFill>
              </a:rPr>
              <a:t>Es poco probable la inhalación del producto como recubrimiento. Sin embargo, la inhalación del polvo del producto seco puede causar irritación del tracto respiratorio. Si se inhala en cantidad suficiente puede causar irritación mecánica leve y temporal en el tracto respiratorio.</a:t>
            </a:r>
          </a:p>
          <a:p>
            <a:pPr marL="228600" indent="-139700" algn="just" defTabSz="228600">
              <a:buClr>
                <a:schemeClr val="accent3"/>
              </a:buClr>
              <a:buFont typeface="Wingdings" panose="05000000000000000000" pitchFamily="2" charset="2"/>
              <a:buChar char="§"/>
              <a:tabLst>
                <a:tab pos="118872" algn="l"/>
              </a:tabLst>
            </a:pPr>
            <a:r>
              <a:rPr lang="es-CO" sz="1000" b="1" dirty="0">
                <a:solidFill>
                  <a:schemeClr val="tx1"/>
                </a:solidFill>
              </a:rPr>
              <a:t>Irritación ocular: </a:t>
            </a:r>
            <a:r>
              <a:rPr lang="es-CO" sz="1000" dirty="0">
                <a:solidFill>
                  <a:schemeClr val="tx1"/>
                </a:solidFill>
              </a:rPr>
              <a:t>Puede causar irritación mecánica leve y temporal cuando está seco.</a:t>
            </a:r>
          </a:p>
          <a:p>
            <a:pPr marL="228600" indent="-139700" algn="just" defTabSz="228600">
              <a:buClr>
                <a:schemeClr val="accent3"/>
              </a:buClr>
              <a:buFont typeface="Wingdings" panose="05000000000000000000" pitchFamily="2" charset="2"/>
              <a:buChar char="§"/>
              <a:tabLst>
                <a:tab pos="118872" algn="l"/>
              </a:tabLst>
            </a:pPr>
            <a:r>
              <a:rPr lang="es-CO" sz="1000" b="1" dirty="0">
                <a:solidFill>
                  <a:schemeClr val="tx1"/>
                </a:solidFill>
              </a:rPr>
              <a:t>Irritación cutánea: </a:t>
            </a:r>
            <a:r>
              <a:rPr lang="es-CO" sz="1000" dirty="0">
                <a:solidFill>
                  <a:schemeClr val="tx1"/>
                </a:solidFill>
              </a:rPr>
              <a:t>Puede causar irritación mecánica leve y temporal.</a:t>
            </a:r>
          </a:p>
          <a:p>
            <a:pPr marL="228600" indent="-139700" algn="just" defTabSz="228600">
              <a:buClr>
                <a:schemeClr val="accent3"/>
              </a:buClr>
              <a:buFont typeface="Wingdings" panose="05000000000000000000" pitchFamily="2" charset="2"/>
              <a:buChar char="§"/>
              <a:tabLst>
                <a:tab pos="118872" algn="l"/>
              </a:tabLst>
            </a:pPr>
            <a:r>
              <a:rPr lang="es-CO" sz="1000" b="1" dirty="0">
                <a:solidFill>
                  <a:schemeClr val="tx1"/>
                </a:solidFill>
              </a:rPr>
              <a:t>Irritación gastrointestinal : </a:t>
            </a:r>
            <a:r>
              <a:rPr lang="es-CO" sz="1000" dirty="0">
                <a:solidFill>
                  <a:schemeClr val="tx1"/>
                </a:solidFill>
              </a:rPr>
              <a:t>Ruta de exposición poco probable.</a:t>
            </a:r>
          </a:p>
          <a:p>
            <a:pPr marL="228600" indent="-139700" algn="just" defTabSz="228600">
              <a:buClr>
                <a:schemeClr val="accent3"/>
              </a:buClr>
              <a:buFont typeface="Wingdings" panose="05000000000000000000" pitchFamily="2" charset="2"/>
              <a:buChar char="§"/>
              <a:tabLst>
                <a:tab pos="118872" algn="l"/>
              </a:tabLst>
            </a:pPr>
            <a:r>
              <a:rPr lang="es-CO" sz="1000" b="1" dirty="0">
                <a:solidFill>
                  <a:schemeClr val="tx1"/>
                </a:solidFill>
              </a:rPr>
              <a:t>Condiciones médicas agravadas por la exposición : </a:t>
            </a:r>
            <a:r>
              <a:rPr lang="es-CO" sz="1000" dirty="0">
                <a:solidFill>
                  <a:schemeClr val="tx1"/>
                </a:solidFill>
              </a:rPr>
              <a:t>Las condiciones médicas preexistentes, incluyendo dermatitis, asma o enfermedades pulmonares crónicas, pueden verse agravadas por la exposición; Las personas que tienen antecedentes de alergias pueden experimentar una mayor irritación de la piel y las vías respiratorias.</a:t>
            </a:r>
            <a:endParaRPr lang="es-CO" sz="1000" b="1" dirty="0">
              <a:solidFill>
                <a:schemeClr val="tx1"/>
              </a:solidFill>
            </a:endParaRP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8644C8F3-C467-8EA3-884E-0C4C43EFE9AB}"/>
              </a:ext>
            </a:extLst>
          </p:cNvPr>
          <p:cNvGraphicFramePr>
            <a:graphicFrameLocks/>
          </p:cNvGraphicFramePr>
          <p:nvPr>
            <p:extLst>
              <p:ext uri="{D42A27DB-BD31-4B8C-83A1-F6EECF244321}">
                <p14:modId xmlns:p14="http://schemas.microsoft.com/office/powerpoint/2010/main" val="4195501024"/>
              </p:ext>
            </p:extLst>
          </p:nvPr>
        </p:nvGraphicFramePr>
        <p:xfrm>
          <a:off x="294561" y="6788446"/>
          <a:ext cx="7205663" cy="102175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CAS NUMERO</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Nitruro de boro</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10043-11-3</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 a 40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Óxido de aluminio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1344-28-1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 a 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029828"/>
                  </a:ext>
                </a:extLst>
              </a:tr>
              <a:tr h="194665">
                <a:tc>
                  <a:txBody>
                    <a:bodyPr/>
                    <a:lstStyle/>
                    <a:p>
                      <a:pPr marL="108000"/>
                      <a:r>
                        <a:rPr lang="es-CO" sz="800" noProof="0" dirty="0"/>
                        <a:t>Agua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7732-18-15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65 a 85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Colorante alimentario (elección del cliente R-B-Y-G)</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57-55-6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 0.1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7" name="Rectangle 6">
            <a:extLst>
              <a:ext uri="{FF2B5EF4-FFF2-40B4-BE49-F238E27FC236}">
                <a16:creationId xmlns:a16="http://schemas.microsoft.com/office/drawing/2014/main" id="{53BF747D-0955-E63F-B0AD-04D2AE536ED0}"/>
              </a:ext>
            </a:extLst>
          </p:cNvPr>
          <p:cNvSpPr/>
          <p:nvPr/>
        </p:nvSpPr>
        <p:spPr>
          <a:xfrm>
            <a:off x="288786" y="630640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endParaRPr lang="en-CA" sz="1200" b="1" dirty="0">
              <a:solidFill>
                <a:schemeClr val="accent3"/>
              </a:solidFill>
              <a:latin typeface="+mj-lt"/>
            </a:endParaRPr>
          </a:p>
        </p:txBody>
      </p:sp>
      <p:sp>
        <p:nvSpPr>
          <p:cNvPr id="8" name="Text Placeholder 25">
            <a:extLst>
              <a:ext uri="{FF2B5EF4-FFF2-40B4-BE49-F238E27FC236}">
                <a16:creationId xmlns:a16="http://schemas.microsoft.com/office/drawing/2014/main" id="{D6B99DE0-0857-27E2-2C1F-3F93864E8465}"/>
              </a:ext>
            </a:extLst>
          </p:cNvPr>
          <p:cNvSpPr txBox="1">
            <a:spLocks/>
          </p:cNvSpPr>
          <p:nvPr/>
        </p:nvSpPr>
        <p:spPr>
          <a:xfrm>
            <a:off x="286762" y="7825854"/>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n-US" sz="1000" dirty="0">
                <a:solidFill>
                  <a:schemeClr val="tx1"/>
                </a:solidFill>
              </a:rPr>
              <a:t>No applicable.</a:t>
            </a:r>
          </a:p>
        </p:txBody>
      </p:sp>
      <p:sp>
        <p:nvSpPr>
          <p:cNvPr id="9" name="Text Placeholder 25">
            <a:extLst>
              <a:ext uri="{FF2B5EF4-FFF2-40B4-BE49-F238E27FC236}">
                <a16:creationId xmlns:a16="http://schemas.microsoft.com/office/drawing/2014/main" id="{4232EC88-9F48-E4A3-D786-9F2DAB882259}"/>
              </a:ext>
            </a:extLst>
          </p:cNvPr>
          <p:cNvSpPr txBox="1">
            <a:spLocks/>
          </p:cNvSpPr>
          <p:nvPr/>
        </p:nvSpPr>
        <p:spPr>
          <a:xfrm>
            <a:off x="278963" y="8520654"/>
            <a:ext cx="7200900" cy="92034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3"/>
              </a:buClr>
              <a:buFont typeface="+mj-lt"/>
              <a:buAutoNum type="alphaLcPeriod"/>
              <a:tabLst>
                <a:tab pos="118872" algn="l"/>
              </a:tabLst>
            </a:pPr>
            <a:r>
              <a:rPr lang="es-CO" sz="1000" b="1" dirty="0">
                <a:solidFill>
                  <a:schemeClr val="tx1"/>
                </a:solidFill>
              </a:rPr>
              <a:t>Medidas de primeros auxilios por ruta de exposición: </a:t>
            </a:r>
          </a:p>
          <a:p>
            <a:pPr marL="61722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causar irritación temporal de la piel. Si esto ocurre, enjuague las áreas afectadas con agua y lávelas suavemente.</a:t>
            </a:r>
          </a:p>
          <a:p>
            <a:pPr marL="61722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Ojos: </a:t>
            </a:r>
            <a:r>
              <a:rPr lang="es-CO" sz="1000" dirty="0">
                <a:latin typeface="+mj-lt"/>
              </a:rPr>
              <a:t>En caso de contacto con los ojos, enjuagar abundantemente con agua; tener disponible un baño para ojos. No se frote los ojos.</a:t>
            </a:r>
          </a:p>
          <a:p>
            <a:pPr marL="617220" lvl="1" indent="-228600" algn="just" defTabSz="228600">
              <a:spcBef>
                <a:spcPts val="0"/>
              </a:spcBef>
              <a:buClr>
                <a:schemeClr val="accent3"/>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endParaRPr lang="es-CO" sz="1000" b="1" dirty="0">
              <a:solidFill>
                <a:srgbClr val="0F1919"/>
              </a:solidFill>
            </a:endParaRPr>
          </a:p>
        </p:txBody>
      </p:sp>
      <p:sp>
        <p:nvSpPr>
          <p:cNvPr id="10" name="Rectangle 9">
            <a:extLst>
              <a:ext uri="{FF2B5EF4-FFF2-40B4-BE49-F238E27FC236}">
                <a16:creationId xmlns:a16="http://schemas.microsoft.com/office/drawing/2014/main" id="{8DB98579-6F28-DDB7-1CFE-0BF77696DA80}"/>
              </a:ext>
            </a:extLst>
          </p:cNvPr>
          <p:cNvSpPr/>
          <p:nvPr/>
        </p:nvSpPr>
        <p:spPr>
          <a:xfrm>
            <a:off x="285750" y="807742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PRIMEROS AUXILIOS</a:t>
            </a: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 BORON NITRIDE COATINGS 23 04 </a:t>
            </a:r>
          </a:p>
          <a:p>
            <a:endParaRPr lang="en-US" sz="1200" dirty="0">
              <a:solidFill>
                <a:schemeClr val="tx2"/>
              </a:solidFill>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95572" y="191424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94560" y="2339729"/>
            <a:ext cx="7200900" cy="147985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a:t>
            </a:r>
            <a:r>
              <a:rPr lang="es-CO" sz="1000" dirty="0">
                <a:solidFill>
                  <a:schemeClr val="tx1"/>
                </a:solidFill>
              </a:rPr>
              <a:t> Utilice un agente extintor adecuado para los materiales combustibles circundantes.</a:t>
            </a: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que surgen del producto químico (por ejemplo, naturaleza de cualquier producto de combustión peligroso): </a:t>
            </a:r>
            <a:r>
              <a:rPr lang="es-CO" sz="1000" dirty="0">
                <a:solidFill>
                  <a:schemeClr val="tx1"/>
                </a:solidFill>
              </a:rPr>
              <a:t>Productos no combustibles, la clase de reacción al fuego es cero. El embalaje y los materiales circundantes pueden ser combustibles. La exposición a los vapores de descomposición térmica puede causar irritación del tracto respiratorio, hiperreactividad bronquial o una respuesta de tipo asmático.</a:t>
            </a:r>
          </a:p>
          <a:p>
            <a:pPr marL="228600" indent="-228600" defTabSz="228600">
              <a:buClr>
                <a:schemeClr val="accent3"/>
              </a:buClr>
              <a:buFont typeface="+mj-lt"/>
              <a:buAutoNum type="alphaLcPeriod"/>
              <a:tabLst>
                <a:tab pos="118872" algn="l"/>
              </a:tabLst>
            </a:pPr>
            <a:r>
              <a:rPr lang="es-CO" sz="1000" b="1" dirty="0">
                <a:solidFill>
                  <a:schemeClr val="tx1"/>
                </a:solidFill>
              </a:rPr>
              <a:t>Equipo de protección especial y precauciones para los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a:t>
            </a:r>
            <a:r>
              <a:rPr lang="es-CO" sz="1000" b="1" dirty="0">
                <a:solidFill>
                  <a:schemeClr val="tx1"/>
                </a:solidFill>
                <a:latin typeface="+mj-lt"/>
              </a:rPr>
              <a:t>		Salud</a:t>
            </a:r>
            <a:r>
              <a:rPr lang="es-CO" sz="1000" dirty="0">
                <a:solidFill>
                  <a:schemeClr val="tx1"/>
                </a:solidFill>
                <a:latin typeface="+mj-lt"/>
              </a:rPr>
              <a:t>: 1 </a:t>
            </a:r>
            <a:r>
              <a:rPr lang="es-CO" sz="1000" b="1" dirty="0">
                <a:solidFill>
                  <a:schemeClr val="tx1"/>
                </a:solidFill>
                <a:latin typeface="+mj-lt"/>
              </a:rPr>
              <a:t>		Reactividad</a:t>
            </a:r>
            <a:r>
              <a:rPr lang="es-CO" sz="1000" dirty="0">
                <a:solidFill>
                  <a:schemeClr val="tx1"/>
                </a:solidFill>
                <a:latin typeface="+mj-lt"/>
              </a:rPr>
              <a:t>: 0	</a:t>
            </a:r>
            <a:r>
              <a:rPr lang="es-CO" sz="1000" b="1" dirty="0">
                <a:solidFill>
                  <a:schemeClr val="tx1"/>
                </a:solidFill>
                <a:latin typeface="+mj-lt"/>
              </a:rPr>
              <a:t> Especial</a:t>
            </a:r>
            <a:r>
              <a:rPr lang="es-CO" sz="1000" dirty="0">
                <a:solidFill>
                  <a:schemeClr val="tx1"/>
                </a:solidFill>
                <a:latin typeface="+mj-lt"/>
              </a:rPr>
              <a:t>: 0</a:t>
            </a:r>
            <a:br>
              <a:rPr lang="es-CO" sz="1000" dirty="0">
                <a:solidFill>
                  <a:schemeClr val="tx1"/>
                </a:solidFill>
                <a:latin typeface="+mj-lt"/>
              </a:rPr>
            </a:br>
            <a:r>
              <a:rPr lang="es-CO" sz="1000" baseline="-25000" dirty="0">
                <a:solidFill>
                  <a:schemeClr val="tx1"/>
                </a:solidFill>
                <a:latin typeface="+mj-lt"/>
              </a:rPr>
              <a:t>*Lo contrario de las calificaciones de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95572" y="378042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endParaRPr lang="en-CA" sz="1200" b="1" dirty="0">
              <a:solidFill>
                <a:schemeClr val="accent3"/>
              </a:solidFill>
              <a:latin typeface="+mj-lt"/>
            </a:endParaRP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6763" y="4188574"/>
            <a:ext cx="7200900" cy="74572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a:t>
            </a:r>
            <a:r>
              <a:rPr lang="en-US" sz="1000" b="1" dirty="0">
                <a:solidFill>
                  <a:schemeClr val="tx1"/>
                </a:solidFill>
              </a:rPr>
              <a:t>: </a:t>
            </a:r>
            <a:r>
              <a:rPr lang="es-CO" sz="1000" dirty="0">
                <a:solidFill>
                  <a:schemeClr val="tx1"/>
                </a:solidFill>
              </a:rPr>
              <a:t>Minimizar el polvo en suspensión del producto seco. No debe utilizarse aire comprimido ni barrido en seco para la limpieza.</a:t>
            </a:r>
            <a:endParaRPr lang="en-US"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Métodos y materiales de contención y limpieza:</a:t>
            </a:r>
            <a:r>
              <a:rPr lang="en-US" sz="1000" dirty="0">
                <a:solidFill>
                  <a:schemeClr val="tx1"/>
                </a:solidFill>
              </a:rPr>
              <a:t> </a:t>
            </a:r>
            <a:r>
              <a:rPr lang="es-CO" sz="1000" dirty="0">
                <a:solidFill>
                  <a:schemeClr val="tx1"/>
                </a:solidFill>
              </a:rPr>
              <a:t>Limpiar frecuentemente el área de trabajo para minimizar la acumulación de escombros. No utilice aire comprimido para la limpieza.</a:t>
            </a:r>
            <a:endParaRPr lang="en-CA" sz="1000" b="1" dirty="0">
              <a:solidFill>
                <a:srgbClr val="0F1919"/>
              </a:solidFill>
            </a:endParaRPr>
          </a:p>
        </p:txBody>
      </p:sp>
      <p:sp>
        <p:nvSpPr>
          <p:cNvPr id="9" name="Text Placeholder 25">
            <a:extLst>
              <a:ext uri="{FF2B5EF4-FFF2-40B4-BE49-F238E27FC236}">
                <a16:creationId xmlns:a16="http://schemas.microsoft.com/office/drawing/2014/main" id="{1A1F5717-DF76-0BEE-B77B-9662E98E8338}"/>
              </a:ext>
            </a:extLst>
          </p:cNvPr>
          <p:cNvSpPr txBox="1">
            <a:spLocks/>
          </p:cNvSpPr>
          <p:nvPr/>
        </p:nvSpPr>
        <p:spPr>
          <a:xfrm>
            <a:off x="277952" y="1141447"/>
            <a:ext cx="7200900" cy="7864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defTabSz="228600">
              <a:buClr>
                <a:schemeClr val="accent3"/>
              </a:buClr>
              <a:buFont typeface="+mj-lt"/>
              <a:buAutoNum type="alphaLcPeriod" startAt="2"/>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irritación mecánica leve de la piel, los ojos y el sistema respiratorio superior. Estos efectos suelen ser temporales</a:t>
            </a:r>
            <a:r>
              <a:rPr lang="en-US" sz="1000" dirty="0">
                <a:solidFill>
                  <a:schemeClr val="tx1"/>
                </a:solidFill>
              </a:rPr>
              <a:t>.</a:t>
            </a:r>
          </a:p>
          <a:p>
            <a:pPr marL="228600" indent="-228600" defTabSz="228600">
              <a:spcBef>
                <a:spcPts val="0"/>
              </a:spcBef>
              <a:buClr>
                <a:schemeClr val="accent3"/>
              </a:buClr>
              <a:buFont typeface="+mj-lt"/>
              <a:buAutoNum type="alphaLcPeriod" startAt="2"/>
              <a:tabLst>
                <a:tab pos="118872" algn="l"/>
              </a:tabLst>
            </a:pPr>
            <a:endParaRPr lang="en-US" sz="1000" b="1" dirty="0">
              <a:solidFill>
                <a:schemeClr val="tx1"/>
              </a:solidFill>
            </a:endParaRPr>
          </a:p>
          <a:p>
            <a:pPr marL="228600" indent="-228600" defTabSz="228600">
              <a:spcBef>
                <a:spcPts val="0"/>
              </a:spcBef>
              <a:buClr>
                <a:schemeClr val="accent3"/>
              </a:buClr>
              <a:buFont typeface="+mj-lt"/>
              <a:buAutoNum type="alphaLcPeriod" startAt="2"/>
              <a:tabLst>
                <a:tab pos="118872" algn="l"/>
              </a:tabLst>
            </a:pPr>
            <a:r>
              <a:rPr lang="es-CO" sz="1000" b="1" dirty="0">
                <a:solidFill>
                  <a:schemeClr val="tx1"/>
                </a:solidFill>
              </a:rPr>
              <a:t>Indicación de atención médica inmediata y tratamiento especial necesario, en caso de ser necesario. NOTAS PARA LOS MÉDICOS</a:t>
            </a:r>
            <a:r>
              <a:rPr lang="en-US" sz="1000" b="1" dirty="0">
                <a:solidFill>
                  <a:schemeClr val="tx1"/>
                </a:solidFill>
              </a:rPr>
              <a:t>: </a:t>
            </a:r>
            <a:r>
              <a:rPr lang="es-CO" sz="1000" dirty="0">
                <a:solidFill>
                  <a:schemeClr val="tx1"/>
                </a:solidFill>
              </a:rPr>
              <a:t>Los efectos en la piel y las vías respiratorias son el resultado de una irritación mecánica leve y temporal.</a:t>
            </a:r>
            <a:endParaRPr lang="en-CA" sz="1000" b="1" dirty="0">
              <a:solidFill>
                <a:srgbClr val="0F1919"/>
              </a:solidFill>
            </a:endParaRPr>
          </a:p>
        </p:txBody>
      </p:sp>
      <p:sp>
        <p:nvSpPr>
          <p:cNvPr id="14" name="Rectangle 13">
            <a:extLst>
              <a:ext uri="{FF2B5EF4-FFF2-40B4-BE49-F238E27FC236}">
                <a16:creationId xmlns:a16="http://schemas.microsoft.com/office/drawing/2014/main" id="{4A5B6445-DCC1-E914-00A9-1CA21C0B1BC9}"/>
              </a:ext>
            </a:extLst>
          </p:cNvPr>
          <p:cNvSpPr/>
          <p:nvPr/>
        </p:nvSpPr>
        <p:spPr>
          <a:xfrm>
            <a:off x="276940" y="4944469"/>
            <a:ext cx="7199888" cy="34560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15" name="Text Placeholder 25">
            <a:extLst>
              <a:ext uri="{FF2B5EF4-FFF2-40B4-BE49-F238E27FC236}">
                <a16:creationId xmlns:a16="http://schemas.microsoft.com/office/drawing/2014/main" id="{F51F49D3-6DE6-DC64-DCEB-7CB9117556D7}"/>
              </a:ext>
            </a:extLst>
          </p:cNvPr>
          <p:cNvSpPr txBox="1">
            <a:spLocks/>
          </p:cNvSpPr>
          <p:nvPr/>
        </p:nvSpPr>
        <p:spPr>
          <a:xfrm>
            <a:off x="285751" y="5346522"/>
            <a:ext cx="7200900" cy="122191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para una manipulación segura</a:t>
            </a:r>
            <a:r>
              <a:rPr lang="es-CO" sz="1000" dirty="0">
                <a:solidFill>
                  <a:schemeClr val="tx1"/>
                </a:solidFill>
              </a:rPr>
              <a:t>: Manipule el producto para minimizar los vapores en el aire.</a:t>
            </a:r>
          </a:p>
          <a:p>
            <a:pPr marL="228600" indent="-228600" algn="just" defTabSz="228600">
              <a:buClr>
                <a:schemeClr val="accent3"/>
              </a:buClr>
              <a:buFont typeface="+mj-lt"/>
              <a:buAutoNum type="alphaLcPeriod"/>
              <a:tabLst>
                <a:tab pos="118872" algn="l"/>
              </a:tabLst>
            </a:pPr>
            <a:r>
              <a:rPr lang="es-CO" sz="1000" b="1" dirty="0">
                <a:solidFill>
                  <a:schemeClr val="tx1"/>
                </a:solidFill>
              </a:rPr>
              <a:t>Condiciones para almacenaje seguro, incluyendo cualquier incompatibilidad</a:t>
            </a:r>
            <a:r>
              <a:rPr lang="es-CO" sz="1000" dirty="0">
                <a:solidFill>
                  <a:schemeClr val="tx1"/>
                </a:solidFill>
              </a:rPr>
              <a:t>: Almacenar de manera que se minimicen las fugas.</a:t>
            </a:r>
          </a:p>
          <a:p>
            <a:pPr marL="617220" lvl="1" indent="-228600" algn="just" defTabSz="228600">
              <a:buClr>
                <a:schemeClr val="accent3"/>
              </a:buClr>
              <a:buFont typeface="Wingdings" panose="05000000000000000000" pitchFamily="2" charset="2"/>
              <a:buChar char="§"/>
              <a:tabLst>
                <a:tab pos="118872" algn="l"/>
              </a:tabLst>
            </a:pPr>
            <a:r>
              <a:rPr lang="es-CO" sz="1000" dirty="0">
                <a:latin typeface="+mj-lt"/>
              </a:rPr>
              <a:t>ALMACENAMIENTO: Almacenar en el envase original en un lugar seco</a:t>
            </a:r>
          </a:p>
          <a:p>
            <a:pPr marL="617220" lvl="1" indent="-228600" algn="just" defTabSz="228600">
              <a:buClr>
                <a:schemeClr val="accent3"/>
              </a:buClr>
              <a:buFont typeface="Wingdings" panose="05000000000000000000" pitchFamily="2" charset="2"/>
              <a:buChar char="§"/>
              <a:tabLst>
                <a:tab pos="118872" algn="l"/>
              </a:tabLst>
            </a:pPr>
            <a:r>
              <a:rPr lang="es-CO" sz="1000" dirty="0">
                <a:solidFill>
                  <a:srgbClr val="0F1919"/>
                </a:solidFill>
                <a:latin typeface="+mj-lt"/>
              </a:rPr>
              <a:t>MANIPULACIÓN: Evitar el contacto prolongado con la piel y los ojos. Evitar la inhalación de vapores o humos del material calentado. Evitar el polvo del material seco. Utilice buenas prácticas de higiene industrial al manipular este material. No utilizar aire comprimido para la limpieza.</a:t>
            </a:r>
          </a:p>
          <a:p>
            <a:pPr marL="387350" lvl="1" indent="-298450" algn="just" defTabSz="228600">
              <a:buClr>
                <a:schemeClr val="accent3"/>
              </a:buClr>
              <a:tabLst>
                <a:tab pos="0" algn="l"/>
                <a:tab pos="117475" algn="l"/>
              </a:tabLst>
            </a:pPr>
            <a:r>
              <a:rPr lang="es-CO" sz="1000" b="1" dirty="0">
                <a:latin typeface="+mj-lt"/>
              </a:rPr>
              <a:t>      ENVASES VACÍOS: </a:t>
            </a:r>
            <a:r>
              <a:rPr lang="es-CO" sz="1000" dirty="0">
                <a:solidFill>
                  <a:srgbClr val="0F1919"/>
                </a:solidFill>
              </a:rPr>
              <a:t>El envase del producto puede contener residuos. No reutilizar.</a:t>
            </a:r>
            <a:endParaRPr lang="es-CO" sz="1000" b="1" dirty="0">
              <a:solidFill>
                <a:srgbClr val="0F1919"/>
              </a:solidFill>
            </a:endParaRPr>
          </a:p>
        </p:txBody>
      </p:sp>
      <p:sp>
        <p:nvSpPr>
          <p:cNvPr id="16" name="Rectangle 15">
            <a:extLst>
              <a:ext uri="{FF2B5EF4-FFF2-40B4-BE49-F238E27FC236}">
                <a16:creationId xmlns:a16="http://schemas.microsoft.com/office/drawing/2014/main" id="{C3197FC8-85AF-B301-ED52-FF40D6F44602}"/>
              </a:ext>
            </a:extLst>
          </p:cNvPr>
          <p:cNvSpPr/>
          <p:nvPr/>
        </p:nvSpPr>
        <p:spPr>
          <a:xfrm>
            <a:off x="277952" y="667615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endParaRPr lang="en-CA" sz="1200" b="1" dirty="0">
              <a:solidFill>
                <a:schemeClr val="accent3"/>
              </a:solidFill>
              <a:latin typeface="+mj-lt"/>
            </a:endParaRPr>
          </a:p>
        </p:txBody>
      </p:sp>
      <p:sp>
        <p:nvSpPr>
          <p:cNvPr id="17" name="Text Placeholder 25">
            <a:extLst>
              <a:ext uri="{FF2B5EF4-FFF2-40B4-BE49-F238E27FC236}">
                <a16:creationId xmlns:a16="http://schemas.microsoft.com/office/drawing/2014/main" id="{EF5F37D3-1CB6-4226-1EC1-8CC46C54224B}"/>
              </a:ext>
            </a:extLst>
          </p:cNvPr>
          <p:cNvSpPr txBox="1">
            <a:spLocks/>
          </p:cNvSpPr>
          <p:nvPr/>
        </p:nvSpPr>
        <p:spPr>
          <a:xfrm>
            <a:off x="276940" y="7135295"/>
            <a:ext cx="7200900" cy="245320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OEL</a:t>
            </a:r>
            <a:r>
              <a:rPr lang="es-CO" sz="1000" b="1" dirty="0">
                <a:solidFill>
                  <a:schemeClr val="tx1"/>
                </a:solidFill>
              </a:rPr>
              <a:t>) - Pautas de exposición para recubrimientos de nitruro de boro: </a:t>
            </a:r>
            <a:r>
              <a:rPr lang="es-CO" sz="1000" dirty="0">
                <a:solidFill>
                  <a:schemeClr val="tx1"/>
                </a:solidFill>
              </a:rPr>
              <a:t>Recomendación del proveedor: nivel de acción del polvo en suspensión en el aire de 10 mg/</a:t>
            </a:r>
            <a:r>
              <a:rPr lang="en-US" sz="1000" dirty="0" err="1">
                <a:solidFill>
                  <a:schemeClr val="tx1"/>
                </a:solidFill>
              </a:rPr>
              <a:t>m</a:t>
            </a:r>
            <a:r>
              <a:rPr lang="en-US" sz="1000" baseline="30000" dirty="0" err="1">
                <a:solidFill>
                  <a:schemeClr val="tx1"/>
                </a:solidFill>
              </a:rPr>
              <a:t>3</a:t>
            </a:r>
            <a:r>
              <a:rPr lang="en-US" sz="1000" dirty="0">
                <a:solidFill>
                  <a:schemeClr val="tx1"/>
                </a:solidFill>
              </a:rPr>
              <a:t> </a:t>
            </a:r>
            <a:r>
              <a:rPr lang="es-CO" sz="1000" dirty="0">
                <a:solidFill>
                  <a:schemeClr val="tx1"/>
                </a:solidFill>
              </a:rPr>
              <a:t>, con una fracción respirable de 3,0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como nivel de acción.</a:t>
            </a:r>
          </a:p>
          <a:p>
            <a:pPr lvl="1" algn="just" defTabSz="228600">
              <a:buClr>
                <a:schemeClr val="accent2"/>
              </a:buClr>
              <a:tabLst>
                <a:tab pos="118872" algn="l"/>
              </a:tabLst>
            </a:pPr>
            <a:r>
              <a:rPr lang="es-CO" sz="1000" b="1" dirty="0">
                <a:solidFill>
                  <a:schemeClr val="tx1"/>
                </a:solidFill>
                <a:latin typeface="+mj-lt"/>
              </a:rPr>
              <a:t>Equipo de protección personal:</a:t>
            </a:r>
            <a:r>
              <a:rPr lang="es-CO" sz="1000" dirty="0">
                <a:solidFill>
                  <a:schemeClr val="tx1"/>
                </a:solidFill>
                <a:latin typeface="+mj-lt"/>
              </a:rPr>
              <a:t> Protección respiratoria contra el polvo en suspensión durante los arranques. El fabricante recomienda el siguiente nivel de acción ocupacional promedio ponderado en el tiempo para los demás ingredientes, y se basan en las buenas prácticas de higiene industrial actuales:</a:t>
            </a:r>
          </a:p>
          <a:p>
            <a:pPr lvl="1" algn="just" defTabSz="228600">
              <a:buClr>
                <a:schemeClr val="accent2"/>
              </a:buClr>
              <a:tabLst>
                <a:tab pos="118872" algn="l"/>
              </a:tabLst>
            </a:pPr>
            <a:endParaRPr lang="es-CO" sz="1000" dirty="0">
              <a:latin typeface="+mj-lt"/>
            </a:endParaRPr>
          </a:p>
          <a:p>
            <a:pPr defTabSz="228600">
              <a:buClr>
                <a:schemeClr val="accent3"/>
              </a:buClr>
              <a:tabLst>
                <a:tab pos="118872" algn="l"/>
              </a:tabLst>
            </a:pPr>
            <a:endParaRPr lang="es-CO" sz="1000" b="1" dirty="0">
              <a:solidFill>
                <a:schemeClr val="tx1"/>
              </a:solidFill>
            </a:endParaRPr>
          </a:p>
          <a:p>
            <a:pPr marL="228600" indent="-228600" algn="just" defTabSz="228600">
              <a:buClr>
                <a:schemeClr val="accent3"/>
              </a:buClr>
              <a:buFont typeface="+mj-lt"/>
              <a:buAutoNum type="alphaLcPeriod" startAt="2"/>
              <a:tabLst>
                <a:tab pos="118872" algn="l"/>
              </a:tabLst>
            </a:pPr>
            <a:r>
              <a:rPr lang="es-CO" sz="1000" b="1" dirty="0">
                <a:solidFill>
                  <a:schemeClr val="tx1"/>
                </a:solidFill>
              </a:rPr>
              <a:t>Controles de ingeniería adecuados: </a:t>
            </a:r>
            <a:r>
              <a:rPr lang="es-CO" sz="1000" dirty="0">
                <a:solidFill>
                  <a:schemeClr val="tx1"/>
                </a:solidFill>
              </a:rPr>
              <a:t>No requerido.</a:t>
            </a:r>
          </a:p>
          <a:p>
            <a:pPr marL="228600" indent="-228600" algn="just" defTabSz="228600">
              <a:buClr>
                <a:schemeClr val="accent3"/>
              </a:buClr>
              <a:buFont typeface="+mj-lt"/>
              <a:buAutoNum type="alphaLcPeriod" startAt="2"/>
              <a:tabLst>
                <a:tab pos="118872" algn="l"/>
              </a:tabLst>
            </a:pPr>
            <a:r>
              <a:rPr lang="es-CO" sz="1000" b="1" dirty="0">
                <a:solidFill>
                  <a:schemeClr val="tx1"/>
                </a:solidFill>
              </a:rPr>
              <a:t>Medidas de protección individual, como equipos de protección personal: </a:t>
            </a:r>
            <a:r>
              <a:rPr lang="es-CO" sz="1000" dirty="0">
                <a:solidFill>
                  <a:schemeClr val="tx1"/>
                </a:solidFill>
              </a:rPr>
              <a:t>Las partículas en suspensión pueden irritar las vías respiratorias. La necesidad de utilizar equipos respiratorios, especialmente durante los arranques, dependerá de las condiciones de trabajo. El fabricante sugiere la siguiente guía. El fabricante sugiere la siguiente guía.</a:t>
            </a:r>
          </a:p>
          <a:p>
            <a:pPr marL="628650" indent="-2667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Usar guantes para prevenir la irritación de la piel. </a:t>
            </a:r>
          </a:p>
          <a:p>
            <a:pPr defTabSz="228600">
              <a:buClr>
                <a:schemeClr val="accent3"/>
              </a:buClr>
              <a:tabLst>
                <a:tab pos="118872" algn="l"/>
              </a:tabLst>
            </a:pPr>
            <a:endParaRPr lang="es-CO" sz="1000" b="1" dirty="0">
              <a:solidFill>
                <a:schemeClr val="tx1"/>
              </a:solidFill>
            </a:endParaRPr>
          </a:p>
          <a:p>
            <a:pPr defTabSz="228600">
              <a:buClr>
                <a:schemeClr val="accent3"/>
              </a:buClr>
              <a:tabLst>
                <a:tab pos="118872" algn="l"/>
              </a:tabLst>
            </a:pPr>
            <a:endParaRPr lang="es-CO" sz="1000" dirty="0">
              <a:solidFill>
                <a:schemeClr val="tx1"/>
              </a:solidFill>
            </a:endParaRPr>
          </a:p>
          <a:p>
            <a:pPr marL="228600" indent="-228600" defTabSz="228600">
              <a:buClr>
                <a:schemeClr val="accent3"/>
              </a:buClr>
              <a:buFont typeface="+mj-lt"/>
              <a:buAutoNum type="alphaLcPeriod" startAt="2"/>
              <a:tabLst>
                <a:tab pos="118872" algn="l"/>
              </a:tabLst>
            </a:pPr>
            <a:endParaRPr lang="es-CO" sz="1000" dirty="0">
              <a:solidFill>
                <a:schemeClr val="tx1"/>
              </a:solidFill>
            </a:endParaRPr>
          </a:p>
          <a:p>
            <a:pPr marL="228600" indent="-228600" defTabSz="228600">
              <a:buClr>
                <a:schemeClr val="accent3"/>
              </a:buClr>
              <a:buFont typeface="+mj-lt"/>
              <a:buAutoNum type="alphaLcPeriod" startAt="2"/>
              <a:tabLst>
                <a:tab pos="118872" algn="l"/>
              </a:tabLst>
            </a:pPr>
            <a:endParaRPr lang="es-CO" sz="1000" dirty="0">
              <a:solidFill>
                <a:schemeClr val="tx1"/>
              </a:solidFill>
            </a:endParaRPr>
          </a:p>
          <a:p>
            <a:pPr marL="228600" indent="-228600" defTabSz="228600">
              <a:buClr>
                <a:schemeClr val="accent3"/>
              </a:buClr>
              <a:buFont typeface="+mj-lt"/>
              <a:buAutoNum type="alphaLcPeriod" startAt="2"/>
              <a:tabLst>
                <a:tab pos="118872" algn="l"/>
              </a:tabLst>
            </a:pPr>
            <a:endParaRPr lang="es-CO" sz="1000" dirty="0">
              <a:solidFill>
                <a:schemeClr val="tx1"/>
              </a:solidFill>
            </a:endParaRPr>
          </a:p>
          <a:p>
            <a:pPr marL="228600" indent="-228600" defTabSz="228600">
              <a:buClr>
                <a:schemeClr val="accent3"/>
              </a:buClr>
              <a:buFont typeface="+mj-lt"/>
              <a:buAutoNum type="alphaLcPeriod" startAt="2"/>
              <a:tabLst>
                <a:tab pos="118872" algn="l"/>
              </a:tabLst>
            </a:pPr>
            <a:endParaRPr lang="es-CO" sz="1000" dirty="0">
              <a:solidFill>
                <a:schemeClr val="tx1"/>
              </a:solidFill>
            </a:endParaRPr>
          </a:p>
        </p:txBody>
      </p:sp>
      <p:graphicFrame>
        <p:nvGraphicFramePr>
          <p:cNvPr id="18" name="Table 2">
            <a:extLst>
              <a:ext uri="{FF2B5EF4-FFF2-40B4-BE49-F238E27FC236}">
                <a16:creationId xmlns:a16="http://schemas.microsoft.com/office/drawing/2014/main" id="{6F2999CD-12A3-BEF0-E7D2-A84BAFD1A8A4}"/>
              </a:ext>
            </a:extLst>
          </p:cNvPr>
          <p:cNvGraphicFramePr>
            <a:graphicFrameLocks noGrp="1"/>
          </p:cNvGraphicFramePr>
          <p:nvPr>
            <p:extLst>
              <p:ext uri="{D42A27DB-BD31-4B8C-83A1-F6EECF244321}">
                <p14:modId xmlns:p14="http://schemas.microsoft.com/office/powerpoint/2010/main" val="47175856"/>
              </p:ext>
            </p:extLst>
          </p:nvPr>
        </p:nvGraphicFramePr>
        <p:xfrm>
          <a:off x="683092" y="8093318"/>
          <a:ext cx="6793736" cy="42672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202409">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CA" sz="800" b="1" dirty="0"/>
                        <a:t>ONTARIO TWAEV</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Oxido de aluminio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dirty="0">
                          <a:solidFill>
                            <a:schemeClr val="tx1"/>
                          </a:solidFill>
                        </a:rPr>
                        <a:t>10 mg/</a:t>
                      </a:r>
                      <a:r>
                        <a:rPr lang="en-US" sz="800" dirty="0" err="1">
                          <a:solidFill>
                            <a:schemeClr val="tx1"/>
                          </a:solidFill>
                        </a:rPr>
                        <a:t>m</a:t>
                      </a:r>
                      <a:r>
                        <a:rPr lang="en-US" sz="800" baseline="30000" dirty="0" err="1">
                          <a:solidFill>
                            <a:schemeClr val="tx1"/>
                          </a:solidFill>
                        </a:rPr>
                        <a:t>3</a:t>
                      </a:r>
                      <a:r>
                        <a:rPr lang="en-US" sz="800" dirty="0">
                          <a:solidFill>
                            <a:schemeClr val="tx1"/>
                          </a:solidFill>
                        </a:rPr>
                        <a:t> </a:t>
                      </a:r>
                      <a:r>
                        <a:rPr lang="es-CO" sz="800" dirty="0">
                          <a:solidFill>
                            <a:schemeClr val="tx1"/>
                          </a:solidFill>
                        </a:rPr>
                        <a:t> como polvo total; 1,0 mg/</a:t>
                      </a:r>
                      <a:r>
                        <a:rPr lang="en-US" sz="800" dirty="0" err="1">
                          <a:solidFill>
                            <a:schemeClr val="tx1"/>
                          </a:solidFill>
                        </a:rPr>
                        <a:t>m</a:t>
                      </a:r>
                      <a:r>
                        <a:rPr lang="en-US" sz="800" baseline="30000" dirty="0" err="1">
                          <a:solidFill>
                            <a:schemeClr val="tx1"/>
                          </a:solidFill>
                        </a:rPr>
                        <a:t>3</a:t>
                      </a:r>
                      <a:r>
                        <a:rPr lang="en-US" sz="800" dirty="0">
                          <a:solidFill>
                            <a:schemeClr val="tx1"/>
                          </a:solidFill>
                        </a:rPr>
                        <a:t> </a:t>
                      </a:r>
                      <a:r>
                        <a:rPr lang="es-CO" sz="800" dirty="0">
                          <a:solidFill>
                            <a:schemeClr val="tx1"/>
                          </a:solidFill>
                        </a:rPr>
                        <a:t> como polvo respirable</a:t>
                      </a:r>
                      <a:endParaRPr lang="en-US" sz="80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bl>
          </a:graphicData>
        </a:graphic>
      </p:graphicFrame>
      <p:sp>
        <p:nvSpPr>
          <p:cNvPr id="2" name="Rectangle 1">
            <a:extLst>
              <a:ext uri="{FF2B5EF4-FFF2-40B4-BE49-F238E27FC236}">
                <a16:creationId xmlns:a16="http://schemas.microsoft.com/office/drawing/2014/main" id="{4A79AC85-A845-2084-BB36-CE643C317F5C}"/>
              </a:ext>
            </a:extLst>
          </p:cNvPr>
          <p:cNvSpPr>
            <a:spLocks noChangeArrowheads="1"/>
          </p:cNvSpPr>
          <p:nvPr/>
        </p:nvSpPr>
        <p:spPr bwMode="auto">
          <a:xfrm>
            <a:off x="152400" y="152400"/>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6501" rIns="91440" bIns="-3650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O" altLang="es-CO" sz="1000" b="0" i="0" u="none" strike="noStrike" cap="none" normalizeH="0" baseline="0">
                <a:ln>
                  <a:noFill/>
                </a:ln>
                <a:solidFill>
                  <a:schemeClr val="tx1"/>
                </a:solidFill>
                <a:effectLst/>
                <a:latin typeface="Google Sans"/>
              </a:rPr>
            </a:br>
            <a:r>
              <a:rPr kumimoji="0" lang="es-CO" altLang="es-CO" sz="1000" b="0" i="0" u="none" strike="noStrike" cap="none" normalizeH="0" baseline="0">
                <a:ln>
                  <a:noFill/>
                </a:ln>
                <a:solidFill>
                  <a:schemeClr val="tx1"/>
                </a:solidFill>
                <a:effectLst/>
                <a:latin typeface="Google Sans"/>
              </a:rPr>
              <a:t>​</a:t>
            </a:r>
            <a:endParaRPr kumimoji="0" lang="es-CO" altLang="es-CO" sz="5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07ACB4B8-D1AD-5A86-7F7C-4714C285519B}"/>
              </a:ext>
            </a:extLst>
          </p:cNvPr>
          <p:cNvSpPr>
            <a:spLocks noChangeArrowheads="1"/>
          </p:cNvSpPr>
          <p:nvPr/>
        </p:nvSpPr>
        <p:spPr bwMode="auto">
          <a:xfrm>
            <a:off x="152400" y="152400"/>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BORON NITRIDE COATINGS 23 04</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76865" y="1090475"/>
            <a:ext cx="7200900" cy="79749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617220" lvl="1" indent="-2286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Utilice gafas de seguridad con protecciones laterales u otras formas de protección ocular de conformidad con las normas </a:t>
            </a:r>
            <a:r>
              <a:rPr lang="es-CO" sz="1000" dirty="0" err="1">
                <a:solidFill>
                  <a:schemeClr val="tx1"/>
                </a:solidFill>
                <a:latin typeface="+mj-lt"/>
              </a:rPr>
              <a:t>CSA</a:t>
            </a:r>
            <a:r>
              <a:rPr lang="es-CO" sz="1000" dirty="0">
                <a:solidFill>
                  <a:schemeClr val="tx1"/>
                </a:solidFill>
                <a:latin typeface="+mj-lt"/>
              </a:rPr>
              <a:t> apropiadas para evitar la irritación de los ojos. No se recomienda el uso de lentes de contacto, a menos que se utilicen junto con la protección ocular adecuada. No tocar los ojos con partes del cuerpo o materiales sucios.</a:t>
            </a:r>
            <a:endParaRPr lang="en-US" sz="1000" dirty="0">
              <a:solidFill>
                <a:schemeClr val="tx1"/>
              </a:solidFill>
              <a:latin typeface="+mj-lt"/>
            </a:endParaRPr>
          </a:p>
        </p:txBody>
      </p:sp>
      <p:graphicFrame>
        <p:nvGraphicFramePr>
          <p:cNvPr id="5" name="Table 35">
            <a:extLst>
              <a:ext uri="{FF2B5EF4-FFF2-40B4-BE49-F238E27FC236}">
                <a16:creationId xmlns:a16="http://schemas.microsoft.com/office/drawing/2014/main" id="{BEA8A3EF-E424-7003-40EB-10BD76BF8E05}"/>
              </a:ext>
            </a:extLst>
          </p:cNvPr>
          <p:cNvGraphicFramePr>
            <a:graphicFrameLocks/>
          </p:cNvGraphicFramePr>
          <p:nvPr>
            <p:extLst>
              <p:ext uri="{D42A27DB-BD31-4B8C-83A1-F6EECF244321}">
                <p14:modId xmlns:p14="http://schemas.microsoft.com/office/powerpoint/2010/main" val="1269031755"/>
              </p:ext>
            </p:extLst>
          </p:nvPr>
        </p:nvGraphicFramePr>
        <p:xfrm>
          <a:off x="286256" y="2111208"/>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Blanco, o color solicitado</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pH  </a:t>
                      </a:r>
                      <a:r>
                        <a:rPr lang="es-CO" sz="800" b="0" noProof="0" dirty="0"/>
                        <a:t>6 a 7</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GRAVEDAD ESPECÍFICA </a:t>
                      </a:r>
                      <a:r>
                        <a:rPr lang="es-CO" sz="800" b="0" noProof="0" dirty="0"/>
                        <a:t>1,1 g/</a:t>
                      </a:r>
                      <a:r>
                        <a:rPr lang="es-CO" sz="800" b="0" noProof="0" dirty="0" err="1"/>
                        <a:t>cc</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n-</a:t>
                      </a:r>
                      <a:r>
                        <a:rPr lang="es-CO" sz="800" b="1" noProof="0" dirty="0" err="1"/>
                        <a:t>octanol</a:t>
                      </a:r>
                      <a:r>
                        <a:rPr lang="es-CO" sz="800" b="1" noProof="0" dirty="0"/>
                        <a:t>/agua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Rectangle 6">
            <a:extLst>
              <a:ext uri="{FF2B5EF4-FFF2-40B4-BE49-F238E27FC236}">
                <a16:creationId xmlns:a16="http://schemas.microsoft.com/office/drawing/2014/main" id="{B44005DF-76C8-9ABF-F636-C7FB56E2B426}"/>
              </a:ext>
            </a:extLst>
          </p:cNvPr>
          <p:cNvSpPr/>
          <p:nvPr/>
        </p:nvSpPr>
        <p:spPr>
          <a:xfrm>
            <a:off x="295647" y="160536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endParaRPr lang="en-CA" sz="1200" b="1" dirty="0">
              <a:solidFill>
                <a:schemeClr val="accent3"/>
              </a:solidFill>
              <a:latin typeface="+mj-lt"/>
            </a:endParaRPr>
          </a:p>
        </p:txBody>
      </p:sp>
      <p:graphicFrame>
        <p:nvGraphicFramePr>
          <p:cNvPr id="9" name="Table 35">
            <a:extLst>
              <a:ext uri="{FF2B5EF4-FFF2-40B4-BE49-F238E27FC236}">
                <a16:creationId xmlns:a16="http://schemas.microsoft.com/office/drawing/2014/main" id="{BF688C60-9E47-0D9C-8783-8DFB6D5B693F}"/>
              </a:ext>
            </a:extLst>
          </p:cNvPr>
          <p:cNvGraphicFramePr>
            <a:graphicFrameLocks/>
          </p:cNvGraphicFramePr>
          <p:nvPr>
            <p:extLst>
              <p:ext uri="{D42A27DB-BD31-4B8C-83A1-F6EECF244321}">
                <p14:modId xmlns:p14="http://schemas.microsoft.com/office/powerpoint/2010/main" val="896693739"/>
              </p:ext>
            </p:extLst>
          </p:nvPr>
        </p:nvGraphicFramePr>
        <p:xfrm>
          <a:off x="286256" y="4479849"/>
          <a:ext cx="7199382" cy="899090"/>
        </p:xfrm>
        <a:graphic>
          <a:graphicData uri="http://schemas.openxmlformats.org/drawingml/2006/table">
            <a:tbl>
              <a:tblPr firstRow="1" bandRow="1">
                <a:tableStyleId>{9D7B26C5-4107-4FEC-AEDC-1716B250A1EF}</a:tableStyleId>
              </a:tblPr>
              <a:tblGrid>
                <a:gridCol w="2177544">
                  <a:extLst>
                    <a:ext uri="{9D8B030D-6E8A-4147-A177-3AD203B41FA5}">
                      <a16:colId xmlns:a16="http://schemas.microsoft.com/office/drawing/2014/main" val="3647290184"/>
                    </a:ext>
                  </a:extLst>
                </a:gridCol>
                <a:gridCol w="5021838">
                  <a:extLst>
                    <a:ext uri="{9D8B030D-6E8A-4147-A177-3AD203B41FA5}">
                      <a16:colId xmlns:a16="http://schemas.microsoft.com/office/drawing/2014/main" val="622920296"/>
                    </a:ext>
                  </a:extLst>
                </a:gridCol>
              </a:tblGrid>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177800" indent="0" algn="l"/>
                      <a:r>
                        <a:rPr lang="es-CO" sz="800" b="0" noProof="0" dirty="0"/>
                        <a:t>Estable en condiciones de uso normal.</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7800" indent="0" algn="l"/>
                      <a:r>
                        <a:rPr lang="es-CO" sz="800" b="0" noProof="0" dirty="0"/>
                        <a:t>Agentes oxidantes fuertes y agentes reductores.</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7800" indent="0" algn="l"/>
                      <a:r>
                        <a:rPr lang="es-CO" sz="800" b="0" noProof="0" dirty="0"/>
                        <a:t>Los productos de descomposición pueden incluir óxidos de boro y nitrógeno, monóxido de carbono y dióxido de carbono.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pPr>
                        <a:lnSpc>
                          <a:spcPct val="150000"/>
                        </a:lnSpc>
                      </a:pPr>
                      <a:r>
                        <a:rPr lang="es-CO" sz="800" b="1" noProof="0" dirty="0"/>
                        <a:t>CONDICIONES 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7800" indent="0" algn="l"/>
                      <a:r>
                        <a:rPr lang="es-CO" sz="800" b="0" noProof="0" dirty="0"/>
                        <a:t>Ninguno conocido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1343946"/>
                  </a:ext>
                </a:extLst>
              </a:tr>
            </a:tbl>
          </a:graphicData>
        </a:graphic>
      </p:graphicFrame>
      <p:sp>
        <p:nvSpPr>
          <p:cNvPr id="10" name="Rectangle 9">
            <a:extLst>
              <a:ext uri="{FF2B5EF4-FFF2-40B4-BE49-F238E27FC236}">
                <a16:creationId xmlns:a16="http://schemas.microsoft.com/office/drawing/2014/main" id="{B7BC2FB4-CCB0-3C19-ACAD-B84D1D29A3A3}"/>
              </a:ext>
            </a:extLst>
          </p:cNvPr>
          <p:cNvSpPr/>
          <p:nvPr/>
        </p:nvSpPr>
        <p:spPr>
          <a:xfrm>
            <a:off x="286256" y="401552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sp>
        <p:nvSpPr>
          <p:cNvPr id="12" name="Rectangle 11">
            <a:extLst>
              <a:ext uri="{FF2B5EF4-FFF2-40B4-BE49-F238E27FC236}">
                <a16:creationId xmlns:a16="http://schemas.microsoft.com/office/drawing/2014/main" id="{DF4C3F12-09B2-C64A-B620-A013F0B0DB75}"/>
              </a:ext>
            </a:extLst>
          </p:cNvPr>
          <p:cNvSpPr/>
          <p:nvPr/>
        </p:nvSpPr>
        <p:spPr>
          <a:xfrm>
            <a:off x="294129" y="550814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3" name="Text Placeholder 25">
            <a:extLst>
              <a:ext uri="{FF2B5EF4-FFF2-40B4-BE49-F238E27FC236}">
                <a16:creationId xmlns:a16="http://schemas.microsoft.com/office/drawing/2014/main" id="{816CCCFE-6832-6536-1045-CA338A395596}"/>
              </a:ext>
            </a:extLst>
          </p:cNvPr>
          <p:cNvSpPr txBox="1">
            <a:spLocks/>
          </p:cNvSpPr>
          <p:nvPr/>
        </p:nvSpPr>
        <p:spPr>
          <a:xfrm>
            <a:off x="276865" y="5925076"/>
            <a:ext cx="7200900" cy="4640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Toxicología aguda: </a:t>
            </a:r>
            <a:r>
              <a:rPr lang="es-CO" sz="1000" dirty="0">
                <a:solidFill>
                  <a:srgbClr val="0F1919"/>
                </a:solidFill>
              </a:rPr>
              <a:t>El nitruro de boro se considera un polvo molesto. Por lo tanto, la exposición al producto seco puede causar irritación en la piel o las membranas mucosas. No se ha demostrado que la exposición al nitruro de boro produzca envenenamiento directo. En condiciones normales de funcionamiento o descomposición térmica, no se ha demostrado que el nitruro de boro libere boro libre.</a:t>
            </a:r>
            <a:endParaRPr lang="en-CA" sz="1000" dirty="0">
              <a:solidFill>
                <a:srgbClr val="0F1919"/>
              </a:solidFill>
            </a:endParaRPr>
          </a:p>
        </p:txBody>
      </p:sp>
      <p:sp>
        <p:nvSpPr>
          <p:cNvPr id="14" name="Rectangle 13">
            <a:extLst>
              <a:ext uri="{FF2B5EF4-FFF2-40B4-BE49-F238E27FC236}">
                <a16:creationId xmlns:a16="http://schemas.microsoft.com/office/drawing/2014/main" id="{62570DD1-DADD-F99D-EE7A-7FAFCA6FC65E}"/>
              </a:ext>
            </a:extLst>
          </p:cNvPr>
          <p:cNvSpPr/>
          <p:nvPr/>
        </p:nvSpPr>
        <p:spPr>
          <a:xfrm>
            <a:off x="287268" y="643103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endParaRPr lang="en-CA" sz="1200" b="1" dirty="0">
              <a:solidFill>
                <a:schemeClr val="accent3"/>
              </a:solidFill>
              <a:latin typeface="+mj-lt"/>
            </a:endParaRPr>
          </a:p>
        </p:txBody>
      </p:sp>
      <p:sp>
        <p:nvSpPr>
          <p:cNvPr id="15" name="Text Placeholder 25">
            <a:extLst>
              <a:ext uri="{FF2B5EF4-FFF2-40B4-BE49-F238E27FC236}">
                <a16:creationId xmlns:a16="http://schemas.microsoft.com/office/drawing/2014/main" id="{39C74F61-B287-50C2-1854-F77309A4A119}"/>
              </a:ext>
            </a:extLst>
          </p:cNvPr>
          <p:cNvSpPr txBox="1">
            <a:spLocks/>
          </p:cNvSpPr>
          <p:nvPr/>
        </p:nvSpPr>
        <p:spPr>
          <a:xfrm>
            <a:off x="284738" y="6871668"/>
            <a:ext cx="7200900" cy="16842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320040">
              <a:tabLst>
                <a:tab pos="118872" algn="l"/>
              </a:tabLst>
            </a:pPr>
            <a:r>
              <a:rPr lang="es-CO" sz="1000" dirty="0">
                <a:solidFill>
                  <a:srgbClr val="0F1919"/>
                </a:solidFill>
              </a:rPr>
              <a:t>No se han identificado preocupaciones ecológicas.</a:t>
            </a:r>
          </a:p>
        </p:txBody>
      </p:sp>
      <p:sp>
        <p:nvSpPr>
          <p:cNvPr id="16" name="Rectangle 15">
            <a:extLst>
              <a:ext uri="{FF2B5EF4-FFF2-40B4-BE49-F238E27FC236}">
                <a16:creationId xmlns:a16="http://schemas.microsoft.com/office/drawing/2014/main" id="{B56AABA9-0A1F-B3C1-0D3E-B7C45A41E4AF}"/>
              </a:ext>
            </a:extLst>
          </p:cNvPr>
          <p:cNvSpPr/>
          <p:nvPr/>
        </p:nvSpPr>
        <p:spPr>
          <a:xfrm>
            <a:off x="294129" y="715413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17" name="Text Placeholder 25">
            <a:extLst>
              <a:ext uri="{FF2B5EF4-FFF2-40B4-BE49-F238E27FC236}">
                <a16:creationId xmlns:a16="http://schemas.microsoft.com/office/drawing/2014/main" id="{10C8EC98-81AB-16EC-354C-9A518C41A385}"/>
              </a:ext>
            </a:extLst>
          </p:cNvPr>
          <p:cNvSpPr txBox="1">
            <a:spLocks/>
          </p:cNvSpPr>
          <p:nvPr/>
        </p:nvSpPr>
        <p:spPr>
          <a:xfrm>
            <a:off x="294635" y="7579971"/>
            <a:ext cx="7200900" cy="80000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dirty="0">
                <a:solidFill>
                  <a:schemeClr val="tx1"/>
                </a:solidFill>
              </a:rPr>
              <a:t>Tal como está preparado, el producto se considera no peligroso. Debe eliminarse de acuerdo con la normativa local, provincial y federal. Los envases vacíos tienen residuos de producto. </a:t>
            </a:r>
          </a:p>
          <a:p>
            <a:pPr algn="just" defTabSz="228600">
              <a:tabLst>
                <a:tab pos="118872" algn="l"/>
              </a:tabLst>
            </a:pPr>
            <a:r>
              <a:rPr lang="es-CO" sz="1000" b="1" dirty="0">
                <a:solidFill>
                  <a:schemeClr val="tx1"/>
                </a:solidFill>
              </a:rPr>
              <a:t>Manejo de desechos: </a:t>
            </a:r>
            <a:r>
              <a:rPr lang="es-CO" sz="1000" dirty="0">
                <a:solidFill>
                  <a:schemeClr val="tx1"/>
                </a:solidFill>
              </a:rPr>
              <a:t>Tal como está preparado, el producto se considera no peligroso. Para evitar que los materiales de desecho se transporten por el aire durante el almacenamiento, transporte y eliminación de residuos, se recomienda un recipiente cubierto o una bolsa de plástico.</a:t>
            </a:r>
            <a:endParaRPr lang="es-CO" sz="1000" dirty="0">
              <a:solidFill>
                <a:srgbClr val="0F1919"/>
              </a:solidFill>
            </a:endParaRPr>
          </a:p>
        </p:txBody>
      </p:sp>
      <p:sp>
        <p:nvSpPr>
          <p:cNvPr id="18" name="Rectangle 17">
            <a:extLst>
              <a:ext uri="{FF2B5EF4-FFF2-40B4-BE49-F238E27FC236}">
                <a16:creationId xmlns:a16="http://schemas.microsoft.com/office/drawing/2014/main" id="{98768555-D868-4CAF-BB69-543A97EE63FB}"/>
              </a:ext>
            </a:extLst>
          </p:cNvPr>
          <p:cNvSpPr/>
          <p:nvPr/>
        </p:nvSpPr>
        <p:spPr>
          <a:xfrm>
            <a:off x="285750" y="846347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sp>
        <p:nvSpPr>
          <p:cNvPr id="19" name="Text Placeholder 25">
            <a:extLst>
              <a:ext uri="{FF2B5EF4-FFF2-40B4-BE49-F238E27FC236}">
                <a16:creationId xmlns:a16="http://schemas.microsoft.com/office/drawing/2014/main" id="{9F0967B1-6B3F-D574-105F-0272045D4C03}"/>
              </a:ext>
            </a:extLst>
          </p:cNvPr>
          <p:cNvSpPr txBox="1">
            <a:spLocks/>
          </p:cNvSpPr>
          <p:nvPr/>
        </p:nvSpPr>
        <p:spPr>
          <a:xfrm>
            <a:off x="294635" y="8893203"/>
            <a:ext cx="7200900" cy="25408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Transporte canadiense de mercancías peligrosas Clase de peligro y PIN: No regulado. </a:t>
            </a:r>
            <a:r>
              <a:rPr lang="es-CO" sz="1000" dirty="0">
                <a:solidFill>
                  <a:schemeClr val="tx1"/>
                </a:solidFill>
              </a:rPr>
              <a:t>No está clasificado como mercancía peligrosa en el ADR (carretera), </a:t>
            </a:r>
            <a:r>
              <a:rPr lang="es-CO" sz="1000" dirty="0" err="1">
                <a:solidFill>
                  <a:schemeClr val="tx1"/>
                </a:solidFill>
              </a:rPr>
              <a:t>RID</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BORON NITRIDE COATINGS 23 04</a:t>
            </a:r>
          </a:p>
        </p:txBody>
      </p:sp>
      <p:sp>
        <p:nvSpPr>
          <p:cNvPr id="4" name="Rectangle 3">
            <a:extLst>
              <a:ext uri="{FF2B5EF4-FFF2-40B4-BE49-F238E27FC236}">
                <a16:creationId xmlns:a16="http://schemas.microsoft.com/office/drawing/2014/main" id="{69BCB31B-7AA9-E4C6-A0D0-FB88487CCB29}"/>
              </a:ext>
            </a:extLst>
          </p:cNvPr>
          <p:cNvSpPr/>
          <p:nvPr/>
        </p:nvSpPr>
        <p:spPr>
          <a:xfrm>
            <a:off x="284738" y="114729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REGLAMENTARIA (No obligatoria)</a:t>
            </a:r>
            <a:endParaRPr lang="en-CA" sz="1200" b="1" dirty="0">
              <a:solidFill>
                <a:schemeClr val="accent3"/>
              </a:solidFill>
              <a:latin typeface="+mj-lt"/>
            </a:endParaRPr>
          </a:p>
        </p:txBody>
      </p:sp>
      <p:sp>
        <p:nvSpPr>
          <p:cNvPr id="5" name="Text Placeholder 25">
            <a:extLst>
              <a:ext uri="{FF2B5EF4-FFF2-40B4-BE49-F238E27FC236}">
                <a16:creationId xmlns:a16="http://schemas.microsoft.com/office/drawing/2014/main" id="{E654983E-D398-8C42-DA93-5949E4BBF485}"/>
              </a:ext>
            </a:extLst>
          </p:cNvPr>
          <p:cNvSpPr txBox="1">
            <a:spLocks/>
          </p:cNvSpPr>
          <p:nvPr/>
        </p:nvSpPr>
        <p:spPr>
          <a:xfrm>
            <a:off x="283726" y="1562369"/>
            <a:ext cx="7200900" cy="51027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spcBef>
                <a:spcPts val="0"/>
              </a:spcBef>
              <a:tabLst>
                <a:tab pos="118872" algn="l"/>
              </a:tabLst>
            </a:pPr>
            <a:r>
              <a:rPr lang="es-CO" sz="1000" b="1" dirty="0">
                <a:solidFill>
                  <a:schemeClr val="tx1"/>
                </a:solidFill>
              </a:rPr>
              <a:t>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El nitruro de boro se considera un irritante y está exento del etiquetado </a:t>
            </a:r>
            <a:r>
              <a:rPr lang="es-CO" sz="1000" dirty="0" err="1">
                <a:solidFill>
                  <a:schemeClr val="tx1"/>
                </a:solidFill>
              </a:rPr>
              <a:t>WHMIS</a:t>
            </a:r>
            <a:r>
              <a:rPr lang="es-CO" sz="1000" dirty="0">
                <a:solidFill>
                  <a:schemeClr val="tx1"/>
                </a:solidFill>
              </a:rPr>
              <a:t>.</a:t>
            </a:r>
          </a:p>
          <a:p>
            <a:pPr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enumeradas según lo requerido en la Lista de Sustancias Domesticas (DSL).</a:t>
            </a:r>
            <a:endParaRPr lang="en-US" sz="1000" dirty="0">
              <a:solidFill>
                <a:schemeClr val="tx1"/>
              </a:solidFill>
            </a:endParaRPr>
          </a:p>
        </p:txBody>
      </p:sp>
      <p:sp>
        <p:nvSpPr>
          <p:cNvPr id="6" name="Rectangle 5">
            <a:extLst>
              <a:ext uri="{FF2B5EF4-FFF2-40B4-BE49-F238E27FC236}">
                <a16:creationId xmlns:a16="http://schemas.microsoft.com/office/drawing/2014/main" id="{5CCE10B8-36B6-0F58-CDBD-339F0DBD11E1}"/>
              </a:ext>
            </a:extLst>
          </p:cNvPr>
          <p:cNvSpPr/>
          <p:nvPr/>
        </p:nvSpPr>
        <p:spPr>
          <a:xfrm>
            <a:off x="286256" y="214336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7" name="Text Placeholder 25">
            <a:extLst>
              <a:ext uri="{FF2B5EF4-FFF2-40B4-BE49-F238E27FC236}">
                <a16:creationId xmlns:a16="http://schemas.microsoft.com/office/drawing/2014/main" id="{A58AA7E5-6DC3-760A-BD96-BCC32DB223D7}"/>
              </a:ext>
            </a:extLst>
          </p:cNvPr>
          <p:cNvSpPr txBox="1">
            <a:spLocks/>
          </p:cNvSpPr>
          <p:nvPr/>
        </p:nvSpPr>
        <p:spPr>
          <a:xfrm>
            <a:off x="285244" y="2549948"/>
            <a:ext cx="7200900" cy="63735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rgbClr val="0F1919"/>
                </a:solidFill>
              </a:rPr>
              <a:t>Resumen de revisión</a:t>
            </a:r>
          </a:p>
          <a:p>
            <a:pPr algn="just" defTabSz="228600">
              <a:spcBef>
                <a:spcPts val="0"/>
              </a:spcBef>
              <a:tabLst>
                <a:tab pos="118872" algn="l"/>
              </a:tabLst>
            </a:pPr>
            <a:r>
              <a:rPr lang="es-CO" sz="1000" dirty="0">
                <a:solidFill>
                  <a:srgbClr val="0F1919"/>
                </a:solidFill>
              </a:rPr>
              <a:t>FDS actualizada para alinearse con la nueva regulación </a:t>
            </a:r>
            <a:r>
              <a:rPr lang="es-CO" sz="1000" dirty="0" err="1">
                <a:solidFill>
                  <a:srgbClr val="0F1919"/>
                </a:solidFill>
              </a:rPr>
              <a:t>WHMIS</a:t>
            </a:r>
            <a:r>
              <a:rPr lang="es-CO" sz="1000" dirty="0">
                <a:solidFill>
                  <a:srgbClr val="0F1919"/>
                </a:solidFill>
              </a:rPr>
              <a:t> 2015 introducida el 11 de febrero de 2015</a:t>
            </a:r>
          </a:p>
          <a:p>
            <a:pPr algn="just" defTabSz="228600">
              <a:spcBef>
                <a:spcPts val="0"/>
              </a:spcBef>
              <a:tabLst>
                <a:tab pos="118872" algn="l"/>
              </a:tabLst>
            </a:pPr>
            <a:r>
              <a:rPr lang="es-CO" sz="1000" b="1" dirty="0">
                <a:solidFill>
                  <a:srgbClr val="0F1919"/>
                </a:solidFill>
              </a:rPr>
              <a:t>Fecha de revisión de la FDS: </a:t>
            </a:r>
            <a:r>
              <a:rPr lang="es-CO" sz="1000" dirty="0">
                <a:solidFill>
                  <a:srgbClr val="0F1919"/>
                </a:solidFill>
              </a:rPr>
              <a:t>14 de enero de 2020</a:t>
            </a:r>
          </a:p>
          <a:p>
            <a:pPr algn="just" defTabSz="228600">
              <a:spcBef>
                <a:spcPts val="0"/>
              </a:spcBef>
              <a:tabLst>
                <a:tab pos="118872" algn="l"/>
              </a:tabLst>
            </a:pPr>
            <a:r>
              <a:rPr lang="es-CO" sz="1000" b="1" dirty="0">
                <a:solidFill>
                  <a:srgbClr val="0F1919"/>
                </a:solidFill>
              </a:rPr>
              <a:t>FDS preparada por: </a:t>
            </a:r>
            <a:r>
              <a:rPr lang="es-CO" sz="1000" dirty="0" err="1">
                <a:solidFill>
                  <a:srgbClr val="0F1919"/>
                </a:solidFill>
              </a:rPr>
              <a:t>G.E</a:t>
            </a:r>
            <a:r>
              <a:rPr lang="es-CO" sz="1000" dirty="0">
                <a:solidFill>
                  <a:srgbClr val="0F1919"/>
                </a:solidFill>
              </a:rPr>
              <a:t>. Menzies P. Ing. </a:t>
            </a:r>
            <a:r>
              <a:rPr lang="es-CO" sz="1000" dirty="0" err="1">
                <a:solidFill>
                  <a:srgbClr val="0F1919"/>
                </a:solidFill>
              </a:rPr>
              <a:t>ROH</a:t>
            </a:r>
            <a:endParaRPr lang="es-CO" sz="1000" dirty="0">
              <a:solidFill>
                <a:srgbClr val="0F1919"/>
              </a:solidFill>
            </a:endParaRPr>
          </a:p>
        </p:txBody>
      </p:sp>
      <p:sp>
        <p:nvSpPr>
          <p:cNvPr id="9" name="Rectangle 8">
            <a:extLst>
              <a:ext uri="{FF2B5EF4-FFF2-40B4-BE49-F238E27FC236}">
                <a16:creationId xmlns:a16="http://schemas.microsoft.com/office/drawing/2014/main" id="{489C3C4B-282E-BE47-0244-9FB6CE55F9D5}"/>
              </a:ext>
            </a:extLst>
          </p:cNvPr>
          <p:cNvSpPr/>
          <p:nvPr/>
        </p:nvSpPr>
        <p:spPr>
          <a:xfrm>
            <a:off x="282208" y="324765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AVISO LEGAL</a:t>
            </a:r>
          </a:p>
        </p:txBody>
      </p:sp>
      <p:sp>
        <p:nvSpPr>
          <p:cNvPr id="18" name="Rectangle 17">
            <a:extLst>
              <a:ext uri="{FF2B5EF4-FFF2-40B4-BE49-F238E27FC236}">
                <a16:creationId xmlns:a16="http://schemas.microsoft.com/office/drawing/2014/main" id="{F9147A3F-8705-5D31-3DD7-6C0326662F35}"/>
              </a:ext>
            </a:extLst>
          </p:cNvPr>
          <p:cNvSpPr/>
          <p:nvPr/>
        </p:nvSpPr>
        <p:spPr>
          <a:xfrm>
            <a:off x="283726" y="3655619"/>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p>
        </p:txBody>
      </p:sp>
    </p:spTree>
    <p:extLst>
      <p:ext uri="{BB962C8B-B14F-4D97-AF65-F5344CB8AC3E}">
        <p14:creationId xmlns:p14="http://schemas.microsoft.com/office/powerpoint/2010/main" val="4106822005"/>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2970</TotalTime>
  <Words>1818</Words>
  <Application>Microsoft Office PowerPoint</Application>
  <PresentationFormat>Custom</PresentationFormat>
  <Paragraphs>124</Paragraphs>
  <Slides>4</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4</vt:i4>
      </vt:variant>
    </vt:vector>
  </HeadingPairs>
  <TitlesOfParts>
    <vt:vector size="15" baseType="lpstr">
      <vt:lpstr>Arial</vt:lpstr>
      <vt:lpstr>Calibri</vt:lpstr>
      <vt:lpstr>Calibri Light</vt:lpstr>
      <vt:lpstr>Franklin Gothic</vt:lpstr>
      <vt:lpstr>Franklin Gothic Book</vt:lpstr>
      <vt:lpstr>Franklin Gothic Medium</vt:lpstr>
      <vt:lpstr>Google Sans</vt:lpstr>
      <vt:lpstr>Wingdings</vt:lpstr>
      <vt:lpstr>1_Office Theme</vt:lpstr>
      <vt:lpstr>Custom Design</vt:lpstr>
      <vt:lpstr>1_Custom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BORON NITRIDE, MULTIGUARD, REPELCOAT</cp:keywords>
  <cp:lastModifiedBy>Angie Torres Cardenas</cp:lastModifiedBy>
  <cp:revision>225</cp:revision>
  <dcterms:created xsi:type="dcterms:W3CDTF">2021-04-06T14:57:59Z</dcterms:created>
  <dcterms:modified xsi:type="dcterms:W3CDTF">2024-01-25T18:17:22Z</dcterms:modified>
  <cp:category>SAFETY DATA SHEET</cp:category>
</cp:coreProperties>
</file>